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67" r:id="rId2"/>
    <p:sldId id="273" r:id="rId3"/>
    <p:sldId id="274" r:id="rId4"/>
    <p:sldId id="268" r:id="rId5"/>
    <p:sldId id="270" r:id="rId6"/>
    <p:sldId id="275" r:id="rId7"/>
    <p:sldId id="276" r:id="rId8"/>
    <p:sldId id="277" r:id="rId9"/>
    <p:sldId id="278" r:id="rId10"/>
    <p:sldId id="279" r:id="rId11"/>
    <p:sldId id="280" r:id="rId12"/>
    <p:sldId id="281" r:id="rId13"/>
    <p:sldId id="282" r:id="rId14"/>
    <p:sldId id="283" r:id="rId15"/>
    <p:sldId id="272"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326" autoAdjust="0"/>
    <p:restoredTop sz="94660"/>
  </p:normalViewPr>
  <p:slideViewPr>
    <p:cSldViewPr snapToGrid="0">
      <p:cViewPr varScale="1">
        <p:scale>
          <a:sx n="67" d="100"/>
          <a:sy n="67" d="100"/>
        </p:scale>
        <p:origin x="69"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E3FDB2-E0B9-46B8-86B1-92040C7A15BF}" type="datetimeFigureOut">
              <a:rPr lang="en-GB" smtClean="0"/>
              <a:t>28/10/2022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A0DDBC-357F-4738-B105-2697B6F22733}" type="slidenum">
              <a:rPr lang="en-GB" smtClean="0"/>
              <a:t>‹#›</a:t>
            </a:fld>
            <a:endParaRPr lang="en-GB"/>
          </a:p>
        </p:txBody>
      </p:sp>
    </p:spTree>
    <p:extLst>
      <p:ext uri="{BB962C8B-B14F-4D97-AF65-F5344CB8AC3E}">
        <p14:creationId xmlns:p14="http://schemas.microsoft.com/office/powerpoint/2010/main" val="3100264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8A0F85-FCD9-4BF4-AA0E-6A6897EC20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60358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baby is born with innate abilities and reflexes.  </a:t>
            </a:r>
          </a:p>
        </p:txBody>
      </p:sp>
      <p:sp>
        <p:nvSpPr>
          <p:cNvPr id="4" name="Slide Number Placeholder 3"/>
          <p:cNvSpPr>
            <a:spLocks noGrp="1"/>
          </p:cNvSpPr>
          <p:nvPr>
            <p:ph type="sldNum" sz="quarter" idx="5"/>
          </p:nvPr>
        </p:nvSpPr>
        <p:spPr/>
        <p:txBody>
          <a:bodyPr/>
          <a:lstStyle/>
          <a:p>
            <a:fld id="{F3A0DDBC-357F-4738-B105-2697B6F22733}" type="slidenum">
              <a:rPr lang="en-GB" smtClean="0"/>
              <a:t>2</a:t>
            </a:fld>
            <a:endParaRPr lang="en-GB"/>
          </a:p>
        </p:txBody>
      </p:sp>
    </p:spTree>
    <p:extLst>
      <p:ext uri="{BB962C8B-B14F-4D97-AF65-F5344CB8AC3E}">
        <p14:creationId xmlns:p14="http://schemas.microsoft.com/office/powerpoint/2010/main" val="37919117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927387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80764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64250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77502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63972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06263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47593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8164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248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32299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26811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28/10/2022</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5896207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sway.office.com/QBBHBK9R1mYY2csi?ref=Link" TargetMode="External"/><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savethechildren.org.uk/content/dam/global/reports/education-and-child-protection/lighting-up-young-brains.pdf"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51124" y="2251372"/>
            <a:ext cx="10363200" cy="1470025"/>
          </a:xfrm>
        </p:spPr>
        <p:txBody>
          <a:bodyPr>
            <a:normAutofit fontScale="90000"/>
          </a:bodyPr>
          <a:lstStyle/>
          <a:p>
            <a:r>
              <a:rPr lang="cy-GB" dirty="0"/>
              <a:t>Y Mil Diwrnod Cyntaf</a:t>
            </a:r>
            <a:br>
              <a:rPr lang="en-GB" dirty="0"/>
            </a:br>
            <a:r>
              <a:rPr lang="en-GB" dirty="0"/>
              <a:t>The First Thousand Days</a:t>
            </a:r>
            <a:br>
              <a:rPr lang="en-GB" dirty="0"/>
            </a:br>
            <a:endParaRPr lang="en-GB" dirty="0"/>
          </a:p>
        </p:txBody>
      </p:sp>
      <p:sp>
        <p:nvSpPr>
          <p:cNvPr id="3" name="Subtitle 2"/>
          <p:cNvSpPr>
            <a:spLocks noGrp="1"/>
          </p:cNvSpPr>
          <p:nvPr>
            <p:ph type="subTitle" idx="1"/>
          </p:nvPr>
        </p:nvSpPr>
        <p:spPr>
          <a:xfrm>
            <a:off x="1724224" y="4836815"/>
            <a:ext cx="8534400" cy="1752600"/>
          </a:xfrm>
        </p:spPr>
        <p:txBody>
          <a:bodyPr/>
          <a:lstStyle/>
          <a:p>
            <a:r>
              <a:rPr lang="en-GB" dirty="0"/>
              <a:t>ECEY4005/C</a:t>
            </a:r>
          </a:p>
        </p:txBody>
      </p:sp>
    </p:spTree>
    <p:extLst>
      <p:ext uri="{BB962C8B-B14F-4D97-AF65-F5344CB8AC3E}">
        <p14:creationId xmlns:p14="http://schemas.microsoft.com/office/powerpoint/2010/main" val="3697175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E9C94-B089-4A26-8DCD-FA828D1E5DCA}"/>
              </a:ext>
            </a:extLst>
          </p:cNvPr>
          <p:cNvSpPr>
            <a:spLocks noGrp="1"/>
          </p:cNvSpPr>
          <p:nvPr>
            <p:ph type="title"/>
          </p:nvPr>
        </p:nvSpPr>
        <p:spPr/>
        <p:txBody>
          <a:bodyPr/>
          <a:lstStyle/>
          <a:p>
            <a:r>
              <a:rPr lang="en-GB" dirty="0"/>
              <a:t>BABANOD                           </a:t>
            </a:r>
            <a:r>
              <a:rPr lang="en-GB" dirty="0">
                <a:solidFill>
                  <a:schemeClr val="tx2">
                    <a:lumMod val="60000"/>
                    <a:lumOff val="40000"/>
                  </a:schemeClr>
                </a:solidFill>
              </a:rPr>
              <a:t>BABIES</a:t>
            </a:r>
            <a:r>
              <a:rPr lang="en-GB" dirty="0"/>
              <a:t> </a:t>
            </a:r>
          </a:p>
        </p:txBody>
      </p:sp>
      <p:sp>
        <p:nvSpPr>
          <p:cNvPr id="3" name="Content Placeholder 2">
            <a:extLst>
              <a:ext uri="{FF2B5EF4-FFF2-40B4-BE49-F238E27FC236}">
                <a16:creationId xmlns:a16="http://schemas.microsoft.com/office/drawing/2014/main" id="{7071BDB6-4AE4-49E7-9773-254A0A6CF950}"/>
              </a:ext>
            </a:extLst>
          </p:cNvPr>
          <p:cNvSpPr>
            <a:spLocks noGrp="1"/>
          </p:cNvSpPr>
          <p:nvPr>
            <p:ph sz="half" idx="1"/>
          </p:nvPr>
        </p:nvSpPr>
        <p:spPr/>
        <p:txBody>
          <a:bodyPr/>
          <a:lstStyle/>
          <a:p>
            <a:r>
              <a:rPr lang="cy-GB" dirty="0"/>
              <a:t>Meddyliwch am fabi, Beth sydd ei angen arno?</a:t>
            </a:r>
          </a:p>
          <a:p>
            <a:r>
              <a:rPr lang="cy-GB" dirty="0"/>
              <a:t>Trafodwch hyn yn eich grwpiau.</a:t>
            </a:r>
          </a:p>
          <a:p>
            <a:endParaRPr lang="en-GB" dirty="0"/>
          </a:p>
        </p:txBody>
      </p:sp>
      <p:sp>
        <p:nvSpPr>
          <p:cNvPr id="4" name="Content Placeholder 3">
            <a:extLst>
              <a:ext uri="{FF2B5EF4-FFF2-40B4-BE49-F238E27FC236}">
                <a16:creationId xmlns:a16="http://schemas.microsoft.com/office/drawing/2014/main" id="{FE0F5F1F-56D3-43DB-8972-F8EAA7C16D68}"/>
              </a:ext>
            </a:extLst>
          </p:cNvPr>
          <p:cNvSpPr>
            <a:spLocks noGrp="1"/>
          </p:cNvSpPr>
          <p:nvPr>
            <p:ph sz="half" idx="2"/>
          </p:nvPr>
        </p:nvSpPr>
        <p:spPr/>
        <p:txBody>
          <a:bodyPr/>
          <a:lstStyle/>
          <a:p>
            <a:r>
              <a:rPr lang="en-GB" dirty="0">
                <a:solidFill>
                  <a:schemeClr val="tx2">
                    <a:lumMod val="60000"/>
                    <a:lumOff val="40000"/>
                  </a:schemeClr>
                </a:solidFill>
              </a:rPr>
              <a:t>Think about a baby, What do they need?</a:t>
            </a:r>
          </a:p>
          <a:p>
            <a:r>
              <a:rPr lang="en-GB" dirty="0">
                <a:solidFill>
                  <a:schemeClr val="tx2">
                    <a:lumMod val="60000"/>
                    <a:lumOff val="40000"/>
                  </a:schemeClr>
                </a:solidFill>
              </a:rPr>
              <a:t>Discuss this in your groups</a:t>
            </a:r>
            <a:r>
              <a:rPr lang="en-GB" dirty="0"/>
              <a:t>.</a:t>
            </a:r>
          </a:p>
        </p:txBody>
      </p:sp>
    </p:spTree>
    <p:extLst>
      <p:ext uri="{BB962C8B-B14F-4D97-AF65-F5344CB8AC3E}">
        <p14:creationId xmlns:p14="http://schemas.microsoft.com/office/powerpoint/2010/main" val="78913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77C7989-5D64-481B-B436-D97B78B64F67}"/>
              </a:ext>
            </a:extLst>
          </p:cNvPr>
          <p:cNvSpPr>
            <a:spLocks noGrp="1"/>
          </p:cNvSpPr>
          <p:nvPr>
            <p:ph type="title"/>
          </p:nvPr>
        </p:nvSpPr>
        <p:spPr/>
        <p:txBody>
          <a:bodyPr/>
          <a:lstStyle/>
          <a:p>
            <a:pPr algn="l"/>
            <a:r>
              <a:rPr lang="cy-GB" dirty="0"/>
              <a:t>Themâu allweddol</a:t>
            </a:r>
            <a:r>
              <a:rPr lang="en-GB" dirty="0"/>
              <a:t>              </a:t>
            </a:r>
            <a:r>
              <a:rPr lang="en-GB" dirty="0">
                <a:solidFill>
                  <a:schemeClr val="tx2">
                    <a:lumMod val="60000"/>
                    <a:lumOff val="40000"/>
                  </a:schemeClr>
                </a:solidFill>
              </a:rPr>
              <a:t>Key themes</a:t>
            </a:r>
          </a:p>
        </p:txBody>
      </p:sp>
      <p:sp>
        <p:nvSpPr>
          <p:cNvPr id="6" name="Content Placeholder 5">
            <a:extLst>
              <a:ext uri="{FF2B5EF4-FFF2-40B4-BE49-F238E27FC236}">
                <a16:creationId xmlns:a16="http://schemas.microsoft.com/office/drawing/2014/main" id="{C12D9FD4-E042-4C22-B33E-A12926C6C7A5}"/>
              </a:ext>
            </a:extLst>
          </p:cNvPr>
          <p:cNvSpPr>
            <a:spLocks noGrp="1"/>
          </p:cNvSpPr>
          <p:nvPr>
            <p:ph sz="half" idx="1"/>
          </p:nvPr>
        </p:nvSpPr>
        <p:spPr/>
        <p:txBody>
          <a:bodyPr/>
          <a:lstStyle/>
          <a:p>
            <a:r>
              <a:rPr lang="cy-GB" dirty="0"/>
              <a:t>Datblygiad</a:t>
            </a:r>
          </a:p>
          <a:p>
            <a:r>
              <a:rPr lang="cy-GB" dirty="0"/>
              <a:t>Amgylchedd</a:t>
            </a:r>
          </a:p>
          <a:p>
            <a:r>
              <a:rPr lang="cy-GB" dirty="0"/>
              <a:t>Perthnasoedd</a:t>
            </a:r>
          </a:p>
          <a:p>
            <a:r>
              <a:rPr lang="cy-GB" dirty="0"/>
              <a:t>Ysgogiad</a:t>
            </a:r>
          </a:p>
          <a:p>
            <a:r>
              <a:rPr lang="cy-GB" dirty="0"/>
              <a:t>Maeth</a:t>
            </a:r>
          </a:p>
          <a:p>
            <a:r>
              <a:rPr lang="cy-GB" dirty="0"/>
              <a:t>Ymwybyddiaeth o anghenion </a:t>
            </a:r>
          </a:p>
          <a:p>
            <a:endParaRPr lang="en-GB" dirty="0"/>
          </a:p>
        </p:txBody>
      </p:sp>
      <p:sp>
        <p:nvSpPr>
          <p:cNvPr id="7" name="Content Placeholder 6">
            <a:extLst>
              <a:ext uri="{FF2B5EF4-FFF2-40B4-BE49-F238E27FC236}">
                <a16:creationId xmlns:a16="http://schemas.microsoft.com/office/drawing/2014/main" id="{B0D6238C-DACC-4087-84F3-7D0EB922F652}"/>
              </a:ext>
            </a:extLst>
          </p:cNvPr>
          <p:cNvSpPr>
            <a:spLocks noGrp="1"/>
          </p:cNvSpPr>
          <p:nvPr>
            <p:ph sz="half" idx="2"/>
          </p:nvPr>
        </p:nvSpPr>
        <p:spPr/>
        <p:txBody>
          <a:bodyPr/>
          <a:lstStyle/>
          <a:p>
            <a:r>
              <a:rPr lang="en-GB" dirty="0">
                <a:solidFill>
                  <a:schemeClr val="tx2">
                    <a:lumMod val="60000"/>
                    <a:lumOff val="40000"/>
                  </a:schemeClr>
                </a:solidFill>
              </a:rPr>
              <a:t>Development</a:t>
            </a:r>
          </a:p>
          <a:p>
            <a:r>
              <a:rPr lang="en-GB" dirty="0">
                <a:solidFill>
                  <a:schemeClr val="tx2">
                    <a:lumMod val="60000"/>
                    <a:lumOff val="40000"/>
                  </a:schemeClr>
                </a:solidFill>
              </a:rPr>
              <a:t>Environment</a:t>
            </a:r>
          </a:p>
          <a:p>
            <a:r>
              <a:rPr lang="en-GB" dirty="0">
                <a:solidFill>
                  <a:schemeClr val="tx2">
                    <a:lumMod val="60000"/>
                    <a:lumOff val="40000"/>
                  </a:schemeClr>
                </a:solidFill>
              </a:rPr>
              <a:t>Relationships</a:t>
            </a:r>
          </a:p>
          <a:p>
            <a:r>
              <a:rPr lang="en-GB" dirty="0">
                <a:solidFill>
                  <a:schemeClr val="tx2">
                    <a:lumMod val="60000"/>
                    <a:lumOff val="40000"/>
                  </a:schemeClr>
                </a:solidFill>
              </a:rPr>
              <a:t>Stimulation</a:t>
            </a:r>
          </a:p>
          <a:p>
            <a:r>
              <a:rPr lang="en-GB" dirty="0">
                <a:solidFill>
                  <a:schemeClr val="tx2">
                    <a:lumMod val="60000"/>
                    <a:lumOff val="40000"/>
                  </a:schemeClr>
                </a:solidFill>
              </a:rPr>
              <a:t>Nutrition</a:t>
            </a:r>
          </a:p>
          <a:p>
            <a:r>
              <a:rPr lang="en-GB" dirty="0">
                <a:solidFill>
                  <a:schemeClr val="tx2">
                    <a:lumMod val="60000"/>
                    <a:lumOff val="40000"/>
                  </a:schemeClr>
                </a:solidFill>
              </a:rPr>
              <a:t>Awareness of needs</a:t>
            </a:r>
          </a:p>
          <a:p>
            <a:endParaRPr lang="en-GB" dirty="0"/>
          </a:p>
        </p:txBody>
      </p:sp>
    </p:spTree>
    <p:extLst>
      <p:ext uri="{BB962C8B-B14F-4D97-AF65-F5344CB8AC3E}">
        <p14:creationId xmlns:p14="http://schemas.microsoft.com/office/powerpoint/2010/main" val="714023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C8F4DB-3FEC-478C-9DC5-0E9EC49A2660}"/>
              </a:ext>
            </a:extLst>
          </p:cNvPr>
          <p:cNvSpPr>
            <a:spLocks noGrp="1"/>
          </p:cNvSpPr>
          <p:nvPr>
            <p:ph type="title"/>
          </p:nvPr>
        </p:nvSpPr>
        <p:spPr/>
        <p:txBody>
          <a:bodyPr>
            <a:normAutofit fontScale="90000"/>
          </a:bodyPr>
          <a:lstStyle/>
          <a:p>
            <a:r>
              <a:rPr lang="cy-GB" dirty="0"/>
              <a:t>Pam mae'r 1000 diwrnod cyntaf yn arwyddocaol</a:t>
            </a:r>
            <a:br>
              <a:rPr lang="en-GB" dirty="0"/>
            </a:br>
            <a:r>
              <a:rPr lang="en-GB" dirty="0">
                <a:solidFill>
                  <a:schemeClr val="tx2">
                    <a:lumMod val="60000"/>
                    <a:lumOff val="40000"/>
                  </a:schemeClr>
                </a:solidFill>
              </a:rPr>
              <a:t>Why are the first 1000 days Significant</a:t>
            </a:r>
          </a:p>
        </p:txBody>
      </p:sp>
      <p:sp>
        <p:nvSpPr>
          <p:cNvPr id="5" name="Content Placeholder 4">
            <a:extLst>
              <a:ext uri="{FF2B5EF4-FFF2-40B4-BE49-F238E27FC236}">
                <a16:creationId xmlns:a16="http://schemas.microsoft.com/office/drawing/2014/main" id="{6B1926A6-CC8D-434D-B41B-A92E92C19EAF}"/>
              </a:ext>
            </a:extLst>
          </p:cNvPr>
          <p:cNvSpPr>
            <a:spLocks noGrp="1"/>
          </p:cNvSpPr>
          <p:nvPr>
            <p:ph sz="half" idx="1"/>
          </p:nvPr>
        </p:nvSpPr>
        <p:spPr>
          <a:xfrm>
            <a:off x="609600" y="1600201"/>
            <a:ext cx="5245100" cy="3989040"/>
          </a:xfrm>
        </p:spPr>
        <p:txBody>
          <a:bodyPr/>
          <a:lstStyle/>
          <a:p>
            <a:r>
              <a:rPr lang="cy-GB" dirty="0"/>
              <a:t>Cyfnod o ddatblygiad cyflym.</a:t>
            </a:r>
          </a:p>
          <a:p>
            <a:r>
              <a:rPr lang="cy-GB" dirty="0"/>
              <a:t>Mae angen dull cyfannol.</a:t>
            </a:r>
          </a:p>
          <a:p>
            <a:r>
              <a:rPr lang="cy-GB" dirty="0"/>
              <a:t>Mae ffactorau cydberthynol yn dylanwadu ar ddatblygiad.</a:t>
            </a:r>
          </a:p>
          <a:p>
            <a:r>
              <a:rPr lang="cy-GB" dirty="0"/>
              <a:t>Pwysigrwydd amgylcheddau galluogi.</a:t>
            </a:r>
          </a:p>
          <a:p>
            <a:endParaRPr lang="en-GB" dirty="0"/>
          </a:p>
        </p:txBody>
      </p:sp>
      <p:sp>
        <p:nvSpPr>
          <p:cNvPr id="6" name="Content Placeholder 5">
            <a:extLst>
              <a:ext uri="{FF2B5EF4-FFF2-40B4-BE49-F238E27FC236}">
                <a16:creationId xmlns:a16="http://schemas.microsoft.com/office/drawing/2014/main" id="{70B16DF9-502E-4D45-AD50-1E94BE5654C4}"/>
              </a:ext>
            </a:extLst>
          </p:cNvPr>
          <p:cNvSpPr>
            <a:spLocks noGrp="1"/>
          </p:cNvSpPr>
          <p:nvPr>
            <p:ph sz="half" idx="2"/>
          </p:nvPr>
        </p:nvSpPr>
        <p:spPr>
          <a:xfrm>
            <a:off x="6197600" y="1600201"/>
            <a:ext cx="5613400" cy="3989040"/>
          </a:xfrm>
        </p:spPr>
        <p:txBody>
          <a:bodyPr/>
          <a:lstStyle/>
          <a:p>
            <a:r>
              <a:rPr lang="en-GB" dirty="0">
                <a:solidFill>
                  <a:schemeClr val="tx2">
                    <a:lumMod val="60000"/>
                    <a:lumOff val="40000"/>
                  </a:schemeClr>
                </a:solidFill>
              </a:rPr>
              <a:t>A period of rapid development.</a:t>
            </a:r>
          </a:p>
          <a:p>
            <a:r>
              <a:rPr lang="en-GB" dirty="0">
                <a:solidFill>
                  <a:schemeClr val="tx2">
                    <a:lumMod val="60000"/>
                    <a:lumOff val="40000"/>
                  </a:schemeClr>
                </a:solidFill>
              </a:rPr>
              <a:t>A holistic approach is required.</a:t>
            </a:r>
          </a:p>
          <a:p>
            <a:r>
              <a:rPr lang="en-GB" dirty="0">
                <a:solidFill>
                  <a:schemeClr val="tx2">
                    <a:lumMod val="60000"/>
                    <a:lumOff val="40000"/>
                  </a:schemeClr>
                </a:solidFill>
              </a:rPr>
              <a:t>Interrelated factors influence development.</a:t>
            </a:r>
          </a:p>
          <a:p>
            <a:r>
              <a:rPr lang="en-GB" dirty="0">
                <a:solidFill>
                  <a:schemeClr val="tx2">
                    <a:lumMod val="60000"/>
                    <a:lumOff val="40000"/>
                  </a:schemeClr>
                </a:solidFill>
              </a:rPr>
              <a:t> The importance of enabling environments.</a:t>
            </a:r>
          </a:p>
        </p:txBody>
      </p:sp>
    </p:spTree>
    <p:extLst>
      <p:ext uri="{BB962C8B-B14F-4D97-AF65-F5344CB8AC3E}">
        <p14:creationId xmlns:p14="http://schemas.microsoft.com/office/powerpoint/2010/main" val="2886633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411A649-5584-4FE6-B23F-77C1904BBEC3}"/>
              </a:ext>
            </a:extLst>
          </p:cNvPr>
          <p:cNvSpPr>
            <a:spLocks noGrp="1"/>
          </p:cNvSpPr>
          <p:nvPr>
            <p:ph type="title"/>
          </p:nvPr>
        </p:nvSpPr>
        <p:spPr/>
        <p:txBody>
          <a:bodyPr>
            <a:normAutofit fontScale="90000"/>
          </a:bodyPr>
          <a:lstStyle/>
          <a:p>
            <a:pPr algn="l"/>
            <a:r>
              <a:rPr lang="en-GB" dirty="0"/>
              <a:t>      </a:t>
            </a:r>
            <a:r>
              <a:rPr lang="cy-GB" dirty="0"/>
              <a:t>Dylanwadau Cynnar</a:t>
            </a:r>
            <a:r>
              <a:rPr lang="en-GB" dirty="0"/>
              <a:t>           </a:t>
            </a:r>
            <a:r>
              <a:rPr lang="en-GB" dirty="0">
                <a:solidFill>
                  <a:schemeClr val="tx2">
                    <a:lumMod val="60000"/>
                    <a:lumOff val="40000"/>
                  </a:schemeClr>
                </a:solidFill>
              </a:rPr>
              <a:t>Early Influences</a:t>
            </a:r>
          </a:p>
        </p:txBody>
      </p:sp>
      <p:sp>
        <p:nvSpPr>
          <p:cNvPr id="4" name="Content Placeholder 3">
            <a:extLst>
              <a:ext uri="{FF2B5EF4-FFF2-40B4-BE49-F238E27FC236}">
                <a16:creationId xmlns:a16="http://schemas.microsoft.com/office/drawing/2014/main" id="{C3C0E23C-C647-456E-8349-86FC38431AD9}"/>
              </a:ext>
            </a:extLst>
          </p:cNvPr>
          <p:cNvSpPr>
            <a:spLocks noGrp="1"/>
          </p:cNvSpPr>
          <p:nvPr>
            <p:ph sz="half" idx="1"/>
          </p:nvPr>
        </p:nvSpPr>
        <p:spPr/>
        <p:txBody>
          <a:bodyPr/>
          <a:lstStyle/>
          <a:p>
            <a:r>
              <a:rPr lang="cy-GB" dirty="0"/>
              <a:t>Rhieni a gofalwyr yw'r dylanwad pwysicaf ar ddatblygiad plant</a:t>
            </a:r>
          </a:p>
          <a:p>
            <a:r>
              <a:rPr lang="cy-GB" dirty="0"/>
              <a:t>Mae'r amgylchedd dysgu yn y cartref yn chwarae rhan hanfodol yn natblygiad plant</a:t>
            </a:r>
          </a:p>
          <a:p>
            <a:r>
              <a:rPr lang="cy-GB" dirty="0"/>
              <a:t>Achub y Plant (2016</a:t>
            </a:r>
            <a:r>
              <a:rPr lang="en-GB" dirty="0"/>
              <a:t>)</a:t>
            </a:r>
          </a:p>
        </p:txBody>
      </p:sp>
      <p:sp>
        <p:nvSpPr>
          <p:cNvPr id="5" name="Content Placeholder 4">
            <a:extLst>
              <a:ext uri="{FF2B5EF4-FFF2-40B4-BE49-F238E27FC236}">
                <a16:creationId xmlns:a16="http://schemas.microsoft.com/office/drawing/2014/main" id="{623F5847-5FD1-465D-8C16-DFA3FCBF051D}"/>
              </a:ext>
            </a:extLst>
          </p:cNvPr>
          <p:cNvSpPr>
            <a:spLocks noGrp="1"/>
          </p:cNvSpPr>
          <p:nvPr>
            <p:ph sz="half" idx="2"/>
          </p:nvPr>
        </p:nvSpPr>
        <p:spPr/>
        <p:txBody>
          <a:bodyPr/>
          <a:lstStyle/>
          <a:p>
            <a:r>
              <a:rPr lang="en-GB" dirty="0">
                <a:solidFill>
                  <a:schemeClr val="tx2">
                    <a:lumMod val="60000"/>
                    <a:lumOff val="40000"/>
                  </a:schemeClr>
                </a:solidFill>
              </a:rPr>
              <a:t>Parents and carers are the most crucial influence on children’s development </a:t>
            </a:r>
          </a:p>
          <a:p>
            <a:r>
              <a:rPr lang="en-GB" dirty="0">
                <a:solidFill>
                  <a:schemeClr val="tx2">
                    <a:lumMod val="60000"/>
                    <a:lumOff val="40000"/>
                  </a:schemeClr>
                </a:solidFill>
              </a:rPr>
              <a:t>The home learning environment plays a critical role in children’s development</a:t>
            </a:r>
          </a:p>
          <a:p>
            <a:r>
              <a:rPr lang="en-GB" dirty="0">
                <a:solidFill>
                  <a:schemeClr val="tx2">
                    <a:lumMod val="60000"/>
                    <a:lumOff val="40000"/>
                  </a:schemeClr>
                </a:solidFill>
              </a:rPr>
              <a:t>Save the Children (2016)</a:t>
            </a:r>
          </a:p>
        </p:txBody>
      </p:sp>
    </p:spTree>
    <p:extLst>
      <p:ext uri="{BB962C8B-B14F-4D97-AF65-F5344CB8AC3E}">
        <p14:creationId xmlns:p14="http://schemas.microsoft.com/office/powerpoint/2010/main" val="1344669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6BE97-575A-4303-A32B-02C282995CE2}"/>
              </a:ext>
            </a:extLst>
          </p:cNvPr>
          <p:cNvSpPr>
            <a:spLocks noGrp="1"/>
          </p:cNvSpPr>
          <p:nvPr>
            <p:ph type="title"/>
          </p:nvPr>
        </p:nvSpPr>
        <p:spPr/>
        <p:txBody>
          <a:bodyPr/>
          <a:lstStyle/>
          <a:p>
            <a:pPr algn="l"/>
            <a:r>
              <a:rPr lang="cy-GB" dirty="0"/>
              <a:t>Llyfr Lloffion Digidol       </a:t>
            </a:r>
            <a:r>
              <a:rPr lang="en-GB" dirty="0">
                <a:solidFill>
                  <a:schemeClr val="tx2">
                    <a:lumMod val="60000"/>
                    <a:lumOff val="40000"/>
                  </a:schemeClr>
                </a:solidFill>
              </a:rPr>
              <a:t>Digital Scrapbook</a:t>
            </a:r>
          </a:p>
        </p:txBody>
      </p:sp>
      <p:sp>
        <p:nvSpPr>
          <p:cNvPr id="3" name="Content Placeholder 2">
            <a:extLst>
              <a:ext uri="{FF2B5EF4-FFF2-40B4-BE49-F238E27FC236}">
                <a16:creationId xmlns:a16="http://schemas.microsoft.com/office/drawing/2014/main" id="{35D3083F-48D2-43FE-99A8-03B72A04E84B}"/>
              </a:ext>
            </a:extLst>
          </p:cNvPr>
          <p:cNvSpPr>
            <a:spLocks noGrp="1"/>
          </p:cNvSpPr>
          <p:nvPr>
            <p:ph sz="half" idx="1"/>
          </p:nvPr>
        </p:nvSpPr>
        <p:spPr/>
        <p:txBody>
          <a:bodyPr>
            <a:normAutofit fontScale="92500" lnSpcReduction="20000"/>
          </a:bodyPr>
          <a:lstStyle/>
          <a:p>
            <a:r>
              <a:rPr lang="cy-GB" dirty="0"/>
              <a:t>Cyfle i fod yn Greadigol.</a:t>
            </a:r>
          </a:p>
          <a:p>
            <a:r>
              <a:rPr lang="cy-GB" dirty="0"/>
              <a:t>Defnydd o ddelweddau</a:t>
            </a:r>
          </a:p>
          <a:p>
            <a:r>
              <a:rPr lang="cy-GB" dirty="0"/>
              <a:t>Ymgorfforwch ddolenni â gwefannau.</a:t>
            </a:r>
          </a:p>
          <a:p>
            <a:r>
              <a:rPr lang="cy-GB" dirty="0"/>
              <a:t>Gwnewch sail i'ch gwybodaeth gyda diagramau.</a:t>
            </a:r>
          </a:p>
          <a:p>
            <a:r>
              <a:rPr lang="cy-GB" dirty="0"/>
              <a:t>Tynnwch luniau (amgylcheddau galluogi)</a:t>
            </a:r>
          </a:p>
          <a:p>
            <a:r>
              <a:rPr lang="cy-GB" dirty="0"/>
              <a:t>Ffilmiwch eich hun (Yn darllen i blentyn, yn canu)</a:t>
            </a:r>
          </a:p>
        </p:txBody>
      </p:sp>
      <p:sp>
        <p:nvSpPr>
          <p:cNvPr id="4" name="Content Placeholder 3">
            <a:extLst>
              <a:ext uri="{FF2B5EF4-FFF2-40B4-BE49-F238E27FC236}">
                <a16:creationId xmlns:a16="http://schemas.microsoft.com/office/drawing/2014/main" id="{05588612-D18D-4C7E-B879-DEE7EB325DA8}"/>
              </a:ext>
            </a:extLst>
          </p:cNvPr>
          <p:cNvSpPr>
            <a:spLocks noGrp="1"/>
          </p:cNvSpPr>
          <p:nvPr>
            <p:ph sz="half" idx="2"/>
          </p:nvPr>
        </p:nvSpPr>
        <p:spPr/>
        <p:txBody>
          <a:bodyPr>
            <a:normAutofit fontScale="92500" lnSpcReduction="20000"/>
          </a:bodyPr>
          <a:lstStyle/>
          <a:p>
            <a:r>
              <a:rPr lang="en-GB" dirty="0">
                <a:solidFill>
                  <a:schemeClr val="tx2">
                    <a:lumMod val="60000"/>
                    <a:lumOff val="40000"/>
                  </a:schemeClr>
                </a:solidFill>
              </a:rPr>
              <a:t>An opportunity to be Creative.</a:t>
            </a:r>
          </a:p>
          <a:p>
            <a:r>
              <a:rPr lang="en-GB" dirty="0">
                <a:solidFill>
                  <a:schemeClr val="tx2">
                    <a:lumMod val="60000"/>
                    <a:lumOff val="40000"/>
                  </a:schemeClr>
                </a:solidFill>
              </a:rPr>
              <a:t>Use of images</a:t>
            </a:r>
          </a:p>
          <a:p>
            <a:r>
              <a:rPr lang="en-GB" dirty="0">
                <a:solidFill>
                  <a:schemeClr val="tx2">
                    <a:lumMod val="60000"/>
                    <a:lumOff val="40000"/>
                  </a:schemeClr>
                </a:solidFill>
              </a:rPr>
              <a:t>Incorporate links to websites.</a:t>
            </a:r>
          </a:p>
          <a:p>
            <a:r>
              <a:rPr lang="en-GB" dirty="0">
                <a:solidFill>
                  <a:schemeClr val="tx2">
                    <a:lumMod val="60000"/>
                    <a:lumOff val="40000"/>
                  </a:schemeClr>
                </a:solidFill>
              </a:rPr>
              <a:t>Underpin your knowledge with diagrams.</a:t>
            </a:r>
          </a:p>
          <a:p>
            <a:r>
              <a:rPr lang="en-GB" dirty="0">
                <a:solidFill>
                  <a:schemeClr val="tx2">
                    <a:lumMod val="60000"/>
                    <a:lumOff val="40000"/>
                  </a:schemeClr>
                </a:solidFill>
              </a:rPr>
              <a:t>Take photos (enabling environments)</a:t>
            </a:r>
          </a:p>
          <a:p>
            <a:r>
              <a:rPr lang="en-GB" dirty="0">
                <a:solidFill>
                  <a:schemeClr val="tx2">
                    <a:lumMod val="60000"/>
                    <a:lumOff val="40000"/>
                  </a:schemeClr>
                </a:solidFill>
              </a:rPr>
              <a:t>Film yourself (Reading to a child, singing)</a:t>
            </a:r>
          </a:p>
        </p:txBody>
      </p:sp>
    </p:spTree>
    <p:extLst>
      <p:ext uri="{BB962C8B-B14F-4D97-AF65-F5344CB8AC3E}">
        <p14:creationId xmlns:p14="http://schemas.microsoft.com/office/powerpoint/2010/main" val="2338482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C0BA5-BC2A-4FBB-AAC2-2039E97A5530}"/>
              </a:ext>
            </a:extLst>
          </p:cNvPr>
          <p:cNvSpPr>
            <a:spLocks noGrp="1"/>
          </p:cNvSpPr>
          <p:nvPr>
            <p:ph type="title"/>
          </p:nvPr>
        </p:nvSpPr>
        <p:spPr/>
        <p:txBody>
          <a:bodyPr/>
          <a:lstStyle/>
          <a:p>
            <a:r>
              <a:rPr lang="en-GB" dirty="0"/>
              <a:t> </a:t>
            </a:r>
            <a:r>
              <a:rPr lang="cy-GB" dirty="0"/>
              <a:t>Themâu allweddol               </a:t>
            </a:r>
            <a:r>
              <a:rPr lang="en-GB" dirty="0">
                <a:solidFill>
                  <a:schemeClr val="tx2">
                    <a:lumMod val="60000"/>
                    <a:lumOff val="40000"/>
                  </a:schemeClr>
                </a:solidFill>
              </a:rPr>
              <a:t>Key Themes</a:t>
            </a:r>
          </a:p>
        </p:txBody>
      </p:sp>
      <p:sp>
        <p:nvSpPr>
          <p:cNvPr id="3" name="Content Placeholder 2">
            <a:extLst>
              <a:ext uri="{FF2B5EF4-FFF2-40B4-BE49-F238E27FC236}">
                <a16:creationId xmlns:a16="http://schemas.microsoft.com/office/drawing/2014/main" id="{42E57A34-32AE-4E78-97E2-92C57CC215A0}"/>
              </a:ext>
            </a:extLst>
          </p:cNvPr>
          <p:cNvSpPr>
            <a:spLocks noGrp="1"/>
          </p:cNvSpPr>
          <p:nvPr>
            <p:ph sz="half" idx="1"/>
          </p:nvPr>
        </p:nvSpPr>
        <p:spPr/>
        <p:txBody>
          <a:bodyPr>
            <a:normAutofit/>
          </a:bodyPr>
          <a:lstStyle/>
          <a:p>
            <a:pPr marL="0" indent="0" hangingPunct="0">
              <a:buNone/>
              <a:tabLst>
                <a:tab pos="457200" algn="l"/>
                <a:tab pos="914400" algn="l"/>
                <a:tab pos="1371600" algn="l"/>
                <a:tab pos="1828800" algn="l"/>
              </a:tabLst>
            </a:pPr>
            <a:r>
              <a:rPr lang="cy-GB" sz="1800" b="1" dirty="0">
                <a:effectLst/>
                <a:latin typeface="Arial" panose="020B0604020202020204" pitchFamily="34" charset="0"/>
                <a:ea typeface="Times New Roman" panose="02020603050405020304" pitchFamily="18" charset="0"/>
              </a:rPr>
              <a:t>Heriau cyfredol gofalu am faban mewn lleoliad.</a:t>
            </a:r>
          </a:p>
          <a:p>
            <a:pPr marL="0" indent="0" hangingPunct="0">
              <a:buNone/>
              <a:tabLst>
                <a:tab pos="457200" algn="l"/>
                <a:tab pos="914400" algn="l"/>
                <a:tab pos="1371600" algn="l"/>
                <a:tab pos="1828800" algn="l"/>
              </a:tabLst>
            </a:pPr>
            <a:r>
              <a:rPr lang="cy-GB" sz="1800" b="1" dirty="0">
                <a:effectLst/>
                <a:latin typeface="Arial" panose="020B0604020202020204" pitchFamily="34" charset="0"/>
                <a:ea typeface="Times New Roman" panose="02020603050405020304" pitchFamily="18" charset="0"/>
              </a:rPr>
              <a:t>Archwilio a gwerthuso dulliau cyfredol a chefnogi hynny drwy werthuso theori ac ymchwil yn feirniadol.</a:t>
            </a:r>
          </a:p>
          <a:p>
            <a:pPr marL="0" indent="0" hangingPunct="0">
              <a:buNone/>
              <a:tabLst>
                <a:tab pos="457200" algn="l"/>
                <a:tab pos="914400" algn="l"/>
                <a:tab pos="1371600" algn="l"/>
                <a:tab pos="1828800" algn="l"/>
              </a:tabLst>
            </a:pPr>
            <a:r>
              <a:rPr lang="cy-GB" sz="1800" b="1" dirty="0">
                <a:effectLst/>
                <a:latin typeface="Arial" panose="020B0604020202020204" pitchFamily="34" charset="0"/>
                <a:ea typeface="Times New Roman" panose="02020603050405020304" pitchFamily="18" charset="0"/>
              </a:rPr>
              <a:t>Trafodaeth ar bwysigrwydd </a:t>
            </a:r>
            <a:r>
              <a:rPr lang="cy-GB" sz="1800" b="1" u="sng" dirty="0">
                <a:effectLst/>
                <a:latin typeface="Arial" panose="020B0604020202020204" pitchFamily="34" charset="0"/>
                <a:ea typeface="Times New Roman" panose="02020603050405020304" pitchFamily="18" charset="0"/>
              </a:rPr>
              <a:t>gofal parchus </a:t>
            </a:r>
            <a:r>
              <a:rPr lang="cy-GB" sz="1800" b="1" dirty="0">
                <a:effectLst/>
                <a:latin typeface="Arial" panose="020B0604020202020204" pitchFamily="34" charset="0"/>
                <a:ea typeface="Times New Roman" panose="02020603050405020304" pitchFamily="18" charset="0"/>
              </a:rPr>
              <a:t>a'r cyfle i gymryd rhan mewn </a:t>
            </a:r>
            <a:r>
              <a:rPr lang="cy-GB" sz="1800" b="1" u="sng" dirty="0">
                <a:effectLst/>
                <a:latin typeface="Arial" panose="020B0604020202020204" pitchFamily="34" charset="0"/>
                <a:ea typeface="Times New Roman" panose="02020603050405020304" pitchFamily="18" charset="0"/>
              </a:rPr>
              <a:t>cyfleoedd dysgu ystyrlon</a:t>
            </a:r>
            <a:r>
              <a:rPr lang="cy-GB" sz="1800" b="1" dirty="0">
                <a:effectLst/>
                <a:latin typeface="Arial" panose="020B0604020202020204" pitchFamily="34" charset="0"/>
                <a:ea typeface="Times New Roman" panose="02020603050405020304" pitchFamily="18" charset="0"/>
              </a:rPr>
              <a:t>, er enghraifft bwyta- newid, cysgu.</a:t>
            </a:r>
            <a:endParaRPr lang="cy-GB" sz="1800" b="1" dirty="0">
              <a:effectLst/>
              <a:latin typeface="Times New Roman" panose="02020603050405020304" pitchFamily="18" charset="0"/>
              <a:ea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3F925D00-26B2-47F3-BECC-78BEDAFAF44A}"/>
              </a:ext>
            </a:extLst>
          </p:cNvPr>
          <p:cNvSpPr>
            <a:spLocks noGrp="1"/>
          </p:cNvSpPr>
          <p:nvPr>
            <p:ph sz="half" idx="2"/>
          </p:nvPr>
        </p:nvSpPr>
        <p:spPr/>
        <p:txBody>
          <a:bodyPr>
            <a:normAutofit/>
          </a:bodyPr>
          <a:lstStyle/>
          <a:p>
            <a:pPr marL="0" indent="0" hangingPunct="0">
              <a:buNone/>
              <a:tabLst>
                <a:tab pos="457200" algn="l"/>
                <a:tab pos="914400" algn="l"/>
                <a:tab pos="1371600" algn="l"/>
                <a:tab pos="1828800" algn="l"/>
              </a:tabLst>
            </a:pPr>
            <a:r>
              <a:rPr lang="en-GB" sz="1800" b="1" dirty="0">
                <a:solidFill>
                  <a:schemeClr val="tx2">
                    <a:lumMod val="60000"/>
                    <a:lumOff val="40000"/>
                  </a:schemeClr>
                </a:solidFill>
                <a:effectLst/>
                <a:latin typeface="Arial" panose="020B0604020202020204" pitchFamily="34" charset="0"/>
                <a:ea typeface="Times New Roman" panose="02020603050405020304" pitchFamily="18" charset="0"/>
              </a:rPr>
              <a:t>The current challenges of caring for an Infant within a setting.</a:t>
            </a:r>
          </a:p>
          <a:p>
            <a:pPr marL="0" indent="0" hangingPunct="0">
              <a:buNone/>
              <a:tabLst>
                <a:tab pos="457200" algn="l"/>
                <a:tab pos="914400" algn="l"/>
                <a:tab pos="1371600" algn="l"/>
                <a:tab pos="1828800" algn="l"/>
              </a:tabLst>
            </a:pPr>
            <a:r>
              <a:rPr lang="en-GB" sz="1800" b="1" dirty="0">
                <a:solidFill>
                  <a:schemeClr val="tx2">
                    <a:lumMod val="60000"/>
                    <a:lumOff val="40000"/>
                  </a:schemeClr>
                </a:solidFill>
                <a:effectLst/>
                <a:latin typeface="Arial" panose="020B0604020202020204" pitchFamily="34" charset="0"/>
                <a:ea typeface="Times New Roman" panose="02020603050405020304" pitchFamily="18" charset="0"/>
              </a:rPr>
              <a:t>Explore and evaluate current </a:t>
            </a:r>
            <a:r>
              <a:rPr lang="en-GB" sz="1800" b="1" dirty="0">
                <a:solidFill>
                  <a:schemeClr val="tx2">
                    <a:lumMod val="60000"/>
                    <a:lumOff val="40000"/>
                  </a:schemeClr>
                </a:solidFill>
                <a:latin typeface="Arial" panose="020B0604020202020204" pitchFamily="34" charset="0"/>
                <a:ea typeface="Times New Roman" panose="02020603050405020304" pitchFamily="18" charset="0"/>
                <a:cs typeface="Arial" panose="020B0604020202020204" pitchFamily="34" charset="0"/>
              </a:rPr>
              <a:t>a</a:t>
            </a:r>
            <a:r>
              <a:rPr lang="en-GB" sz="1800" b="1" dirty="0">
                <a:solidFill>
                  <a:schemeClr val="tx2">
                    <a:lumMod val="60000"/>
                    <a:lumOff val="40000"/>
                  </a:schemeClr>
                </a:solidFill>
                <a:effectLst/>
                <a:latin typeface="Arial" panose="020B0604020202020204" pitchFamily="34" charset="0"/>
                <a:ea typeface="Times New Roman" panose="02020603050405020304" pitchFamily="18" charset="0"/>
              </a:rPr>
              <a:t>pproaches supported by critically evaluating theory and research.</a:t>
            </a:r>
            <a:endParaRPr lang="en-GB" sz="1800" b="1" dirty="0">
              <a:solidFill>
                <a:schemeClr val="tx2">
                  <a:lumMod val="60000"/>
                  <a:lumOff val="40000"/>
                </a:schemeClr>
              </a:solidFill>
              <a:effectLst/>
              <a:latin typeface="Times New Roman" panose="02020603050405020304" pitchFamily="18" charset="0"/>
              <a:ea typeface="Times New Roman" panose="02020603050405020304" pitchFamily="18" charset="0"/>
            </a:endParaRPr>
          </a:p>
          <a:p>
            <a:pPr marL="0" indent="0" hangingPunct="0">
              <a:buNone/>
              <a:tabLst>
                <a:tab pos="457200" algn="l"/>
                <a:tab pos="914400" algn="l"/>
                <a:tab pos="1371600" algn="l"/>
                <a:tab pos="1828800" algn="l"/>
              </a:tabLst>
            </a:pPr>
            <a:r>
              <a:rPr lang="en-GB" sz="1800" b="1" dirty="0">
                <a:solidFill>
                  <a:schemeClr val="tx2">
                    <a:lumMod val="60000"/>
                    <a:lumOff val="40000"/>
                  </a:schemeClr>
                </a:solidFill>
                <a:effectLst/>
                <a:latin typeface="Arial" panose="020B0604020202020204" pitchFamily="34" charset="0"/>
                <a:ea typeface="Times New Roman" panose="02020603050405020304" pitchFamily="18" charset="0"/>
              </a:rPr>
              <a:t>Discussion on the importance of </a:t>
            </a:r>
            <a:r>
              <a:rPr lang="en-GB" sz="1800" b="1" u="sng" dirty="0">
                <a:solidFill>
                  <a:schemeClr val="tx2">
                    <a:lumMod val="60000"/>
                    <a:lumOff val="40000"/>
                  </a:schemeClr>
                </a:solidFill>
                <a:effectLst/>
                <a:latin typeface="Arial" panose="020B0604020202020204" pitchFamily="34" charset="0"/>
                <a:ea typeface="Times New Roman" panose="02020603050405020304" pitchFamily="18" charset="0"/>
              </a:rPr>
              <a:t>respectful care </a:t>
            </a:r>
            <a:r>
              <a:rPr lang="en-GB" sz="1800" b="1" dirty="0">
                <a:solidFill>
                  <a:schemeClr val="tx2">
                    <a:lumMod val="60000"/>
                    <a:lumOff val="40000"/>
                  </a:schemeClr>
                </a:solidFill>
                <a:effectLst/>
                <a:latin typeface="Arial" panose="020B0604020202020204" pitchFamily="34" charset="0"/>
                <a:ea typeface="Times New Roman" panose="02020603050405020304" pitchFamily="18" charset="0"/>
              </a:rPr>
              <a:t>and the opportunity to engage in </a:t>
            </a:r>
            <a:r>
              <a:rPr lang="en-GB" sz="1800" b="1" u="sng" dirty="0">
                <a:solidFill>
                  <a:schemeClr val="tx2">
                    <a:lumMod val="60000"/>
                    <a:lumOff val="40000"/>
                  </a:schemeClr>
                </a:solidFill>
                <a:effectLst/>
                <a:latin typeface="Arial" panose="020B0604020202020204" pitchFamily="34" charset="0"/>
                <a:ea typeface="Times New Roman" panose="02020603050405020304" pitchFamily="18" charset="0"/>
              </a:rPr>
              <a:t>meaningful learning opportunities</a:t>
            </a:r>
            <a:r>
              <a:rPr lang="en-GB" sz="1800" b="1" dirty="0">
                <a:solidFill>
                  <a:schemeClr val="tx2">
                    <a:lumMod val="60000"/>
                    <a:lumOff val="40000"/>
                  </a:schemeClr>
                </a:solidFill>
                <a:effectLst/>
                <a:latin typeface="Arial" panose="020B0604020202020204" pitchFamily="34" charset="0"/>
                <a:ea typeface="Times New Roman" panose="02020603050405020304" pitchFamily="18" charset="0"/>
              </a:rPr>
              <a:t>, for example eating- changing, sleeping.</a:t>
            </a:r>
            <a:endParaRPr lang="en-GB" sz="1800" b="1" dirty="0">
              <a:solidFill>
                <a:schemeClr val="tx2">
                  <a:lumMod val="60000"/>
                  <a:lumOff val="40000"/>
                </a:schemeClr>
              </a:solidFill>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9563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EA77678-B539-473C-B8BD-CDBBC1D42C00}"/>
              </a:ext>
            </a:extLst>
          </p:cNvPr>
          <p:cNvSpPr>
            <a:spLocks noGrp="1"/>
          </p:cNvSpPr>
          <p:nvPr>
            <p:ph type="title"/>
          </p:nvPr>
        </p:nvSpPr>
        <p:spPr/>
        <p:txBody>
          <a:bodyPr/>
          <a:lstStyle/>
          <a:p>
            <a:r>
              <a:rPr lang="en-GB" dirty="0"/>
              <a:t> </a:t>
            </a:r>
            <a:r>
              <a:rPr lang="cy-GB" dirty="0"/>
              <a:t>Themâu allweddol                  </a:t>
            </a:r>
            <a:r>
              <a:rPr lang="en-GB" dirty="0"/>
              <a:t> </a:t>
            </a:r>
            <a:r>
              <a:rPr lang="en-GB" dirty="0">
                <a:solidFill>
                  <a:schemeClr val="tx2">
                    <a:lumMod val="60000"/>
                    <a:lumOff val="40000"/>
                  </a:schemeClr>
                </a:solidFill>
              </a:rPr>
              <a:t>Key Themes</a:t>
            </a:r>
          </a:p>
        </p:txBody>
      </p:sp>
      <p:sp>
        <p:nvSpPr>
          <p:cNvPr id="6" name="Content Placeholder 5">
            <a:extLst>
              <a:ext uri="{FF2B5EF4-FFF2-40B4-BE49-F238E27FC236}">
                <a16:creationId xmlns:a16="http://schemas.microsoft.com/office/drawing/2014/main" id="{B08E8037-3A1D-4F19-8D18-5BA926C66842}"/>
              </a:ext>
            </a:extLst>
          </p:cNvPr>
          <p:cNvSpPr>
            <a:spLocks noGrp="1"/>
          </p:cNvSpPr>
          <p:nvPr>
            <p:ph sz="half" idx="1"/>
          </p:nvPr>
        </p:nvSpPr>
        <p:spPr/>
        <p:txBody>
          <a:bodyPr>
            <a:normAutofit/>
          </a:bodyPr>
          <a:lstStyle/>
          <a:p>
            <a:pPr marL="0" indent="0" hangingPunct="0">
              <a:buNone/>
              <a:tabLst>
                <a:tab pos="457200" algn="l"/>
                <a:tab pos="914400" algn="l"/>
                <a:tab pos="1371600" algn="l"/>
                <a:tab pos="1828800" algn="l"/>
              </a:tabLst>
            </a:pPr>
            <a:r>
              <a:rPr lang="cy-GB" sz="1900" b="1" dirty="0">
                <a:effectLst/>
                <a:latin typeface="Arial" panose="020B0604020202020204" pitchFamily="34" charset="0"/>
                <a:ea typeface="Times New Roman" panose="02020603050405020304" pitchFamily="18" charset="0"/>
              </a:rPr>
              <a:t>Sut i fod yn gynhwysol a phwysigrwydd hyn i'r baban a'i deulu.</a:t>
            </a:r>
            <a:endParaRPr lang="cy-GB" sz="1900" b="1" dirty="0">
              <a:effectLst/>
              <a:latin typeface="Times New Roman" panose="02020603050405020304" pitchFamily="18" charset="0"/>
              <a:ea typeface="Times New Roman" panose="02020603050405020304" pitchFamily="18" charset="0"/>
            </a:endParaRPr>
          </a:p>
          <a:p>
            <a:pPr marL="0" indent="0" hangingPunct="0">
              <a:buNone/>
              <a:tabLst>
                <a:tab pos="457200" algn="l"/>
                <a:tab pos="914400" algn="l"/>
                <a:tab pos="1371600" algn="l"/>
                <a:tab pos="1828800" algn="l"/>
              </a:tabLst>
            </a:pPr>
            <a:r>
              <a:rPr lang="cy-GB" sz="1900" b="1" dirty="0">
                <a:effectLst/>
                <a:latin typeface="Arial" panose="020B0604020202020204" pitchFamily="34" charset="0"/>
                <a:ea typeface="Times New Roman" panose="02020603050405020304" pitchFamily="18" charset="0"/>
              </a:rPr>
              <a:t>Pwysigrwydd perthnasoedd Proffesiynol. </a:t>
            </a:r>
          </a:p>
          <a:p>
            <a:pPr marL="0" indent="0" hangingPunct="0">
              <a:buNone/>
              <a:tabLst>
                <a:tab pos="457200" algn="l"/>
                <a:tab pos="914400" algn="l"/>
                <a:tab pos="1371600" algn="l"/>
                <a:tab pos="1828800" algn="l"/>
              </a:tabLst>
            </a:pPr>
            <a:r>
              <a:rPr lang="cy-GB" sz="1900" b="1" dirty="0">
                <a:effectLst/>
                <a:latin typeface="Arial" panose="020B0604020202020204" pitchFamily="34" charset="0"/>
                <a:ea typeface="Times New Roman" panose="02020603050405020304" pitchFamily="18" charset="0"/>
              </a:rPr>
              <a:t>Dylai hyn gynnwys cymharu â dulliau rhyngwladol.</a:t>
            </a:r>
            <a:endParaRPr lang="cy-GB" sz="1900" b="1" dirty="0">
              <a:effectLst/>
              <a:latin typeface="Times New Roman" panose="02020603050405020304" pitchFamily="18" charset="0"/>
              <a:ea typeface="Times New Roman" panose="02020603050405020304" pitchFamily="18" charset="0"/>
            </a:endParaRPr>
          </a:p>
          <a:p>
            <a:pPr marL="0" indent="0">
              <a:buNone/>
            </a:pPr>
            <a:endParaRPr lang="cy-GB" dirty="0"/>
          </a:p>
          <a:p>
            <a:pPr marL="0" indent="0">
              <a:buNone/>
            </a:pPr>
            <a:r>
              <a:rPr lang="cy-GB" dirty="0"/>
              <a:t>Archwilir enghreifftiau o'r themâu hyn gydol y Modiwl.</a:t>
            </a:r>
          </a:p>
          <a:p>
            <a:endParaRPr lang="en-GB" dirty="0"/>
          </a:p>
        </p:txBody>
      </p:sp>
      <p:sp>
        <p:nvSpPr>
          <p:cNvPr id="7" name="Content Placeholder 6">
            <a:extLst>
              <a:ext uri="{FF2B5EF4-FFF2-40B4-BE49-F238E27FC236}">
                <a16:creationId xmlns:a16="http://schemas.microsoft.com/office/drawing/2014/main" id="{28F8267A-6444-4B95-BAD7-DA58B8428E4E}"/>
              </a:ext>
            </a:extLst>
          </p:cNvPr>
          <p:cNvSpPr>
            <a:spLocks noGrp="1"/>
          </p:cNvSpPr>
          <p:nvPr>
            <p:ph sz="half" idx="2"/>
          </p:nvPr>
        </p:nvSpPr>
        <p:spPr/>
        <p:txBody>
          <a:bodyPr>
            <a:normAutofit/>
          </a:bodyPr>
          <a:lstStyle/>
          <a:p>
            <a:pPr marL="0" indent="0" hangingPunct="0">
              <a:buNone/>
              <a:tabLst>
                <a:tab pos="457200" algn="l"/>
                <a:tab pos="914400" algn="l"/>
                <a:tab pos="1371600" algn="l"/>
                <a:tab pos="1828800" algn="l"/>
              </a:tabLst>
            </a:pPr>
            <a:r>
              <a:rPr lang="en-GB" sz="1800" b="1" dirty="0">
                <a:solidFill>
                  <a:schemeClr val="tx2">
                    <a:lumMod val="60000"/>
                    <a:lumOff val="40000"/>
                  </a:schemeClr>
                </a:solidFill>
                <a:effectLst/>
                <a:latin typeface="Arial" panose="020B0604020202020204" pitchFamily="34" charset="0"/>
                <a:ea typeface="Times New Roman" panose="02020603050405020304" pitchFamily="18" charset="0"/>
              </a:rPr>
              <a:t>How to be inclusive and the importance of this for both the Infant and their family.</a:t>
            </a:r>
            <a:endParaRPr lang="en-GB" sz="1800" b="1" dirty="0">
              <a:solidFill>
                <a:schemeClr val="tx2">
                  <a:lumMod val="60000"/>
                  <a:lumOff val="40000"/>
                </a:schemeClr>
              </a:solidFill>
              <a:effectLst/>
              <a:latin typeface="Times New Roman" panose="02020603050405020304" pitchFamily="18" charset="0"/>
              <a:ea typeface="Times New Roman" panose="02020603050405020304" pitchFamily="18" charset="0"/>
            </a:endParaRPr>
          </a:p>
          <a:p>
            <a:pPr marL="0" indent="0" hangingPunct="0">
              <a:buNone/>
              <a:tabLst>
                <a:tab pos="457200" algn="l"/>
                <a:tab pos="914400" algn="l"/>
                <a:tab pos="1371600" algn="l"/>
                <a:tab pos="1828800" algn="l"/>
              </a:tabLst>
            </a:pPr>
            <a:r>
              <a:rPr lang="en-GB" sz="1800" b="1" dirty="0">
                <a:solidFill>
                  <a:schemeClr val="tx2">
                    <a:lumMod val="60000"/>
                    <a:lumOff val="40000"/>
                  </a:schemeClr>
                </a:solidFill>
                <a:effectLst/>
                <a:latin typeface="Arial" panose="020B0604020202020204" pitchFamily="34" charset="0"/>
                <a:ea typeface="Times New Roman" panose="02020603050405020304" pitchFamily="18" charset="0"/>
              </a:rPr>
              <a:t>The importance of Professional relationships. </a:t>
            </a:r>
          </a:p>
          <a:p>
            <a:pPr marL="0" indent="0" hangingPunct="0">
              <a:buNone/>
              <a:tabLst>
                <a:tab pos="457200" algn="l"/>
                <a:tab pos="914400" algn="l"/>
                <a:tab pos="1371600" algn="l"/>
                <a:tab pos="1828800" algn="l"/>
              </a:tabLst>
            </a:pPr>
            <a:r>
              <a:rPr lang="en-GB" sz="1800" b="1" dirty="0">
                <a:solidFill>
                  <a:schemeClr val="tx2">
                    <a:lumMod val="60000"/>
                    <a:lumOff val="40000"/>
                  </a:schemeClr>
                </a:solidFill>
                <a:effectLst/>
                <a:latin typeface="Arial" panose="020B0604020202020204" pitchFamily="34" charset="0"/>
                <a:ea typeface="Times New Roman" panose="02020603050405020304" pitchFamily="18" charset="0"/>
              </a:rPr>
              <a:t>This should include comparison With international approaches.</a:t>
            </a:r>
            <a:endParaRPr lang="en-GB" sz="1800" b="1" dirty="0">
              <a:solidFill>
                <a:schemeClr val="tx2">
                  <a:lumMod val="60000"/>
                  <a:lumOff val="40000"/>
                </a:schemeClr>
              </a:solidFill>
              <a:effectLst/>
              <a:latin typeface="Times New Roman" panose="02020603050405020304" pitchFamily="18" charset="0"/>
              <a:ea typeface="Times New Roman" panose="02020603050405020304" pitchFamily="18" charset="0"/>
            </a:endParaRPr>
          </a:p>
          <a:p>
            <a:pPr marL="0" indent="0">
              <a:buNone/>
            </a:pPr>
            <a:endParaRPr lang="en-GB" dirty="0">
              <a:solidFill>
                <a:schemeClr val="tx2">
                  <a:lumMod val="60000"/>
                  <a:lumOff val="40000"/>
                </a:schemeClr>
              </a:solidFill>
            </a:endParaRPr>
          </a:p>
          <a:p>
            <a:pPr marL="0" indent="0">
              <a:buNone/>
            </a:pPr>
            <a:r>
              <a:rPr lang="en-GB" dirty="0">
                <a:solidFill>
                  <a:schemeClr val="tx2">
                    <a:lumMod val="60000"/>
                    <a:lumOff val="40000"/>
                  </a:schemeClr>
                </a:solidFill>
              </a:rPr>
              <a:t>Examples of these themes will be explored throughout the Module.</a:t>
            </a:r>
          </a:p>
        </p:txBody>
      </p:sp>
    </p:spTree>
    <p:extLst>
      <p:ext uri="{BB962C8B-B14F-4D97-AF65-F5344CB8AC3E}">
        <p14:creationId xmlns:p14="http://schemas.microsoft.com/office/powerpoint/2010/main" val="2763996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8864B-276B-40B4-B8D0-8D58AE6927A6}"/>
              </a:ext>
            </a:extLst>
          </p:cNvPr>
          <p:cNvSpPr>
            <a:spLocks noGrp="1"/>
          </p:cNvSpPr>
          <p:nvPr>
            <p:ph type="title"/>
          </p:nvPr>
        </p:nvSpPr>
        <p:spPr/>
        <p:txBody>
          <a:bodyPr>
            <a:normAutofit fontScale="90000"/>
          </a:bodyPr>
          <a:lstStyle/>
          <a:p>
            <a:pPr algn="l"/>
            <a:r>
              <a:rPr lang="cy-GB" dirty="0"/>
              <a:t>Meini Prawf Asesu               </a:t>
            </a:r>
            <a:r>
              <a:rPr lang="en-GB" dirty="0">
                <a:solidFill>
                  <a:schemeClr val="tx2">
                    <a:lumMod val="60000"/>
                    <a:lumOff val="40000"/>
                  </a:schemeClr>
                </a:solidFill>
              </a:rPr>
              <a:t>Assessment Criteria</a:t>
            </a:r>
          </a:p>
        </p:txBody>
      </p:sp>
      <p:sp>
        <p:nvSpPr>
          <p:cNvPr id="3" name="Content Placeholder 2">
            <a:extLst>
              <a:ext uri="{FF2B5EF4-FFF2-40B4-BE49-F238E27FC236}">
                <a16:creationId xmlns:a16="http://schemas.microsoft.com/office/drawing/2014/main" id="{AD0D9864-AC95-40A3-B58B-88C12AEE76F4}"/>
              </a:ext>
            </a:extLst>
          </p:cNvPr>
          <p:cNvSpPr>
            <a:spLocks noGrp="1"/>
          </p:cNvSpPr>
          <p:nvPr>
            <p:ph sz="half" idx="1"/>
          </p:nvPr>
        </p:nvSpPr>
        <p:spPr/>
        <p:txBody>
          <a:bodyPr/>
          <a:lstStyle/>
          <a:p>
            <a:r>
              <a:rPr lang="cy-GB" dirty="0"/>
              <a:t>Cefnogwch y llyfr lloffion gyda chyfeiriadau a dynnir o theori, cwricwla, deddfwriaeth ac arfer blynyddoedd cynnar. </a:t>
            </a:r>
          </a:p>
          <a:p>
            <a:endParaRPr lang="cy-GB" dirty="0"/>
          </a:p>
          <a:p>
            <a:r>
              <a:rPr lang="cy-GB" dirty="0"/>
              <a:t>Mae'n bwysig darllen yn eang a chyfleu dealltwriaeth o'r cysyniadau hyn.</a:t>
            </a:r>
          </a:p>
          <a:p>
            <a:endParaRPr lang="en-GB" dirty="0"/>
          </a:p>
        </p:txBody>
      </p:sp>
      <p:sp>
        <p:nvSpPr>
          <p:cNvPr id="4" name="Content Placeholder 3">
            <a:extLst>
              <a:ext uri="{FF2B5EF4-FFF2-40B4-BE49-F238E27FC236}">
                <a16:creationId xmlns:a16="http://schemas.microsoft.com/office/drawing/2014/main" id="{A08768C9-1466-43F8-BD00-60A69A3AF1C2}"/>
              </a:ext>
            </a:extLst>
          </p:cNvPr>
          <p:cNvSpPr>
            <a:spLocks noGrp="1"/>
          </p:cNvSpPr>
          <p:nvPr>
            <p:ph sz="half" idx="2"/>
          </p:nvPr>
        </p:nvSpPr>
        <p:spPr/>
        <p:txBody>
          <a:bodyPr/>
          <a:lstStyle/>
          <a:p>
            <a:r>
              <a:rPr lang="en-GB" dirty="0">
                <a:solidFill>
                  <a:schemeClr val="tx2">
                    <a:lumMod val="60000"/>
                    <a:lumOff val="40000"/>
                  </a:schemeClr>
                </a:solidFill>
              </a:rPr>
              <a:t>Support the scrapbook with references drawn from theory, curricula, legislation and early years practice. </a:t>
            </a:r>
          </a:p>
          <a:p>
            <a:endParaRPr lang="en-GB" dirty="0">
              <a:solidFill>
                <a:schemeClr val="tx2">
                  <a:lumMod val="60000"/>
                  <a:lumOff val="40000"/>
                </a:schemeClr>
              </a:solidFill>
            </a:endParaRPr>
          </a:p>
          <a:p>
            <a:r>
              <a:rPr lang="en-GB" dirty="0">
                <a:solidFill>
                  <a:schemeClr val="tx2">
                    <a:lumMod val="60000"/>
                    <a:lumOff val="40000"/>
                  </a:schemeClr>
                </a:solidFill>
              </a:rPr>
              <a:t>It is important to read widely and convey an understanding of these concepts.</a:t>
            </a:r>
          </a:p>
        </p:txBody>
      </p:sp>
    </p:spTree>
    <p:extLst>
      <p:ext uri="{BB962C8B-B14F-4D97-AF65-F5344CB8AC3E}">
        <p14:creationId xmlns:p14="http://schemas.microsoft.com/office/powerpoint/2010/main" val="2688933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BF8EC-9F59-481A-9737-0109FCA1C121}"/>
              </a:ext>
            </a:extLst>
          </p:cNvPr>
          <p:cNvSpPr>
            <a:spLocks noGrp="1"/>
          </p:cNvSpPr>
          <p:nvPr>
            <p:ph type="title"/>
          </p:nvPr>
        </p:nvSpPr>
        <p:spPr/>
        <p:txBody>
          <a:bodyPr/>
          <a:lstStyle/>
          <a:p>
            <a:pPr algn="l"/>
            <a:r>
              <a:rPr lang="cy-GB" dirty="0"/>
              <a:t>Meini Prawf Asesu</a:t>
            </a:r>
            <a:r>
              <a:rPr lang="en-GB" dirty="0"/>
              <a:t>        </a:t>
            </a:r>
            <a:r>
              <a:rPr lang="en-GB" dirty="0">
                <a:solidFill>
                  <a:schemeClr val="tx2">
                    <a:lumMod val="60000"/>
                    <a:lumOff val="40000"/>
                  </a:schemeClr>
                </a:solidFill>
              </a:rPr>
              <a:t>Assessment Criteria</a:t>
            </a:r>
          </a:p>
        </p:txBody>
      </p:sp>
      <p:sp>
        <p:nvSpPr>
          <p:cNvPr id="3" name="Content Placeholder 2">
            <a:extLst>
              <a:ext uri="{FF2B5EF4-FFF2-40B4-BE49-F238E27FC236}">
                <a16:creationId xmlns:a16="http://schemas.microsoft.com/office/drawing/2014/main" id="{123249BF-0E83-46F3-81B3-B466968022EB}"/>
              </a:ext>
            </a:extLst>
          </p:cNvPr>
          <p:cNvSpPr>
            <a:spLocks noGrp="1"/>
          </p:cNvSpPr>
          <p:nvPr>
            <p:ph sz="half" idx="1"/>
          </p:nvPr>
        </p:nvSpPr>
        <p:spPr/>
        <p:txBody>
          <a:bodyPr/>
          <a:lstStyle/>
          <a:p>
            <a:r>
              <a:rPr lang="cy-GB" dirty="0"/>
              <a:t>Cyflëwch eich dealltwriaeth o fframweithiau damcaniaethol i gefnogi cynnwys y llyfr lloffion.</a:t>
            </a:r>
          </a:p>
          <a:p>
            <a:endParaRPr lang="cy-GB" dirty="0"/>
          </a:p>
          <a:p>
            <a:r>
              <a:rPr lang="cy-GB" dirty="0"/>
              <a:t>Byddwn yn archwilio ystod o ddamcaniaethau i'ch cefnogi</a:t>
            </a:r>
          </a:p>
        </p:txBody>
      </p:sp>
      <p:sp>
        <p:nvSpPr>
          <p:cNvPr id="4" name="Content Placeholder 3">
            <a:extLst>
              <a:ext uri="{FF2B5EF4-FFF2-40B4-BE49-F238E27FC236}">
                <a16:creationId xmlns:a16="http://schemas.microsoft.com/office/drawing/2014/main" id="{34048158-5033-4C01-8ED4-614C4F12432F}"/>
              </a:ext>
            </a:extLst>
          </p:cNvPr>
          <p:cNvSpPr>
            <a:spLocks noGrp="1"/>
          </p:cNvSpPr>
          <p:nvPr>
            <p:ph sz="half" idx="2"/>
          </p:nvPr>
        </p:nvSpPr>
        <p:spPr/>
        <p:txBody>
          <a:bodyPr/>
          <a:lstStyle/>
          <a:p>
            <a:r>
              <a:rPr lang="en-GB" dirty="0">
                <a:solidFill>
                  <a:schemeClr val="tx2">
                    <a:lumMod val="60000"/>
                    <a:lumOff val="40000"/>
                  </a:schemeClr>
                </a:solidFill>
              </a:rPr>
              <a:t>Convey your understanding of theoretical frameworks to support the content of the scrapbook.</a:t>
            </a:r>
          </a:p>
          <a:p>
            <a:endParaRPr lang="en-GB" dirty="0">
              <a:solidFill>
                <a:schemeClr val="tx2">
                  <a:lumMod val="60000"/>
                  <a:lumOff val="40000"/>
                </a:schemeClr>
              </a:solidFill>
            </a:endParaRPr>
          </a:p>
          <a:p>
            <a:r>
              <a:rPr lang="en-GB" dirty="0">
                <a:solidFill>
                  <a:schemeClr val="tx2">
                    <a:lumMod val="60000"/>
                    <a:lumOff val="40000"/>
                  </a:schemeClr>
                </a:solidFill>
              </a:rPr>
              <a:t>We will explore a range of theory to support you</a:t>
            </a:r>
            <a:r>
              <a:rPr lang="en-GB" dirty="0"/>
              <a:t>.</a:t>
            </a:r>
          </a:p>
        </p:txBody>
      </p:sp>
    </p:spTree>
    <p:extLst>
      <p:ext uri="{BB962C8B-B14F-4D97-AF65-F5344CB8AC3E}">
        <p14:creationId xmlns:p14="http://schemas.microsoft.com/office/powerpoint/2010/main" val="1731814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30AA3-08FE-4285-B407-313673B1A73F}"/>
              </a:ext>
            </a:extLst>
          </p:cNvPr>
          <p:cNvSpPr>
            <a:spLocks noGrp="1"/>
          </p:cNvSpPr>
          <p:nvPr>
            <p:ph type="title"/>
          </p:nvPr>
        </p:nvSpPr>
        <p:spPr/>
        <p:txBody>
          <a:bodyPr/>
          <a:lstStyle/>
          <a:p>
            <a:r>
              <a:rPr lang="cy-GB" dirty="0"/>
              <a:t>Meini Prawf Asesu</a:t>
            </a:r>
            <a:r>
              <a:rPr lang="en-GB" dirty="0"/>
              <a:t>        </a:t>
            </a:r>
            <a:r>
              <a:rPr lang="en-GB" dirty="0">
                <a:solidFill>
                  <a:schemeClr val="tx2">
                    <a:lumMod val="60000"/>
                    <a:lumOff val="40000"/>
                  </a:schemeClr>
                </a:solidFill>
              </a:rPr>
              <a:t>Assessment Criteria</a:t>
            </a:r>
          </a:p>
        </p:txBody>
      </p:sp>
      <p:sp>
        <p:nvSpPr>
          <p:cNvPr id="3" name="Content Placeholder 2">
            <a:extLst>
              <a:ext uri="{FF2B5EF4-FFF2-40B4-BE49-F238E27FC236}">
                <a16:creationId xmlns:a16="http://schemas.microsoft.com/office/drawing/2014/main" id="{C1AA666B-528E-432B-98EA-4EE16CBEBE03}"/>
              </a:ext>
            </a:extLst>
          </p:cNvPr>
          <p:cNvSpPr>
            <a:spLocks noGrp="1"/>
          </p:cNvSpPr>
          <p:nvPr>
            <p:ph sz="half" idx="1"/>
          </p:nvPr>
        </p:nvSpPr>
        <p:spPr/>
        <p:txBody>
          <a:bodyPr/>
          <a:lstStyle/>
          <a:p>
            <a:r>
              <a:rPr lang="cy-GB" dirty="0"/>
              <a:t>Gwerthuswch yn feirniadol arwyddocâd rôl ymarferwyr blynyddoedd cynnar wrth gefnogi plant a theuluoedd yn ystod y 1000 diwrnod cyntaf. Dylech gynnwys gwaith partneriaeth effeithiol ac anghenion cyfannol plant a theuluoedd.</a:t>
            </a:r>
          </a:p>
        </p:txBody>
      </p:sp>
      <p:sp>
        <p:nvSpPr>
          <p:cNvPr id="4" name="Content Placeholder 3">
            <a:extLst>
              <a:ext uri="{FF2B5EF4-FFF2-40B4-BE49-F238E27FC236}">
                <a16:creationId xmlns:a16="http://schemas.microsoft.com/office/drawing/2014/main" id="{1C472F85-8586-4FCA-9CF1-F2888443BF19}"/>
              </a:ext>
            </a:extLst>
          </p:cNvPr>
          <p:cNvSpPr>
            <a:spLocks noGrp="1"/>
          </p:cNvSpPr>
          <p:nvPr>
            <p:ph sz="half" idx="2"/>
          </p:nvPr>
        </p:nvSpPr>
        <p:spPr/>
        <p:txBody>
          <a:bodyPr/>
          <a:lstStyle/>
          <a:p>
            <a:r>
              <a:rPr lang="en-GB" dirty="0">
                <a:solidFill>
                  <a:schemeClr val="tx2">
                    <a:lumMod val="60000"/>
                    <a:lumOff val="40000"/>
                  </a:schemeClr>
                </a:solidFill>
              </a:rPr>
              <a:t>Critically evaluate the significance of the role of early years practitioners in supporting children and families in the first 1000 days.  Include effective partnership working and the holistic needs of children and families.</a:t>
            </a:r>
          </a:p>
        </p:txBody>
      </p:sp>
    </p:spTree>
    <p:extLst>
      <p:ext uri="{BB962C8B-B14F-4D97-AF65-F5344CB8AC3E}">
        <p14:creationId xmlns:p14="http://schemas.microsoft.com/office/powerpoint/2010/main" val="1543736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93D0B-24BA-4D06-9D01-B9907B88E4A3}"/>
              </a:ext>
            </a:extLst>
          </p:cNvPr>
          <p:cNvSpPr>
            <a:spLocks noGrp="1"/>
          </p:cNvSpPr>
          <p:nvPr>
            <p:ph type="title"/>
          </p:nvPr>
        </p:nvSpPr>
        <p:spPr/>
        <p:txBody>
          <a:bodyPr/>
          <a:lstStyle/>
          <a:p>
            <a:r>
              <a:rPr lang="cy-GB" dirty="0"/>
              <a:t>Meini Prawf Asesu</a:t>
            </a:r>
            <a:r>
              <a:rPr lang="en-GB" dirty="0"/>
              <a:t>        </a:t>
            </a:r>
            <a:r>
              <a:rPr lang="en-GB" dirty="0">
                <a:solidFill>
                  <a:schemeClr val="tx2">
                    <a:lumMod val="60000"/>
                    <a:lumOff val="40000"/>
                  </a:schemeClr>
                </a:solidFill>
              </a:rPr>
              <a:t>Assessment Criteria</a:t>
            </a:r>
          </a:p>
        </p:txBody>
      </p:sp>
      <p:sp>
        <p:nvSpPr>
          <p:cNvPr id="3" name="Content Placeholder 2">
            <a:extLst>
              <a:ext uri="{FF2B5EF4-FFF2-40B4-BE49-F238E27FC236}">
                <a16:creationId xmlns:a16="http://schemas.microsoft.com/office/drawing/2014/main" id="{8E648DE5-A015-4625-AD79-01B69E5C3B59}"/>
              </a:ext>
            </a:extLst>
          </p:cNvPr>
          <p:cNvSpPr>
            <a:spLocks noGrp="1"/>
          </p:cNvSpPr>
          <p:nvPr>
            <p:ph sz="half" idx="1"/>
          </p:nvPr>
        </p:nvSpPr>
        <p:spPr/>
        <p:txBody>
          <a:bodyPr/>
          <a:lstStyle/>
          <a:p>
            <a:r>
              <a:rPr lang="cy-GB" dirty="0"/>
              <a:t>Dylech gynnwys syniadau a chyfleoedd ar gyfer cymhwyso theori i arfer.</a:t>
            </a:r>
          </a:p>
        </p:txBody>
      </p:sp>
      <p:sp>
        <p:nvSpPr>
          <p:cNvPr id="4" name="Content Placeholder 3">
            <a:extLst>
              <a:ext uri="{FF2B5EF4-FFF2-40B4-BE49-F238E27FC236}">
                <a16:creationId xmlns:a16="http://schemas.microsoft.com/office/drawing/2014/main" id="{8AEEBFD5-DE7E-4954-BD02-BD95AE2F3F3B}"/>
              </a:ext>
            </a:extLst>
          </p:cNvPr>
          <p:cNvSpPr>
            <a:spLocks noGrp="1"/>
          </p:cNvSpPr>
          <p:nvPr>
            <p:ph sz="half" idx="2"/>
          </p:nvPr>
        </p:nvSpPr>
        <p:spPr/>
        <p:txBody>
          <a:bodyPr/>
          <a:lstStyle/>
          <a:p>
            <a:r>
              <a:rPr lang="en-GB" dirty="0">
                <a:solidFill>
                  <a:schemeClr val="tx2">
                    <a:lumMod val="60000"/>
                    <a:lumOff val="40000"/>
                  </a:schemeClr>
                </a:solidFill>
              </a:rPr>
              <a:t>Include ideas and opportunities for the application of theory to practice.</a:t>
            </a:r>
          </a:p>
        </p:txBody>
      </p:sp>
    </p:spTree>
    <p:extLst>
      <p:ext uri="{BB962C8B-B14F-4D97-AF65-F5344CB8AC3E}">
        <p14:creationId xmlns:p14="http://schemas.microsoft.com/office/powerpoint/2010/main" val="2743024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9DDB6-47DE-4727-B582-9F8DF6A1FDDD}"/>
              </a:ext>
            </a:extLst>
          </p:cNvPr>
          <p:cNvSpPr>
            <a:spLocks noGrp="1"/>
          </p:cNvSpPr>
          <p:nvPr>
            <p:ph type="title"/>
          </p:nvPr>
        </p:nvSpPr>
        <p:spPr/>
        <p:txBody>
          <a:bodyPr/>
          <a:lstStyle/>
          <a:p>
            <a:r>
              <a:rPr lang="cy-GB" dirty="0"/>
              <a:t>Meini Prawf Asesu</a:t>
            </a:r>
            <a:r>
              <a:rPr lang="en-GB" dirty="0"/>
              <a:t>        </a:t>
            </a:r>
            <a:r>
              <a:rPr lang="en-GB" dirty="0">
                <a:solidFill>
                  <a:schemeClr val="tx2">
                    <a:lumMod val="60000"/>
                    <a:lumOff val="40000"/>
                  </a:schemeClr>
                </a:solidFill>
              </a:rPr>
              <a:t>Assessment Criteria</a:t>
            </a:r>
          </a:p>
        </p:txBody>
      </p:sp>
      <p:sp>
        <p:nvSpPr>
          <p:cNvPr id="3" name="Content Placeholder 2">
            <a:extLst>
              <a:ext uri="{FF2B5EF4-FFF2-40B4-BE49-F238E27FC236}">
                <a16:creationId xmlns:a16="http://schemas.microsoft.com/office/drawing/2014/main" id="{EDCCE3A9-1F8A-4BBE-B5DA-1B00D82ABD9E}"/>
              </a:ext>
            </a:extLst>
          </p:cNvPr>
          <p:cNvSpPr>
            <a:spLocks noGrp="1"/>
          </p:cNvSpPr>
          <p:nvPr>
            <p:ph sz="half" idx="1"/>
          </p:nvPr>
        </p:nvSpPr>
        <p:spPr/>
        <p:txBody>
          <a:bodyPr/>
          <a:lstStyle/>
          <a:p>
            <a:r>
              <a:rPr lang="cy-GB" dirty="0"/>
              <a:t>Defnyddiwch ystod o ddulliau creadigol gan gynnwys, delweddau, fideo, cyfryngau digidol i greu eich llyfr lloffion.</a:t>
            </a:r>
          </a:p>
        </p:txBody>
      </p:sp>
      <p:sp>
        <p:nvSpPr>
          <p:cNvPr id="4" name="Content Placeholder 3">
            <a:extLst>
              <a:ext uri="{FF2B5EF4-FFF2-40B4-BE49-F238E27FC236}">
                <a16:creationId xmlns:a16="http://schemas.microsoft.com/office/drawing/2014/main" id="{6BE53675-0A20-43EF-9DDF-969AE15AE55A}"/>
              </a:ext>
            </a:extLst>
          </p:cNvPr>
          <p:cNvSpPr>
            <a:spLocks noGrp="1"/>
          </p:cNvSpPr>
          <p:nvPr>
            <p:ph sz="half" idx="2"/>
          </p:nvPr>
        </p:nvSpPr>
        <p:spPr/>
        <p:txBody>
          <a:bodyPr/>
          <a:lstStyle/>
          <a:p>
            <a:r>
              <a:rPr lang="en-GB" dirty="0">
                <a:solidFill>
                  <a:schemeClr val="tx2">
                    <a:lumMod val="60000"/>
                    <a:lumOff val="40000"/>
                  </a:schemeClr>
                </a:solidFill>
              </a:rPr>
              <a:t>Use a range of creative approaches including, images, video, digital media to create your scrapbook.</a:t>
            </a:r>
          </a:p>
        </p:txBody>
      </p:sp>
    </p:spTree>
    <p:extLst>
      <p:ext uri="{BB962C8B-B14F-4D97-AF65-F5344CB8AC3E}">
        <p14:creationId xmlns:p14="http://schemas.microsoft.com/office/powerpoint/2010/main" val="1902310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182EC-C532-406D-8ECB-F46DA4D124D2}"/>
              </a:ext>
            </a:extLst>
          </p:cNvPr>
          <p:cNvSpPr>
            <a:spLocks noGrp="1"/>
          </p:cNvSpPr>
          <p:nvPr>
            <p:ph type="title"/>
          </p:nvPr>
        </p:nvSpPr>
        <p:spPr/>
        <p:txBody>
          <a:bodyPr/>
          <a:lstStyle/>
          <a:p>
            <a:r>
              <a:rPr lang="en-GB" dirty="0"/>
              <a:t>Microsoft Sway</a:t>
            </a:r>
          </a:p>
        </p:txBody>
      </p:sp>
      <p:sp>
        <p:nvSpPr>
          <p:cNvPr id="3" name="Content Placeholder 2">
            <a:extLst>
              <a:ext uri="{FF2B5EF4-FFF2-40B4-BE49-F238E27FC236}">
                <a16:creationId xmlns:a16="http://schemas.microsoft.com/office/drawing/2014/main" id="{71C4B75A-9449-4C40-B407-A50E7102548F}"/>
              </a:ext>
            </a:extLst>
          </p:cNvPr>
          <p:cNvSpPr>
            <a:spLocks noGrp="1"/>
          </p:cNvSpPr>
          <p:nvPr>
            <p:ph sz="half" idx="1"/>
          </p:nvPr>
        </p:nvSpPr>
        <p:spPr/>
        <p:txBody>
          <a:bodyPr/>
          <a:lstStyle/>
          <a:p>
            <a:r>
              <a:rPr lang="en-GB" dirty="0">
                <a:hlinkClick r:id="rId3"/>
              </a:rPr>
              <a:t>https://sway.office.com/QBBHBK9R1mYY2csi?ref=Link</a:t>
            </a:r>
            <a:endParaRPr lang="en-GB" dirty="0"/>
          </a:p>
          <a:p>
            <a:endParaRPr lang="en-GB" dirty="0"/>
          </a:p>
          <a:p>
            <a:r>
              <a:rPr lang="cy-GB" dirty="0"/>
              <a:t>Dyma enghraifft o Ddogfen </a:t>
            </a:r>
            <a:r>
              <a:rPr lang="en-GB" dirty="0"/>
              <a:t>Sway.</a:t>
            </a:r>
          </a:p>
          <a:p>
            <a:r>
              <a:rPr lang="cy-GB" dirty="0"/>
              <a:t>Fformat rhagorol i greu Llyfr Lloffion digidol.</a:t>
            </a:r>
          </a:p>
          <a:p>
            <a:endParaRPr lang="en-GB" dirty="0"/>
          </a:p>
        </p:txBody>
      </p:sp>
      <p:sp>
        <p:nvSpPr>
          <p:cNvPr id="4" name="Content Placeholder 3">
            <a:extLst>
              <a:ext uri="{FF2B5EF4-FFF2-40B4-BE49-F238E27FC236}">
                <a16:creationId xmlns:a16="http://schemas.microsoft.com/office/drawing/2014/main" id="{A46C4DAD-C260-4D9F-B58C-AE38217C73B4}"/>
              </a:ext>
            </a:extLst>
          </p:cNvPr>
          <p:cNvSpPr>
            <a:spLocks noGrp="1"/>
          </p:cNvSpPr>
          <p:nvPr>
            <p:ph sz="half" idx="2"/>
          </p:nvPr>
        </p:nvSpPr>
        <p:spPr/>
        <p:txBody>
          <a:bodyPr/>
          <a:lstStyle/>
          <a:p>
            <a:r>
              <a:rPr lang="en-GB" dirty="0">
                <a:hlinkClick r:id="rId3"/>
              </a:rPr>
              <a:t>https://sway.office.com/QBBHBK9R1mYY2csi?ref=Link</a:t>
            </a:r>
            <a:endParaRPr lang="en-GB" dirty="0"/>
          </a:p>
          <a:p>
            <a:endParaRPr lang="en-GB" dirty="0"/>
          </a:p>
          <a:p>
            <a:r>
              <a:rPr lang="en-GB" dirty="0">
                <a:solidFill>
                  <a:schemeClr val="tx2">
                    <a:lumMod val="60000"/>
                    <a:lumOff val="40000"/>
                  </a:schemeClr>
                </a:solidFill>
              </a:rPr>
              <a:t>This is an example of a Sway Document.</a:t>
            </a:r>
          </a:p>
          <a:p>
            <a:r>
              <a:rPr lang="en-GB" dirty="0">
                <a:solidFill>
                  <a:schemeClr val="tx2">
                    <a:lumMod val="60000"/>
                    <a:lumOff val="40000"/>
                  </a:schemeClr>
                </a:solidFill>
              </a:rPr>
              <a:t>An excellent format to create a digital Scrapbook.</a:t>
            </a:r>
          </a:p>
          <a:p>
            <a:endParaRPr lang="en-GB" dirty="0"/>
          </a:p>
        </p:txBody>
      </p:sp>
    </p:spTree>
    <p:extLst>
      <p:ext uri="{BB962C8B-B14F-4D97-AF65-F5344CB8AC3E}">
        <p14:creationId xmlns:p14="http://schemas.microsoft.com/office/powerpoint/2010/main" val="374038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pic>
        <p:nvPicPr>
          <p:cNvPr id="2052" name="Picture 4" descr="See the source image">
            <a:extLst>
              <a:ext uri="{FF2B5EF4-FFF2-40B4-BE49-F238E27FC236}">
                <a16:creationId xmlns:a16="http://schemas.microsoft.com/office/drawing/2014/main" id="{84F915DF-88C9-4FE8-8BCD-D9D852BE53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4100" y="4763"/>
            <a:ext cx="7543800" cy="6848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47298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0E7EF01-B832-459B-8E6D-2E49A6E8B202}"/>
              </a:ext>
            </a:extLst>
          </p:cNvPr>
          <p:cNvSpPr>
            <a:spLocks noGrp="1"/>
          </p:cNvSpPr>
          <p:nvPr>
            <p:ph type="title"/>
          </p:nvPr>
        </p:nvSpPr>
        <p:spPr/>
        <p:txBody>
          <a:bodyPr/>
          <a:lstStyle/>
          <a:p>
            <a:r>
              <a:rPr lang="cy-GB" dirty="0"/>
              <a:t>Cyfeiriadau </a:t>
            </a:r>
            <a:r>
              <a:rPr lang="en-GB" dirty="0"/>
              <a:t> /  References</a:t>
            </a:r>
          </a:p>
        </p:txBody>
      </p:sp>
      <p:sp>
        <p:nvSpPr>
          <p:cNvPr id="6" name="Content Placeholder 5">
            <a:extLst>
              <a:ext uri="{FF2B5EF4-FFF2-40B4-BE49-F238E27FC236}">
                <a16:creationId xmlns:a16="http://schemas.microsoft.com/office/drawing/2014/main" id="{0B0176AB-C0F7-407B-AE71-18E9EDCAB7D6}"/>
              </a:ext>
            </a:extLst>
          </p:cNvPr>
          <p:cNvSpPr>
            <a:spLocks noGrp="1"/>
          </p:cNvSpPr>
          <p:nvPr>
            <p:ph idx="1"/>
          </p:nvPr>
        </p:nvSpPr>
        <p:spPr/>
        <p:txBody>
          <a:bodyPr>
            <a:normAutofit/>
          </a:bodyPr>
          <a:lstStyle/>
          <a:p>
            <a:pPr marL="0" indent="0">
              <a:buNone/>
            </a:pPr>
            <a:r>
              <a:rPr lang="en-GB" dirty="0"/>
              <a:t>Li, L. et al. (2017) </a:t>
            </a:r>
            <a:r>
              <a:rPr lang="en-GB" i="1" dirty="0"/>
              <a:t>Studying Babies and Toddlers Relationships in Cultural Contexts.</a:t>
            </a:r>
            <a:r>
              <a:rPr lang="en-GB" dirty="0"/>
              <a:t> 1st ed. 2017. [Online]. Singapore: Springer Singapore.</a:t>
            </a:r>
          </a:p>
          <a:p>
            <a:pPr marL="0" indent="0">
              <a:buNone/>
            </a:pPr>
            <a:r>
              <a:rPr lang="en-GB" dirty="0"/>
              <a:t>Save the Children (2016) Lighting up young brains: How parents, carers and nurseries support children’s brain development in the first five years. Available at:  </a:t>
            </a:r>
            <a:r>
              <a:rPr lang="en-GB" dirty="0">
                <a:hlinkClick r:id="rId3"/>
              </a:rPr>
              <a:t>lighting-up-young-brains.pdf (savethechildren.org.uk)</a:t>
            </a:r>
            <a:endParaRPr lang="en-GB" dirty="0"/>
          </a:p>
          <a:p>
            <a:endParaRPr lang="en-GB" dirty="0"/>
          </a:p>
        </p:txBody>
      </p:sp>
    </p:spTree>
    <p:extLst>
      <p:ext uri="{BB962C8B-B14F-4D97-AF65-F5344CB8AC3E}">
        <p14:creationId xmlns:p14="http://schemas.microsoft.com/office/powerpoint/2010/main" val="11955650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1858</TotalTime>
  <Words>860</Words>
  <Application>Microsoft Office PowerPoint</Application>
  <PresentationFormat>Widescreen</PresentationFormat>
  <Paragraphs>105</Paragraphs>
  <Slides>16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Myriad Pro</vt:lpstr>
      <vt:lpstr>Arial</vt:lpstr>
      <vt:lpstr>Calibri</vt:lpstr>
      <vt:lpstr>Times New Roman</vt:lpstr>
      <vt:lpstr>20140311PresentationUWTSDTemplate</vt:lpstr>
      <vt:lpstr>Y Mil Diwrnod Cyntaf The First Thousand Days </vt:lpstr>
      <vt:lpstr>BABANOD                           BABIES </vt:lpstr>
      <vt:lpstr>Themâu allweddol              Key themes</vt:lpstr>
      <vt:lpstr>Pam mae'r 1000 diwrnod cyntaf yn arwyddocaol Why are the first 1000 days Significant</vt:lpstr>
      <vt:lpstr>      Dylanwadau Cynnar           Early Influences</vt:lpstr>
      <vt:lpstr>Llyfr Lloffion Digidol       Digital Scrapbook</vt:lpstr>
      <vt:lpstr> Themâu allweddol               Key Themes</vt:lpstr>
      <vt:lpstr> Themâu allweddol                   Key Themes</vt:lpstr>
      <vt:lpstr>Meini Prawf Asesu               Assessment Criteria</vt:lpstr>
      <vt:lpstr>Meini Prawf Asesu        Assessment Criteria</vt:lpstr>
      <vt:lpstr>Meini Prawf Asesu        Assessment Criteria</vt:lpstr>
      <vt:lpstr>Meini Prawf Asesu        Assessment Criteria</vt:lpstr>
      <vt:lpstr>Meini Prawf Asesu        Assessment Criteria</vt:lpstr>
      <vt:lpstr>Microsoft Sway</vt:lpstr>
      <vt:lpstr>PowerPoint Presentation</vt:lpstr>
      <vt:lpstr>Cyfeiriadau  /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First Thousand Days.</dc:title>
  <dc:creator>Paul Darby</dc:creator>
  <cp:lastModifiedBy>Paul Darby</cp:lastModifiedBy>
  <cp:revision>15</cp:revision>
  <dcterms:created xsi:type="dcterms:W3CDTF">2021-10-13T10:13:46Z</dcterms:created>
  <dcterms:modified xsi:type="dcterms:W3CDTF">2022-10-28T14:36:08Z</dcterms:modified>
</cp:coreProperties>
</file>