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09" r:id="rId3"/>
    <p:sldId id="266" r:id="rId4"/>
    <p:sldId id="271" r:id="rId5"/>
    <p:sldId id="296" r:id="rId6"/>
    <p:sldId id="297" r:id="rId7"/>
    <p:sldId id="298" r:id="rId8"/>
    <p:sldId id="299" r:id="rId9"/>
    <p:sldId id="303" r:id="rId10"/>
    <p:sldId id="272" r:id="rId11"/>
    <p:sldId id="300" r:id="rId12"/>
    <p:sldId id="301" r:id="rId13"/>
    <p:sldId id="302" r:id="rId14"/>
    <p:sldId id="304" r:id="rId15"/>
    <p:sldId id="305" r:id="rId16"/>
    <p:sldId id="306" r:id="rId17"/>
    <p:sldId id="307" r:id="rId18"/>
    <p:sldId id="308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10/7/13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PEeaUGDw1PY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Myth and History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dirty="0" smtClean="0">
                <a:solidFill>
                  <a:srgbClr val="FF0000"/>
                </a:solidFill>
              </a:rPr>
              <a:t>Heritage: Representation and Interpretation</a:t>
            </a:r>
          </a:p>
          <a:p>
            <a:pPr algn="r"/>
            <a:r>
              <a:rPr lang="en-GB" sz="2400" dirty="0" smtClean="0">
                <a:solidFill>
                  <a:srgbClr val="FF0000"/>
                </a:solidFill>
              </a:rPr>
              <a:t>Week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smtClean="0"/>
              <a:t>Differences between History and Myth?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Factual and fanciful </a:t>
            </a:r>
          </a:p>
          <a:p>
            <a:r>
              <a:rPr lang="en-GB" dirty="0" smtClean="0"/>
              <a:t>Written and non-written </a:t>
            </a:r>
          </a:p>
          <a:p>
            <a:r>
              <a:rPr lang="en-GB" dirty="0" smtClean="0"/>
              <a:t>Evidence and lack of evidence </a:t>
            </a:r>
          </a:p>
          <a:p>
            <a:r>
              <a:rPr lang="en-GB" dirty="0" smtClean="0"/>
              <a:t>Incorporates time and timelessness</a:t>
            </a:r>
          </a:p>
          <a:p>
            <a:r>
              <a:rPr lang="en-GB" dirty="0" smtClean="0"/>
              <a:t>Event and possibilities </a:t>
            </a:r>
          </a:p>
          <a:p>
            <a:r>
              <a:rPr lang="en-GB" dirty="0" smtClean="0"/>
              <a:t>Western and non-Western </a:t>
            </a:r>
          </a:p>
          <a:p>
            <a:r>
              <a:rPr lang="en-GB" dirty="0" smtClean="0"/>
              <a:t>Profane and sacred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583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Two very different interpretations of an historical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Death of Captain Cook in Kealakekua Bay (</a:t>
            </a:r>
            <a:r>
              <a:rPr lang="en-GB" sz="2000" dirty="0" err="1" smtClean="0"/>
              <a:t>Hawai</a:t>
            </a:r>
            <a:r>
              <a:rPr lang="en-GB" sz="2000" dirty="0" smtClean="0"/>
              <a:t>) in 1779</a:t>
            </a:r>
          </a:p>
          <a:p>
            <a:r>
              <a:rPr lang="en-GB" sz="2000" dirty="0" smtClean="0"/>
              <a:t>Whether he was seen as a manifestation of the God, </a:t>
            </a:r>
            <a:r>
              <a:rPr lang="en-GB" sz="2000" dirty="0" err="1" smtClean="0"/>
              <a:t>Lono</a:t>
            </a:r>
            <a:endParaRPr lang="en-GB" sz="2000" dirty="0" smtClean="0"/>
          </a:p>
          <a:p>
            <a:r>
              <a:rPr lang="en-GB" sz="2000" dirty="0" smtClean="0"/>
              <a:t>Mythic politics and real politics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4029934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Sahlins</a:t>
            </a:r>
            <a:r>
              <a:rPr lang="en-GB" dirty="0" smtClean="0"/>
              <a:t>’ Interpretation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Hawaiians saw Cook as the manifestation of one of their most important </a:t>
            </a:r>
            <a:r>
              <a:rPr lang="en-GB" dirty="0" err="1" smtClean="0"/>
              <a:t>dieties</a:t>
            </a:r>
            <a:r>
              <a:rPr lang="en-GB" dirty="0" smtClean="0"/>
              <a:t>, </a:t>
            </a:r>
            <a:r>
              <a:rPr lang="en-GB" dirty="0" err="1" smtClean="0"/>
              <a:t>Lono</a:t>
            </a:r>
            <a:r>
              <a:rPr lang="en-GB" dirty="0" smtClean="0"/>
              <a:t> (God of Fertility)</a:t>
            </a:r>
          </a:p>
          <a:p>
            <a:r>
              <a:rPr lang="en-GB" dirty="0" smtClean="0"/>
              <a:t>Cook’s arrival coincided with the annual ritual of </a:t>
            </a:r>
            <a:r>
              <a:rPr lang="en-GB" dirty="0" err="1" smtClean="0"/>
              <a:t>Makahiki</a:t>
            </a:r>
            <a:endParaRPr lang="en-GB" dirty="0" smtClean="0"/>
          </a:p>
          <a:p>
            <a:r>
              <a:rPr lang="en-GB" dirty="0" smtClean="0"/>
              <a:t>Cultural context of the </a:t>
            </a:r>
            <a:r>
              <a:rPr lang="en-GB" dirty="0" err="1" smtClean="0"/>
              <a:t>Makahiki</a:t>
            </a:r>
            <a:r>
              <a:rPr lang="en-GB" dirty="0" smtClean="0"/>
              <a:t>, </a:t>
            </a:r>
          </a:p>
          <a:p>
            <a:pPr lvl="1"/>
            <a:r>
              <a:rPr lang="en-GB" dirty="0" smtClean="0"/>
              <a:t>4 months</a:t>
            </a:r>
          </a:p>
          <a:p>
            <a:pPr lvl="1"/>
            <a:r>
              <a:rPr lang="en-GB" dirty="0" smtClean="0"/>
              <a:t>Variety of stages</a:t>
            </a:r>
          </a:p>
          <a:p>
            <a:pPr lvl="1"/>
            <a:r>
              <a:rPr lang="en-GB" dirty="0" smtClean="0"/>
              <a:t>Include appearances and the suspension of some taboos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Makahiki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Ascendency of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Human kings and chiefs take a back seat </a:t>
            </a:r>
          </a:p>
          <a:p>
            <a:pPr lvl="1"/>
            <a:r>
              <a:rPr lang="en-GB" dirty="0" smtClean="0"/>
              <a:t>Isolation of the King </a:t>
            </a:r>
          </a:p>
          <a:p>
            <a:pPr lvl="1"/>
            <a:r>
              <a:rPr lang="en-GB" dirty="0" smtClean="0"/>
              <a:t>A procession of the image of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dirty="0" smtClean="0"/>
              <a:t>Concludes with a ‘mock battle’ between the King and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The King takes back the island </a:t>
            </a:r>
          </a:p>
          <a:p>
            <a:pPr lvl="1"/>
            <a:r>
              <a:rPr lang="en-GB" dirty="0" err="1" smtClean="0"/>
              <a:t>Lono</a:t>
            </a:r>
            <a:r>
              <a:rPr lang="en-GB" dirty="0" smtClean="0"/>
              <a:t> has a symbolic death (his image is dismantled)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Tension between King and </a:t>
            </a:r>
            <a:r>
              <a:rPr lang="en-GB" dirty="0" err="1" smtClean="0"/>
              <a:t>Lono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 key theme in Hawai’i religion  </a:t>
            </a:r>
          </a:p>
          <a:p>
            <a:r>
              <a:rPr lang="en-GB" dirty="0" err="1" smtClean="0"/>
              <a:t>Sahlins</a:t>
            </a:r>
            <a:r>
              <a:rPr lang="en-GB" dirty="0" smtClean="0"/>
              <a:t> sees this as crucial for understanding both Cook’s reception and his death </a:t>
            </a:r>
          </a:p>
          <a:p>
            <a:r>
              <a:rPr lang="en-GB" dirty="0" smtClean="0"/>
              <a:t>To live,</a:t>
            </a:r>
            <a:r>
              <a:rPr lang="en-GB" dirty="0" smtClean="0"/>
              <a:t> Hawaiians </a:t>
            </a:r>
            <a:r>
              <a:rPr lang="en-GB" dirty="0" smtClean="0"/>
              <a:t>have to defeat their god</a:t>
            </a:r>
          </a:p>
          <a:p>
            <a:r>
              <a:rPr lang="en-GB" dirty="0" smtClean="0"/>
              <a:t>The importance of </a:t>
            </a:r>
            <a:r>
              <a:rPr lang="en-GB" b="1" dirty="0" smtClean="0"/>
              <a:t>cultural context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056" y="2355785"/>
            <a:ext cx="2933425" cy="39211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31928"/>
          </a:xfrm>
        </p:spPr>
        <p:txBody>
          <a:bodyPr>
            <a:normAutofit/>
          </a:bodyPr>
          <a:lstStyle/>
          <a:p>
            <a:r>
              <a:rPr lang="en-GB" dirty="0" smtClean="0"/>
              <a:t>A series of (</a:t>
            </a:r>
            <a:r>
              <a:rPr lang="en-GB" dirty="0" err="1" smtClean="0"/>
              <a:t>un)fortunate</a:t>
            </a:r>
            <a:r>
              <a:rPr lang="en-GB" dirty="0" smtClean="0"/>
              <a:t> coincidences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Cook fits the mythic schemes of the </a:t>
            </a:r>
            <a:r>
              <a:rPr lang="en-GB" dirty="0" err="1" smtClean="0"/>
              <a:t>Makahiki</a:t>
            </a:r>
            <a:r>
              <a:rPr lang="en-GB" dirty="0" smtClean="0"/>
              <a:t> and </a:t>
            </a:r>
            <a:r>
              <a:rPr lang="en-GB" dirty="0" err="1" smtClean="0"/>
              <a:t>Lono</a:t>
            </a:r>
            <a:endParaRPr lang="en-GB" dirty="0" smtClean="0"/>
          </a:p>
          <a:p>
            <a:r>
              <a:rPr lang="en-GB" dirty="0" smtClean="0"/>
              <a:t>Arrival date coincided </a:t>
            </a:r>
          </a:p>
          <a:p>
            <a:r>
              <a:rPr lang="en-GB" dirty="0" smtClean="0"/>
              <a:t>Circumnavigated the island in a similar manner to the procession </a:t>
            </a:r>
          </a:p>
          <a:p>
            <a:r>
              <a:rPr lang="en-GB" dirty="0" smtClean="0"/>
              <a:t>Stood with his arms outstretched in the </a:t>
            </a:r>
            <a:r>
              <a:rPr lang="en-GB" dirty="0" err="1" smtClean="0"/>
              <a:t>Lono</a:t>
            </a:r>
            <a:r>
              <a:rPr lang="en-GB" dirty="0" smtClean="0"/>
              <a:t> image</a:t>
            </a:r>
          </a:p>
          <a:p>
            <a:pPr lvl="1"/>
            <a:r>
              <a:rPr lang="en-GB" dirty="0" smtClean="0"/>
              <a:t>Was taken through the </a:t>
            </a:r>
            <a:r>
              <a:rPr lang="en-GB" dirty="0" err="1" smtClean="0"/>
              <a:t>Lono</a:t>
            </a:r>
            <a:r>
              <a:rPr lang="en-GB" dirty="0" smtClean="0"/>
              <a:t> ritual </a:t>
            </a:r>
          </a:p>
          <a:p>
            <a:r>
              <a:rPr lang="en-GB" dirty="0" smtClean="0"/>
              <a:t>Departed on schedule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However…..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 returned outside of the schedule…</a:t>
            </a:r>
          </a:p>
          <a:p>
            <a:r>
              <a:rPr lang="en-US" dirty="0" smtClean="0"/>
              <a:t>“Cook’s return out of season would be sinister to the ruling chiefs because it presented a mirror image of </a:t>
            </a:r>
            <a:r>
              <a:rPr lang="en-US" dirty="0" err="1" smtClean="0"/>
              <a:t>Makahiki</a:t>
            </a:r>
            <a:r>
              <a:rPr lang="en-US" dirty="0" smtClean="0"/>
              <a:t> politics. Bringing the god ashore during the triumph of the king, it could reopen the whole issue ofsovereignty”(1995:81).</a:t>
            </a:r>
          </a:p>
          <a:p>
            <a:r>
              <a:rPr lang="en-US" dirty="0" smtClean="0"/>
              <a:t>Hence, he was ‘dismantled’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Sahlins</a:t>
            </a:r>
            <a:r>
              <a:rPr lang="en-GB" dirty="0" smtClean="0"/>
              <a:t>’ Interpretation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Based on </a:t>
            </a:r>
            <a:r>
              <a:rPr lang="en-GB" dirty="0" err="1" smtClean="0"/>
              <a:t>mythopraxis</a:t>
            </a:r>
            <a:endParaRPr lang="en-GB" dirty="0" smtClean="0"/>
          </a:p>
          <a:p>
            <a:r>
              <a:rPr lang="en-US" dirty="0" smtClean="0"/>
              <a:t>Polynesian peoples relive</a:t>
            </a:r>
            <a:r>
              <a:rPr lang="en-US" dirty="0" smtClean="0"/>
              <a:t>, re</a:t>
            </a:r>
            <a:r>
              <a:rPr lang="en-US" dirty="0" smtClean="0"/>
              <a:t>-experience, and reenact mythic schemes in current events</a:t>
            </a:r>
          </a:p>
          <a:p>
            <a:r>
              <a:rPr lang="en-US" dirty="0" smtClean="0"/>
              <a:t>At one level he is culturally determinist: </a:t>
            </a:r>
          </a:p>
          <a:p>
            <a:pPr lvl="1"/>
            <a:r>
              <a:rPr lang="en-US" dirty="0" smtClean="0"/>
              <a:t>Events are not unique but “are immediately perceived in the received order of structure” (1985: 58) </a:t>
            </a:r>
          </a:p>
          <a:p>
            <a:pPr lvl="1"/>
            <a:r>
              <a:rPr lang="en-US" dirty="0" smtClean="0"/>
              <a:t>mythic schemes “are the true organization of historical practice” (1985: 76)</a:t>
            </a:r>
          </a:p>
          <a:p>
            <a:r>
              <a:rPr lang="en-GB" dirty="0" smtClean="0"/>
              <a:t>This approach is watered down later – ‘to describe is not to prescribe’ (1995)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Obeysekere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30707"/>
          </a:xfrm>
        </p:spPr>
        <p:txBody>
          <a:bodyPr>
            <a:normAutofit/>
          </a:bodyPr>
          <a:lstStyle/>
          <a:p>
            <a:r>
              <a:rPr lang="en-US" dirty="0" smtClean="0"/>
              <a:t>Actual politics versus mythological politics </a:t>
            </a:r>
          </a:p>
          <a:p>
            <a:r>
              <a:rPr lang="en-GB" dirty="0" smtClean="0"/>
              <a:t>Uses knowledge on Sri Lankan colonisation </a:t>
            </a:r>
          </a:p>
          <a:p>
            <a:pPr lvl="1"/>
            <a:r>
              <a:rPr lang="en-GB" dirty="0" smtClean="0"/>
              <a:t>Power relations between coloniser and colonised </a:t>
            </a:r>
          </a:p>
          <a:p>
            <a:pPr lvl="1"/>
            <a:r>
              <a:rPr lang="en-GB" dirty="0" smtClean="0"/>
              <a:t>Prostration of the Hawaiians in front of Cook </a:t>
            </a:r>
          </a:p>
          <a:p>
            <a:r>
              <a:rPr lang="en-US" dirty="0" smtClean="0"/>
              <a:t>“must be seen in terms of the power politics of that period”(1997:9)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Politics of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Hawai’i was at war with Maui</a:t>
            </a:r>
          </a:p>
          <a:p>
            <a:r>
              <a:rPr lang="en-GB" dirty="0" smtClean="0"/>
              <a:t>Attempt to make Cook a chief to help with the war </a:t>
            </a:r>
          </a:p>
          <a:p>
            <a:r>
              <a:rPr lang="en-GB" dirty="0" smtClean="0"/>
              <a:t>Calling Cook </a:t>
            </a:r>
            <a:r>
              <a:rPr lang="en-GB" dirty="0" err="1" smtClean="0"/>
              <a:t>Lono</a:t>
            </a:r>
            <a:r>
              <a:rPr lang="en-GB" dirty="0" smtClean="0"/>
              <a:t> does not mean that they thought he</a:t>
            </a:r>
            <a:r>
              <a:rPr lang="en-GB" dirty="0" smtClean="0"/>
              <a:t> was </a:t>
            </a:r>
            <a:r>
              <a:rPr lang="en-GB" dirty="0" smtClean="0"/>
              <a:t>a God</a:t>
            </a:r>
          </a:p>
          <a:p>
            <a:pPr lvl="1"/>
            <a:r>
              <a:rPr lang="en-GB" dirty="0" smtClean="0"/>
              <a:t>Common practice </a:t>
            </a:r>
          </a:p>
          <a:p>
            <a:r>
              <a:rPr lang="en-GB" dirty="0" smtClean="0"/>
              <a:t>As for the ritual in the temple</a:t>
            </a:r>
          </a:p>
          <a:p>
            <a:pPr lvl="1"/>
            <a:r>
              <a:rPr lang="en-GB" dirty="0" smtClean="0"/>
              <a:t>Introduced to the deities rather than being made one</a:t>
            </a:r>
          </a:p>
          <a:p>
            <a:pPr lvl="1"/>
            <a:r>
              <a:rPr lang="en-GB" dirty="0" smtClean="0"/>
              <a:t>Saying his prayers for him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a God, but a Chief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Embraced as a possible war ally </a:t>
            </a:r>
          </a:p>
          <a:p>
            <a:r>
              <a:rPr lang="en-GB" sz="2400" dirty="0" smtClean="0"/>
              <a:t>Ritual named him </a:t>
            </a:r>
            <a:r>
              <a:rPr lang="en-GB" sz="2400" dirty="0" err="1" smtClean="0"/>
              <a:t>Lono</a:t>
            </a:r>
            <a:endParaRPr lang="en-GB" sz="2400" dirty="0" smtClean="0"/>
          </a:p>
          <a:p>
            <a:pPr lvl="1"/>
            <a:r>
              <a:rPr lang="en-GB" sz="2400" dirty="0" smtClean="0"/>
              <a:t>It was a naming ceremony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41926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Self-Interest rather than</a:t>
            </a:r>
            <a:r>
              <a:rPr lang="en-GB" dirty="0" smtClean="0"/>
              <a:t> timing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Cook’s death was a </a:t>
            </a:r>
            <a:r>
              <a:rPr lang="en-GB" b="1" dirty="0" smtClean="0"/>
              <a:t>rationa</a:t>
            </a:r>
            <a:r>
              <a:rPr lang="en-GB" dirty="0" smtClean="0"/>
              <a:t>l response by the Hawaiians</a:t>
            </a:r>
          </a:p>
          <a:p>
            <a:r>
              <a:rPr lang="en-GB" dirty="0" smtClean="0"/>
              <a:t>Depleted food reserves</a:t>
            </a:r>
          </a:p>
          <a:p>
            <a:r>
              <a:rPr lang="en-GB" dirty="0" smtClean="0"/>
              <a:t>Refused to help in the war </a:t>
            </a:r>
          </a:p>
          <a:p>
            <a:r>
              <a:rPr lang="en-GB" dirty="0" smtClean="0"/>
              <a:t>Responded poorly to repeated thefts</a:t>
            </a:r>
          </a:p>
          <a:p>
            <a:r>
              <a:rPr lang="en-GB" dirty="0" smtClean="0"/>
              <a:t>Hawaiians feared for the King’s safety, post hostage-taking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Obeysekere’s</a:t>
            </a:r>
            <a:r>
              <a:rPr lang="en-GB" dirty="0" smtClean="0"/>
              <a:t> Interpretation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7380"/>
            <a:ext cx="7610476" cy="392895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Universal practical rationality</a:t>
            </a:r>
          </a:p>
          <a:p>
            <a:r>
              <a:rPr lang="en-US" dirty="0" smtClean="0"/>
              <a:t>The Hawaiians would see the “obvious contradictions” between their expectations of </a:t>
            </a:r>
            <a:r>
              <a:rPr lang="en-US" dirty="0" err="1" smtClean="0"/>
              <a:t>Lono’s</a:t>
            </a:r>
            <a:r>
              <a:rPr lang="en-US" dirty="0" smtClean="0"/>
              <a:t> involvement in the </a:t>
            </a:r>
            <a:r>
              <a:rPr lang="en-US" dirty="0" err="1" smtClean="0"/>
              <a:t>Makahiki</a:t>
            </a:r>
            <a:r>
              <a:rPr lang="en-US" dirty="0" smtClean="0"/>
              <a:t>, and the arrival of ships full of British sailors seeking their food and women and protesting when the Hawaiians attempted to take iron nails from the ships (1997:56)</a:t>
            </a:r>
          </a:p>
          <a:p>
            <a:r>
              <a:rPr lang="en-US" dirty="0" smtClean="0"/>
              <a:t>They could make distinctions between different forms of divinity</a:t>
            </a:r>
            <a:r>
              <a:rPr lang="en-GB" dirty="0" smtClean="0"/>
              <a:t> </a:t>
            </a:r>
          </a:p>
          <a:p>
            <a:r>
              <a:rPr lang="en-GB" dirty="0" smtClean="0"/>
              <a:t>Points to </a:t>
            </a:r>
            <a:r>
              <a:rPr lang="en-GB" dirty="0" err="1" smtClean="0"/>
              <a:t>Sahlins</a:t>
            </a:r>
            <a:r>
              <a:rPr lang="en-GB" dirty="0" smtClean="0"/>
              <a:t>’ biases and European Mythmaking</a:t>
            </a:r>
          </a:p>
          <a:p>
            <a:r>
              <a:rPr lang="en-US" dirty="0" smtClean="0">
                <a:hlinkClick r:id="rId2"/>
              </a:rPr>
              <a:t>http://www.youtube.com/watch?v=PEeaUGDw1PY</a:t>
            </a:r>
            <a:r>
              <a:rPr lang="en-US" dirty="0" smtClean="0"/>
              <a:t> (from 31 </a:t>
            </a:r>
            <a:r>
              <a:rPr lang="en-US" dirty="0" err="1" smtClean="0"/>
              <a:t>mins</a:t>
            </a:r>
            <a:r>
              <a:rPr lang="en-US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Harris (1995)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Unpacks the </a:t>
            </a:r>
            <a:r>
              <a:rPr lang="en-GB" dirty="0" err="1" smtClean="0"/>
              <a:t>fetishization</a:t>
            </a:r>
            <a:r>
              <a:rPr lang="en-GB" dirty="0" smtClean="0"/>
              <a:t> of 1492 in European history </a:t>
            </a:r>
          </a:p>
          <a:p>
            <a:r>
              <a:rPr lang="en-GB" dirty="0" smtClean="0"/>
              <a:t>“Discovery of American functions as an organising moment for European historical </a:t>
            </a:r>
            <a:r>
              <a:rPr lang="en-GB" dirty="0" err="1" smtClean="0"/>
              <a:t>periodisation</a:t>
            </a:r>
            <a:r>
              <a:rPr lang="en-GB" dirty="0" smtClean="0"/>
              <a:t>” (</a:t>
            </a:r>
            <a:r>
              <a:rPr lang="en-GB" dirty="0" err="1" smtClean="0"/>
              <a:t>p</a:t>
            </a:r>
            <a:r>
              <a:rPr lang="en-GB" dirty="0" smtClean="0"/>
              <a:t>. 10)</a:t>
            </a:r>
          </a:p>
          <a:p>
            <a:r>
              <a:rPr lang="en-GB" dirty="0" smtClean="0"/>
              <a:t>Latin American </a:t>
            </a:r>
            <a:r>
              <a:rPr lang="en-GB" dirty="0" err="1" smtClean="0"/>
              <a:t>periodisation</a:t>
            </a:r>
            <a:r>
              <a:rPr lang="en-GB" dirty="0" smtClean="0"/>
              <a:t>: Pre-Hispanic, Colonial &amp; Republican.</a:t>
            </a:r>
          </a:p>
          <a:p>
            <a:r>
              <a:rPr lang="en-GB" dirty="0" err="1" smtClean="0"/>
              <a:t>Ayamara</a:t>
            </a:r>
            <a:r>
              <a:rPr lang="en-GB" dirty="0" smtClean="0"/>
              <a:t> peoples in Bolivia do not conceptualise the past in the same way </a:t>
            </a:r>
          </a:p>
          <a:p>
            <a:r>
              <a:rPr lang="en-GB" dirty="0" smtClean="0"/>
              <a:t>Questions the inherent obviousness of ‘The Spanish’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Europeans have myth too….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of the </a:t>
            </a:r>
            <a:r>
              <a:rPr lang="en-GB" dirty="0" err="1" smtClean="0"/>
              <a:t>mythologisation</a:t>
            </a:r>
            <a:r>
              <a:rPr lang="en-GB" dirty="0" smtClean="0"/>
              <a:t> of the god-like status of white Europeans </a:t>
            </a:r>
          </a:p>
          <a:p>
            <a:r>
              <a:rPr lang="en-GB" dirty="0" smtClean="0"/>
              <a:t>And the status of ‘the coming of the Europeans’ in European history</a:t>
            </a:r>
          </a:p>
          <a:p>
            <a:r>
              <a:rPr lang="en-GB" dirty="0" smtClean="0"/>
              <a:t>Questions the sense of rupture this creates. </a:t>
            </a:r>
          </a:p>
          <a:p>
            <a:r>
              <a:rPr lang="en-GB" dirty="0" smtClean="0"/>
              <a:t>Challenges the dichotomy between </a:t>
            </a:r>
          </a:p>
          <a:p>
            <a:pPr lvl="1"/>
            <a:r>
              <a:rPr lang="en-GB" dirty="0" smtClean="0"/>
              <a:t>Europe = History </a:t>
            </a:r>
          </a:p>
          <a:p>
            <a:pPr lvl="1"/>
            <a:r>
              <a:rPr lang="en-GB" dirty="0" smtClean="0"/>
              <a:t>Non-literate societies = Myth  </a:t>
            </a:r>
          </a:p>
          <a:p>
            <a:pPr lvl="1"/>
            <a:r>
              <a:rPr lang="en-GB" dirty="0" smtClean="0"/>
              <a:t>As does Hill (1988)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white bias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Europeans are interpreted through existing cultural categories  (see Hill 1988 for examples)</a:t>
            </a:r>
          </a:p>
          <a:p>
            <a:r>
              <a:rPr lang="en-GB" dirty="0" smtClean="0"/>
              <a:t>They don’t necessarily have a unique status </a:t>
            </a:r>
          </a:p>
          <a:p>
            <a:r>
              <a:rPr lang="en-GB" dirty="0" smtClean="0"/>
              <a:t>White people are just one of a range of alien powers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14842" y="2595563"/>
            <a:ext cx="3798852" cy="3681412"/>
          </a:xfrm>
        </p:spPr>
        <p:txBody>
          <a:bodyPr/>
          <a:lstStyle/>
          <a:p>
            <a:r>
              <a:rPr lang="en-GB" dirty="0" smtClean="0"/>
              <a:t>However, Euro-American writers consistently privilege the Spanish conquest </a:t>
            </a:r>
          </a:p>
          <a:p>
            <a:pPr lvl="1"/>
            <a:r>
              <a:rPr lang="en-GB" dirty="0" smtClean="0"/>
              <a:t>Even if their stated objective is to challenge the Non-Western/myth : Western/history dichotomy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Harris’ conclusions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1083" y="2355784"/>
            <a:ext cx="8043817" cy="391054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coming of the whites is not treated as an historical fact with consequences, but rather as a “transcendental event” (p.20)</a:t>
            </a:r>
          </a:p>
          <a:p>
            <a:r>
              <a:rPr lang="en-US" dirty="0" smtClean="0"/>
              <a:t>“The move to a recognition of the importance of colonialism over the past 20- 25 years has paradoxically reinforced the self-importance of Europeans” (p.20).</a:t>
            </a:r>
          </a:p>
          <a:p>
            <a:r>
              <a:rPr lang="en-US" dirty="0" smtClean="0"/>
              <a:t>This is an expression of power</a:t>
            </a:r>
          </a:p>
          <a:p>
            <a:r>
              <a:rPr lang="en-US" b="1" dirty="0" smtClean="0"/>
              <a:t>“</a:t>
            </a:r>
            <a:r>
              <a:rPr lang="en-US" dirty="0" smtClean="0"/>
              <a:t>not all indigenous, </a:t>
            </a:r>
            <a:r>
              <a:rPr lang="en-US" dirty="0" err="1" smtClean="0"/>
              <a:t>colonised</a:t>
            </a:r>
            <a:r>
              <a:rPr lang="en-US" dirty="0" smtClean="0"/>
              <a:t> peoples give the same centrality to the coming of the Europeans, or certainly to the moment of contact” (</a:t>
            </a:r>
            <a:r>
              <a:rPr lang="en-US" dirty="0" err="1" smtClean="0"/>
              <a:t>p</a:t>
            </a:r>
            <a:r>
              <a:rPr lang="en-US" dirty="0" smtClean="0"/>
              <a:t>. 20).</a:t>
            </a:r>
          </a:p>
          <a:p>
            <a:r>
              <a:rPr lang="en-US" dirty="0" smtClean="0"/>
              <a:t>Historical </a:t>
            </a:r>
            <a:r>
              <a:rPr lang="en-US" dirty="0" err="1" smtClean="0"/>
              <a:t>periodisation</a:t>
            </a:r>
            <a:r>
              <a:rPr lang="en-US" dirty="0" smtClean="0"/>
              <a:t> is grounded in myths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797</TotalTime>
  <Words>975</Words>
  <Application>Microsoft Macintosh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Myth and History </vt:lpstr>
      <vt:lpstr>Differences between History and Myth?  </vt:lpstr>
      <vt:lpstr>Two very different interpretations of an historical event</vt:lpstr>
      <vt:lpstr>Sahlins’ Interpretation </vt:lpstr>
      <vt:lpstr>The Makahiki</vt:lpstr>
      <vt:lpstr>Tension between King and Lono</vt:lpstr>
      <vt:lpstr>A series of (un)fortunate coincidences</vt:lpstr>
      <vt:lpstr>However….. </vt:lpstr>
      <vt:lpstr>Sahlins’ Interpretation </vt:lpstr>
      <vt:lpstr>Obeysekere</vt:lpstr>
      <vt:lpstr>The Politics of War</vt:lpstr>
      <vt:lpstr>Not a God, but a Chief</vt:lpstr>
      <vt:lpstr>Self-Interest rather than timing</vt:lpstr>
      <vt:lpstr>Obeysekere’s Interpretation </vt:lpstr>
      <vt:lpstr>Harris (1995) </vt:lpstr>
      <vt:lpstr>Europeans have myth too….</vt:lpstr>
      <vt:lpstr>A white bias </vt:lpstr>
      <vt:lpstr>Harris’ conclusions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42</cp:revision>
  <dcterms:created xsi:type="dcterms:W3CDTF">2013-10-07T07:34:33Z</dcterms:created>
  <dcterms:modified xsi:type="dcterms:W3CDTF">2013-10-07T07:40:17Z</dcterms:modified>
</cp:coreProperties>
</file>