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746875" cy="9913938"/>
  <p:defaultTextStyle>
    <a:lvl1pPr marL="0" indent="0" algn="l" defTabSz="914400">
      <a:lnSpc>
        <a:spcPct val="100000"/>
      </a:lnSpc>
      <a:spcBef>
        <a:spcPts val="0"/>
      </a:spcBef>
      <a:spcAft>
        <a:spcPts val="0"/>
      </a:spcAft>
      <a:buNone/>
      <a:defRPr lang="en-US" sz="1800" b="0" i="0">
        <a:solidFill>
          <a:schemeClr val="dk1"/>
        </a:solidFill>
        <a:latin typeface="Arial"/>
        <a:ea typeface="Arial"/>
      </a:defRPr>
    </a:lvl1pPr>
    <a:lvl2pPr marL="457200" indent="457200" algn="l" defTabSz="914400">
      <a:lnSpc>
        <a:spcPct val="100000"/>
      </a:lnSpc>
      <a:spcBef>
        <a:spcPts val="0"/>
      </a:spcBef>
      <a:spcAft>
        <a:spcPts val="0"/>
      </a:spcAft>
      <a:buNone/>
      <a:defRPr lang="en-US" sz="1800" b="0" i="0">
        <a:solidFill>
          <a:schemeClr val="dk1"/>
        </a:solidFill>
        <a:latin typeface="Arial"/>
        <a:ea typeface="Arial"/>
      </a:defRPr>
    </a:lvl2pPr>
    <a:lvl3pPr marL="914400" indent="914400" algn="l" defTabSz="914400">
      <a:lnSpc>
        <a:spcPct val="100000"/>
      </a:lnSpc>
      <a:spcBef>
        <a:spcPts val="0"/>
      </a:spcBef>
      <a:spcAft>
        <a:spcPts val="0"/>
      </a:spcAft>
      <a:buNone/>
      <a:defRPr lang="en-US" sz="1800" b="0" i="0">
        <a:solidFill>
          <a:schemeClr val="dk1"/>
        </a:solidFill>
        <a:latin typeface="Arial"/>
        <a:ea typeface="Arial"/>
      </a:defRPr>
    </a:lvl3pPr>
    <a:lvl4pPr marL="1371600" indent="1371600" algn="l" defTabSz="914400">
      <a:lnSpc>
        <a:spcPct val="100000"/>
      </a:lnSpc>
      <a:spcBef>
        <a:spcPts val="0"/>
      </a:spcBef>
      <a:spcAft>
        <a:spcPts val="0"/>
      </a:spcAft>
      <a:buNone/>
      <a:defRPr lang="en-US" sz="1800" b="0" i="0">
        <a:solidFill>
          <a:schemeClr val="dk1"/>
        </a:solidFill>
        <a:latin typeface="Arial"/>
        <a:ea typeface="Arial"/>
      </a:defRPr>
    </a:lvl4pPr>
    <a:lvl5pPr marL="1828800" indent="1828800" algn="l" defTabSz="914400">
      <a:lnSpc>
        <a:spcPct val="100000"/>
      </a:lnSpc>
      <a:spcBef>
        <a:spcPts val="0"/>
      </a:spcBef>
      <a:spcAft>
        <a:spcPts val="0"/>
      </a:spcAft>
      <a:buNone/>
      <a:defRPr lang="en-US" sz="1800" b="0" i="0">
        <a:solidFill>
          <a:schemeClr val="dk1"/>
        </a:solidFill>
        <a:latin typeface="Arial"/>
        <a:ea typeface="Arial"/>
      </a:defRPr>
    </a:lvl5pPr>
    <a:lvl6pPr>
      <a:defRPr lang="en-US" sz="1800"/>
    </a:lvl6pPr>
    <a:lvl7pPr>
      <a:defRPr lang="en-US" sz="1800"/>
    </a:lvl7pPr>
    <a:lvl8pPr>
      <a:defRPr lang="en-US" sz="1800"/>
    </a:lvl8pPr>
    <a:lvl9pPr>
      <a:defRPr lang="en-US" sz="1800"/>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bwMode="auto">
        <a:xfrm>
          <a:off x="0" y="0"/>
          <a:ext cx="0" cy="0"/>
          <a:chOff x="0" y="0"/>
          <a:chExt cx="0" cy="0"/>
        </a:xfrm>
      </p:grpSpPr>
      <p:sp>
        <p:nvSpPr>
          <p:cNvPr id="6146" name="Rectangle 2"/>
          <p:cNvSpPr>
            <a:spLocks noGrp="1" noChangeShapeType="1"/>
          </p:cNvSpPr>
          <p:nvPr>
            <p:ph type="hdr"/>
          </p:nvPr>
        </p:nvSpPr>
        <p:spPr bwMode="auto">
          <a:xfrm>
            <a:off x="0" y="0"/>
            <a:ext cx="2924175" cy="495300"/>
          </a:xfrm>
          <a:prstGeom prst="rect">
            <a:avLst/>
          </a:prstGeom>
          <a:noFill/>
        </p:spPr>
        <p:txBody>
          <a:bodyPr lIns="91440" tIns="45720" rIns="91440" bIns="45720"/>
          <a:lstStyle/>
          <a:p>
            <a:pPr>
              <a:defRPr/>
            </a:pPr>
            <a:endParaRPr sz="1400"/>
          </a:p>
        </p:txBody>
      </p:sp>
      <p:sp>
        <p:nvSpPr>
          <p:cNvPr id="6147" name="Rectangle 3"/>
          <p:cNvSpPr>
            <a:spLocks noGrp="1" noChangeShapeType="1"/>
          </p:cNvSpPr>
          <p:nvPr>
            <p:ph type="dt" idx="1"/>
          </p:nvPr>
        </p:nvSpPr>
        <p:spPr bwMode="auto">
          <a:xfrm>
            <a:off x="3822700" y="0"/>
            <a:ext cx="2924175" cy="495300"/>
          </a:xfrm>
          <a:prstGeom prst="rect">
            <a:avLst/>
          </a:prstGeom>
          <a:noFill/>
        </p:spPr>
        <p:txBody>
          <a:bodyPr lIns="91440" tIns="45720" rIns="91440" bIns="45720"/>
          <a:lstStyle/>
          <a:p>
            <a:pPr>
              <a:defRPr/>
            </a:pPr>
            <a:endParaRPr sz="1400"/>
          </a:p>
        </p:txBody>
      </p:sp>
      <p:sp>
        <p:nvSpPr>
          <p:cNvPr id="6148" name="Rectangle 4"/>
          <p:cNvSpPr>
            <a:spLocks noGrp="1" noRot="1" noChangeAspect="1" noChangeShapeType="1"/>
          </p:cNvSpPr>
          <p:nvPr>
            <p:ph type="sldImg" idx="2"/>
          </p:nvPr>
        </p:nvSpPr>
        <p:spPr bwMode="auto">
          <a:xfrm>
            <a:off x="895350" y="742950"/>
            <a:ext cx="4957762" cy="3717925"/>
          </a:xfrm>
          <a:prstGeom prst="rect">
            <a:avLst/>
          </a:prstGeom>
          <a:noFill/>
          <a:ln w="9524">
            <a:solidFill>
              <a:srgbClr val="000000"/>
            </a:solidFill>
            <a:round/>
            <a:headEnd/>
            <a:tailEnd/>
          </a:ln>
        </p:spPr>
        <p:txBody>
          <a:bodyPr lIns="91440" tIns="45720" rIns="91440" bIns="45720"/>
          <a:lstStyle/>
          <a:p>
            <a:pPr>
              <a:defRPr/>
            </a:pPr>
            <a:endParaRPr sz="1400"/>
          </a:p>
        </p:txBody>
      </p:sp>
      <p:sp>
        <p:nvSpPr>
          <p:cNvPr id="6149" name="Rectangle 5"/>
          <p:cNvSpPr>
            <a:spLocks noGrp="1" noChangeShapeType="1"/>
          </p:cNvSpPr>
          <p:nvPr>
            <p:ph type="body" idx="3"/>
          </p:nvPr>
        </p:nvSpPr>
        <p:spPr bwMode="auto">
          <a:xfrm>
            <a:off x="900112" y="4708525"/>
            <a:ext cx="4946650" cy="4462462"/>
          </a:xfrm>
          <a:prstGeom prst="rect">
            <a:avLst/>
          </a:prstGeom>
          <a:noFill/>
        </p:spPr>
        <p:txBody>
          <a:bodyPr lIns="91440" tIns="45720" rIns="91440" bIns="45720"/>
          <a:lstStyle>
            <a:lvl1pPr marL="0" indent="0" algn="l" defTabSz="914400">
              <a:lnSpc>
                <a:spcPct val="100000"/>
              </a:lnSpc>
              <a:spcBef>
                <a:spcPts val="0"/>
              </a:spcBef>
              <a:spcAft>
                <a:spcPts val="0"/>
              </a:spcAft>
              <a:buNone/>
              <a:defRPr sz="1200" b="0" i="0">
                <a:solidFill>
                  <a:schemeClr val="dk1"/>
                </a:solidFill>
                <a:latin typeface="Arial"/>
              </a:defRPr>
            </a:lvl1pPr>
            <a:lvl2pPr marL="457200" indent="457200" algn="l" defTabSz="914400">
              <a:lnSpc>
                <a:spcPct val="100000"/>
              </a:lnSpc>
              <a:spcBef>
                <a:spcPts val="0"/>
              </a:spcBef>
              <a:spcAft>
                <a:spcPts val="0"/>
              </a:spcAft>
              <a:buNone/>
              <a:defRPr sz="1200" b="0" i="0">
                <a:solidFill>
                  <a:schemeClr val="dk1"/>
                </a:solidFill>
                <a:latin typeface="Arial"/>
              </a:defRPr>
            </a:lvl2pPr>
            <a:lvl3pPr marL="914400" indent="914400" algn="l" defTabSz="914400">
              <a:lnSpc>
                <a:spcPct val="100000"/>
              </a:lnSpc>
              <a:spcBef>
                <a:spcPts val="0"/>
              </a:spcBef>
              <a:spcAft>
                <a:spcPts val="0"/>
              </a:spcAft>
              <a:buNone/>
              <a:defRPr sz="1200" b="0" i="0">
                <a:solidFill>
                  <a:schemeClr val="dk1"/>
                </a:solidFill>
                <a:latin typeface="Arial"/>
              </a:defRPr>
            </a:lvl3pPr>
            <a:lvl4pPr marL="1371600" indent="1371600" algn="l" defTabSz="914400">
              <a:lnSpc>
                <a:spcPct val="100000"/>
              </a:lnSpc>
              <a:spcBef>
                <a:spcPts val="0"/>
              </a:spcBef>
              <a:spcAft>
                <a:spcPts val="0"/>
              </a:spcAft>
              <a:buNone/>
              <a:defRPr sz="1200" b="0" i="0">
                <a:solidFill>
                  <a:schemeClr val="dk1"/>
                </a:solidFill>
                <a:latin typeface="Arial"/>
              </a:defRPr>
            </a:lvl4pPr>
            <a:lvl5pPr marL="1828800" indent="1828800" algn="l" defTabSz="914400">
              <a:lnSpc>
                <a:spcPct val="100000"/>
              </a:lnSpc>
              <a:spcBef>
                <a:spcPts val="0"/>
              </a:spcBef>
              <a:spcAft>
                <a:spcPts val="0"/>
              </a:spcAft>
              <a:buNone/>
              <a:defRPr sz="1200" b="0" i="0">
                <a:solidFill>
                  <a:schemeClr val="dk1"/>
                </a:solidFill>
                <a:latin typeface="Arial"/>
              </a:defRPr>
            </a:lvl5pPr>
          </a:lstStyle>
          <a:p>
            <a:pPr marL="0" lvl="0" indent="0">
              <a:spcBef>
                <a:spcPts val="0"/>
              </a:spcBef>
              <a:buNone/>
              <a:defRPr/>
            </a:pPr>
            <a:r>
              <a:rPr lang="en-GB"/>
              <a:t>Click to edit Master text styles</a:t>
            </a:r>
            <a:endParaRPr/>
          </a:p>
          <a:p>
            <a:pPr marL="457200" lvl="1" indent="0">
              <a:spcBef>
                <a:spcPts val="0"/>
              </a:spcBef>
              <a:buNone/>
              <a:defRPr/>
            </a:pPr>
            <a:r>
              <a:rPr lang="en-GB"/>
              <a:t>Second level</a:t>
            </a:r>
            <a:endParaRPr/>
          </a:p>
          <a:p>
            <a:pPr marL="914400" lvl="2" indent="0">
              <a:spcBef>
                <a:spcPts val="0"/>
              </a:spcBef>
              <a:buNone/>
              <a:defRPr/>
            </a:pPr>
            <a:r>
              <a:rPr lang="en-GB"/>
              <a:t>Third level</a:t>
            </a:r>
            <a:endParaRPr/>
          </a:p>
          <a:p>
            <a:pPr marL="1371600" lvl="3" indent="0">
              <a:spcBef>
                <a:spcPts val="0"/>
              </a:spcBef>
              <a:buNone/>
              <a:defRPr/>
            </a:pPr>
            <a:r>
              <a:rPr lang="en-GB"/>
              <a:t>Fourth level</a:t>
            </a:r>
            <a:endParaRPr/>
          </a:p>
          <a:p>
            <a:pPr marL="1828800" lvl="4" indent="0">
              <a:spcBef>
                <a:spcPts val="0"/>
              </a:spcBef>
              <a:buNone/>
              <a:defRPr/>
            </a:pPr>
            <a:r>
              <a:rPr lang="en-GB"/>
              <a:t>Fifth level</a:t>
            </a:r>
            <a:endParaRPr/>
          </a:p>
        </p:txBody>
      </p:sp>
      <p:sp>
        <p:nvSpPr>
          <p:cNvPr id="6150" name="Rectangle 6"/>
          <p:cNvSpPr>
            <a:spLocks noGrp="1" noChangeShapeType="1"/>
          </p:cNvSpPr>
          <p:nvPr>
            <p:ph type="ftr" idx="4"/>
          </p:nvPr>
        </p:nvSpPr>
        <p:spPr bwMode="auto">
          <a:xfrm>
            <a:off x="0" y="9418637"/>
            <a:ext cx="2924175" cy="495300"/>
          </a:xfrm>
          <a:prstGeom prst="rect">
            <a:avLst/>
          </a:prstGeom>
          <a:noFill/>
        </p:spPr>
        <p:txBody>
          <a:bodyPr lIns="91440" tIns="45720" rIns="91440" bIns="45720" anchor="b"/>
          <a:lstStyle/>
          <a:p>
            <a:pPr>
              <a:defRPr/>
            </a:pPr>
            <a:endParaRPr sz="1400"/>
          </a:p>
        </p:txBody>
      </p:sp>
      <p:sp>
        <p:nvSpPr>
          <p:cNvPr id="6151" name="Rectangle 7"/>
          <p:cNvSpPr>
            <a:spLocks noGrp="1" noChangeShapeType="1"/>
          </p:cNvSpPr>
          <p:nvPr>
            <p:ph type="sldNum" idx="5"/>
          </p:nvPr>
        </p:nvSpPr>
        <p:spPr bwMode="auto">
          <a:xfrm>
            <a:off x="3822700" y="9418637"/>
            <a:ext cx="2924175" cy="495300"/>
          </a:xfrm>
          <a:prstGeom prst="rect">
            <a:avLst/>
          </a:prstGeom>
          <a:noFill/>
        </p:spPr>
        <p:txBody>
          <a:bodyPr lIns="91440" tIns="45720" rIns="91440" bIns="45720" anchor="b"/>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latin typeface="Verdana"/>
              </a:rPr>
              <a:t>‹#›</a:t>
            </a:fld>
            <a:endParaRPr/>
          </a:p>
        </p:txBody>
      </p:sp>
    </p:spTree>
  </p:cSld>
  <p:clrMap bg1="lt1" tx1="dk1" bg2="lt2" tx2="dk2" accent1="accent1" accent2="accent2" accent3="accent3" accent4="accent4" accent5="accent5" accent6="accent6" hlink="hlink" folHlink="folHlink"/>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74452C5-0448-6689-CCDB-978E1BB4389E}" type="slidenum">
              <a:rPr/>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3878494" name="Slide Image Placeholder 1"/>
          <p:cNvSpPr>
            <a:spLocks noGrp="1" noRot="1" noChangeAspect="1"/>
          </p:cNvSpPr>
          <p:nvPr>
            <p:ph type="sldImg"/>
          </p:nvPr>
        </p:nvSpPr>
        <p:spPr bwMode="auto"/>
      </p:sp>
      <p:sp>
        <p:nvSpPr>
          <p:cNvPr id="1690177204" name="Notes Placeholder 2"/>
          <p:cNvSpPr>
            <a:spLocks noGrp="1"/>
          </p:cNvSpPr>
          <p:nvPr>
            <p:ph type="body" idx="1"/>
          </p:nvPr>
        </p:nvSpPr>
        <p:spPr bwMode="auto"/>
        <p:txBody>
          <a:bodyPr/>
          <a:lstStyle/>
          <a:p>
            <a:pPr>
              <a:defRPr/>
            </a:pPr>
            <a:endParaRPr/>
          </a:p>
        </p:txBody>
      </p:sp>
      <p:sp>
        <p:nvSpPr>
          <p:cNvPr id="1877970081" name="Slide Number Placeholder 3"/>
          <p:cNvSpPr>
            <a:spLocks noGrp="1"/>
          </p:cNvSpPr>
          <p:nvPr>
            <p:ph type="sldNum" sz="quarter" idx="10"/>
          </p:nvPr>
        </p:nvSpPr>
        <p:spPr bwMode="auto"/>
        <p:txBody>
          <a:bodyPr/>
          <a:lstStyle/>
          <a:p>
            <a:pPr>
              <a:defRPr/>
            </a:pPr>
            <a:fld id="{F25C38D7-74D3-9514-8407-1566B77B9364}" type="slidenum">
              <a:r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25659343" name="Slide Image Placeholder 1"/>
          <p:cNvSpPr>
            <a:spLocks noGrp="1" noRot="1" noChangeAspect="1" noChangeShapeType="1"/>
          </p:cNvSpPr>
          <p:nvPr>
            <p:ph type="sldImg"/>
          </p:nvPr>
        </p:nvSpPr>
        <p:spPr bwMode="auto">
          <a:xfrm>
            <a:off x="895349" y="742950"/>
            <a:ext cx="4957761" cy="3717924"/>
          </a:xfrm>
          <a:prstGeom prst="rect">
            <a:avLst/>
          </a:prstGeom>
        </p:spPr>
        <p:txBody>
          <a:bodyPr lIns="91440" tIns="45720" rIns="91440" bIns="45720" anchor="t"/>
          <a:lstStyle/>
          <a:p>
            <a:pPr>
              <a:defRPr/>
            </a:pPr>
            <a:endParaRPr sz="1400"/>
          </a:p>
        </p:txBody>
      </p:sp>
      <p:sp>
        <p:nvSpPr>
          <p:cNvPr id="891218787" name="Notes Placeholder 2"/>
          <p:cNvSpPr>
            <a:spLocks noGrp="1" noChangeShapeType="1"/>
          </p:cNvSpPr>
          <p:nvPr>
            <p:ph type="body" idx="1"/>
          </p:nvPr>
        </p:nvSpPr>
        <p:spPr bwMode="auto">
          <a:xfrm>
            <a:off x="900111" y="4708524"/>
            <a:ext cx="4946649" cy="4462461"/>
          </a:xfrm>
          <a:prstGeom prst="rect">
            <a:avLst/>
          </a:prstGeom>
          <a:noFill/>
        </p:spPr>
        <p:txBody>
          <a:bodyPr lIns="91440" tIns="45720" rIns="91440" bIns="45720" anchor="t"/>
          <a:lstStyle/>
          <a:p>
            <a:pPr>
              <a:defRPr/>
            </a:pPr>
            <a:endParaRPr sz="1400"/>
          </a:p>
        </p:txBody>
      </p:sp>
      <p:sp>
        <p:nvSpPr>
          <p:cNvPr id="73861871" name="Slide Number Placeholder 3"/>
          <p:cNvSpPr txBox="1">
            <a:spLocks noGrp="1" noChangeShapeType="1"/>
          </p:cNvSpPr>
          <p:nvPr>
            <p:ph type="sldNum"/>
          </p:nvPr>
        </p:nvSpPr>
        <p:spPr bwMode="auto">
          <a:xfrm>
            <a:off x="3822699" y="9418636"/>
            <a:ext cx="2924174" cy="495299"/>
          </a:xfrm>
          <a:prstGeom prst="rect">
            <a:avLst/>
          </a:prstGeom>
          <a:noFill/>
        </p:spPr>
        <p:txBody>
          <a:bodyPr lIns="91440" tIns="45720" rIns="91440" bIns="45720" anchor="b"/>
          <a:lstStyle/>
          <a:p>
            <a:pPr lvl="0" algn="r">
              <a:defRPr/>
            </a:pPr>
            <a:fld id="{00D0F391-5A93-525D-D201-923897154AE9}" type="slidenum">
              <a:rPr lang="en-GB" sz="1200">
                <a:latin typeface="Verdana"/>
              </a:r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895350" y="742950"/>
            <a:ext cx="4957763" cy="3717925"/>
          </a:xfrm>
        </p:spPr>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1F07BBE-DB64-0DF7-FFE1-864C7E1F8CEA}"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895350" y="742950"/>
            <a:ext cx="4957763" cy="3717925"/>
          </a:xfrm>
        </p:spPr>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5643B21-19F5-E5E7-4156-96962335245E}"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895350" y="742950"/>
            <a:ext cx="4957763" cy="3717925"/>
          </a:xfrm>
        </p:spPr>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66E2A3F-57F3-2751-5AB8-BE0BA9F7E7B4}" type="slidenum">
              <a:r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895350" y="742950"/>
            <a:ext cx="4957763" cy="3717925"/>
          </a:xfrm>
        </p:spPr>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60643C9-C3C8-60ED-6E06-1F178F173707}" type="slidenum">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895350" y="742950"/>
            <a:ext cx="4957763" cy="3717925"/>
          </a:xfrm>
        </p:spPr>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448DF82-85E7-B045-69B9-B65A8E4080FC}" type="slidenum">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D0652AB-D925-594F-8E85-CC3CF9827CE3}" type="slidenum">
              <a:r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5A106AB-841A-49E2-D307-D6B256CA29DB}" type="slidenum">
              <a:r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BA17517-E0FC-9339-B64B-98DFDBD5AC02}" type="slidenum">
              <a:r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FFEEA44-D3CE-F8DA-2A6E-F2CF21AF97AF}" type="slidenum">
              <a:r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677FF5B-B8C8-712E-AD2A-F9268490C615}" type="slidenum">
              <a:rP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FE36E75-C93D-8978-D5E9-3B086CB25DAB}" type="slidenum">
              <a:rPr/>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AC20D92-C598-D8E0-1C94-D2267D4AC76E}" type="slidenum">
              <a:rPr/>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879B628-B22F-402A-FFAD-27D2D5D31E1A}"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492772F-4C8A-C3CF-9C48-7EEBFCEB19FE}" type="slidenum">
              <a:rP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0D732F0-18CF-77CF-2055-257F93C586FC}" type="slidenum">
              <a:rP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D4D51CC-F4DE-0E39-D97D-FE27D13CD0B3}" type="slidenum">
              <a:rPr/>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16965EA-6A0A-20F1-4DBB-6009ADDB65BD}" type="slidenum">
              <a:rPr/>
              <a:t>20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type="title" preserve="1" userDrawn="1">
  <p:cSld name="Title and Object Slide">
    <p:spTree>
      <p:nvGrpSpPr>
        <p:cNvPr id="1" name=""/>
        <p:cNvGrpSpPr/>
        <p:nvPr/>
      </p:nvGrpSpPr>
      <p:grpSpPr bwMode="auto">
        <a:xfrm>
          <a:off x="0" y="0"/>
          <a:ext cx="0" cy="0"/>
          <a:chOff x="0" y="0"/>
          <a:chExt cx="0" cy="0"/>
        </a:xfrm>
      </p:grpSpPr>
      <p:sp>
        <p:nvSpPr>
          <p:cNvPr id="1026" name="Shape 1026"/>
          <p:cNvSpPr>
            <a:spLocks noGrp="1" noChangeShapeType="1"/>
          </p:cNvSpPr>
          <p:nvPr>
            <p:ph type="title"/>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1027" name="Shape 1027"/>
          <p:cNvSpPr>
            <a:spLocks noGrp="1" noChangeShapeType="1"/>
          </p:cNvSpPr>
          <p:nvPr>
            <p:ph idx="1"/>
          </p:nvPr>
        </p:nvSpPr>
        <p:spPr bwMode="auto">
          <a:xfrm>
            <a:off x="457200" y="1600200"/>
            <a:ext cx="8229600" cy="3916362"/>
          </a:xfrm>
          <a:prstGeom prst="rect">
            <a:avLst/>
          </a:prstGeom>
          <a:noFill/>
        </p:spPr>
        <p:txBody>
          <a:bodyPr lIns="91440" tIns="45720" rIns="91440" bIns="4572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1028" name="Shape 1028"/>
          <p:cNvSpPr>
            <a:spLocks noGrp="1" noChangeShapeType="1"/>
          </p:cNvSpPr>
          <p:nvPr>
            <p:ph type="dt" idx="2"/>
          </p:nvPr>
        </p:nvSpPr>
        <p:spPr bwMode="auto">
          <a:xfrm>
            <a:off x="250825" y="6524625"/>
            <a:ext cx="971550" cy="219074"/>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ctr">
              <a:spcBef>
                <a:spcPts val="0"/>
              </a:spcBef>
              <a:buNone/>
              <a:defRPr/>
            </a:pPr>
            <a:endParaRPr lang="en-US" sz="1000"/>
          </a:p>
        </p:txBody>
      </p:sp>
      <p:sp>
        <p:nvSpPr>
          <p:cNvPr id="1007" name="Shape 1007"/>
          <p:cNvSpPr>
            <a:spLocks noGrp="1" noChangeShapeType="1"/>
          </p:cNvSpPr>
          <p:nvPr>
            <p:ph type="ftr"/>
          </p:nvPr>
        </p:nvSpPr>
        <p:spPr bwMode="auto">
          <a:prstGeom prst="rect">
            <a:avLst/>
          </a:prstGeom>
        </p:spPr>
        <p:txBody>
          <a:bodyPr lIns="91440" tIns="45720" rIns="91440" bIns="45720"/>
          <a:lstStyle/>
          <a:p>
            <a:pPr>
              <a:defRPr/>
            </a:pPr>
            <a:endParaRPr sz="1400"/>
          </a:p>
        </p:txBody>
      </p:sp>
      <p:sp>
        <p:nvSpPr>
          <p:cNvPr id="1029" name="Shape 1029"/>
          <p:cNvSpPr>
            <a:spLocks noGrp="1" noChangeShapeType="1"/>
          </p:cNvSpPr>
          <p:nvPr>
            <p:ph type="sldNum" idx="4"/>
          </p:nvPr>
        </p:nvSpPr>
        <p:spPr bwMode="auto">
          <a:xfrm>
            <a:off x="7956550" y="6381750"/>
            <a:ext cx="730250" cy="339725"/>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showMasterPhAnim="0" type="title" preserve="1" userDrawn="1">
  <p:cSld name="1_20140311PresentationUWTSDTemplate">
    <p:bg>
      <p:bgPr>
        <a:blipFill>
          <a:blip r:embed="rId2"/>
          <a:stretch/>
        </a:blipFill>
        <a:effectLst/>
      </p:bgPr>
    </p:bg>
    <p:spTree>
      <p:nvGrpSpPr>
        <p:cNvPr id="1" name=""/>
        <p:cNvGrpSpPr/>
        <p:nvPr/>
      </p:nvGrpSpPr>
      <p:grpSpPr bwMode="auto">
        <a:xfrm>
          <a:off x="0" y="0"/>
          <a:ext cx="0" cy="0"/>
          <a:chOff x="0" y="0"/>
          <a:chExt cx="0" cy="0"/>
        </a:xfrm>
      </p:grpSpPr>
      <p:sp>
        <p:nvSpPr>
          <p:cNvPr id="2050" name="Title Placeholder 1"/>
          <p:cNvSpPr>
            <a:spLocks noGrp="1" noChangeShapeType="1"/>
          </p:cNvSpPr>
          <p:nvPr>
            <p:ph type="title"/>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2051" name="Text Placeholder 2"/>
          <p:cNvSpPr>
            <a:spLocks noGrp="1" noChangeShapeType="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2052" name="Date Placeholder 3"/>
          <p:cNvSpPr>
            <a:spLocks noGrp="1" noChangeShapeType="1"/>
          </p:cNvSpPr>
          <p:nvPr>
            <p:ph type="dt" idx="2"/>
          </p:nvPr>
        </p:nvSpPr>
        <p:spPr bwMode="auto">
          <a:xfrm>
            <a:off x="395287" y="6524625"/>
            <a:ext cx="971550" cy="219074"/>
          </a:xfrm>
          <a:prstGeom prst="rect">
            <a:avLst/>
          </a:prstGeom>
          <a:noFill/>
        </p:spPr>
        <p:txBody>
          <a:bodyPr lIns="91440" tIns="45720" rIns="91440" bIns="45720" anchor="ctr" anchorCtr="0"/>
          <a:lstStyle/>
          <a:p>
            <a:pPr marL="0" lvl="0" indent="0" algn="ctr">
              <a:spcBef>
                <a:spcPts val="0"/>
              </a:spcBef>
              <a:buNone/>
              <a:defRPr/>
            </a:pPr>
            <a:r>
              <a:rPr lang="en-GB" sz="1000">
                <a:solidFill>
                  <a:srgbClr val="898989"/>
                </a:solidFill>
                <a:latin typeface="Myriad Pro"/>
              </a:rPr>
              <a:t>*</a:t>
            </a:r>
            <a:endParaRPr/>
          </a:p>
        </p:txBody>
      </p:sp>
      <p:sp>
        <p:nvSpPr>
          <p:cNvPr id="2053" name="Footer Placeholder 4"/>
          <p:cNvSpPr>
            <a:spLocks noGrp="1" noChangeShapeType="1"/>
          </p:cNvSpPr>
          <p:nvPr>
            <p:ph type="ftr" idx="3"/>
          </p:nvPr>
        </p:nvSpPr>
        <p:spPr bwMode="auto">
          <a:xfrm>
            <a:off x="4140200" y="6381750"/>
            <a:ext cx="2895600" cy="365125"/>
          </a:xfrm>
          <a:prstGeom prst="rect">
            <a:avLst/>
          </a:prstGeom>
          <a:noFill/>
        </p:spPr>
        <p:txBody>
          <a:bodyPr lIns="91440" tIns="45720" rIns="91440" bIns="45720"/>
          <a:lstStyle/>
          <a:p>
            <a:pPr>
              <a:defRPr/>
            </a:pPr>
            <a:endParaRPr sz="1400"/>
          </a:p>
        </p:txBody>
      </p:sp>
      <p:sp>
        <p:nvSpPr>
          <p:cNvPr id="2054" name="Slide Number Placeholder 5"/>
          <p:cNvSpPr>
            <a:spLocks noGrp="1" noChangeShapeType="1"/>
          </p:cNvSpPr>
          <p:nvPr>
            <p:ph type="sldNum" idx="4"/>
          </p:nvPr>
        </p:nvSpPr>
        <p:spPr bwMode="auto">
          <a:xfrm>
            <a:off x="7956550" y="6381750"/>
            <a:ext cx="730250" cy="339725"/>
          </a:xfrm>
          <a:prstGeom prst="rect">
            <a:avLst/>
          </a:prstGeom>
          <a:noFill/>
        </p:spPr>
        <p:txBody>
          <a:bodyPr lIns="91440" tIns="45720" rIns="91440" bIns="45720" anchor="ctr" anchorCtr="0"/>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showMasterPhAnim="0" type="title" preserve="1" userDrawn="1">
  <p:cSld name="2_20140311PresentationUWTSDTemplate">
    <p:bg>
      <p:bgPr>
        <a:blipFill>
          <a:blip r:embed="rId2"/>
          <a:stretch/>
        </a:blipFill>
        <a:effectLst/>
      </p:bgPr>
    </p:bg>
    <p:spTree>
      <p:nvGrpSpPr>
        <p:cNvPr id="1" name=""/>
        <p:cNvGrpSpPr/>
        <p:nvPr/>
      </p:nvGrpSpPr>
      <p:grpSpPr bwMode="auto">
        <a:xfrm>
          <a:off x="0" y="0"/>
          <a:ext cx="0" cy="0"/>
          <a:chOff x="0" y="0"/>
          <a:chExt cx="0" cy="0"/>
        </a:xfrm>
      </p:grpSpPr>
      <p:sp>
        <p:nvSpPr>
          <p:cNvPr id="3074" name="Title Placeholder 1"/>
          <p:cNvSpPr>
            <a:spLocks noGrp="1" noChangeShapeType="1"/>
          </p:cNvSpPr>
          <p:nvPr>
            <p:ph type="title"/>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3075" name="Text Placeholder 2"/>
          <p:cNvSpPr>
            <a:spLocks noGrp="1" noChangeShapeType="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3076" name="Date Placeholder 3"/>
          <p:cNvSpPr>
            <a:spLocks noGrp="1" noChangeShapeType="1"/>
          </p:cNvSpPr>
          <p:nvPr>
            <p:ph type="dt" idx="2"/>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r>
              <a:rPr lang="en-GB" sz="1000">
                <a:solidFill>
                  <a:srgbClr val="898989"/>
                </a:solidFill>
                <a:latin typeface="Myriad Pro"/>
              </a:rPr>
              <a:t>*</a:t>
            </a:r>
            <a:endParaRPr/>
          </a:p>
        </p:txBody>
      </p:sp>
      <p:sp>
        <p:nvSpPr>
          <p:cNvPr id="3077" name="Footer Placeholder 4"/>
          <p:cNvSpPr>
            <a:spLocks noGrp="1" noChangeShapeType="1"/>
          </p:cNvSpPr>
          <p:nvPr>
            <p:ph type="ftr" idx="3"/>
          </p:nvPr>
        </p:nvSpPr>
        <p:spPr bwMode="auto">
          <a:xfrm>
            <a:off x="3132137" y="6461125"/>
            <a:ext cx="2895600" cy="365125"/>
          </a:xfrm>
          <a:prstGeom prst="rect">
            <a:avLst/>
          </a:prstGeom>
          <a:noFill/>
        </p:spPr>
        <p:txBody>
          <a:bodyPr lIns="91440" tIns="45720" rIns="91440" bIns="45720"/>
          <a:lstStyle/>
          <a:p>
            <a:pPr>
              <a:defRPr/>
            </a:pPr>
            <a:endParaRPr sz="1400"/>
          </a:p>
        </p:txBody>
      </p:sp>
      <p:sp>
        <p:nvSpPr>
          <p:cNvPr id="3078" name="Slide Number Placeholder 5"/>
          <p:cNvSpPr>
            <a:spLocks noGrp="1" noChangeShapeType="1"/>
          </p:cNvSpPr>
          <p:nvPr>
            <p:ph type="sldNum" idx="4"/>
          </p:nvPr>
        </p:nvSpPr>
        <p:spPr bwMode="auto">
          <a:xfrm>
            <a:off x="7956550" y="6381750"/>
            <a:ext cx="730250" cy="339725"/>
          </a:xfrm>
          <a:prstGeom prst="rect">
            <a:avLst/>
          </a:prstGeom>
          <a:noFill/>
        </p:spPr>
        <p:txBody>
          <a:bodyPr lIns="91440" tIns="45720" rIns="91440" bIns="45720" anchor="ctr" anchorCtr="0"/>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showMasterPhAnim="0" type="title" preserve="1" userDrawn="1">
  <p:cSld name="3_20140311PresentationUWTSDTemplate">
    <p:bg>
      <p:bgPr>
        <a:blipFill>
          <a:blip r:embed="rId2"/>
          <a:stretch/>
        </a:blipFill>
        <a:effectLst/>
      </p:bgPr>
    </p:bg>
    <p:spTree>
      <p:nvGrpSpPr>
        <p:cNvPr id="1" name=""/>
        <p:cNvGrpSpPr/>
        <p:nvPr/>
      </p:nvGrpSpPr>
      <p:grpSpPr bwMode="auto">
        <a:xfrm>
          <a:off x="0" y="0"/>
          <a:ext cx="0" cy="0"/>
          <a:chOff x="0" y="0"/>
          <a:chExt cx="0" cy="0"/>
        </a:xfrm>
      </p:grpSpPr>
      <p:sp>
        <p:nvSpPr>
          <p:cNvPr id="4098" name="Title Placeholder 1"/>
          <p:cNvSpPr>
            <a:spLocks noGrp="1" noChangeShapeType="1"/>
          </p:cNvSpPr>
          <p:nvPr>
            <p:ph type="title"/>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4099" name="Text Placeholder 2"/>
          <p:cNvSpPr>
            <a:spLocks noGrp="1" noChangeShapeType="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showMasterPhAnim="0" type="title" preserve="1" userDrawn="1">
  <p:cSld name="4_20140311PresentationUWTSDTemplate">
    <p:bg>
      <p:bgPr>
        <a:blipFill>
          <a:blip r:embed="rId2"/>
          <a:stretch/>
        </a:blipFill>
        <a:effectLst/>
      </p:bgPr>
    </p:bg>
    <p:spTree>
      <p:nvGrpSpPr>
        <p:cNvPr id="1" name=""/>
        <p:cNvGrpSpPr/>
        <p:nvPr/>
      </p:nvGrpSpPr>
      <p:grpSpPr bwMode="auto">
        <a:xfrm>
          <a:off x="0" y="0"/>
          <a:ext cx="0" cy="0"/>
          <a:chOff x="0" y="0"/>
          <a:chExt cx="0" cy="0"/>
        </a:xfrm>
      </p:grpSpPr>
      <p:sp>
        <p:nvSpPr>
          <p:cNvPr id="5122" name="Title Placeholder 1"/>
          <p:cNvSpPr>
            <a:spLocks noGrp="1" noChangeShapeType="1"/>
          </p:cNvSpPr>
          <p:nvPr>
            <p:ph type="title"/>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5123" name="Text Placeholder 2"/>
          <p:cNvSpPr>
            <a:spLocks noGrp="1" noChangeShapeType="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7"/>
          <a:stretch/>
        </a:blipFill>
        <a:effectLst/>
      </p:bgPr>
    </p:bg>
    <p:spTree>
      <p:nvGrpSpPr>
        <p:cNvPr id="1" name=""/>
        <p:cNvGrpSpPr/>
        <p:nvPr/>
      </p:nvGrpSpPr>
      <p:grpSpPr bwMode="auto">
        <a:xfrm>
          <a:off x="0" y="0"/>
          <a:ext cx="0" cy="0"/>
          <a:chOff x="0" y="0"/>
          <a:chExt cx="0" cy="0"/>
        </a:xfrm>
      </p:grpSpPr>
      <p:sp>
        <p:nvSpPr>
          <p:cNvPr id="1026" name="Title Placeholder 1"/>
          <p:cNvSpPr>
            <a:spLocks noGrp="1" noChangeShapeType="1"/>
          </p:cNvSpPr>
          <p:nvPr>
            <p:ph type="title"/>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1027" name="Text Placeholder 2"/>
          <p:cNvSpPr>
            <a:spLocks noGrp="1" noChangeShapeType="1"/>
          </p:cNvSpPr>
          <p:nvPr>
            <p:ph type="body" idx="1"/>
          </p:nvPr>
        </p:nvSpPr>
        <p:spPr bwMode="auto">
          <a:xfrm>
            <a:off x="457200" y="1600200"/>
            <a:ext cx="8229600" cy="3916362"/>
          </a:xfrm>
          <a:prstGeom prst="rect">
            <a:avLst/>
          </a:prstGeom>
          <a:noFill/>
        </p:spPr>
        <p:txBody>
          <a:bodyPr lIns="91440" tIns="45720" rIns="91440" bIns="4572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1028" name="Date Placeholder 3"/>
          <p:cNvSpPr>
            <a:spLocks noGrp="1" noChangeShapeType="1"/>
          </p:cNvSpPr>
          <p:nvPr>
            <p:ph type="dt" idx="2"/>
          </p:nvPr>
        </p:nvSpPr>
        <p:spPr bwMode="auto">
          <a:xfrm>
            <a:off x="250825" y="6524625"/>
            <a:ext cx="971550" cy="219074"/>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ctr">
              <a:spcBef>
                <a:spcPts val="0"/>
              </a:spcBef>
              <a:buNone/>
              <a:defRPr/>
            </a:pPr>
            <a:r>
              <a:rPr lang="en-GB" sz="1000">
                <a:solidFill>
                  <a:srgbClr val="898989"/>
                </a:solidFill>
                <a:latin typeface="Myriad Pro"/>
              </a:rPr>
              <a:t>*</a:t>
            </a:r>
            <a:endParaRPr/>
          </a:p>
        </p:txBody>
      </p:sp>
      <p:sp>
        <p:nvSpPr>
          <p:cNvPr id="1029" name="Slide Number Placeholder 5"/>
          <p:cNvSpPr>
            <a:spLocks noGrp="1" noChangeShapeType="1"/>
          </p:cNvSpPr>
          <p:nvPr>
            <p:ph type="sldNum" idx="4"/>
          </p:nvPr>
        </p:nvSpPr>
        <p:spPr bwMode="auto">
          <a:xfrm>
            <a:off x="7956550" y="6381750"/>
            <a:ext cx="730250" cy="339725"/>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marL="0" indent="0" algn="ctr" defTabSz="914400">
        <a:lnSpc>
          <a:spcPct val="100000"/>
        </a:lnSpc>
        <a:spcBef>
          <a:spcPts val="0"/>
        </a:spcBef>
        <a:spcAft>
          <a:spcPts val="0"/>
        </a:spcAft>
        <a:buNone/>
        <a:defRPr lang="en-US" sz="4400" b="0" i="0">
          <a:solidFill>
            <a:schemeClr val="dk1"/>
          </a:solidFill>
          <a:latin typeface="Myriad Pro"/>
        </a:defRPr>
      </a:lvl1pPr>
      <a:lvl2pPr marL="0" indent="0" algn="ctr" defTabSz="914400">
        <a:lnSpc>
          <a:spcPct val="100000"/>
        </a:lnSpc>
        <a:spcBef>
          <a:spcPts val="0"/>
        </a:spcBef>
        <a:spcAft>
          <a:spcPts val="0"/>
        </a:spcAft>
        <a:buNone/>
        <a:defRPr lang="en-US" sz="4400" b="0" i="0">
          <a:solidFill>
            <a:schemeClr val="dk1"/>
          </a:solidFill>
          <a:latin typeface="Myriad Pro"/>
        </a:defRPr>
      </a:lvl2pPr>
      <a:lvl3pPr marL="0" indent="0" algn="ctr" defTabSz="914400">
        <a:lnSpc>
          <a:spcPct val="100000"/>
        </a:lnSpc>
        <a:spcBef>
          <a:spcPts val="0"/>
        </a:spcBef>
        <a:spcAft>
          <a:spcPts val="0"/>
        </a:spcAft>
        <a:buNone/>
        <a:defRPr lang="en-US" sz="4400" b="0" i="0">
          <a:solidFill>
            <a:schemeClr val="dk1"/>
          </a:solidFill>
          <a:latin typeface="Myriad Pro"/>
        </a:defRPr>
      </a:lvl3pPr>
      <a:lvl4pPr marL="0" indent="0" algn="ctr" defTabSz="914400">
        <a:lnSpc>
          <a:spcPct val="100000"/>
        </a:lnSpc>
        <a:spcBef>
          <a:spcPts val="0"/>
        </a:spcBef>
        <a:spcAft>
          <a:spcPts val="0"/>
        </a:spcAft>
        <a:buNone/>
        <a:defRPr lang="en-US" sz="4400" b="0" i="0">
          <a:solidFill>
            <a:schemeClr val="dk1"/>
          </a:solidFill>
          <a:latin typeface="Myriad Pro"/>
        </a:defRPr>
      </a:lvl4pPr>
      <a:lvl5pPr marL="0" indent="0" algn="ctr" defTabSz="914400">
        <a:lnSpc>
          <a:spcPct val="100000"/>
        </a:lnSpc>
        <a:spcBef>
          <a:spcPts val="0"/>
        </a:spcBef>
        <a:spcAft>
          <a:spcPts val="0"/>
        </a:spcAft>
        <a:buNone/>
        <a:defRPr lang="en-US" sz="4400" b="0" i="0">
          <a:solidFill>
            <a:schemeClr val="dk1"/>
          </a:solidFill>
          <a:latin typeface="Myriad Pro"/>
        </a:defRPr>
      </a:lvl5pPr>
      <a:lvl6pPr>
        <a:defRPr lang="en-US" sz="1800"/>
      </a:lvl6pPr>
      <a:lvl7pPr>
        <a:defRPr lang="en-US" sz="1800"/>
      </a:lvl7pPr>
      <a:lvl8pPr>
        <a:defRPr lang="en-US" sz="1800"/>
      </a:lvl8pPr>
      <a:lvl9pPr>
        <a:defRPr lang="en-US" sz="1800"/>
      </a:lvl9pPr>
    </p:titleStyle>
    <p:bodyStyle>
      <a:lvl1pPr marL="342900" indent="0" algn="l" defTabSz="914400">
        <a:lnSpc>
          <a:spcPct val="100000"/>
        </a:lnSpc>
        <a:spcBef>
          <a:spcPts val="0"/>
        </a:spcBef>
        <a:spcAft>
          <a:spcPts val="0"/>
        </a:spcAft>
        <a:buFont typeface="Arial"/>
        <a:buChar char="•"/>
        <a:defRPr lang="en-US" sz="3200" b="0" i="0">
          <a:solidFill>
            <a:schemeClr val="dk1"/>
          </a:solidFill>
          <a:latin typeface="Myriad Pro"/>
        </a:defRPr>
      </a:lvl1pPr>
      <a:lvl2pPr marL="742950" indent="457200" algn="l" defTabSz="914400">
        <a:lnSpc>
          <a:spcPct val="100000"/>
        </a:lnSpc>
        <a:spcBef>
          <a:spcPts val="0"/>
        </a:spcBef>
        <a:spcAft>
          <a:spcPts val="0"/>
        </a:spcAft>
        <a:buChar char="–"/>
        <a:defRPr lang="en-US" sz="2800" b="0" i="0">
          <a:solidFill>
            <a:schemeClr val="dk1"/>
          </a:solidFill>
          <a:latin typeface="Myriad Pro"/>
        </a:defRPr>
      </a:lvl2pPr>
      <a:lvl3pPr marL="1143000" indent="914400" algn="l" defTabSz="914400">
        <a:lnSpc>
          <a:spcPct val="100000"/>
        </a:lnSpc>
        <a:spcBef>
          <a:spcPts val="0"/>
        </a:spcBef>
        <a:spcAft>
          <a:spcPts val="0"/>
        </a:spcAft>
        <a:buChar char="•"/>
        <a:defRPr lang="en-US" sz="2400" b="0" i="0">
          <a:solidFill>
            <a:schemeClr val="dk1"/>
          </a:solidFill>
          <a:latin typeface="Myriad Pro"/>
        </a:defRPr>
      </a:lvl3pPr>
      <a:lvl4pPr marL="1600200" indent="1371600" algn="l" defTabSz="914400">
        <a:lnSpc>
          <a:spcPct val="100000"/>
        </a:lnSpc>
        <a:spcBef>
          <a:spcPts val="0"/>
        </a:spcBef>
        <a:spcAft>
          <a:spcPts val="0"/>
        </a:spcAft>
        <a:buChar char="–"/>
        <a:defRPr lang="en-US" sz="2000" b="0" i="0">
          <a:solidFill>
            <a:schemeClr val="dk1"/>
          </a:solidFill>
          <a:latin typeface="Myriad Pro"/>
        </a:defRPr>
      </a:lvl4pPr>
      <a:lvl5pPr marL="2057400" indent="1828800" algn="l" defTabSz="914400">
        <a:lnSpc>
          <a:spcPct val="100000"/>
        </a:lnSpc>
        <a:spcBef>
          <a:spcPts val="0"/>
        </a:spcBef>
        <a:spcAft>
          <a:spcPts val="0"/>
        </a:spcAft>
        <a:buChar char="»"/>
        <a:defRPr lang="en-US" sz="2000" b="0" i="0">
          <a:solidFill>
            <a:schemeClr val="dk1"/>
          </a:solidFill>
          <a:latin typeface="Myriad Pro"/>
        </a:defRPr>
      </a:lvl5pPr>
      <a:lvl6pPr>
        <a:defRPr lang="en-US" sz="1800"/>
      </a:lvl6pPr>
      <a:lvl7pPr>
        <a:defRPr lang="en-US" sz="1800"/>
      </a:lvl7pPr>
      <a:lvl8pPr>
        <a:defRPr lang="en-US" sz="1800"/>
      </a:lvl8pPr>
      <a:lvl9pPr>
        <a:defRPr lang="en-US" sz="1800"/>
      </a:lvl9pPr>
    </p:bodyStyle>
    <p:otherStyle>
      <a:lvl1pPr marL="0" indent="0" algn="l" defTabSz="914400">
        <a:lnSpc>
          <a:spcPct val="100000"/>
        </a:lnSpc>
        <a:spcBef>
          <a:spcPts val="0"/>
        </a:spcBef>
        <a:spcAft>
          <a:spcPts val="0"/>
        </a:spcAft>
        <a:buNone/>
        <a:defRPr lang="en-US" sz="1800" b="0" i="0">
          <a:solidFill>
            <a:schemeClr val="dk1"/>
          </a:solidFill>
          <a:latin typeface="Arial"/>
          <a:ea typeface="Arial"/>
        </a:defRPr>
      </a:lvl1pPr>
      <a:lvl2pPr marL="457200" indent="457200" algn="l" defTabSz="914400">
        <a:lnSpc>
          <a:spcPct val="100000"/>
        </a:lnSpc>
        <a:spcBef>
          <a:spcPts val="0"/>
        </a:spcBef>
        <a:spcAft>
          <a:spcPts val="0"/>
        </a:spcAft>
        <a:buNone/>
        <a:defRPr lang="en-US" sz="1800" b="0" i="0">
          <a:solidFill>
            <a:schemeClr val="dk1"/>
          </a:solidFill>
          <a:latin typeface="Arial"/>
          <a:ea typeface="Arial"/>
        </a:defRPr>
      </a:lvl2pPr>
      <a:lvl3pPr marL="914400" indent="914400" algn="l" defTabSz="914400">
        <a:lnSpc>
          <a:spcPct val="100000"/>
        </a:lnSpc>
        <a:spcBef>
          <a:spcPts val="0"/>
        </a:spcBef>
        <a:spcAft>
          <a:spcPts val="0"/>
        </a:spcAft>
        <a:buNone/>
        <a:defRPr lang="en-US" sz="1800" b="0" i="0">
          <a:solidFill>
            <a:schemeClr val="dk1"/>
          </a:solidFill>
          <a:latin typeface="Arial"/>
          <a:ea typeface="Arial"/>
        </a:defRPr>
      </a:lvl3pPr>
      <a:lvl4pPr marL="1371600" indent="1371600" algn="l" defTabSz="914400">
        <a:lnSpc>
          <a:spcPct val="100000"/>
        </a:lnSpc>
        <a:spcBef>
          <a:spcPts val="0"/>
        </a:spcBef>
        <a:spcAft>
          <a:spcPts val="0"/>
        </a:spcAft>
        <a:buNone/>
        <a:defRPr lang="en-US" sz="1800" b="0" i="0">
          <a:solidFill>
            <a:schemeClr val="dk1"/>
          </a:solidFill>
          <a:latin typeface="Arial"/>
          <a:ea typeface="Arial"/>
        </a:defRPr>
      </a:lvl4pPr>
      <a:lvl5pPr marL="1828800" indent="1828800" algn="l" defTabSz="914400">
        <a:lnSpc>
          <a:spcPct val="100000"/>
        </a:lnSpc>
        <a:spcBef>
          <a:spcPts val="0"/>
        </a:spcBef>
        <a:spcAft>
          <a:spcPts val="0"/>
        </a:spcAft>
        <a:buNone/>
        <a:defRPr lang="en-US" sz="1800" b="0" i="0">
          <a:solidFill>
            <a:schemeClr val="dk1"/>
          </a:solidFill>
          <a:latin typeface="Arial"/>
          <a:ea typeface="Arial"/>
        </a:defRPr>
      </a:lvl5pPr>
      <a:lvl6pPr>
        <a:defRPr lang="en-US" sz="1800"/>
      </a:lvl6pPr>
      <a:lvl7pPr>
        <a:defRPr lang="en-US" sz="1800"/>
      </a:lvl7pPr>
      <a:lvl8pPr>
        <a:defRPr lang="en-US" sz="1800"/>
      </a:lvl8pPr>
      <a:lvl9pPr>
        <a:defRPr lang="en-US" sz="1800"/>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194" name="Title 1"/>
          <p:cNvSpPr>
            <a:spLocks noGrp="1" noChangeShapeType="1"/>
          </p:cNvSpPr>
          <p:nvPr>
            <p:ph type="ctrTitle"/>
          </p:nvPr>
        </p:nvSpPr>
        <p:spPr bwMode="auto">
          <a:xfrm>
            <a:off x="611187" y="549275"/>
            <a:ext cx="7772400" cy="1190625"/>
          </a:xfrm>
          <a:prstGeom prst="rect">
            <a:avLst/>
          </a:prstGeom>
        </p:spPr>
        <p:txBody>
          <a:bodyPr lIns="91440" tIns="45720" rIns="91440" bIns="45720" anchor="ctr" anchorCtr="0"/>
          <a:lstStyle>
            <a:lvl1pPr>
              <a:defRPr/>
            </a:lvl1pPr>
            <a:lvl2pPr>
              <a:defRPr/>
            </a:lvl2pPr>
            <a:lvl3pPr>
              <a:defRPr/>
            </a:lvl3pPr>
            <a:lvl4pPr>
              <a:defRPr/>
            </a:lvl4pPr>
            <a:lvl5pPr>
              <a:defRPr/>
            </a:lvl5pPr>
          </a:lstStyle>
          <a:p>
            <a:pPr marL="0" lvl="0" indent="0">
              <a:spcBef>
                <a:spcPts val="0"/>
              </a:spcBef>
              <a:buNone/>
              <a:defRPr/>
            </a:pPr>
            <a:r>
              <a:rPr lang="en-GB"/>
              <a:t>LCBB5012 </a:t>
            </a:r>
            <a:br>
              <a:rPr lang="en-GB"/>
            </a:br>
            <a:endParaRPr lang="en-US"/>
          </a:p>
        </p:txBody>
      </p:sp>
      <p:sp>
        <p:nvSpPr>
          <p:cNvPr id="8195" name="Subtitle 4"/>
          <p:cNvSpPr>
            <a:spLocks noGrp="1" noChangeShapeType="1"/>
          </p:cNvSpPr>
          <p:nvPr>
            <p:ph type="subTitle"/>
          </p:nvPr>
        </p:nvSpPr>
        <p:spPr bwMode="auto">
          <a:xfrm>
            <a:off x="179387" y="1557337"/>
            <a:ext cx="8929687" cy="4464050"/>
          </a:xfrm>
          <a:prstGeom prst="rect">
            <a:avLst/>
          </a:prstGeom>
        </p:spPr>
        <p:txBody>
          <a:bodyPr lIns="91440" tIns="45720" rIns="91440" bIns="45720" anchor="t"/>
          <a:lstStyle>
            <a:lvl1pPr marL="0" algn="ctr">
              <a:buNone/>
              <a:defRPr/>
            </a:lvl1pPr>
            <a:lvl2pPr marL="457200" algn="ctr">
              <a:buNone/>
              <a:defRPr/>
            </a:lvl2pPr>
            <a:lvl3pPr marL="914400" algn="ctr">
              <a:buNone/>
              <a:defRPr/>
            </a:lvl3pPr>
            <a:lvl4pPr marL="1371600" algn="ctr">
              <a:buNone/>
              <a:defRPr/>
            </a:lvl4pPr>
            <a:lvl5pPr marL="1828800" algn="ctr">
              <a:buNone/>
              <a:defRPr/>
            </a:lvl5pPr>
          </a:lstStyle>
          <a:p>
            <a:pPr marL="0" lvl="0" indent="0">
              <a:spcBef>
                <a:spcPts val="0"/>
              </a:spcBef>
              <a:buNone/>
              <a:defRPr/>
            </a:pPr>
            <a:r>
              <a:rPr lang="en-GB" b="1" i="0" u="none">
                <a:solidFill>
                  <a:srgbClr val="FFFF00"/>
                </a:solidFill>
              </a:rPr>
              <a:t>Human Resource Management Principles</a:t>
            </a:r>
            <a:endParaRPr>
              <a:solidFill>
                <a:srgbClr val="FFFF00"/>
              </a:solidFill>
            </a:endParaRPr>
          </a:p>
          <a:p>
            <a:pPr marL="0" lvl="0" indent="0">
              <a:spcBef>
                <a:spcPts val="0"/>
              </a:spcBef>
              <a:buNone/>
              <a:defRPr/>
            </a:pPr>
            <a:r>
              <a:rPr lang="en-GB" b="1" i="0" u="none">
                <a:solidFill>
                  <a:srgbClr val="FFFF00"/>
                </a:solidFill>
              </a:rPr>
              <a:t>Week 5</a:t>
            </a:r>
            <a:endParaRPr b="1" i="0" u="none">
              <a:solidFill>
                <a:srgbClr val="FFFF00"/>
              </a:solidFill>
            </a:endParaRPr>
          </a:p>
          <a:p>
            <a:pPr marL="0" lvl="0" indent="0">
              <a:spcBef>
                <a:spcPts val="0"/>
              </a:spcBef>
              <a:buNone/>
              <a:defRPr/>
            </a:pPr>
            <a:endParaRPr>
              <a:solidFill>
                <a:srgbClr val="FFFF00"/>
              </a:solidFill>
            </a:endParaRPr>
          </a:p>
          <a:p>
            <a:pPr marL="0" lvl="0" indent="0">
              <a:spcBef>
                <a:spcPts val="0"/>
              </a:spcBef>
              <a:buNone/>
              <a:defRPr/>
            </a:pPr>
            <a:r>
              <a:rPr lang="en-GB" b="1" i="0" u="none">
                <a:solidFill>
                  <a:srgbClr val="FFFF00"/>
                </a:solidFill>
              </a:rPr>
              <a:t>Session 2</a:t>
            </a:r>
            <a:endParaRPr>
              <a:solidFill>
                <a:srgbClr val="FFFF00"/>
              </a:solidFill>
            </a:endParaRPr>
          </a:p>
          <a:p>
            <a:pPr marL="0" lvl="0" indent="0">
              <a:spcBef>
                <a:spcPts val="0"/>
              </a:spcBef>
              <a:buNone/>
              <a:defRPr/>
            </a:pPr>
            <a:r>
              <a:rPr lang="en-GB" b="1" i="0" u="none">
                <a:solidFill>
                  <a:srgbClr val="FFFF00"/>
                </a:solidFill>
              </a:rPr>
              <a:t>Managing Diversity</a:t>
            </a:r>
            <a:r>
              <a:rPr lang="en-GB" b="1" i="0" u="none">
                <a:solidFill>
                  <a:srgbClr val="000000"/>
                </a:solidFill>
              </a:rPr>
              <a:t> </a:t>
            </a:r>
            <a:endParaRPr/>
          </a:p>
        </p:txBody>
      </p:sp>
      <p:sp>
        <p:nvSpPr>
          <p:cNvPr id="8196" name="Date Placeholder 2"/>
          <p:cNvSpPr txBox="1">
            <a:spLocks noGrp="1" noChangeShapeType="1"/>
          </p:cNvSpPr>
          <p:nvPr>
            <p:ph type="dt"/>
          </p:nvPr>
        </p:nvSpPr>
        <p:spPr bwMode="auto">
          <a:xfrm>
            <a:off x="395287"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15/03/2026</a:t>
            </a:fld>
            <a:endParaRPr/>
          </a:p>
        </p:txBody>
      </p:sp>
      <p:sp>
        <p:nvSpPr>
          <p:cNvPr id="8197" name="Slide Number Placeholder 5"/>
          <p:cNvSpPr txBox="1">
            <a:spLocks noGrp="1" noChangeShapeType="1"/>
          </p:cNvSpPr>
          <p:nvPr>
            <p:ph type="sldNum"/>
          </p:nvPr>
        </p:nvSpPr>
        <p:spPr bwMode="auto">
          <a:xfrm>
            <a:off x="7956550" y="6381750"/>
            <a:ext cx="730250" cy="339725"/>
          </a:xfrm>
          <a:prstGeom prst="rect">
            <a:avLst/>
          </a:prstGeom>
          <a:noFill/>
        </p:spPr>
        <p:txBody>
          <a:bodyPr lIns="91440" tIns="45720" rIns="91440" bIns="45720"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ea typeface="Arial"/>
              </a:rPr>
              <a:t>1</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1699508" name="Text Placeholder 7"/>
          <p:cNvSpPr>
            <a:spLocks noGrp="1" noChangeShapeType="1"/>
          </p:cNvSpPr>
          <p:nvPr>
            <p:ph type="body"/>
          </p:nvPr>
        </p:nvSpPr>
        <p:spPr bwMode="auto">
          <a:xfrm>
            <a:off x="136524" y="4371975"/>
            <a:ext cx="8718549" cy="966786"/>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2400" b="0" i="0">
                <a:solidFill>
                  <a:schemeClr val="dk1"/>
                </a:solidFill>
                <a:latin typeface="Myriad Pro"/>
              </a:defRPr>
            </a:lvl1pPr>
            <a:lvl2pPr marL="742950" indent="457200" algn="l" defTabSz="914400">
              <a:lnSpc>
                <a:spcPct val="100000"/>
              </a:lnSpc>
              <a:spcBef>
                <a:spcPts val="0"/>
              </a:spcBef>
              <a:spcAft>
                <a:spcPts val="0"/>
              </a:spcAft>
              <a:buChar char="–"/>
              <a:defRPr sz="2000" b="0" i="0">
                <a:solidFill>
                  <a:schemeClr val="dk1"/>
                </a:solidFill>
                <a:latin typeface="Myriad Pro"/>
              </a:defRPr>
            </a:lvl2pPr>
            <a:lvl3pPr marL="1143000" indent="914400" algn="l" defTabSz="914400">
              <a:lnSpc>
                <a:spcPct val="100000"/>
              </a:lnSpc>
              <a:spcBef>
                <a:spcPts val="0"/>
              </a:spcBef>
              <a:spcAft>
                <a:spcPts val="0"/>
              </a:spcAft>
              <a:buChar char="•"/>
              <a:defRPr sz="1800" b="0" i="0">
                <a:solidFill>
                  <a:schemeClr val="dk1"/>
                </a:solidFill>
                <a:latin typeface="Myriad Pro"/>
              </a:defRPr>
            </a:lvl3pPr>
            <a:lvl4pPr marL="1600200" indent="1371600" algn="l" defTabSz="914400">
              <a:lnSpc>
                <a:spcPct val="100000"/>
              </a:lnSpc>
              <a:spcBef>
                <a:spcPts val="0"/>
              </a:spcBef>
              <a:spcAft>
                <a:spcPts val="0"/>
              </a:spcAft>
              <a:buChar char="–"/>
              <a:defRPr sz="1600" b="0" i="0">
                <a:solidFill>
                  <a:schemeClr val="dk1"/>
                </a:solidFill>
                <a:latin typeface="Myriad Pro"/>
              </a:defRPr>
            </a:lvl4pPr>
            <a:lvl5pPr marL="2057400" indent="1828800" algn="l" defTabSz="914400">
              <a:lnSpc>
                <a:spcPct val="100000"/>
              </a:lnSpc>
              <a:spcBef>
                <a:spcPts val="0"/>
              </a:spcBef>
              <a:spcAft>
                <a:spcPts val="0"/>
              </a:spcAft>
              <a:buChar char="»"/>
              <a:defRPr sz="1600" b="0" i="0">
                <a:solidFill>
                  <a:schemeClr val="dk1"/>
                </a:solidFill>
                <a:latin typeface="Myriad Pro"/>
              </a:defRPr>
            </a:lvl5pPr>
          </a:lstStyle>
          <a:p>
            <a:pPr marL="0" lvl="0" indent="0" algn="ctr">
              <a:spcBef>
                <a:spcPts val="0"/>
              </a:spcBef>
              <a:buNone/>
              <a:defRPr/>
            </a:pPr>
            <a:r>
              <a:rPr lang="en-GB" sz="2700" b="1" i="0" u="none">
                <a:solidFill>
                  <a:schemeClr val="lt1"/>
                </a:solidFill>
              </a:rPr>
              <a:t>7BSM2000 – Human Resource Management (MBA)</a:t>
            </a:r>
            <a:endParaRPr/>
          </a:p>
          <a:p>
            <a:pPr marL="0" lvl="0" indent="0" algn="ctr">
              <a:spcBef>
                <a:spcPts val="0"/>
              </a:spcBef>
              <a:buNone/>
              <a:defRPr/>
            </a:pPr>
            <a:r>
              <a:rPr lang="en-GB" sz="2300" b="1" i="0" u="none">
                <a:solidFill>
                  <a:schemeClr val="lt1"/>
                </a:solidFill>
              </a:rPr>
              <a:t>Managing Diversity in Global Context</a:t>
            </a:r>
            <a:endParaRPr/>
          </a:p>
        </p:txBody>
      </p:sp>
      <p:pic>
        <p:nvPicPr>
          <p:cNvPr id="1272301756" name="Picture 3" descr="A picture containing person, man, holding, table&#10;&#10;Description automatically generated"/>
          <p:cNvPicPr>
            <a:picLocks noGrp="1" noChangeAspect="1"/>
          </p:cNvPicPr>
          <p:nvPr/>
        </p:nvPicPr>
        <p:blipFill>
          <a:blip r:embed="rId3"/>
          <a:stretch/>
        </p:blipFill>
        <p:spPr bwMode="auto">
          <a:xfrm>
            <a:off x="436183" y="1236577"/>
            <a:ext cx="8271709" cy="4413450"/>
          </a:xfrm>
          <a:prstGeom prst="rect">
            <a:avLst/>
          </a:prstGeom>
          <a:noFill/>
        </p:spPr>
      </p:pic>
      <p:sp>
        <p:nvSpPr>
          <p:cNvPr id="135028940" name="TextBox 135028939"/>
          <p:cNvSpPr txBox="1"/>
          <p:nvPr/>
        </p:nvSpPr>
        <p:spPr bwMode="auto">
          <a:xfrm>
            <a:off x="935556" y="600066"/>
            <a:ext cx="7120483" cy="366118"/>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algn="ctr">
              <a:defRPr/>
            </a:pPr>
            <a:r>
              <a:rPr lang="en-GB" b="1"/>
              <a:t>MANAGING DIVERSITY</a:t>
            </a:r>
            <a:endParaRPr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47340146" name="Text Placeholder 5"/>
          <p:cNvSpPr>
            <a:spLocks noGrp="1" noChangeShapeType="1"/>
          </p:cNvSpPr>
          <p:nvPr>
            <p:ph type="body"/>
          </p:nvPr>
        </p:nvSpPr>
        <p:spPr bwMode="auto">
          <a:xfrm>
            <a:off x="325436" y="903286"/>
            <a:ext cx="8229600" cy="369886"/>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2400" b="0" i="0">
                <a:solidFill>
                  <a:schemeClr val="dk1"/>
                </a:solidFill>
                <a:latin typeface="Myriad Pro"/>
              </a:defRPr>
            </a:lvl1pPr>
            <a:lvl2pPr marL="742950" indent="457200" algn="l" defTabSz="914400">
              <a:lnSpc>
                <a:spcPct val="100000"/>
              </a:lnSpc>
              <a:spcBef>
                <a:spcPts val="0"/>
              </a:spcBef>
              <a:spcAft>
                <a:spcPts val="0"/>
              </a:spcAft>
              <a:buChar char="–"/>
              <a:defRPr sz="2000" b="0" i="0">
                <a:solidFill>
                  <a:schemeClr val="dk1"/>
                </a:solidFill>
                <a:latin typeface="Myriad Pro"/>
              </a:defRPr>
            </a:lvl2pPr>
            <a:lvl3pPr marL="1143000" indent="914400" algn="l" defTabSz="914400">
              <a:lnSpc>
                <a:spcPct val="100000"/>
              </a:lnSpc>
              <a:spcBef>
                <a:spcPts val="0"/>
              </a:spcBef>
              <a:spcAft>
                <a:spcPts val="0"/>
              </a:spcAft>
              <a:buChar char="•"/>
              <a:defRPr sz="1800" b="0" i="0">
                <a:solidFill>
                  <a:schemeClr val="dk1"/>
                </a:solidFill>
                <a:latin typeface="Myriad Pro"/>
              </a:defRPr>
            </a:lvl3pPr>
            <a:lvl4pPr marL="1600200" indent="1371600" algn="l" defTabSz="914400">
              <a:lnSpc>
                <a:spcPct val="100000"/>
              </a:lnSpc>
              <a:spcBef>
                <a:spcPts val="0"/>
              </a:spcBef>
              <a:spcAft>
                <a:spcPts val="0"/>
              </a:spcAft>
              <a:buChar char="–"/>
              <a:defRPr sz="1600" b="0" i="0">
                <a:solidFill>
                  <a:schemeClr val="dk1"/>
                </a:solidFill>
                <a:latin typeface="Myriad Pro"/>
              </a:defRPr>
            </a:lvl4pPr>
            <a:lvl5pPr marL="2057400" indent="1828800" algn="l" defTabSz="914400">
              <a:lnSpc>
                <a:spcPct val="100000"/>
              </a:lnSpc>
              <a:spcBef>
                <a:spcPts val="0"/>
              </a:spcBef>
              <a:spcAft>
                <a:spcPts val="0"/>
              </a:spcAft>
              <a:buChar char="»"/>
              <a:defRPr sz="1600" b="0" i="0">
                <a:solidFill>
                  <a:schemeClr val="dk1"/>
                </a:solidFill>
                <a:latin typeface="Myriad Pro"/>
              </a:defRPr>
            </a:lvl5pPr>
          </a:lstStyle>
          <a:p>
            <a:pPr marL="0" lvl="0" indent="0">
              <a:spcBef>
                <a:spcPts val="0"/>
              </a:spcBef>
              <a:buNone/>
              <a:defRPr/>
            </a:pPr>
            <a:r>
              <a:rPr lang="en-GB" sz="3000" b="1">
                <a:latin typeface="Arial MT Lt"/>
              </a:rPr>
              <a:t>Learning Outcomes</a:t>
            </a:r>
            <a:endParaRPr b="1"/>
          </a:p>
        </p:txBody>
      </p:sp>
      <p:sp>
        <p:nvSpPr>
          <p:cNvPr id="490644494" name="Text Placeholder 7"/>
          <p:cNvSpPr>
            <a:spLocks noGrp="1" noChangeShapeType="1"/>
          </p:cNvSpPr>
          <p:nvPr>
            <p:ph type="body"/>
          </p:nvPr>
        </p:nvSpPr>
        <p:spPr bwMode="auto">
          <a:xfrm>
            <a:off x="260349" y="1484311"/>
            <a:ext cx="8551861" cy="4100511"/>
          </a:xfrm>
          <a:prstGeom prst="rect">
            <a:avLst/>
          </a:prstGeom>
        </p:spPr>
        <p:txBody>
          <a:bodyPr lIns="91440" tIns="45720" rIns="91440" bIns="45720" anchor="t"/>
          <a:lstStyle>
            <a:lvl1pPr marL="342900" indent="0" algn="l" defTabSz="781049">
              <a:lnSpc>
                <a:spcPct val="100000"/>
              </a:lnSpc>
              <a:spcBef>
                <a:spcPts val="0"/>
              </a:spcBef>
              <a:spcAft>
                <a:spcPts val="0"/>
              </a:spcAft>
              <a:buChar char="•"/>
              <a:defRPr sz="2400" b="0" i="0">
                <a:solidFill>
                  <a:schemeClr val="dk1"/>
                </a:solidFill>
                <a:latin typeface="Myriad Pro"/>
              </a:defRPr>
            </a:lvl1pPr>
            <a:lvl2pPr marL="742950" indent="457200" algn="l" defTabSz="781049">
              <a:lnSpc>
                <a:spcPct val="100000"/>
              </a:lnSpc>
              <a:spcBef>
                <a:spcPts val="0"/>
              </a:spcBef>
              <a:spcAft>
                <a:spcPts val="0"/>
              </a:spcAft>
              <a:buChar char="–"/>
              <a:defRPr sz="2000" b="0" i="0">
                <a:solidFill>
                  <a:schemeClr val="dk1"/>
                </a:solidFill>
                <a:latin typeface="Myriad Pro"/>
              </a:defRPr>
            </a:lvl2pPr>
            <a:lvl3pPr marL="1143000" indent="914400" algn="l" defTabSz="781049">
              <a:lnSpc>
                <a:spcPct val="100000"/>
              </a:lnSpc>
              <a:spcBef>
                <a:spcPts val="0"/>
              </a:spcBef>
              <a:spcAft>
                <a:spcPts val="0"/>
              </a:spcAft>
              <a:buChar char="•"/>
              <a:defRPr sz="1800" b="0" i="0">
                <a:solidFill>
                  <a:schemeClr val="dk1"/>
                </a:solidFill>
                <a:latin typeface="Myriad Pro"/>
              </a:defRPr>
            </a:lvl3pPr>
            <a:lvl4pPr marL="1600200" indent="1371600" algn="l" defTabSz="781049">
              <a:lnSpc>
                <a:spcPct val="100000"/>
              </a:lnSpc>
              <a:spcBef>
                <a:spcPts val="0"/>
              </a:spcBef>
              <a:spcAft>
                <a:spcPts val="0"/>
              </a:spcAft>
              <a:buChar char="–"/>
              <a:defRPr sz="1600" b="0" i="0">
                <a:solidFill>
                  <a:schemeClr val="dk1"/>
                </a:solidFill>
                <a:latin typeface="Myriad Pro"/>
              </a:defRPr>
            </a:lvl4pPr>
            <a:lvl5pPr marL="2057400" indent="1828800" algn="l" defTabSz="781049">
              <a:lnSpc>
                <a:spcPct val="100000"/>
              </a:lnSpc>
              <a:spcBef>
                <a:spcPts val="0"/>
              </a:spcBef>
              <a:spcAft>
                <a:spcPts val="0"/>
              </a:spcAft>
              <a:buChar char="»"/>
              <a:defRPr sz="1600" b="0" i="0">
                <a:solidFill>
                  <a:schemeClr val="dk1"/>
                </a:solidFill>
                <a:latin typeface="Myriad Pro"/>
              </a:defRPr>
            </a:lvl5pPr>
            <a:lvl6pPr defTabSz="781049">
              <a:defRPr lang="en-US" sz="1800"/>
            </a:lvl6pPr>
            <a:lvl7pPr defTabSz="781049">
              <a:defRPr lang="en-US" sz="1800"/>
            </a:lvl7pPr>
            <a:lvl8pPr defTabSz="781049">
              <a:defRPr lang="en-US" sz="1800"/>
            </a:lvl8pPr>
            <a:lvl9pPr defTabSz="781049">
              <a:defRPr lang="en-US" sz="1800"/>
            </a:lvl9pPr>
          </a:lstStyle>
          <a:p>
            <a:pPr marL="0" lvl="0" indent="0" defTabSz="781049">
              <a:lnSpc>
                <a:spcPct val="150000"/>
              </a:lnSpc>
              <a:spcBef>
                <a:spcPts val="849"/>
              </a:spcBef>
              <a:buNone/>
              <a:defRPr/>
            </a:pPr>
            <a:r>
              <a:rPr lang="en-GB">
                <a:solidFill>
                  <a:schemeClr val="dk2"/>
                </a:solidFill>
                <a:latin typeface="Arial"/>
                <a:ea typeface="Arial"/>
              </a:rPr>
              <a:t>At the end of the session, students will be able to:</a:t>
            </a:r>
            <a:endParaRPr/>
          </a:p>
          <a:p>
            <a:pPr marL="0" lvl="0" indent="0" defTabSz="781049">
              <a:lnSpc>
                <a:spcPct val="90000"/>
              </a:lnSpc>
              <a:spcBef>
                <a:spcPts val="849"/>
              </a:spcBef>
              <a:buFont typeface="Myriad Pro"/>
              <a:buAutoNum type="arabicPeriod"/>
              <a:defRPr/>
            </a:pPr>
            <a:r>
              <a:rPr lang="en-GB" b="0" i="0" u="none">
                <a:solidFill>
                  <a:schemeClr val="dk2"/>
                </a:solidFill>
                <a:latin typeface="Arial"/>
                <a:ea typeface="Arial"/>
              </a:rPr>
              <a:t> Appreciate the diversity management issues that affects organisations globally.</a:t>
            </a:r>
            <a:endParaRPr/>
          </a:p>
          <a:p>
            <a:pPr marL="0" lvl="0" indent="0" defTabSz="781049">
              <a:lnSpc>
                <a:spcPct val="90000"/>
              </a:lnSpc>
              <a:spcBef>
                <a:spcPts val="849"/>
              </a:spcBef>
              <a:buFont typeface="Myriad Pro"/>
              <a:buAutoNum type="arabicPeriod"/>
              <a:defRPr/>
            </a:pPr>
            <a:r>
              <a:rPr lang="en-GB" b="0" i="0" u="none">
                <a:solidFill>
                  <a:schemeClr val="dk2"/>
                </a:solidFill>
                <a:latin typeface="Arial"/>
                <a:ea typeface="Arial"/>
              </a:rPr>
              <a:t> Identify the approaches to diversity management and critically assess how they relate to managing diversity.</a:t>
            </a:r>
            <a:endParaRPr/>
          </a:p>
          <a:p>
            <a:pPr marL="0" lvl="0" indent="0" defTabSz="781049">
              <a:lnSpc>
                <a:spcPct val="90000"/>
              </a:lnSpc>
              <a:spcBef>
                <a:spcPts val="849"/>
              </a:spcBef>
              <a:buFont typeface="Myriad Pro"/>
              <a:buAutoNum type="arabicPeriod"/>
              <a:defRPr/>
            </a:pPr>
            <a:r>
              <a:rPr lang="en-GB" b="0" i="0" u="none">
                <a:solidFill>
                  <a:schemeClr val="dk2"/>
                </a:solidFill>
                <a:latin typeface="Arial"/>
                <a:ea typeface="Arial"/>
              </a:rPr>
              <a:t> Examine the diversity management theories that explains the approaches to diversity management.</a:t>
            </a:r>
            <a:endParaRPr/>
          </a:p>
          <a:p>
            <a:pPr marL="0" lvl="0" indent="0" defTabSz="781049">
              <a:lnSpc>
                <a:spcPct val="90000"/>
              </a:lnSpc>
              <a:spcBef>
                <a:spcPts val="849"/>
              </a:spcBef>
              <a:buNone/>
              <a:defRPr/>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2290" name="Picture 8" descr="0301"/>
          <p:cNvPicPr>
            <a:picLocks noGrp="1" noChangeAspect="1"/>
          </p:cNvPicPr>
          <p:nvPr/>
        </p:nvPicPr>
        <p:blipFill>
          <a:blip r:embed="rId3"/>
          <a:stretch/>
        </p:blipFill>
        <p:spPr bwMode="auto">
          <a:xfrm>
            <a:off x="331786" y="1449387"/>
            <a:ext cx="5260975" cy="4302125"/>
          </a:xfrm>
          <a:prstGeom prst="rect">
            <a:avLst/>
          </a:prstGeom>
          <a:noFill/>
        </p:spPr>
      </p:pic>
      <p:sp>
        <p:nvSpPr>
          <p:cNvPr id="12291" name="TextBox 2"/>
          <p:cNvSpPr txBox="1">
            <a:spLocks noGrp="1" noChangeShapeType="1"/>
          </p:cNvSpPr>
          <p:nvPr/>
        </p:nvSpPr>
        <p:spPr bwMode="auto">
          <a:xfrm>
            <a:off x="6350918" y="1284788"/>
            <a:ext cx="2646362" cy="1485900"/>
          </a:xfrm>
          <a:prstGeom prst="rect">
            <a:avLst/>
          </a:prstGeom>
          <a:noFill/>
        </p:spPr>
        <p:txBody>
          <a:bodyPr lIns="91440" tIns="45720" rIns="91440" bIns="45720">
            <a:spAutoFit/>
          </a:bodyPr>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US" sz="1500" b="0" i="1" u="none">
                <a:latin typeface="Times"/>
                <a:ea typeface="Calibri"/>
              </a:rPr>
              <a:t>Surface culture</a:t>
            </a:r>
            <a:r>
              <a:rPr lang="en-US" sz="1500">
                <a:latin typeface="Times"/>
                <a:ea typeface="Calibri"/>
              </a:rPr>
              <a:t>: things that can be readily observed, such as dress, food and ways of eating, architecture, and  customs; explicit artefact and products of the society</a:t>
            </a:r>
            <a:endParaRPr/>
          </a:p>
        </p:txBody>
      </p:sp>
      <p:sp>
        <p:nvSpPr>
          <p:cNvPr id="12292" name="TextBox 7"/>
          <p:cNvSpPr txBox="1">
            <a:spLocks noGrp="1" noChangeShapeType="1"/>
          </p:cNvSpPr>
          <p:nvPr/>
        </p:nvSpPr>
        <p:spPr bwMode="auto">
          <a:xfrm>
            <a:off x="5849937" y="2659061"/>
            <a:ext cx="2511425" cy="1689100"/>
          </a:xfrm>
          <a:prstGeom prst="rect">
            <a:avLst/>
          </a:prstGeom>
          <a:noFill/>
        </p:spPr>
        <p:txBody>
          <a:bodyPr lIns="91440" tIns="45720" rIns="91440" bIns="45720">
            <a:spAutoFit/>
          </a:bodyPr>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US" sz="1500" b="0" i="1" u="none">
                <a:latin typeface="Times"/>
                <a:ea typeface="Calibri"/>
              </a:rPr>
              <a:t>Hidden culture</a:t>
            </a:r>
            <a:r>
              <a:rPr lang="en-US" sz="1500">
                <a:latin typeface="Times"/>
                <a:ea typeface="Calibri"/>
              </a:rPr>
              <a:t>: values, religions, and philosophies about things like child rearing, views of what is right and wrong; norms and values that guide the society</a:t>
            </a:r>
            <a:endParaRPr/>
          </a:p>
        </p:txBody>
      </p:sp>
      <p:sp>
        <p:nvSpPr>
          <p:cNvPr id="12293" name="TextBox 9"/>
          <p:cNvSpPr txBox="1">
            <a:spLocks noGrp="1" noChangeShapeType="1"/>
          </p:cNvSpPr>
          <p:nvPr/>
        </p:nvSpPr>
        <p:spPr bwMode="auto">
          <a:xfrm>
            <a:off x="5041900" y="4033837"/>
            <a:ext cx="4127500" cy="1717675"/>
          </a:xfrm>
          <a:prstGeom prst="rect">
            <a:avLst/>
          </a:prstGeom>
          <a:noFill/>
        </p:spPr>
        <p:txBody>
          <a:bodyPr lIns="91440" tIns="45720" rIns="91440" bIns="45720">
            <a:spAutoFit/>
          </a:bodyPr>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US" sz="1500" b="0" i="1" u="none">
                <a:latin typeface="Times"/>
                <a:ea typeface="Calibri"/>
              </a:rPr>
              <a:t>Invisible or implicit culture:</a:t>
            </a:r>
            <a:r>
              <a:rPr lang="en-US" sz="1500">
                <a:latin typeface="Times"/>
                <a:ea typeface="Calibri"/>
              </a:rPr>
              <a:t> the culture’s universal truths, the bases for all of a culture’s values and beliefs; basic assumptions that guide behaviour; operate at unconscious level; explain why (reflected in artefacts and behaviours; espoused in values and beliefs)</a:t>
            </a:r>
            <a:endParaRPr/>
          </a:p>
        </p:txBody>
      </p:sp>
      <p:sp>
        <p:nvSpPr>
          <p:cNvPr id="12294" name="Straight Connector 11"/>
          <p:cNvSpPr>
            <a:spLocks noGrp="1" noChangeShapeType="1"/>
          </p:cNvSpPr>
          <p:nvPr/>
        </p:nvSpPr>
        <p:spPr bwMode="auto">
          <a:xfrm flipH="1">
            <a:off x="4201026" y="1740400"/>
            <a:ext cx="2027237" cy="574675"/>
          </a:xfrm>
          <a:prstGeom prst="line">
            <a:avLst/>
          </a:prstGeom>
          <a:noFill/>
          <a:ln w="9524">
            <a:solidFill>
              <a:schemeClr val="dk1"/>
            </a:solidFill>
            <a:round/>
            <a:headEnd/>
            <a:tailEnd/>
          </a:ln>
        </p:spPr>
        <p:txBody>
          <a:bodyPr lIns="91440" tIns="45720" rIns="91440" bIns="45720"/>
          <a:lstStyle/>
          <a:p>
            <a:pPr>
              <a:defRPr/>
            </a:pPr>
            <a:endParaRPr sz="1400"/>
          </a:p>
        </p:txBody>
      </p:sp>
      <p:sp>
        <p:nvSpPr>
          <p:cNvPr id="12295" name="Straight Connector 13"/>
          <p:cNvSpPr>
            <a:spLocks noGrp="1" noChangeShapeType="1"/>
          </p:cNvSpPr>
          <p:nvPr/>
        </p:nvSpPr>
        <p:spPr bwMode="auto">
          <a:xfrm flipH="1" flipV="1">
            <a:off x="3573545" y="3111499"/>
            <a:ext cx="2170112" cy="392112"/>
          </a:xfrm>
          <a:prstGeom prst="line">
            <a:avLst/>
          </a:prstGeom>
          <a:noFill/>
          <a:ln w="9524">
            <a:solidFill>
              <a:schemeClr val="dk1"/>
            </a:solidFill>
            <a:round/>
            <a:headEnd/>
            <a:tailEnd/>
          </a:ln>
        </p:spPr>
        <p:txBody>
          <a:bodyPr lIns="91440" tIns="45720" rIns="91440" bIns="45720"/>
          <a:lstStyle/>
          <a:p>
            <a:pPr>
              <a:defRPr/>
            </a:pPr>
            <a:endParaRPr sz="1400"/>
          </a:p>
        </p:txBody>
      </p:sp>
      <p:sp>
        <p:nvSpPr>
          <p:cNvPr id="12296" name="Straight Connector 15"/>
          <p:cNvSpPr>
            <a:spLocks noGrp="1" noChangeShapeType="1"/>
          </p:cNvSpPr>
          <p:nvPr/>
        </p:nvSpPr>
        <p:spPr bwMode="auto">
          <a:xfrm flipH="1" flipV="1">
            <a:off x="3243552" y="3776578"/>
            <a:ext cx="1721184" cy="1011280"/>
          </a:xfrm>
          <a:prstGeom prst="line">
            <a:avLst/>
          </a:prstGeom>
          <a:noFill/>
          <a:ln w="9524">
            <a:solidFill>
              <a:schemeClr val="dk1"/>
            </a:solidFill>
            <a:round/>
            <a:headEnd/>
            <a:tailEnd/>
          </a:ln>
        </p:spPr>
        <p:txBody>
          <a:bodyPr lIns="91440" tIns="45720" rIns="91440" bIns="45720"/>
          <a:lstStyle/>
          <a:p>
            <a:pPr>
              <a:defRPr/>
            </a:pPr>
            <a:endParaRPr sz="1400"/>
          </a:p>
        </p:txBody>
      </p:sp>
      <p:sp>
        <p:nvSpPr>
          <p:cNvPr id="12297" name="Title 1"/>
          <p:cNvSpPr>
            <a:spLocks noGrp="1" noChangeShapeType="1"/>
          </p:cNvSpPr>
          <p:nvPr>
            <p:ph type="title"/>
          </p:nvPr>
        </p:nvSpPr>
        <p:spPr bwMode="auto">
          <a:xfrm>
            <a:off x="331786" y="558799"/>
            <a:ext cx="7886700" cy="525462"/>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1900">
                <a:latin typeface="Arial MT Lt"/>
              </a:rPr>
              <a:t>Understanding the Implication of Culture</a:t>
            </a:r>
            <a:br>
              <a:rPr lang="en-GB" sz="1900">
                <a:latin typeface="Arial MT Lt"/>
              </a:rPr>
            </a:br>
            <a:br>
              <a:rPr lang="en-GB" sz="1900">
                <a:latin typeface="Arial MT Lt"/>
              </a:rPr>
            </a:br>
            <a:r>
              <a:rPr lang="en-GB" sz="1900">
                <a:latin typeface="Arial MT Lt"/>
              </a:rPr>
              <a:t>“Onion” Model of Culture by Hofstede</a:t>
            </a:r>
            <a:endParaRPr/>
          </a:p>
        </p:txBody>
      </p:sp>
      <p:sp>
        <p:nvSpPr>
          <p:cNvPr id="12298" name="Cloud 1"/>
          <p:cNvSpPr>
            <a:spLocks noGrp="1" noChangeShapeType="1"/>
          </p:cNvSpPr>
          <p:nvPr/>
        </p:nvSpPr>
        <p:spPr bwMode="auto">
          <a:xfrm>
            <a:off x="971600" y="2214367"/>
            <a:ext cx="1600200" cy="574675"/>
          </a:xfrm>
          <a:prstGeom prst="cloud">
            <a:avLst/>
          </a:prstGeom>
          <a:gradFill>
            <a:gsLst>
              <a:gs pos="0">
                <a:srgbClr val="7FE1FF"/>
              </a:gs>
              <a:gs pos="35000">
                <a:srgbClr val="A6E8FF"/>
              </a:gs>
              <a:gs pos="100000">
                <a:srgbClr val="DAF6FF"/>
              </a:gs>
            </a:gsLst>
            <a:lin ang="0" scaled="1"/>
          </a:gradFill>
          <a:ln w="9524">
            <a:solidFill>
              <a:srgbClr val="00AFF0"/>
            </a:solidFill>
            <a:round/>
            <a:headEnd/>
            <a:tailEnd/>
          </a:ln>
          <a:effectLst>
            <a:outerShdw algn="ctr" rotWithShape="0">
              <a:srgbClr val="000000">
                <a:alpha val="37647"/>
              </a:srgbClr>
            </a:outerShdw>
          </a:effectLst>
        </p:spPr>
        <p:txBody>
          <a:bodyPr lIns="91440" tIns="45720" rIns="91440" bIns="45720" anchor="ctr" anchorCtr="0"/>
          <a:lstStyle/>
          <a:p>
            <a:pPr lvl="0" algn="ctr">
              <a:defRPr/>
            </a:pPr>
            <a:r>
              <a:rPr lang="en-GB" sz="900">
                <a:solidFill>
                  <a:srgbClr val="000000"/>
                </a:solidFill>
                <a:latin typeface="Myriad Pro"/>
              </a:rPr>
              <a:t>e.g. Greeting rituals; forms of address</a:t>
            </a:r>
            <a:endParaRPr/>
          </a:p>
        </p:txBody>
      </p:sp>
      <p:sp>
        <p:nvSpPr>
          <p:cNvPr id="12299" name="Cloud 10"/>
          <p:cNvSpPr>
            <a:spLocks noGrp="1" noChangeShapeType="1"/>
          </p:cNvSpPr>
          <p:nvPr/>
        </p:nvSpPr>
        <p:spPr bwMode="auto">
          <a:xfrm>
            <a:off x="-280569" y="3186111"/>
            <a:ext cx="2751137" cy="1347787"/>
          </a:xfrm>
          <a:prstGeom prst="cloud">
            <a:avLst/>
          </a:prstGeom>
          <a:gradFill>
            <a:gsLst>
              <a:gs pos="0">
                <a:srgbClr val="7FE1FF"/>
              </a:gs>
              <a:gs pos="35000">
                <a:srgbClr val="A6E8FF"/>
              </a:gs>
              <a:gs pos="100000">
                <a:srgbClr val="DAF6FF"/>
              </a:gs>
            </a:gsLst>
            <a:lin ang="0" scaled="1"/>
          </a:gradFill>
          <a:ln w="9524">
            <a:solidFill>
              <a:srgbClr val="00AFF0"/>
            </a:solidFill>
            <a:round/>
            <a:headEnd/>
            <a:tailEnd/>
          </a:ln>
          <a:effectLst>
            <a:outerShdw algn="ctr" rotWithShape="0">
              <a:srgbClr val="000000">
                <a:alpha val="37647"/>
              </a:srgbClr>
            </a:outerShdw>
          </a:effectLst>
        </p:spPr>
        <p:txBody>
          <a:bodyPr lIns="91440" tIns="45720" rIns="91440" bIns="45720" anchor="ctr" anchorCtr="0"/>
          <a:lstStyle/>
          <a:p>
            <a:pPr lvl="0" algn="ctr">
              <a:defRPr/>
            </a:pPr>
            <a:r>
              <a:rPr lang="en-GB" sz="900">
                <a:solidFill>
                  <a:srgbClr val="000000"/>
                </a:solidFill>
                <a:latin typeface="Myriad Pro"/>
              </a:rPr>
              <a:t>e.g. what is management? Getting things done through people vs with people. Spiritual vs material values – who people are vs what they achieve</a:t>
            </a:r>
            <a:endParaRPr/>
          </a:p>
        </p:txBody>
      </p:sp>
      <p:sp>
        <p:nvSpPr>
          <p:cNvPr id="12300" name="Cloud 12"/>
          <p:cNvSpPr>
            <a:spLocks noGrp="1" noChangeShapeType="1"/>
          </p:cNvSpPr>
          <p:nvPr/>
        </p:nvSpPr>
        <p:spPr bwMode="auto">
          <a:xfrm rot="-831762">
            <a:off x="963612" y="4438650"/>
            <a:ext cx="2751137" cy="1347787"/>
          </a:xfrm>
          <a:prstGeom prst="cloud">
            <a:avLst/>
          </a:prstGeom>
          <a:gradFill>
            <a:gsLst>
              <a:gs pos="0">
                <a:srgbClr val="7FE1FF"/>
              </a:gs>
              <a:gs pos="35000">
                <a:srgbClr val="A6E8FF"/>
              </a:gs>
              <a:gs pos="100000">
                <a:srgbClr val="DAF6FF"/>
              </a:gs>
            </a:gsLst>
            <a:lin ang="0" scaled="1"/>
          </a:gradFill>
          <a:ln w="9524">
            <a:solidFill>
              <a:srgbClr val="00AFF0"/>
            </a:solidFill>
            <a:round/>
            <a:headEnd/>
            <a:tailEnd/>
          </a:ln>
          <a:effectLst>
            <a:outerShdw algn="ctr" rotWithShape="0">
              <a:srgbClr val="000000">
                <a:alpha val="37647"/>
              </a:srgbClr>
            </a:outerShdw>
          </a:effectLst>
        </p:spPr>
        <p:txBody>
          <a:bodyPr lIns="91440" tIns="45720" rIns="91440" bIns="45720" anchor="ctr" anchorCtr="0"/>
          <a:lstStyle/>
          <a:p>
            <a:pPr lvl="0" algn="ctr">
              <a:defRPr/>
            </a:pPr>
            <a:r>
              <a:rPr lang="en-GB" sz="900">
                <a:solidFill>
                  <a:srgbClr val="000000"/>
                </a:solidFill>
                <a:latin typeface="Myriad Pro"/>
              </a:rPr>
              <a:t>e.g. Relationships with people – relationships vs task; establishing relationships before business can be conducted vs keeping things ‘strictly business’; space, language and time</a:t>
            </a:r>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stCondLst>
                      <p:childTnLst>
                        <p:par>
                          <p:cTn id="4" fill="hold" nodeType="withGroup">
                            <p:stCondLst>
                              <p:cond delay="0"/>
                            </p:stCondLst>
                            <p:childTnLst>
                              <p:par>
                                <p:cTn id="5" presetID="6" presetClass="entr" presetSubtype="32" fill="hold" nodeType="after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circle(out)">
                                      <p:cBhvr>
                                        <p:cTn id="7" dur="2000"/>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2291"/>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298"/>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2292"/>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2299"/>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2293"/>
                                        </p:tgtEl>
                                        <p:attrNameLst>
                                          <p:attrName>style.visibility</p:attrName>
                                        </p:attrNameLst>
                                      </p:cBhvr>
                                      <p:to>
                                        <p:strVal val="visible"/>
                                      </p:to>
                                    </p:set>
                                  </p:childTnLst>
                                </p:cTn>
                              </p:par>
                            </p:childTnLst>
                          </p:cTn>
                        </p:par>
                      </p:childTnLst>
                    </p:cTn>
                  </p:par>
                  <p:par>
                    <p:cTn id="28" fill="hold" nodeType="clickPar">
                      <p:stCondLst>
                        <p:cond delay="indefinite"/>
                      </p:stCondLst>
                      <p:childTnLst>
                        <p:par>
                          <p:cTn id="29" fill="hold" nodeType="withGroup">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3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autoUpdateAnimBg="0" advAuto="0"/>
      <p:bldP spid="12292" grpId="0" uiExpand="1" autoUpdateAnimBg="0" advAuto="0"/>
      <p:bldP spid="12293" grpId="0" uiExpand="1" autoUpdateAnimBg="0" advAuto="0"/>
      <p:bldP spid="12298" grpId="0" uiExpand="1" animBg="1" autoUpdateAnimBg="0" advAuto="0"/>
      <p:bldP spid="12299" grpId="0" uiExpand="1" animBg="1" autoUpdateAnimBg="0" advAuto="0"/>
      <p:bldP spid="12300" grpId="0" uiExpand="1" animBg="1" autoUpdateAnimBg="0" advAuto="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314" name="Rectangle 3"/>
          <p:cNvSpPr>
            <a:spLocks noGrp="1" noChangeShapeType="1"/>
          </p:cNvSpPr>
          <p:nvPr>
            <p:ph type="body"/>
          </p:nvPr>
        </p:nvSpPr>
        <p:spPr bwMode="auto">
          <a:xfrm>
            <a:off x="320675" y="871537"/>
            <a:ext cx="8229600" cy="39211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2400" b="0" i="0">
                <a:solidFill>
                  <a:schemeClr val="dk1"/>
                </a:solidFill>
                <a:latin typeface="Myriad Pro"/>
              </a:defRPr>
            </a:lvl1pPr>
            <a:lvl2pPr marL="742950" indent="457200" algn="l" defTabSz="914400">
              <a:lnSpc>
                <a:spcPct val="100000"/>
              </a:lnSpc>
              <a:spcBef>
                <a:spcPts val="0"/>
              </a:spcBef>
              <a:spcAft>
                <a:spcPts val="0"/>
              </a:spcAft>
              <a:buChar char="–"/>
              <a:defRPr sz="2000" b="0" i="0">
                <a:solidFill>
                  <a:schemeClr val="dk1"/>
                </a:solidFill>
                <a:latin typeface="Myriad Pro"/>
              </a:defRPr>
            </a:lvl2pPr>
            <a:lvl3pPr marL="1143000" indent="914400" algn="l" defTabSz="914400">
              <a:lnSpc>
                <a:spcPct val="100000"/>
              </a:lnSpc>
              <a:spcBef>
                <a:spcPts val="0"/>
              </a:spcBef>
              <a:spcAft>
                <a:spcPts val="0"/>
              </a:spcAft>
              <a:buChar char="•"/>
              <a:defRPr sz="1800" b="0" i="0">
                <a:solidFill>
                  <a:schemeClr val="dk1"/>
                </a:solidFill>
                <a:latin typeface="Myriad Pro"/>
              </a:defRPr>
            </a:lvl3pPr>
            <a:lvl4pPr marL="1600200" indent="1371600" algn="l" defTabSz="914400">
              <a:lnSpc>
                <a:spcPct val="100000"/>
              </a:lnSpc>
              <a:spcBef>
                <a:spcPts val="0"/>
              </a:spcBef>
              <a:spcAft>
                <a:spcPts val="0"/>
              </a:spcAft>
              <a:buChar char="–"/>
              <a:defRPr sz="1600" b="0" i="0">
                <a:solidFill>
                  <a:schemeClr val="dk1"/>
                </a:solidFill>
                <a:latin typeface="Myriad Pro"/>
              </a:defRPr>
            </a:lvl4pPr>
            <a:lvl5pPr marL="2057400" indent="1828800" algn="l" defTabSz="914400">
              <a:lnSpc>
                <a:spcPct val="100000"/>
              </a:lnSpc>
              <a:spcBef>
                <a:spcPts val="0"/>
              </a:spcBef>
              <a:spcAft>
                <a:spcPts val="0"/>
              </a:spcAft>
              <a:buChar char="»"/>
              <a:defRPr sz="1600" b="0" i="0">
                <a:solidFill>
                  <a:schemeClr val="dk1"/>
                </a:solidFill>
                <a:latin typeface="Myriad Pro"/>
              </a:defRPr>
            </a:lvl5pPr>
          </a:lstStyle>
          <a:p>
            <a:pPr marL="0" lvl="0" indent="0">
              <a:lnSpc>
                <a:spcPct val="90000"/>
              </a:lnSpc>
              <a:spcBef>
                <a:spcPts val="0"/>
              </a:spcBef>
              <a:buNone/>
              <a:defRPr/>
            </a:pPr>
            <a:endParaRPr/>
          </a:p>
          <a:p>
            <a:pPr marL="0" lvl="0" indent="0">
              <a:lnSpc>
                <a:spcPct val="90000"/>
              </a:lnSpc>
              <a:spcBef>
                <a:spcPts val="0"/>
              </a:spcBef>
              <a:buFont typeface="Wingdings"/>
              <a:buChar char="§"/>
              <a:defRPr/>
            </a:pPr>
            <a:endParaRPr/>
          </a:p>
        </p:txBody>
      </p:sp>
      <p:sp>
        <p:nvSpPr>
          <p:cNvPr id="13315" name="Text Placeholder 6"/>
          <p:cNvSpPr>
            <a:spLocks noGrp="1" noChangeShapeType="1"/>
          </p:cNvSpPr>
          <p:nvPr>
            <p:ph type="body"/>
          </p:nvPr>
        </p:nvSpPr>
        <p:spPr bwMode="auto">
          <a:xfrm>
            <a:off x="320675" y="2103437"/>
            <a:ext cx="8551862" cy="3514725"/>
          </a:xfrm>
          <a:prstGeom prst="rect">
            <a:avLst/>
          </a:prstGeom>
        </p:spPr>
        <p:txBody>
          <a:bodyPr lIns="91440" tIns="45720" rIns="91440" bIns="45720" anchor="t"/>
          <a:lstStyle>
            <a:lvl1pPr marL="342900" indent="0" algn="l" defTabSz="781050">
              <a:lnSpc>
                <a:spcPct val="100000"/>
              </a:lnSpc>
              <a:spcBef>
                <a:spcPts val="0"/>
              </a:spcBef>
              <a:spcAft>
                <a:spcPts val="0"/>
              </a:spcAft>
              <a:buChar char="•"/>
              <a:defRPr sz="2400" b="0" i="0">
                <a:solidFill>
                  <a:schemeClr val="dk1"/>
                </a:solidFill>
                <a:latin typeface="Myriad Pro"/>
              </a:defRPr>
            </a:lvl1pPr>
            <a:lvl2pPr marL="742950" indent="457200" algn="l" defTabSz="781050">
              <a:lnSpc>
                <a:spcPct val="100000"/>
              </a:lnSpc>
              <a:spcBef>
                <a:spcPts val="0"/>
              </a:spcBef>
              <a:spcAft>
                <a:spcPts val="0"/>
              </a:spcAft>
              <a:buChar char="–"/>
              <a:defRPr sz="2000" b="0" i="0">
                <a:solidFill>
                  <a:schemeClr val="dk1"/>
                </a:solidFill>
                <a:latin typeface="Myriad Pro"/>
              </a:defRPr>
            </a:lvl2pPr>
            <a:lvl3pPr marL="1143000" indent="914400" algn="l" defTabSz="781050">
              <a:lnSpc>
                <a:spcPct val="100000"/>
              </a:lnSpc>
              <a:spcBef>
                <a:spcPts val="0"/>
              </a:spcBef>
              <a:spcAft>
                <a:spcPts val="0"/>
              </a:spcAft>
              <a:buChar char="•"/>
              <a:defRPr sz="1800" b="0" i="0">
                <a:solidFill>
                  <a:schemeClr val="dk1"/>
                </a:solidFill>
                <a:latin typeface="Myriad Pro"/>
              </a:defRPr>
            </a:lvl3pPr>
            <a:lvl4pPr marL="1600200" indent="1371600" algn="l" defTabSz="781050">
              <a:lnSpc>
                <a:spcPct val="100000"/>
              </a:lnSpc>
              <a:spcBef>
                <a:spcPts val="0"/>
              </a:spcBef>
              <a:spcAft>
                <a:spcPts val="0"/>
              </a:spcAft>
              <a:buChar char="–"/>
              <a:defRPr sz="1600" b="0" i="0">
                <a:solidFill>
                  <a:schemeClr val="dk1"/>
                </a:solidFill>
                <a:latin typeface="Myriad Pro"/>
              </a:defRPr>
            </a:lvl4pPr>
            <a:lvl5pPr marL="2057400" indent="1828800" algn="l" defTabSz="781050">
              <a:lnSpc>
                <a:spcPct val="100000"/>
              </a:lnSpc>
              <a:spcBef>
                <a:spcPts val="0"/>
              </a:spcBef>
              <a:spcAft>
                <a:spcPts val="0"/>
              </a:spcAft>
              <a:buChar char="»"/>
              <a:defRPr sz="1600" b="0" i="0">
                <a:solidFill>
                  <a:schemeClr val="dk1"/>
                </a:solidFill>
                <a:latin typeface="Myriad Pro"/>
              </a:defRPr>
            </a:lvl5pPr>
            <a:lvl6pPr defTabSz="781050">
              <a:defRPr lang="en-US" sz="1800"/>
            </a:lvl6pPr>
            <a:lvl7pPr defTabSz="781050">
              <a:defRPr lang="en-US" sz="1800"/>
            </a:lvl7pPr>
            <a:lvl8pPr defTabSz="781050">
              <a:defRPr lang="en-US" sz="1800"/>
            </a:lvl8pPr>
            <a:lvl9pPr defTabSz="781050">
              <a:defRPr lang="en-US" sz="1800"/>
            </a:lvl9pPr>
          </a:lstStyle>
          <a:p>
            <a:pPr marL="242887" lvl="0" indent="-242887" defTabSz="781050">
              <a:lnSpc>
                <a:spcPct val="90000"/>
              </a:lnSpc>
              <a:spcBef>
                <a:spcPts val="850"/>
              </a:spcBef>
              <a:buFont typeface="Arial"/>
              <a:buChar char="•"/>
              <a:defRPr/>
            </a:pPr>
            <a:r>
              <a:rPr lang="en-GB" sz="1500">
                <a:latin typeface="Arial MT Lt"/>
              </a:rPr>
              <a:t>Explicitness of communication</a:t>
            </a:r>
            <a:endParaRPr/>
          </a:p>
        </p:txBody>
      </p:sp>
      <p:sp>
        <p:nvSpPr>
          <p:cNvPr id="13316" name="Title 1"/>
          <p:cNvSpPr>
            <a:spLocks noGrp="1" noChangeShapeType="1"/>
          </p:cNvSpPr>
          <p:nvPr>
            <p:ph type="title"/>
          </p:nvPr>
        </p:nvSpPr>
        <p:spPr bwMode="auto">
          <a:xfrm>
            <a:off x="344487" y="1244600"/>
            <a:ext cx="7886700" cy="431799"/>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800" b="1" dirty="0">
                <a:latin typeface="Arial MT Lt"/>
              </a:rPr>
              <a:t>Language (Hall, 1990)</a:t>
            </a:r>
            <a:endParaRPr sz="2800" b="1" dirty="0"/>
          </a:p>
        </p:txBody>
      </p:sp>
      <p:sp>
        <p:nvSpPr>
          <p:cNvPr id="13317" name="Rounded Rectangle 2"/>
          <p:cNvSpPr>
            <a:spLocks noGrp="1" noChangeShapeType="1"/>
          </p:cNvSpPr>
          <p:nvPr/>
        </p:nvSpPr>
        <p:spPr bwMode="auto">
          <a:xfrm>
            <a:off x="1317625" y="3970337"/>
            <a:ext cx="6591300" cy="1352550"/>
          </a:xfrm>
          <a:prstGeom prst="roundRect">
            <a:avLst>
              <a:gd name="adj" fmla="val 16667"/>
            </a:avLst>
          </a:prstGeom>
          <a:gradFill>
            <a:gsLst>
              <a:gs pos="0">
                <a:srgbClr val="7FE1FF"/>
              </a:gs>
              <a:gs pos="35000">
                <a:srgbClr val="A6E8FF"/>
              </a:gs>
              <a:gs pos="100000">
                <a:srgbClr val="DAF6FF"/>
              </a:gs>
            </a:gsLst>
            <a:lin ang="0" scaled="1"/>
          </a:gradFill>
          <a:ln w="9524">
            <a:solidFill>
              <a:srgbClr val="00AFF0"/>
            </a:solidFill>
            <a:round/>
            <a:headEnd/>
            <a:tailEnd/>
          </a:ln>
          <a:effectLst>
            <a:outerShdw algn="ctr" rotWithShape="0">
              <a:srgbClr val="000000">
                <a:alpha val="37647"/>
              </a:srgbClr>
            </a:outerShdw>
          </a:effectLst>
        </p:spPr>
        <p:txBody>
          <a:bodyPr lIns="91440" tIns="45720" rIns="91440" bIns="45720" anchor="ctr" anchorCtr="0"/>
          <a:lstStyle/>
          <a:p>
            <a:pPr lvl="0">
              <a:defRPr/>
            </a:pPr>
            <a:r>
              <a:rPr lang="en-GB" sz="1500">
                <a:latin typeface="Myriad Pro"/>
              </a:rPr>
              <a:t>A </a:t>
            </a:r>
            <a:r>
              <a:rPr lang="en-GB" sz="1500" b="1" i="0" u="none">
                <a:latin typeface="Myriad Pro"/>
              </a:rPr>
              <a:t>low context </a:t>
            </a:r>
            <a:r>
              <a:rPr lang="en-GB" sz="1500">
                <a:latin typeface="Myriad Pro"/>
              </a:rPr>
              <a:t>communication is just the opposite; i.e. the mass of information is vested in the explicit code. Communication is clear and direct; no reading between the lines; person and situation not relevant; should be clear to all. </a:t>
            </a:r>
            <a:endParaRPr/>
          </a:p>
        </p:txBody>
      </p:sp>
      <p:sp>
        <p:nvSpPr>
          <p:cNvPr id="13318" name="Rounded Rectangle 3"/>
          <p:cNvSpPr>
            <a:spLocks noGrp="1" noChangeShapeType="1"/>
          </p:cNvSpPr>
          <p:nvPr/>
        </p:nvSpPr>
        <p:spPr bwMode="auto">
          <a:xfrm>
            <a:off x="630236" y="2540000"/>
            <a:ext cx="6837362" cy="1135062"/>
          </a:xfrm>
          <a:prstGeom prst="roundRect">
            <a:avLst>
              <a:gd name="adj" fmla="val 16667"/>
            </a:avLst>
          </a:prstGeom>
          <a:gradFill>
            <a:gsLst>
              <a:gs pos="0">
                <a:srgbClr val="7FE1FF"/>
              </a:gs>
              <a:gs pos="35000">
                <a:srgbClr val="A6E8FF"/>
              </a:gs>
              <a:gs pos="100000">
                <a:srgbClr val="DAF6FF"/>
              </a:gs>
            </a:gsLst>
            <a:lin ang="0" scaled="1"/>
          </a:gradFill>
          <a:ln w="9524">
            <a:solidFill>
              <a:srgbClr val="00AFF0"/>
            </a:solidFill>
            <a:round/>
            <a:headEnd/>
            <a:tailEnd/>
          </a:ln>
          <a:effectLst>
            <a:outerShdw algn="ctr" rotWithShape="0">
              <a:srgbClr val="000000">
                <a:alpha val="37647"/>
              </a:srgbClr>
            </a:outerShdw>
          </a:effectLst>
        </p:spPr>
        <p:txBody>
          <a:bodyPr lIns="91440" tIns="45720" rIns="91440" bIns="45720" anchor="ctr" anchorCtr="0"/>
          <a:lstStyle/>
          <a:p>
            <a:pPr lvl="0">
              <a:defRPr/>
            </a:pPr>
            <a:r>
              <a:rPr lang="en-GB" sz="1500">
                <a:latin typeface="Myriad Pro"/>
              </a:rPr>
              <a:t>‘A </a:t>
            </a:r>
            <a:r>
              <a:rPr lang="en-GB" sz="1500" b="1" i="0" u="none">
                <a:latin typeface="Myriad Pro"/>
              </a:rPr>
              <a:t>high context </a:t>
            </a:r>
            <a:r>
              <a:rPr lang="en-GB" sz="1500">
                <a:latin typeface="Myriad Pro"/>
              </a:rPr>
              <a:t>communication or message is one in which </a:t>
            </a:r>
            <a:r>
              <a:rPr lang="en-GB" sz="1500" b="0" i="1" u="none">
                <a:latin typeface="Myriad Pro"/>
              </a:rPr>
              <a:t>most </a:t>
            </a:r>
            <a:r>
              <a:rPr lang="en-GB" sz="1500">
                <a:latin typeface="Myriad Pro"/>
              </a:rPr>
              <a:t>of the information is already in the person, while very little is in the coded, explicit, transmitted part of the message. Tone of voice, timing, facial expression, body language are additional means of communication.</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38" name="Title 1"/>
          <p:cNvSpPr>
            <a:spLocks noGrp="1" noChangeShapeType="1"/>
          </p:cNvSpPr>
          <p:nvPr>
            <p:ph type="title"/>
          </p:nvPr>
        </p:nvSpPr>
        <p:spPr bwMode="auto">
          <a:xfrm>
            <a:off x="260350" y="1273175"/>
            <a:ext cx="7886700" cy="61595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800" b="1" dirty="0">
                <a:solidFill>
                  <a:schemeClr val="tx1"/>
                </a:solidFill>
                <a:latin typeface="Arial MT Lt"/>
              </a:rPr>
              <a:t>High and Low Context Cultures (Hall, 1990)</a:t>
            </a:r>
            <a:endParaRPr sz="2800" b="1" dirty="0">
              <a:solidFill>
                <a:schemeClr val="tx1"/>
              </a:solidFill>
            </a:endParaRPr>
          </a:p>
        </p:txBody>
      </p:sp>
      <p:sp>
        <p:nvSpPr>
          <p:cNvPr id="14339" name="Rectangle 3"/>
          <p:cNvSpPr>
            <a:spLocks noGrp="1" noChangeShapeType="1"/>
          </p:cNvSpPr>
          <p:nvPr>
            <p:ph/>
          </p:nvPr>
        </p:nvSpPr>
        <p:spPr bwMode="auto">
          <a:xfrm>
            <a:off x="250825" y="2011362"/>
            <a:ext cx="7886700" cy="431323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nSpc>
                <a:spcPct val="110000"/>
              </a:lnSpc>
              <a:spcBef>
                <a:spcPts val="0"/>
              </a:spcBef>
              <a:buNone/>
              <a:defRPr/>
            </a:pPr>
            <a:r>
              <a:rPr lang="en-GB" sz="2000" b="1" i="1" u="none" dirty="0"/>
              <a:t>High Context </a:t>
            </a:r>
            <a:r>
              <a:rPr lang="en-GB" sz="2000" b="0" i="1" u="none" dirty="0"/>
              <a:t>- </a:t>
            </a:r>
            <a:r>
              <a:rPr lang="en-GB" sz="2000" dirty="0"/>
              <a:t>little in explicit message</a:t>
            </a:r>
            <a:endParaRPr dirty="0"/>
          </a:p>
          <a:p>
            <a:pPr marL="0" lvl="0" indent="0">
              <a:lnSpc>
                <a:spcPct val="110000"/>
              </a:lnSpc>
              <a:spcBef>
                <a:spcPts val="0"/>
              </a:spcBef>
              <a:buFont typeface="Wingdings"/>
              <a:buChar char="§"/>
              <a:defRPr/>
            </a:pPr>
            <a:endParaRPr dirty="0"/>
          </a:p>
          <a:p>
            <a:pPr marL="0" lvl="0" indent="0">
              <a:spcBef>
                <a:spcPts val="0"/>
              </a:spcBef>
              <a:buFont typeface="Wingdings"/>
              <a:buChar char="§"/>
              <a:defRPr/>
            </a:pPr>
            <a:r>
              <a:rPr lang="en-GB" sz="2000" dirty="0"/>
              <a:t> Arab countries, Southern Europeans - develop extensive informal networks for exchanging information verbally, face to face or by telephone - significance of non-verbal cues, such as pauses and gestures</a:t>
            </a:r>
            <a:endParaRPr dirty="0"/>
          </a:p>
          <a:p>
            <a:pPr marL="0" lvl="0" indent="0">
              <a:spcBef>
                <a:spcPts val="0"/>
              </a:spcBef>
              <a:buFont typeface="Wingdings"/>
              <a:buChar char="§"/>
              <a:defRPr/>
            </a:pPr>
            <a:endParaRPr lang="en-US" sz="2000" dirty="0"/>
          </a:p>
          <a:p>
            <a:pPr marL="0" lvl="0" indent="0">
              <a:spcBef>
                <a:spcPts val="0"/>
              </a:spcBef>
              <a:buFont typeface="Wingdings"/>
              <a:buChar char="§"/>
              <a:defRPr/>
            </a:pPr>
            <a:r>
              <a:rPr lang="en-GB" sz="2000" dirty="0"/>
              <a:t> Japanese – silence is indication of deep mutual trust; close friends drink silently together</a:t>
            </a:r>
            <a:endParaRPr dirty="0"/>
          </a:p>
          <a:p>
            <a:pPr marL="0" lvl="0" indent="0">
              <a:spcBef>
                <a:spcPts val="0"/>
              </a:spcBef>
              <a:buFont typeface="Wingdings"/>
              <a:buChar char="§"/>
              <a:defRPr/>
            </a:pPr>
            <a:endParaRPr dirty="0"/>
          </a:p>
          <a:p>
            <a:pPr marL="0" lvl="0" indent="0">
              <a:spcBef>
                <a:spcPts val="0"/>
              </a:spcBef>
              <a:buFont typeface="Wingdings"/>
              <a:buChar char="§"/>
              <a:defRPr/>
            </a:pP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362" name="Title 1"/>
          <p:cNvSpPr>
            <a:spLocks noGrp="1" noChangeShapeType="1"/>
          </p:cNvSpPr>
          <p:nvPr>
            <p:ph type="title"/>
          </p:nvPr>
        </p:nvSpPr>
        <p:spPr bwMode="auto">
          <a:xfrm>
            <a:off x="260350" y="1273175"/>
            <a:ext cx="7886700" cy="61595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800" b="1" dirty="0">
                <a:latin typeface="Arial MT Lt"/>
              </a:rPr>
              <a:t>High and Low Context Cultures (Hall, 1990)</a:t>
            </a:r>
            <a:endParaRPr sz="2800" b="1" dirty="0"/>
          </a:p>
        </p:txBody>
      </p:sp>
      <p:sp>
        <p:nvSpPr>
          <p:cNvPr id="15363" name="Rectangle 3"/>
          <p:cNvSpPr>
            <a:spLocks noGrp="1" noChangeShapeType="1"/>
          </p:cNvSpPr>
          <p:nvPr>
            <p:ph/>
          </p:nvPr>
        </p:nvSpPr>
        <p:spPr bwMode="auto">
          <a:xfrm>
            <a:off x="260349" y="2178466"/>
            <a:ext cx="7886700" cy="388143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1800" b="1" i="1" u="none"/>
              <a:t>Low Context </a:t>
            </a:r>
            <a:r>
              <a:rPr lang="en-GB" sz="2000" b="0" i="1" u="none"/>
              <a:t>- </a:t>
            </a:r>
            <a:r>
              <a:rPr lang="en-GB" sz="2000"/>
              <a:t>mass of information in explicit codes</a:t>
            </a:r>
            <a:endParaRPr/>
          </a:p>
          <a:p>
            <a:pPr marL="0" lvl="0" indent="0">
              <a:spcBef>
                <a:spcPts val="0"/>
              </a:spcBef>
              <a:buSzPct val="100000"/>
              <a:buFont typeface="Arial"/>
              <a:buChar char="•"/>
              <a:defRPr/>
            </a:pPr>
            <a:endParaRPr/>
          </a:p>
          <a:p>
            <a:pPr marL="0" lvl="0" indent="0">
              <a:spcBef>
                <a:spcPts val="0"/>
              </a:spcBef>
              <a:buFont typeface="Wingdings"/>
              <a:buChar char="§"/>
              <a:defRPr/>
            </a:pPr>
            <a:r>
              <a:rPr lang="en-GB" sz="2000"/>
              <a:t> Germans, Swiss Scandinavians, Northern Europeans - prefer clear, written, forms of communication</a:t>
            </a:r>
            <a:endParaRPr/>
          </a:p>
          <a:p>
            <a:pPr marL="0" lvl="0" indent="0">
              <a:spcBef>
                <a:spcPts val="0"/>
              </a:spcBef>
              <a:buFont typeface="Wingdings"/>
              <a:buChar char="§"/>
              <a:defRPr/>
            </a:pPr>
            <a:endParaRPr lang="en-US" sz="2000"/>
          </a:p>
          <a:p>
            <a:pPr marL="0" lvl="0" indent="0">
              <a:spcBef>
                <a:spcPts val="0"/>
              </a:spcBef>
              <a:buFont typeface="Wingdings"/>
              <a:buChar char="§"/>
              <a:defRPr/>
            </a:pPr>
            <a:r>
              <a:rPr lang="en-GB" sz="2000"/>
              <a:t> Americans – see language as functional rather than art form; little patience for long-winded explanations; silence is uncomfortable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86" name="Content Placeholder 2"/>
          <p:cNvSpPr>
            <a:spLocks noGrp="1" noChangeShapeType="1"/>
          </p:cNvSpPr>
          <p:nvPr>
            <p:ph/>
          </p:nvPr>
        </p:nvSpPr>
        <p:spPr bwMode="auto">
          <a:xfrm>
            <a:off x="107949" y="1951037"/>
            <a:ext cx="8928100" cy="363855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2000">
                <a:latin typeface="Arial"/>
                <a:ea typeface="Arial"/>
              </a:rPr>
              <a:t>Monochronic Orientation</a:t>
            </a:r>
            <a:endParaRPr/>
          </a:p>
          <a:p>
            <a:pPr marL="742950" lvl="1" indent="-285750">
              <a:spcBef>
                <a:spcPts val="0"/>
              </a:spcBef>
              <a:buSzPct val="100000"/>
              <a:buChar char="–"/>
              <a:defRPr/>
            </a:pPr>
            <a:r>
              <a:rPr lang="en-GB" sz="2000" b="0" i="0" u="none">
                <a:latin typeface="Arial"/>
                <a:ea typeface="Arial"/>
              </a:rPr>
              <a:t>Anglo-Saxon and Northern European</a:t>
            </a:r>
            <a:endParaRPr/>
          </a:p>
          <a:p>
            <a:pPr marL="1143000" lvl="2" indent="-228600">
              <a:spcBef>
                <a:spcPts val="0"/>
              </a:spcBef>
              <a:buSzPct val="100000"/>
              <a:buChar char="•"/>
              <a:defRPr/>
            </a:pPr>
            <a:r>
              <a:rPr lang="en-GB" sz="2000" b="0" i="0" u="none">
                <a:latin typeface="Arial"/>
                <a:ea typeface="Arial"/>
              </a:rPr>
              <a:t>Finite, limited resource; can be saved, spent, wasted; ‘time is money’; focus on using time ‘productively’ (task)</a:t>
            </a:r>
            <a:endParaRPr/>
          </a:p>
          <a:p>
            <a:pPr marL="0" lvl="0" indent="0">
              <a:spcBef>
                <a:spcPts val="0"/>
              </a:spcBef>
              <a:buNone/>
              <a:defRPr/>
            </a:pPr>
            <a:r>
              <a:rPr lang="en-GB" sz="2000" b="0" i="0" u="none">
                <a:latin typeface="Arial"/>
                <a:ea typeface="Arial"/>
              </a:rPr>
              <a:t>Polychronic Orientation</a:t>
            </a:r>
            <a:endParaRPr/>
          </a:p>
          <a:p>
            <a:pPr marL="742950" lvl="1" indent="-285750">
              <a:spcBef>
                <a:spcPts val="0"/>
              </a:spcBef>
              <a:buSzPct val="100000"/>
              <a:buChar char="–"/>
              <a:defRPr/>
            </a:pPr>
            <a:r>
              <a:rPr lang="en-GB" sz="2000" b="0" i="0" u="none">
                <a:latin typeface="Arial"/>
                <a:ea typeface="Arial"/>
              </a:rPr>
              <a:t>Latin European, Middle Eastern, African, Latin American</a:t>
            </a:r>
            <a:endParaRPr/>
          </a:p>
          <a:p>
            <a:pPr marL="1143000" lvl="2" indent="-228600">
              <a:spcBef>
                <a:spcPts val="0"/>
              </a:spcBef>
              <a:buSzPct val="100000"/>
              <a:buChar char="•"/>
              <a:defRPr/>
            </a:pPr>
            <a:r>
              <a:rPr lang="en-GB" sz="2000" b="0" i="0" u="none">
                <a:latin typeface="Arial"/>
                <a:ea typeface="Arial"/>
              </a:rPr>
              <a:t>Time is expandable; expands to accommodate activities</a:t>
            </a:r>
            <a:endParaRPr/>
          </a:p>
          <a:p>
            <a:pPr marL="1143000" lvl="2" indent="-228600">
              <a:spcBef>
                <a:spcPts val="0"/>
              </a:spcBef>
              <a:buSzPct val="100000"/>
              <a:buChar char="•"/>
              <a:defRPr/>
            </a:pPr>
            <a:r>
              <a:rPr lang="en-GB" sz="2000" b="0" i="0" u="none">
                <a:latin typeface="Arial"/>
                <a:ea typeface="Arial"/>
              </a:rPr>
              <a:t>Meetings more likely to be fragmented with many interruptions; several concurrent discussions; focus on relationships</a:t>
            </a:r>
            <a:endParaRPr/>
          </a:p>
        </p:txBody>
      </p:sp>
      <p:sp>
        <p:nvSpPr>
          <p:cNvPr id="16387" name="Title 1"/>
          <p:cNvSpPr>
            <a:spLocks noGrp="1" noChangeShapeType="1"/>
          </p:cNvSpPr>
          <p:nvPr>
            <p:ph type="title"/>
          </p:nvPr>
        </p:nvSpPr>
        <p:spPr bwMode="auto">
          <a:xfrm>
            <a:off x="495300" y="1149350"/>
            <a:ext cx="7886700" cy="493712"/>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800" b="1" dirty="0">
                <a:latin typeface="Arial MT Lt"/>
              </a:rPr>
              <a:t>Time (Hall, 1990)</a:t>
            </a:r>
            <a:endParaRPr sz="28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410" name="Rectangle 3"/>
          <p:cNvSpPr>
            <a:spLocks noGrp="1" noChangeShapeType="1"/>
          </p:cNvSpPr>
          <p:nvPr>
            <p:ph type="body"/>
          </p:nvPr>
        </p:nvSpPr>
        <p:spPr bwMode="auto">
          <a:xfrm>
            <a:off x="331787" y="1889125"/>
            <a:ext cx="8632825" cy="348456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Wingdings"/>
              <a:buChar char="§"/>
              <a:defRPr/>
            </a:pPr>
            <a:r>
              <a:rPr lang="en-GB" sz="2000">
                <a:latin typeface="Arial MT Lt"/>
              </a:rPr>
              <a:t>Can the wide variety of cultures around the world be reduced to a more limited set of cultures with similar characteristics?</a:t>
            </a:r>
            <a:endParaRPr/>
          </a:p>
          <a:p>
            <a:pPr marL="342900" lvl="0" indent="-342900">
              <a:spcBef>
                <a:spcPts val="0"/>
              </a:spcBef>
              <a:buFont typeface="Wingdings"/>
              <a:buChar char="§"/>
              <a:defRPr/>
            </a:pPr>
            <a:endParaRPr lang="en-US" sz="2000"/>
          </a:p>
          <a:p>
            <a:pPr marL="342900" lvl="0" indent="-342900">
              <a:spcBef>
                <a:spcPts val="0"/>
              </a:spcBef>
              <a:buFont typeface="Wingdings"/>
              <a:buChar char="§"/>
              <a:defRPr/>
            </a:pPr>
            <a:r>
              <a:rPr lang="en-GB" sz="2000">
                <a:latin typeface="Arial MT Lt"/>
              </a:rPr>
              <a:t>Geert Hofstede</a:t>
            </a:r>
            <a:endParaRPr/>
          </a:p>
          <a:p>
            <a:pPr marL="342900" lvl="0" indent="-342900">
              <a:spcBef>
                <a:spcPts val="0"/>
              </a:spcBef>
              <a:buFont typeface="Wingdings"/>
              <a:buChar char="§"/>
              <a:defRPr/>
            </a:pPr>
            <a:r>
              <a:rPr lang="en-GB" sz="2000">
                <a:latin typeface="Arial MT Lt"/>
              </a:rPr>
              <a:t>Global Leadership and Organisational Behaviour Effectiveness (GLOBE) project</a:t>
            </a:r>
            <a:endParaRPr lang="en-US" sz="1700"/>
          </a:p>
          <a:p>
            <a:pPr marL="342900" lvl="0" indent="-342900">
              <a:spcBef>
                <a:spcPts val="0"/>
              </a:spcBef>
              <a:buFont typeface="Wingdings"/>
              <a:buChar char="§"/>
              <a:defRPr/>
            </a:pPr>
            <a:endParaRPr/>
          </a:p>
        </p:txBody>
      </p:sp>
      <p:sp>
        <p:nvSpPr>
          <p:cNvPr id="17411" name="Rectangle 2"/>
          <p:cNvSpPr>
            <a:spLocks noGrp="1" noChangeShapeType="1"/>
          </p:cNvSpPr>
          <p:nvPr>
            <p:ph type="title"/>
          </p:nvPr>
        </p:nvSpPr>
        <p:spPr bwMode="auto">
          <a:xfrm>
            <a:off x="250825" y="1131887"/>
            <a:ext cx="7886700" cy="674687"/>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800" b="1">
                <a:latin typeface="Arial MT Lt"/>
              </a:rPr>
              <a:t>Country and Regional Cultures</a:t>
            </a:r>
            <a:endParaRPr sz="2800"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17410">
                                            <p:txEl>
                                              <p:pRg st="2" end="2"/>
                                            </p:txEl>
                                          </p:spTgt>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grpId="0" nodeType="afterEffect">
                                  <p:stCondLst>
                                    <p:cond delay="0"/>
                                  </p:stCondLst>
                                  <p:childTnLst>
                                    <p:set>
                                      <p:cBhvr>
                                        <p:cTn id="12" dur="1" fill="hold">
                                          <p:stCondLst>
                                            <p:cond delay="0"/>
                                          </p:stCondLst>
                                        </p:cTn>
                                        <p:tgtEl>
                                          <p:spTgt spid="174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uiExpand="1"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8434" name="Rectangle 3"/>
          <p:cNvPicPr>
            <a:picLocks noGrp="1" noChangeAspect="1"/>
          </p:cNvPicPr>
          <p:nvPr>
            <p:ph type="body"/>
          </p:nvPr>
        </p:nvPicPr>
        <p:blipFill>
          <a:blip r:embed="rId3"/>
          <a:stretch/>
        </p:blipFill>
        <p:spPr bwMode="auto">
          <a:xfrm>
            <a:off x="66675" y="1274762"/>
            <a:ext cx="8967787" cy="4456112"/>
          </a:xfrm>
          <a:prstGeom prst="rect">
            <a:avLst/>
          </a:prstGeom>
          <a:noFill/>
        </p:spPr>
      </p:pic>
      <p:sp>
        <p:nvSpPr>
          <p:cNvPr id="18435" name="Rectangle 2"/>
          <p:cNvSpPr>
            <a:spLocks noGrp="1" noChangeShapeType="1"/>
          </p:cNvSpPr>
          <p:nvPr>
            <p:ph type="title"/>
          </p:nvPr>
        </p:nvSpPr>
        <p:spPr bwMode="auto">
          <a:xfrm>
            <a:off x="468312" y="620712"/>
            <a:ext cx="7886700" cy="674687"/>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100" b="1">
                <a:latin typeface="Arial MT Lt"/>
              </a:rPr>
              <a:t>Geert Hofstede (1980, 1991, 2001)</a:t>
            </a:r>
            <a:endParaRPr b="1"/>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58" name="Title 1"/>
          <p:cNvSpPr>
            <a:spLocks noGrp="1" noChangeShapeType="1"/>
          </p:cNvSpPr>
          <p:nvPr>
            <p:ph type="title"/>
          </p:nvPr>
        </p:nvSpPr>
        <p:spPr bwMode="auto">
          <a:xfrm>
            <a:off x="568325" y="595312"/>
            <a:ext cx="7600950" cy="1192212"/>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US" sz="2200" b="1"/>
              <a:t>Table 1</a:t>
            </a:r>
            <a:r>
              <a:rPr lang="en-GB" sz="2200" b="1"/>
              <a:t>.</a:t>
            </a:r>
            <a:r>
              <a:rPr lang="en-US" sz="2200" b="1"/>
              <a:t> Sample of argued representative behaviour linked to Hofstede’s cultural dimensions and examples of country positioning (Reiche, Harzing and Tezner, 2019)</a:t>
            </a:r>
            <a:endParaRPr b="1"/>
          </a:p>
        </p:txBody>
      </p:sp>
      <p:pic>
        <p:nvPicPr>
          <p:cNvPr id="19459" name="Picture 1"/>
          <p:cNvPicPr>
            <a:picLocks noGrp="1" noChangeAspect="1"/>
          </p:cNvPicPr>
          <p:nvPr/>
        </p:nvPicPr>
        <p:blipFill>
          <a:blip r:embed="rId3"/>
          <a:srcRect b="48388"/>
          <a:stretch/>
        </p:blipFill>
        <p:spPr bwMode="auto">
          <a:xfrm>
            <a:off x="568325" y="2073275"/>
            <a:ext cx="8150225" cy="314166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482" name="Title 1"/>
          <p:cNvSpPr>
            <a:spLocks noGrp="1" noChangeShapeType="1"/>
          </p:cNvSpPr>
          <p:nvPr>
            <p:ph type="title"/>
          </p:nvPr>
        </p:nvSpPr>
        <p:spPr bwMode="auto">
          <a:xfrm>
            <a:off x="382587" y="952500"/>
            <a:ext cx="7602537" cy="796925"/>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US" sz="2300" b="1"/>
              <a:t>Table 1</a:t>
            </a:r>
            <a:r>
              <a:rPr lang="en-GB" sz="2300" b="1"/>
              <a:t>.</a:t>
            </a:r>
            <a:r>
              <a:rPr lang="en-US" sz="2300" b="1"/>
              <a:t> </a:t>
            </a:r>
            <a:r>
              <a:rPr lang="en-GB" sz="2300" b="1"/>
              <a:t>(c</a:t>
            </a:r>
            <a:r>
              <a:rPr lang="en-US" sz="2300" b="1"/>
              <a:t>ont</a:t>
            </a:r>
            <a:r>
              <a:rPr lang="en-GB" sz="2300" b="1"/>
              <a:t>.)</a:t>
            </a:r>
            <a:endParaRPr b="1"/>
          </a:p>
        </p:txBody>
      </p:sp>
      <p:pic>
        <p:nvPicPr>
          <p:cNvPr id="20484" name="Picture 1"/>
          <p:cNvPicPr>
            <a:picLocks noGrp="1" noChangeAspect="1"/>
          </p:cNvPicPr>
          <p:nvPr/>
        </p:nvPicPr>
        <p:blipFill>
          <a:blip r:embed="rId3"/>
          <a:srcRect t="50431"/>
          <a:stretch/>
        </p:blipFill>
        <p:spPr bwMode="auto">
          <a:xfrm>
            <a:off x="382587" y="2197100"/>
            <a:ext cx="8378825" cy="3014662"/>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506" name="Rectangle 2"/>
          <p:cNvSpPr>
            <a:spLocks noGrp="1" noChangeShapeType="1"/>
          </p:cNvSpPr>
          <p:nvPr>
            <p:ph type="title"/>
          </p:nvPr>
        </p:nvSpPr>
        <p:spPr bwMode="auto">
          <a:xfrm>
            <a:off x="382587" y="1301750"/>
            <a:ext cx="7886700" cy="428625"/>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800" b="1">
                <a:latin typeface="Arial MT Lt"/>
              </a:rPr>
              <a:t>Some criticisms of ‘Hofstedian’ Culture Theory</a:t>
            </a:r>
            <a:endParaRPr sz="2800" b="1"/>
          </a:p>
        </p:txBody>
      </p:sp>
      <p:sp>
        <p:nvSpPr>
          <p:cNvPr id="21507" name="Rectangle 3"/>
          <p:cNvSpPr>
            <a:spLocks noGrp="1" noChangeShapeType="1"/>
          </p:cNvSpPr>
          <p:nvPr>
            <p:ph type="body"/>
          </p:nvPr>
        </p:nvSpPr>
        <p:spPr bwMode="auto">
          <a:xfrm>
            <a:off x="-479425" y="2020887"/>
            <a:ext cx="8058150" cy="426720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1143000" lvl="2" indent="-228600">
              <a:spcBef>
                <a:spcPts val="0"/>
              </a:spcBef>
              <a:buFont typeface="Wingdings"/>
              <a:buChar char="§"/>
              <a:defRPr/>
            </a:pPr>
            <a:r>
              <a:rPr lang="en-GB" sz="1800">
                <a:latin typeface="Arial MT Lt"/>
              </a:rPr>
              <a:t>Neglects cultural diversity. For example, the UK comprises many sub-cultures</a:t>
            </a:r>
            <a:endParaRPr/>
          </a:p>
          <a:p>
            <a:pPr marL="1143000" lvl="2" indent="-228600">
              <a:spcBef>
                <a:spcPts val="0"/>
              </a:spcBef>
              <a:buFont typeface="Wingdings"/>
              <a:buChar char="§"/>
              <a:defRPr/>
            </a:pPr>
            <a:endParaRPr lang="en-US" sz="1800"/>
          </a:p>
          <a:p>
            <a:pPr marL="1143000" lvl="2" indent="-228600">
              <a:spcBef>
                <a:spcPts val="0"/>
              </a:spcBef>
              <a:buFont typeface="Wingdings"/>
              <a:buChar char="§"/>
              <a:defRPr/>
            </a:pPr>
            <a:r>
              <a:rPr lang="en-GB" sz="1800">
                <a:latin typeface="Arial MT Lt"/>
              </a:rPr>
              <a:t>It neglects change. Trends towards individualism have become more pronounced. Possible ‘merging’ of cultures and ‘cross cutting’ influence of MNCs</a:t>
            </a:r>
            <a:endParaRPr/>
          </a:p>
          <a:p>
            <a:pPr marL="1143000" lvl="2" indent="-228600">
              <a:spcBef>
                <a:spcPts val="0"/>
              </a:spcBef>
              <a:buFont typeface="Wingdings"/>
              <a:buChar char="§"/>
              <a:defRPr/>
            </a:pPr>
            <a:endParaRPr lang="en-US" sz="1800"/>
          </a:p>
          <a:p>
            <a:pPr marL="1143000" lvl="2" indent="-228600">
              <a:spcBef>
                <a:spcPts val="0"/>
              </a:spcBef>
              <a:buFont typeface="Wingdings"/>
              <a:buChar char="§"/>
              <a:defRPr/>
            </a:pPr>
            <a:r>
              <a:rPr lang="en-GB" sz="1800">
                <a:latin typeface="Arial MT Lt"/>
              </a:rPr>
              <a:t>Methodological flaws - Emphasis on average, narrow, unrepresentative and homogenous sample and dimensions drawn from western concepts</a:t>
            </a:r>
            <a:endParaRPr/>
          </a:p>
          <a:p>
            <a:pPr marL="1143000" lvl="2" indent="-228600">
              <a:spcBef>
                <a:spcPts val="0"/>
              </a:spcBef>
              <a:buFont typeface="Wingdings"/>
              <a:buChar char="§"/>
              <a:defRPr/>
            </a:pPr>
            <a:endParaRPr/>
          </a:p>
          <a:p>
            <a:pPr marL="342900" lvl="0" indent="-342900">
              <a:spcBef>
                <a:spcPts val="0"/>
              </a:spcBef>
              <a:buFont typeface="Wingdings"/>
              <a:buChar char="§"/>
              <a:defRPr/>
            </a:pPr>
            <a:endParaRPr lang="en-US" sz="2600"/>
          </a:p>
          <a:p>
            <a:pPr marL="342900" lvl="0" indent="-342900">
              <a:spcBef>
                <a:spcPts val="0"/>
              </a:spcBef>
              <a:buFont typeface="Wingdings"/>
              <a:buChar char="§"/>
              <a:defRPr/>
            </a:pPr>
            <a:endParaRPr lang="en-US" sz="2600"/>
          </a:p>
          <a:p>
            <a:pPr marL="342900" lvl="0" indent="-342900">
              <a:spcBef>
                <a:spcPts val="0"/>
              </a:spcBef>
              <a:buFont typeface="Wingdings"/>
              <a:buChar char="§"/>
              <a:defRPr/>
            </a:pPr>
            <a:endParaRPr lang="en-US" sz="2600"/>
          </a:p>
          <a:p>
            <a:pPr marL="342900" lvl="0" indent="-342900">
              <a:spcBef>
                <a:spcPts val="0"/>
              </a:spcBef>
              <a:buFont typeface="Wingdings"/>
              <a:buChar char="§"/>
              <a:defRPr/>
            </a:pPr>
            <a:endParaRPr lang="en-US" sz="2600"/>
          </a:p>
          <a:p>
            <a:pPr marL="342900" lvl="0" indent="-342900">
              <a:spcBef>
                <a:spcPts val="0"/>
              </a:spcBef>
              <a:buFont typeface="Wingdings"/>
              <a:buChar char="§"/>
              <a:defRPr/>
            </a:pPr>
            <a:endParaRPr lang="en-US" sz="2600"/>
          </a:p>
          <a:p>
            <a:pPr marL="342900" lvl="0" indent="-342900">
              <a:spcBef>
                <a:spcPts val="0"/>
              </a:spcBef>
              <a:buFont typeface="Wingdings"/>
              <a:buChar char="§"/>
              <a:defRPr/>
            </a:pPr>
            <a:endParaRPr lang="en-US"/>
          </a:p>
          <a:p>
            <a:pPr marL="342900" lvl="0" indent="-342900">
              <a:spcBef>
                <a:spcPts val="0"/>
              </a:spcBef>
              <a:buFont typeface="Wingdings"/>
              <a:buChar char="§"/>
              <a:defRPr/>
            </a:pPr>
            <a:endParaRPr lang="en-US"/>
          </a:p>
          <a:p>
            <a:pPr marL="342900" lvl="0" indent="-342900">
              <a:spcBef>
                <a:spcPts val="0"/>
              </a:spcBef>
              <a:buFont typeface="Wingdings"/>
              <a:buChar char="§"/>
              <a:defRPr/>
            </a:pPr>
            <a:endParaRPr lang="en-US"/>
          </a:p>
          <a:p>
            <a:pPr marL="342900" lvl="0" indent="-342900">
              <a:spcBef>
                <a:spcPts val="0"/>
              </a:spcBef>
              <a:buFont typeface="Wingdings"/>
              <a:buChar char="§"/>
              <a:defRPr/>
            </a:pPr>
            <a:endParaRPr lang="en-US"/>
          </a:p>
          <a:p>
            <a:pPr marL="342900" lvl="0" indent="-342900">
              <a:spcBef>
                <a:spcPts val="0"/>
              </a:spcBef>
              <a:buFont typeface="Wingdings"/>
              <a:buChar char="§"/>
              <a:defRPr/>
            </a:pPr>
            <a:endParaRPr lang="en-US"/>
          </a:p>
          <a:p>
            <a:pPr marL="342900" lvl="0" indent="-342900">
              <a:spcBef>
                <a:spcPts val="0"/>
              </a:spcBef>
              <a:buFont typeface="Wingdings"/>
              <a:buChar char="§"/>
              <a:defRPr/>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3554" name="Title 1"/>
          <p:cNvSpPr>
            <a:spLocks noGrp="1" noChangeShapeType="1"/>
          </p:cNvSpPr>
          <p:nvPr>
            <p:ph type="title"/>
          </p:nvPr>
        </p:nvSpPr>
        <p:spPr bwMode="auto">
          <a:xfrm>
            <a:off x="444500" y="950912"/>
            <a:ext cx="7886700" cy="798512"/>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800" b="1">
                <a:latin typeface="Arial MT Lt"/>
              </a:rPr>
              <a:t>GLOBE (Global Leadership and Organisational Behaviour Effectiveness) cultural dimensions (House et al., 2004)</a:t>
            </a:r>
            <a:endParaRPr/>
          </a:p>
        </p:txBody>
      </p:sp>
      <p:sp>
        <p:nvSpPr>
          <p:cNvPr id="23555" name="Content Placeholder 2"/>
          <p:cNvSpPr>
            <a:spLocks noGrp="1" noChangeShapeType="1"/>
          </p:cNvSpPr>
          <p:nvPr>
            <p:ph/>
          </p:nvPr>
        </p:nvSpPr>
        <p:spPr bwMode="auto">
          <a:xfrm>
            <a:off x="471487" y="2259012"/>
            <a:ext cx="7886700" cy="260508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2400" b="0" i="0">
                <a:solidFill>
                  <a:schemeClr val="dk1"/>
                </a:solidFill>
                <a:latin typeface="Myriad Pro"/>
              </a:defRPr>
            </a:lvl1pPr>
            <a:lvl2pPr marL="742950" indent="457200" algn="l" defTabSz="914400">
              <a:lnSpc>
                <a:spcPct val="100000"/>
              </a:lnSpc>
              <a:spcBef>
                <a:spcPts val="0"/>
              </a:spcBef>
              <a:spcAft>
                <a:spcPts val="0"/>
              </a:spcAft>
              <a:buChar char="–"/>
              <a:defRPr sz="2000" b="0" i="0">
                <a:solidFill>
                  <a:schemeClr val="dk1"/>
                </a:solidFill>
                <a:latin typeface="Myriad Pro"/>
              </a:defRPr>
            </a:lvl2pPr>
            <a:lvl3pPr marL="1143000" indent="914400" algn="l" defTabSz="914400">
              <a:lnSpc>
                <a:spcPct val="100000"/>
              </a:lnSpc>
              <a:spcBef>
                <a:spcPts val="0"/>
              </a:spcBef>
              <a:spcAft>
                <a:spcPts val="0"/>
              </a:spcAft>
              <a:buChar char="•"/>
              <a:defRPr sz="1800" b="0" i="0">
                <a:solidFill>
                  <a:schemeClr val="dk1"/>
                </a:solidFill>
                <a:latin typeface="Myriad Pro"/>
              </a:defRPr>
            </a:lvl3pPr>
            <a:lvl4pPr marL="1600200" indent="1371600" algn="l" defTabSz="914400">
              <a:lnSpc>
                <a:spcPct val="100000"/>
              </a:lnSpc>
              <a:spcBef>
                <a:spcPts val="0"/>
              </a:spcBef>
              <a:spcAft>
                <a:spcPts val="0"/>
              </a:spcAft>
              <a:buChar char="–"/>
              <a:defRPr sz="1600" b="0" i="0">
                <a:solidFill>
                  <a:schemeClr val="dk1"/>
                </a:solidFill>
                <a:latin typeface="Myriad Pro"/>
              </a:defRPr>
            </a:lvl4pPr>
            <a:lvl5pPr marL="2057400" indent="1828800" algn="l" defTabSz="914400">
              <a:lnSpc>
                <a:spcPct val="100000"/>
              </a:lnSpc>
              <a:spcBef>
                <a:spcPts val="0"/>
              </a:spcBef>
              <a:spcAft>
                <a:spcPts val="0"/>
              </a:spcAft>
              <a:buChar char="»"/>
              <a:defRPr sz="1600" b="0" i="0">
                <a:solidFill>
                  <a:schemeClr val="dk1"/>
                </a:solidFill>
                <a:latin typeface="Myriad Pro"/>
              </a:defRPr>
            </a:lvl5pPr>
          </a:lstStyle>
          <a:p>
            <a:pPr marL="0" lvl="0" indent="0">
              <a:lnSpc>
                <a:spcPct val="90000"/>
              </a:lnSpc>
              <a:spcBef>
                <a:spcPts val="0"/>
              </a:spcBef>
              <a:buNone/>
              <a:defRPr/>
            </a:pPr>
            <a:r>
              <a:rPr lang="en-GB" sz="2600">
                <a:latin typeface="Arial MT Lt"/>
              </a:rPr>
              <a:t>A multicultural study and evaluation of cultural attributes and leadership behaviours among more than 17,000 managers from 951 organisations (financial services, food processing and telecommunications)  in 62 countries.</a:t>
            </a:r>
            <a:endParaRPr sz="2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4578" name="Rectangle 2"/>
          <p:cNvSpPr>
            <a:spLocks noGrp="1" noChangeShapeType="1"/>
          </p:cNvSpPr>
          <p:nvPr>
            <p:ph type="title"/>
          </p:nvPr>
        </p:nvSpPr>
        <p:spPr bwMode="auto">
          <a:xfrm>
            <a:off x="333375" y="528637"/>
            <a:ext cx="7886700" cy="48895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2100" b="1">
                <a:latin typeface="Arial MT Lt"/>
              </a:rPr>
              <a:t>Cultural Clusters</a:t>
            </a:r>
            <a:endParaRPr b="1"/>
          </a:p>
        </p:txBody>
      </p:sp>
      <p:sp>
        <p:nvSpPr>
          <p:cNvPr id="24579" name="Rectangle 3"/>
          <p:cNvSpPr>
            <a:spLocks noGrp="1" noChangeShapeType="1"/>
          </p:cNvSpPr>
          <p:nvPr>
            <p:ph type="body"/>
          </p:nvPr>
        </p:nvSpPr>
        <p:spPr bwMode="auto">
          <a:xfrm>
            <a:off x="304800" y="1017587"/>
            <a:ext cx="8518525" cy="5368925"/>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Wingdings"/>
              <a:buChar char="§"/>
              <a:defRPr/>
            </a:pPr>
            <a:r>
              <a:rPr lang="en-US" sz="2000">
                <a:latin typeface="Arial MT Lt"/>
              </a:rPr>
              <a:t>Results of several studies suggest groupings of the following countries, based on their cultural similarities:</a:t>
            </a:r>
            <a:endParaRPr/>
          </a:p>
          <a:p>
            <a:pPr marL="342900" lvl="0" indent="-342900">
              <a:spcBef>
                <a:spcPts val="0"/>
              </a:spcBef>
              <a:buFont typeface="Wingdings"/>
              <a:buChar char="§"/>
              <a:defRPr/>
            </a:pPr>
            <a:endParaRPr/>
          </a:p>
          <a:p>
            <a:pPr marL="742950" lvl="1" indent="-285750">
              <a:spcBef>
                <a:spcPts val="0"/>
              </a:spcBef>
              <a:buFont typeface="Wingdings"/>
              <a:buChar char="§"/>
              <a:defRPr/>
            </a:pPr>
            <a:r>
              <a:rPr lang="en-US" sz="1700" b="1" i="1" u="none">
                <a:latin typeface="Arial MT Lt"/>
              </a:rPr>
              <a:t>Anglo</a:t>
            </a:r>
            <a:r>
              <a:rPr lang="en-US" sz="1700">
                <a:latin typeface="Arial MT Lt"/>
              </a:rPr>
              <a:t>:  Australia, Canada, Ireland, New Zealand, South Africa, United Kingdom, United States</a:t>
            </a:r>
            <a:endParaRPr/>
          </a:p>
          <a:p>
            <a:pPr marL="742950" lvl="1" indent="-285750">
              <a:spcBef>
                <a:spcPts val="0"/>
              </a:spcBef>
              <a:buFont typeface="Wingdings"/>
              <a:buChar char="§"/>
              <a:defRPr/>
            </a:pPr>
            <a:r>
              <a:rPr lang="en-US" sz="1700" b="1" i="1" u="none">
                <a:latin typeface="Arial MT Lt"/>
              </a:rPr>
              <a:t>Arab</a:t>
            </a:r>
            <a:r>
              <a:rPr lang="en-US" sz="1700">
                <a:latin typeface="Arial MT Lt"/>
              </a:rPr>
              <a:t>: Abu-Dhabi, Bahrain, Kuwait, Oman, Saudi Arabia, United Arab Emirates</a:t>
            </a:r>
            <a:endParaRPr/>
          </a:p>
          <a:p>
            <a:pPr marL="742950" lvl="1" indent="-285750">
              <a:spcBef>
                <a:spcPts val="0"/>
              </a:spcBef>
              <a:buFont typeface="Wingdings"/>
              <a:buChar char="§"/>
              <a:defRPr/>
            </a:pPr>
            <a:r>
              <a:rPr lang="en-US" sz="1700" b="1" i="1" u="none">
                <a:latin typeface="Arial MT Lt"/>
              </a:rPr>
              <a:t>Far Eastern</a:t>
            </a:r>
            <a:r>
              <a:rPr lang="en-US" sz="1700">
                <a:latin typeface="Arial MT Lt"/>
              </a:rPr>
              <a:t>:  Hong Kong, China, Indonesia, Malaysia, Philippines, Singapore, Vietnam, Taiwan, Thailand</a:t>
            </a:r>
            <a:endParaRPr/>
          </a:p>
          <a:p>
            <a:pPr marL="742950" lvl="1" indent="-285750">
              <a:spcBef>
                <a:spcPts val="0"/>
              </a:spcBef>
              <a:buFont typeface="Wingdings"/>
              <a:buChar char="§"/>
              <a:defRPr/>
            </a:pPr>
            <a:r>
              <a:rPr lang="en-US" sz="1700" b="1" i="1" u="none">
                <a:latin typeface="Arial MT Lt"/>
              </a:rPr>
              <a:t>Germanic</a:t>
            </a:r>
            <a:r>
              <a:rPr lang="en-US" sz="1700" b="1" i="0" u="none">
                <a:latin typeface="Arial MT Lt"/>
              </a:rPr>
              <a:t>:</a:t>
            </a:r>
            <a:r>
              <a:rPr lang="en-US" sz="1700">
                <a:latin typeface="Arial MT Lt"/>
              </a:rPr>
              <a:t>  Austria, Germany, Switzerland</a:t>
            </a:r>
            <a:endParaRPr/>
          </a:p>
          <a:p>
            <a:pPr marL="742950" lvl="1" indent="-285750">
              <a:spcBef>
                <a:spcPts val="0"/>
              </a:spcBef>
              <a:buFont typeface="Wingdings"/>
              <a:buChar char="§"/>
              <a:defRPr/>
            </a:pPr>
            <a:r>
              <a:rPr lang="es-MX" sz="1700" b="1" i="1" u="none">
                <a:latin typeface="Arial MT Lt"/>
              </a:rPr>
              <a:t>Latin American</a:t>
            </a:r>
            <a:r>
              <a:rPr lang="es-MX" sz="1700" b="0" i="1" u="none">
                <a:latin typeface="Arial MT Lt"/>
              </a:rPr>
              <a:t>:</a:t>
            </a:r>
            <a:r>
              <a:rPr lang="en-US" sz="1700">
                <a:latin typeface="Arial MT Lt"/>
              </a:rPr>
              <a:t>  Argentina, Chile, Colombia, Mexico, Peru, Venezuela</a:t>
            </a:r>
            <a:endParaRPr/>
          </a:p>
          <a:p>
            <a:pPr marL="742950" lvl="1" indent="-285750">
              <a:spcBef>
                <a:spcPts val="0"/>
              </a:spcBef>
              <a:buFont typeface="Wingdings"/>
              <a:buChar char="§"/>
              <a:defRPr/>
            </a:pPr>
            <a:r>
              <a:rPr lang="en-US" sz="1700" b="1" i="1" u="none">
                <a:latin typeface="Arial MT Lt"/>
              </a:rPr>
              <a:t>Latin European</a:t>
            </a:r>
            <a:r>
              <a:rPr lang="en-US" sz="1700" b="0" i="1" u="none">
                <a:latin typeface="Arial MT Lt"/>
              </a:rPr>
              <a:t>:</a:t>
            </a:r>
            <a:r>
              <a:rPr lang="en-US" sz="1700">
                <a:latin typeface="Arial MT Lt"/>
              </a:rPr>
              <a:t>  Belgium, France, Italy, Portugal, Spain</a:t>
            </a:r>
            <a:endParaRPr/>
          </a:p>
          <a:p>
            <a:pPr marL="742950" lvl="1" indent="-285750">
              <a:spcBef>
                <a:spcPts val="0"/>
              </a:spcBef>
              <a:buFont typeface="Wingdings"/>
              <a:buChar char="§"/>
              <a:defRPr/>
            </a:pPr>
            <a:r>
              <a:rPr lang="en-US" sz="1700" b="1" i="1" u="none">
                <a:latin typeface="Arial MT Lt"/>
              </a:rPr>
              <a:t>Near Eastern: </a:t>
            </a:r>
            <a:r>
              <a:rPr lang="en-US" sz="1700" b="1" i="0" u="none">
                <a:latin typeface="Arial MT Lt"/>
              </a:rPr>
              <a:t> </a:t>
            </a:r>
            <a:r>
              <a:rPr lang="en-US" sz="1700">
                <a:latin typeface="Arial MT Lt"/>
              </a:rPr>
              <a:t>Greece, Iran, Turkey</a:t>
            </a:r>
            <a:endParaRPr/>
          </a:p>
          <a:p>
            <a:pPr marL="742950" lvl="1" indent="-285750">
              <a:spcBef>
                <a:spcPts val="0"/>
              </a:spcBef>
              <a:buFont typeface="Wingdings"/>
              <a:buChar char="§"/>
              <a:defRPr/>
            </a:pPr>
            <a:r>
              <a:rPr lang="en-US" sz="1700" b="1" i="1" u="none">
                <a:latin typeface="Arial MT Lt"/>
              </a:rPr>
              <a:t>Nordic: </a:t>
            </a:r>
            <a:r>
              <a:rPr lang="en-US" sz="1700">
                <a:latin typeface="Arial MT Lt"/>
              </a:rPr>
              <a:t> Denmark, Finland, Norway, Sweden</a:t>
            </a:r>
            <a:endParaRPr/>
          </a:p>
          <a:p>
            <a:pPr marL="742950" lvl="1" indent="-285750">
              <a:spcBef>
                <a:spcPts val="0"/>
              </a:spcBef>
              <a:buFont typeface="Wingdings"/>
              <a:buChar char="§"/>
              <a:defRPr/>
            </a:pPr>
            <a:r>
              <a:rPr lang="es-MX" sz="1700" b="1" i="1" u="none">
                <a:latin typeface="Arial MT Lt"/>
              </a:rPr>
              <a:t>Independent: </a:t>
            </a:r>
            <a:r>
              <a:rPr lang="es-MX" sz="1700">
                <a:latin typeface="Arial MT Lt"/>
              </a:rPr>
              <a:t>Brazil, India, Israel, Japan, South Korea</a:t>
            </a:r>
            <a:endParaRPr/>
          </a:p>
          <a:p>
            <a:pPr marL="742950" lvl="1" indent="-285750">
              <a:spcBef>
                <a:spcPts val="0"/>
              </a:spcBef>
              <a:buFont typeface="Wingdings"/>
              <a:buChar char="§"/>
              <a:defRPr/>
            </a:pPr>
            <a:endParaRPr/>
          </a:p>
          <a:p>
            <a:pPr marL="342900" lvl="0" indent="-342900">
              <a:spcBef>
                <a:spcPts val="0"/>
              </a:spcBef>
              <a:buFont typeface="Wingdings"/>
              <a:buChar char="§"/>
              <a:defRPr/>
            </a:pPr>
            <a:r>
              <a:rPr lang="es-MX" sz="2000">
                <a:latin typeface="Arial MT Lt"/>
              </a:rPr>
              <a:t>Any </a:t>
            </a:r>
            <a:r>
              <a:rPr lang="en-GB" sz="2000">
                <a:latin typeface="Arial MT Lt"/>
              </a:rPr>
              <a:t>comments</a:t>
            </a:r>
            <a:r>
              <a:rPr lang="es-MX" sz="2000">
                <a:latin typeface="Arial MT Lt"/>
              </a:rPr>
              <a:t>?</a:t>
            </a:r>
            <a:endParaRPr/>
          </a:p>
        </p:txBody>
      </p:sp>
      <p:sp>
        <p:nvSpPr>
          <p:cNvPr id="24580" name="TextBox 3"/>
          <p:cNvSpPr txBox="1">
            <a:spLocks noGrp="1" noChangeShapeType="1"/>
          </p:cNvSpPr>
          <p:nvPr/>
        </p:nvSpPr>
        <p:spPr bwMode="auto">
          <a:xfrm>
            <a:off x="6913562" y="5564187"/>
            <a:ext cx="1600200" cy="276225"/>
          </a:xfrm>
          <a:prstGeom prst="rect">
            <a:avLst/>
          </a:prstGeom>
          <a:noFill/>
        </p:spPr>
        <p:txBody>
          <a:bodyPr lIns="91440" tIns="45720" rIns="91440" bIns="45720">
            <a:spAutoFit/>
          </a:bodyPr>
          <a:lstStyle/>
          <a:p>
            <a:pPr lvl="0">
              <a:defRPr/>
            </a:pPr>
            <a:r>
              <a:rPr lang="en-GB" sz="1100"/>
              <a:t>Tarique et al, 2016</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5602" name="Rectangle 3"/>
          <p:cNvSpPr>
            <a:spLocks noGrp="1" noChangeShapeType="1"/>
          </p:cNvSpPr>
          <p:nvPr>
            <p:ph type="body"/>
          </p:nvPr>
        </p:nvSpPr>
        <p:spPr bwMode="auto">
          <a:xfrm>
            <a:off x="107949" y="1976437"/>
            <a:ext cx="8785225" cy="346868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Wingdings"/>
              <a:buChar char="§"/>
              <a:defRPr/>
            </a:pPr>
            <a:r>
              <a:rPr lang="en-US" sz="2000">
                <a:latin typeface="Arial MT Lt"/>
              </a:rPr>
              <a:t>Concern that the focus on country differences falls short on two levels:</a:t>
            </a:r>
            <a:endParaRPr sz="2000"/>
          </a:p>
          <a:p>
            <a:pPr marL="342900" lvl="0" indent="-342900">
              <a:spcBef>
                <a:spcPts val="0"/>
              </a:spcBef>
              <a:buFont typeface="Wingdings"/>
              <a:buChar char="§"/>
              <a:defRPr/>
            </a:pPr>
            <a:endParaRPr sz="2000"/>
          </a:p>
          <a:p>
            <a:pPr marL="742950" lvl="1" indent="-285750">
              <a:spcBef>
                <a:spcPts val="0"/>
              </a:spcBef>
              <a:buFont typeface="Wingdings"/>
              <a:buChar char="§"/>
              <a:defRPr/>
            </a:pPr>
            <a:r>
              <a:rPr lang="en-US" sz="2000">
                <a:latin typeface="Arial MT Lt"/>
              </a:rPr>
              <a:t>It provides little explanation of within-group differences, i.e., it treats countries or cultures as homogeneous wholes, with everyone within the country or culture being alike</a:t>
            </a:r>
            <a:endParaRPr sz="2000"/>
          </a:p>
          <a:p>
            <a:pPr marL="742950" lvl="1" indent="-285750">
              <a:spcBef>
                <a:spcPts val="0"/>
              </a:spcBef>
              <a:buFont typeface="Wingdings"/>
              <a:buChar char="§"/>
              <a:defRPr/>
            </a:pPr>
            <a:endParaRPr sz="2000"/>
          </a:p>
          <a:p>
            <a:pPr marL="742950" lvl="1" indent="-285750">
              <a:spcBef>
                <a:spcPts val="0"/>
              </a:spcBef>
              <a:buFont typeface="Wingdings"/>
              <a:buChar char="§"/>
              <a:defRPr/>
            </a:pPr>
            <a:r>
              <a:rPr lang="en-US" sz="2000">
                <a:latin typeface="Arial MT Lt"/>
              </a:rPr>
              <a:t>It provides little understanding of how cultures change, i.e., it tends to treat cultures as a given—impermeable and static</a:t>
            </a:r>
            <a:endParaRPr sz="2000"/>
          </a:p>
          <a:p>
            <a:pPr marL="742950" lvl="1" indent="-285750">
              <a:spcBef>
                <a:spcPts val="0"/>
              </a:spcBef>
              <a:buFont typeface="Wingdings"/>
              <a:buChar char="§"/>
              <a:defRPr/>
            </a:pPr>
            <a:endParaRPr/>
          </a:p>
          <a:p>
            <a:pPr marL="342900" lvl="0" indent="-342900">
              <a:spcBef>
                <a:spcPts val="0"/>
              </a:spcBef>
              <a:buFont typeface="Wingdings"/>
              <a:buChar char="§"/>
              <a:defRPr/>
            </a:pPr>
            <a:endParaRPr/>
          </a:p>
        </p:txBody>
      </p:sp>
      <p:sp>
        <p:nvSpPr>
          <p:cNvPr id="25603" name="Rectangle 2"/>
          <p:cNvSpPr>
            <a:spLocks noGrp="1" noChangeShapeType="1"/>
          </p:cNvSpPr>
          <p:nvPr>
            <p:ph type="title"/>
          </p:nvPr>
        </p:nvSpPr>
        <p:spPr bwMode="auto">
          <a:xfrm>
            <a:off x="260350" y="1149350"/>
            <a:ext cx="7886700" cy="428625"/>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3600" b="1">
                <a:latin typeface="Arial MT Lt"/>
              </a:rPr>
              <a:t>Dangers of Oversimplification</a:t>
            </a:r>
            <a:endParaRPr sz="3600" b="1"/>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6626" name="Rectangle 2"/>
          <p:cNvSpPr>
            <a:spLocks noGrp="1" noChangeShapeType="1"/>
          </p:cNvSpPr>
          <p:nvPr>
            <p:ph type="title"/>
          </p:nvPr>
        </p:nvSpPr>
        <p:spPr bwMode="auto">
          <a:xfrm>
            <a:off x="398712" y="1028700"/>
            <a:ext cx="7886700" cy="48895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3600" b="1">
                <a:latin typeface="Arial MT Lt"/>
              </a:rPr>
              <a:t>Implications for Management Practice</a:t>
            </a:r>
            <a:endParaRPr sz="3600" b="1"/>
          </a:p>
        </p:txBody>
      </p:sp>
      <p:sp>
        <p:nvSpPr>
          <p:cNvPr id="26627" name="Rectangle 3"/>
          <p:cNvSpPr>
            <a:spLocks noGrp="1" noChangeShapeType="1"/>
          </p:cNvSpPr>
          <p:nvPr>
            <p:ph type="body"/>
          </p:nvPr>
        </p:nvSpPr>
        <p:spPr bwMode="auto">
          <a:xfrm>
            <a:off x="298449" y="2146466"/>
            <a:ext cx="8659812" cy="3700461"/>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Wingdings"/>
              <a:buChar char="§"/>
              <a:defRPr/>
            </a:pPr>
            <a:r>
              <a:rPr lang="en-US" sz="2000">
                <a:latin typeface="Arial MT Lt"/>
              </a:rPr>
              <a:t>Preferred organisational structures and cultures - flat/tall -consultative/authoritarian, etc.</a:t>
            </a:r>
            <a:endParaRPr/>
          </a:p>
          <a:p>
            <a:pPr marL="342900" lvl="0" indent="-342900">
              <a:spcBef>
                <a:spcPts val="0"/>
              </a:spcBef>
              <a:buFont typeface="Wingdings"/>
              <a:buChar char="§"/>
              <a:defRPr/>
            </a:pPr>
            <a:r>
              <a:rPr lang="en-US" sz="2000">
                <a:latin typeface="Arial MT Lt"/>
              </a:rPr>
              <a:t>Building business relationships</a:t>
            </a:r>
            <a:endParaRPr lang="en-US" sz="1300"/>
          </a:p>
          <a:p>
            <a:pPr marL="342900" lvl="0" indent="-342900">
              <a:spcBef>
                <a:spcPts val="0"/>
              </a:spcBef>
              <a:buFont typeface="Wingdings"/>
              <a:buChar char="§"/>
              <a:defRPr/>
            </a:pPr>
            <a:r>
              <a:rPr lang="en-GB" sz="2000">
                <a:latin typeface="Arial MT Lt"/>
              </a:rPr>
              <a:t>Implications for pay - individually or collectively focused?</a:t>
            </a:r>
            <a:endParaRPr lang="en-US" sz="1300"/>
          </a:p>
          <a:p>
            <a:pPr marL="342900" lvl="0" indent="-342900">
              <a:spcBef>
                <a:spcPts val="0"/>
              </a:spcBef>
              <a:buFont typeface="Wingdings"/>
              <a:buChar char="§"/>
              <a:defRPr/>
            </a:pPr>
            <a:r>
              <a:rPr lang="en-GB" sz="2000">
                <a:latin typeface="Arial MT Lt"/>
              </a:rPr>
              <a:t>Welfare state/ maternity/ paternity provision, etc.</a:t>
            </a:r>
            <a:endParaRPr lang="en-US" sz="1300"/>
          </a:p>
          <a:p>
            <a:pPr marL="342900" lvl="0" indent="-342900">
              <a:spcBef>
                <a:spcPts val="0"/>
              </a:spcBef>
              <a:buFont typeface="Wingdings"/>
              <a:buChar char="§"/>
              <a:defRPr/>
            </a:pPr>
            <a:r>
              <a:rPr lang="en-GB" sz="2000">
                <a:latin typeface="Arial MT Lt"/>
              </a:rPr>
              <a:t>Level of statutory regulation in employment</a:t>
            </a:r>
            <a:endParaRPr/>
          </a:p>
          <a:p>
            <a:pPr marL="342900" lvl="0" indent="-342900">
              <a:spcBef>
                <a:spcPts val="0"/>
              </a:spcBef>
              <a:buFont typeface="Wingdings"/>
              <a:buChar char="§"/>
              <a:defRPr/>
            </a:pPr>
            <a:endParaRPr/>
          </a:p>
          <a:p>
            <a:pPr marL="342900" lvl="0" indent="-342900">
              <a:spcBef>
                <a:spcPts val="0"/>
              </a:spcBef>
              <a:buFont typeface="Wingdings"/>
              <a:buChar char="§"/>
              <a:defRPr/>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7650" name="Rectangle 2"/>
          <p:cNvSpPr>
            <a:spLocks noGrp="1" noChangeShapeType="1"/>
          </p:cNvSpPr>
          <p:nvPr>
            <p:ph type="title"/>
          </p:nvPr>
        </p:nvSpPr>
        <p:spPr bwMode="auto">
          <a:xfrm>
            <a:off x="298450" y="365125"/>
            <a:ext cx="7886700" cy="490536"/>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850"/>
              </a:spcBef>
              <a:buNone/>
              <a:defRPr/>
            </a:pPr>
            <a:r>
              <a:rPr lang="en-GB" sz="3600" b="1">
                <a:latin typeface="Arial MT Lt"/>
              </a:rPr>
              <a:t>Implications for International HR Management</a:t>
            </a:r>
            <a:endParaRPr sz="3600" b="1"/>
          </a:p>
        </p:txBody>
      </p:sp>
      <p:sp>
        <p:nvSpPr>
          <p:cNvPr id="27651" name="Rectangle 3"/>
          <p:cNvSpPr>
            <a:spLocks noGrp="1" noChangeShapeType="1"/>
          </p:cNvSpPr>
          <p:nvPr>
            <p:ph type="body"/>
          </p:nvPr>
        </p:nvSpPr>
        <p:spPr bwMode="auto">
          <a:xfrm>
            <a:off x="209298" y="1394409"/>
            <a:ext cx="8524874" cy="358532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742950" lvl="1" indent="-285750">
              <a:spcBef>
                <a:spcPts val="0"/>
              </a:spcBef>
              <a:buFont typeface="Wingdings"/>
              <a:buChar char="§"/>
              <a:defRPr/>
            </a:pPr>
            <a:r>
              <a:rPr lang="en-GB" sz="2600">
                <a:latin typeface="Arial MT Lt"/>
              </a:rPr>
              <a:t>Recruiting and hiring practices - ‘nepotism’ recruiting and retaining ‘extended’ family members, etc.</a:t>
            </a:r>
            <a:endParaRPr sz="2600"/>
          </a:p>
          <a:p>
            <a:pPr marL="742950" lvl="1" indent="-285750">
              <a:spcBef>
                <a:spcPts val="0"/>
              </a:spcBef>
              <a:buFont typeface="Wingdings"/>
              <a:buChar char="§"/>
              <a:defRPr/>
            </a:pPr>
            <a:r>
              <a:rPr lang="en-US" sz="2600">
                <a:latin typeface="Arial MT Lt"/>
              </a:rPr>
              <a:t>Perceptions of organisational justice </a:t>
            </a:r>
            <a:endParaRPr sz="2600"/>
          </a:p>
          <a:p>
            <a:pPr marL="742950" lvl="1" indent="-285750">
              <a:spcBef>
                <a:spcPts val="0"/>
              </a:spcBef>
              <a:buFont typeface="Wingdings"/>
              <a:buChar char="§"/>
              <a:defRPr/>
            </a:pPr>
            <a:r>
              <a:rPr lang="en-US" sz="2600">
                <a:latin typeface="Arial MT Lt"/>
              </a:rPr>
              <a:t>Decision-making</a:t>
            </a:r>
            <a:endParaRPr sz="2600"/>
          </a:p>
          <a:p>
            <a:pPr marL="742950" lvl="1" indent="-285750">
              <a:spcBef>
                <a:spcPts val="0"/>
              </a:spcBef>
              <a:buFont typeface="Wingdings"/>
              <a:buChar char="§"/>
              <a:defRPr/>
            </a:pPr>
            <a:r>
              <a:rPr lang="en-US" sz="2600">
                <a:latin typeface="Arial MT Lt"/>
              </a:rPr>
              <a:t>Performance evaluations and feedback</a:t>
            </a:r>
            <a:endParaRPr sz="2600"/>
          </a:p>
          <a:p>
            <a:pPr marL="742950" lvl="1" indent="-285750">
              <a:spcBef>
                <a:spcPts val="0"/>
              </a:spcBef>
              <a:buFont typeface="Wingdings"/>
              <a:buChar char="§"/>
              <a:defRPr/>
            </a:pPr>
            <a:r>
              <a:rPr lang="en-US" sz="2600">
                <a:latin typeface="Arial MT Lt"/>
              </a:rPr>
              <a:t>Management and leadership development</a:t>
            </a:r>
            <a:endParaRPr sz="2600"/>
          </a:p>
          <a:p>
            <a:pPr marL="342900" lvl="0" indent="-342900">
              <a:spcBef>
                <a:spcPts val="0"/>
              </a:spcBef>
              <a:buFont typeface="Wingdings"/>
              <a:buChar char="§"/>
              <a:defRPr/>
            </a:pPr>
            <a:endParaRPr sz="2600"/>
          </a:p>
        </p:txBody>
      </p:sp>
      <p:sp>
        <p:nvSpPr>
          <p:cNvPr id="27652" name="TextBox 3"/>
          <p:cNvSpPr txBox="1">
            <a:spLocks noGrp="1" noChangeShapeType="1"/>
          </p:cNvSpPr>
          <p:nvPr/>
        </p:nvSpPr>
        <p:spPr bwMode="auto">
          <a:xfrm>
            <a:off x="6913562" y="5564187"/>
            <a:ext cx="1600200" cy="276225"/>
          </a:xfrm>
          <a:prstGeom prst="rect">
            <a:avLst/>
          </a:prstGeom>
          <a:noFill/>
        </p:spPr>
        <p:txBody>
          <a:bodyPr lIns="91440" tIns="45720" rIns="91440" bIns="45720">
            <a:spAutoFit/>
          </a:bodyPr>
          <a:lstStyle/>
          <a:p>
            <a:pPr lvl="0">
              <a:defRPr/>
            </a:pPr>
            <a:r>
              <a:rPr lang="en-GB" sz="1100"/>
              <a:t>Tarique et al, 2016</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8674" name="Shape 138"/>
          <p:cNvSpPr>
            <a:spLocks noGrp="1" noChangeShapeType="1"/>
          </p:cNvSpPr>
          <p:nvPr>
            <p:ph type="title"/>
          </p:nvPr>
        </p:nvSpPr>
        <p:spPr bwMode="auto">
          <a:xfrm>
            <a:off x="438149" y="836612"/>
            <a:ext cx="6581774" cy="460375"/>
          </a:xfrm>
          <a:prstGeom prst="rect">
            <a:avLst/>
          </a:prstGeom>
        </p:spPr>
        <p:txBody>
          <a:bodyPr lIns="0" tIns="0" rIns="0" bIns="0" anchor="ctr" anchorCtr="0"/>
          <a:lstStyle>
            <a:lvl1pPr marL="0" indent="0" algn="ctr" defTabSz="382587">
              <a:lnSpc>
                <a:spcPct val="100000"/>
              </a:lnSpc>
              <a:spcBef>
                <a:spcPts val="0"/>
              </a:spcBef>
              <a:spcAft>
                <a:spcPts val="0"/>
              </a:spcAft>
              <a:buNone/>
              <a:defRPr sz="4400" b="0" i="0">
                <a:solidFill>
                  <a:schemeClr val="dk1"/>
                </a:solidFill>
                <a:latin typeface="Myriad Pro"/>
              </a:defRPr>
            </a:lvl1pPr>
            <a:lvl2pPr marL="0" indent="0" algn="ctr" defTabSz="382587">
              <a:lnSpc>
                <a:spcPct val="100000"/>
              </a:lnSpc>
              <a:spcBef>
                <a:spcPts val="0"/>
              </a:spcBef>
              <a:spcAft>
                <a:spcPts val="0"/>
              </a:spcAft>
              <a:buNone/>
              <a:defRPr sz="4400" b="0" i="0">
                <a:solidFill>
                  <a:schemeClr val="dk1"/>
                </a:solidFill>
                <a:latin typeface="Myriad Pro"/>
              </a:defRPr>
            </a:lvl2pPr>
            <a:lvl3pPr marL="0" indent="0" algn="ctr" defTabSz="382587">
              <a:lnSpc>
                <a:spcPct val="100000"/>
              </a:lnSpc>
              <a:spcBef>
                <a:spcPts val="0"/>
              </a:spcBef>
              <a:spcAft>
                <a:spcPts val="0"/>
              </a:spcAft>
              <a:buNone/>
              <a:defRPr sz="4400" b="0" i="0">
                <a:solidFill>
                  <a:schemeClr val="dk1"/>
                </a:solidFill>
                <a:latin typeface="Myriad Pro"/>
              </a:defRPr>
            </a:lvl3pPr>
            <a:lvl4pPr marL="0" indent="0" algn="ctr" defTabSz="382587">
              <a:lnSpc>
                <a:spcPct val="100000"/>
              </a:lnSpc>
              <a:spcBef>
                <a:spcPts val="0"/>
              </a:spcBef>
              <a:spcAft>
                <a:spcPts val="0"/>
              </a:spcAft>
              <a:buNone/>
              <a:defRPr sz="4400" b="0" i="0">
                <a:solidFill>
                  <a:schemeClr val="dk1"/>
                </a:solidFill>
                <a:latin typeface="Myriad Pro"/>
              </a:defRPr>
            </a:lvl4pPr>
            <a:lvl5pPr marL="0" indent="0" algn="ctr" defTabSz="382587">
              <a:lnSpc>
                <a:spcPct val="100000"/>
              </a:lnSpc>
              <a:spcBef>
                <a:spcPts val="0"/>
              </a:spcBef>
              <a:spcAft>
                <a:spcPts val="0"/>
              </a:spcAft>
              <a:buNone/>
              <a:defRPr sz="4400" b="0" i="0">
                <a:solidFill>
                  <a:schemeClr val="dk1"/>
                </a:solidFill>
                <a:latin typeface="Myriad Pro"/>
              </a:defRPr>
            </a:lvl5pPr>
            <a:lvl6pPr defTabSz="382587">
              <a:defRPr lang="en-US" sz="1800"/>
            </a:lvl6pPr>
            <a:lvl7pPr defTabSz="382587">
              <a:defRPr lang="en-US" sz="1800"/>
            </a:lvl7pPr>
            <a:lvl8pPr defTabSz="382587">
              <a:defRPr lang="en-US" sz="1800"/>
            </a:lvl8pPr>
            <a:lvl9pPr defTabSz="382587">
              <a:defRPr lang="en-US" sz="1800"/>
            </a:lvl9pPr>
          </a:lstStyle>
          <a:p>
            <a:pPr marL="0" lvl="0" indent="0" defTabSz="382587">
              <a:spcBef>
                <a:spcPts val="0"/>
              </a:spcBef>
              <a:buNone/>
              <a:defRPr/>
            </a:pPr>
            <a:r>
              <a:rPr lang="en-GB" sz="2300" b="1">
                <a:latin typeface="Arial MT Lt"/>
              </a:rPr>
              <a:t>Implications for International HR Management (cont.)</a:t>
            </a:r>
            <a:br>
              <a:rPr lang="en-GB" sz="2300" b="1">
                <a:latin typeface="Arial MT Lt"/>
              </a:rPr>
            </a:br>
            <a:br>
              <a:rPr lang="en-GB" sz="2300" b="1">
                <a:latin typeface="Arial MT Lt"/>
              </a:rPr>
            </a:br>
            <a:r>
              <a:rPr sz="2600" b="1"/>
              <a:t>Cultural </a:t>
            </a:r>
            <a:r>
              <a:rPr lang="en-GB" sz="2600" b="1"/>
              <a:t>I</a:t>
            </a:r>
            <a:r>
              <a:rPr sz="2600" b="1"/>
              <a:t>ntelligence</a:t>
            </a:r>
            <a:endParaRPr b="1"/>
          </a:p>
        </p:txBody>
      </p:sp>
      <p:sp>
        <p:nvSpPr>
          <p:cNvPr id="28675" name="Shape 139"/>
          <p:cNvSpPr>
            <a:spLocks noGrp="1" noChangeShapeType="1"/>
          </p:cNvSpPr>
          <p:nvPr>
            <p:ph type="body"/>
          </p:nvPr>
        </p:nvSpPr>
        <p:spPr bwMode="auto">
          <a:xfrm>
            <a:off x="438149" y="1889125"/>
            <a:ext cx="8247062" cy="4270375"/>
          </a:xfrm>
          <a:prstGeom prst="rect">
            <a:avLst/>
          </a:prstGeom>
        </p:spPr>
        <p:txBody>
          <a:bodyPr lIns="0" tIns="0" rIns="0" bIns="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282575" lvl="0" indent="-282575">
              <a:spcBef>
                <a:spcPts val="563"/>
              </a:spcBef>
              <a:buFont typeface="Arial"/>
              <a:buChar char="•"/>
              <a:defRPr/>
            </a:pPr>
            <a:r>
              <a:rPr sz="2800"/>
              <a:t>Demonstrating savvy</a:t>
            </a:r>
            <a:endParaRPr/>
          </a:p>
          <a:p>
            <a:pPr marL="661987" lvl="1" indent="-230187">
              <a:spcBef>
                <a:spcPts val="475"/>
              </a:spcBef>
              <a:buChar char="–"/>
              <a:defRPr/>
            </a:pPr>
            <a:r>
              <a:rPr sz="2400"/>
              <a:t>Awareness of cultural manifestations</a:t>
            </a:r>
            <a:endParaRPr lang="en-US" sz="2600"/>
          </a:p>
          <a:p>
            <a:pPr marL="282575" lvl="0" indent="-282575">
              <a:spcBef>
                <a:spcPts val="563"/>
              </a:spcBef>
              <a:buFont typeface="Arial"/>
              <a:buChar char="•"/>
              <a:defRPr/>
            </a:pPr>
            <a:r>
              <a:rPr sz="2800" b="0" i="0" u="none"/>
              <a:t>Exhibiting character</a:t>
            </a:r>
            <a:endParaRPr/>
          </a:p>
          <a:p>
            <a:pPr marL="661987" lvl="1" indent="-230187">
              <a:spcBef>
                <a:spcPts val="475"/>
              </a:spcBef>
              <a:buChar char="–"/>
              <a:defRPr/>
            </a:pPr>
            <a:r>
              <a:rPr sz="2400" b="0" i="0" u="none"/>
              <a:t>Adapting own behaviour</a:t>
            </a:r>
            <a:endParaRPr lang="en-US" sz="2600"/>
          </a:p>
          <a:p>
            <a:pPr marL="661987" lvl="1" indent="-230187">
              <a:spcBef>
                <a:spcPts val="475"/>
              </a:spcBef>
              <a:buChar char="–"/>
              <a:defRPr/>
            </a:pPr>
            <a:r>
              <a:rPr sz="2400" b="0" i="0" u="none"/>
              <a:t>Connecting with other</a:t>
            </a:r>
            <a:r>
              <a:rPr lang="en-GB" sz="2400" b="0" i="0" u="none"/>
              <a:t>s</a:t>
            </a:r>
            <a:endParaRPr lang="en-US" sz="2600"/>
          </a:p>
          <a:p>
            <a:pPr marL="282575" lvl="0" indent="-282575">
              <a:spcBef>
                <a:spcPts val="563"/>
              </a:spcBef>
              <a:buFont typeface="Arial"/>
              <a:buChar char="•"/>
              <a:defRPr/>
            </a:pPr>
            <a:r>
              <a:rPr sz="2800" b="0" i="0" u="none"/>
              <a:t>Embracing duality</a:t>
            </a:r>
            <a:endParaRPr/>
          </a:p>
          <a:p>
            <a:pPr marL="661987" lvl="1" indent="-230187">
              <a:spcBef>
                <a:spcPts val="475"/>
              </a:spcBef>
              <a:buChar char="–"/>
              <a:defRPr/>
            </a:pPr>
            <a:r>
              <a:rPr sz="2400" b="0" i="0" u="none"/>
              <a:t>Managing uncertainty</a:t>
            </a:r>
            <a:endParaRPr lang="en-US" sz="2600"/>
          </a:p>
          <a:p>
            <a:pPr marL="661987" lvl="1" indent="-230187">
              <a:spcBef>
                <a:spcPts val="475"/>
              </a:spcBef>
              <a:buChar char="–"/>
              <a:defRPr/>
            </a:pPr>
            <a:r>
              <a:rPr sz="2400" b="0" i="0" u="none"/>
              <a:t>Balancing globalisation and localisation pressures</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9699" name="Content Placeholder 2"/>
          <p:cNvSpPr>
            <a:spLocks noGrp="1" noChangeShapeType="1"/>
          </p:cNvSpPr>
          <p:nvPr>
            <p:ph/>
          </p:nvPr>
        </p:nvSpPr>
        <p:spPr bwMode="auto">
          <a:xfrm>
            <a:off x="457200" y="1600200"/>
            <a:ext cx="8229600" cy="391636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ctr">
              <a:spcBef>
                <a:spcPts val="0"/>
              </a:spcBef>
              <a:buSzPct val="100000"/>
              <a:buFont typeface="Arial"/>
              <a:buNone/>
              <a:defRPr/>
            </a:pPr>
            <a:r>
              <a:rPr lang="en-GB" sz="4800">
                <a:solidFill>
                  <a:srgbClr val="000000"/>
                </a:solidFill>
              </a:rPr>
              <a:t>Thank You.</a:t>
            </a:r>
          </a:p>
          <a:p>
            <a:pPr marL="0" lvl="0" indent="0" algn="ctr">
              <a:spcBef>
                <a:spcPts val="0"/>
              </a:spcBef>
              <a:buSzPct val="100000"/>
              <a:buFont typeface="Arial"/>
              <a:buNone/>
              <a:defRPr/>
            </a:pPr>
            <a:endParaRPr lang="en-GB" sz="4800"/>
          </a:p>
          <a:p>
            <a:pPr marL="0" lvl="0" indent="0" algn="ctr">
              <a:spcBef>
                <a:spcPts val="0"/>
              </a:spcBef>
              <a:buSzPct val="100000"/>
              <a:buFont typeface="Arial"/>
              <a:buNone/>
              <a:defRPr/>
            </a:pPr>
            <a:r>
              <a:rPr lang="en-GB" sz="4800">
                <a:solidFill>
                  <a:srgbClr val="000000"/>
                </a:solidFill>
              </a:rPr>
              <a:t>Any Questions?</a:t>
            </a:r>
          </a:p>
        </p:txBody>
      </p:sp>
      <p:sp>
        <p:nvSpPr>
          <p:cNvPr id="29700" name="Date Placeholder 3"/>
          <p:cNvSpPr txBox="1">
            <a:spLocks noGrp="1" noChangeShapeType="1"/>
          </p:cNvSpPr>
          <p:nvPr>
            <p:ph type="dt"/>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15/03/2026</a:t>
            </a:fld>
            <a:endParaRPr/>
          </a:p>
        </p:txBody>
      </p:sp>
      <p:sp>
        <p:nvSpPr>
          <p:cNvPr id="29701" name="Slide Number Placeholder 4"/>
          <p:cNvSpPr txBox="1">
            <a:spLocks noGrp="1" noChangeShapeType="1"/>
          </p:cNvSpPr>
          <p:nvPr>
            <p:ph type="sldNum"/>
          </p:nvPr>
        </p:nvSpPr>
        <p:spPr bwMode="auto">
          <a:xfrm>
            <a:off x="7956550" y="6381750"/>
            <a:ext cx="730250" cy="339725"/>
          </a:xfrm>
          <a:prstGeom prst="rect">
            <a:avLst/>
          </a:prstGeom>
          <a:noFill/>
        </p:spPr>
        <p:txBody>
          <a:bodyPr lIns="91440" tIns="45720" rIns="91440" bIns="45720" anchor="ctr" anchorCtr="0"/>
          <a:lstStyle/>
          <a:p>
            <a:pPr marL="0" lvl="0" indent="0" algn="r">
              <a:spcBef>
                <a:spcPts val="0"/>
              </a:spcBef>
              <a:buNone/>
              <a:defRPr/>
            </a:pPr>
            <a:fld id="{D038279B-FC19-497E-A7D1-5ADD9CAF016F}" type="slidenum">
              <a:rPr lang="en-GB" sz="1200">
                <a:solidFill>
                  <a:srgbClr val="898989"/>
                </a:solidFill>
                <a:latin typeface="Myriad Pro"/>
              </a:rPr>
              <a:t>20</a:t>
            </a:fld>
            <a:endParaRPr/>
          </a:p>
        </p:txBody>
      </p:sp>
    </p:spTree>
  </p:cSld>
  <p:clrMapOvr>
    <a:masterClrMapping/>
  </p:clrMapOvr>
</p:sld>
</file>

<file path=ppt/theme/theme1.xml><?xml version="1.0" encoding="utf-8"?>
<a:theme xmlns:a="http://schemas.openxmlformats.org/drawingml/2006/main" name="20140311PresentationUWTSDTemplate">
  <a:themeElements>
    <a:clrScheme name="Default">
      <a:dk1>
        <a:srgbClr val="000000"/>
      </a:dk1>
      <a:lt1>
        <a:srgbClr val="FFFFFF"/>
      </a:lt1>
      <a:dk2>
        <a:srgbClr val="1F497D"/>
      </a:dk2>
      <a:lt2>
        <a:srgbClr val="EEECE1"/>
      </a:lt2>
      <a:accent1>
        <a:srgbClr val="00B0F0"/>
      </a:accent1>
      <a:accent2>
        <a:srgbClr val="FFFF00"/>
      </a:accent2>
      <a:accent3>
        <a:srgbClr val="AAAAAA"/>
      </a:accent3>
      <a:accent4>
        <a:srgbClr val="DCDCDC"/>
      </a:accent4>
      <a:accent5>
        <a:srgbClr val="DBF1FA"/>
      </a:accent5>
      <a:accent6>
        <a:srgbClr val="4B9DCA"/>
      </a:accent6>
      <a:hlink>
        <a:srgbClr val="0000FF"/>
      </a:hlink>
      <a:folHlink>
        <a:srgbClr val="800080"/>
      </a:folHlink>
    </a:clrScheme>
    <a:fontScheme name="default">
      <a:majorFont>
        <a:latin typeface="Arial"/>
        <a:ea typeface="Arial"/>
        <a:cs typeface="Arial"/>
      </a:majorFont>
      <a:minorFont>
        <a:latin typeface="Myriad Pro"/>
        <a:ea typeface="Arial"/>
        <a:cs typeface="Arial"/>
      </a:minorFont>
    </a:fontScheme>
    <a:fmtScheme name="Default">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AAAAAA"/>
        </a:accent3>
        <a:accent4>
          <a:srgbClr val="DCDCDC"/>
        </a:accent4>
        <a:accent5>
          <a:srgbClr val="DBF1FA"/>
        </a:accent5>
        <a:accent6>
          <a:srgbClr val="4B9DCA"/>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Default">
  <a:themeElements>
    <a:clrScheme name="Default">
      <a:dk1>
        <a:srgbClr val="000000"/>
      </a:dk1>
      <a:lt1>
        <a:srgbClr val="FFFFFF"/>
      </a:lt1>
      <a:dk2>
        <a:srgbClr val="000000"/>
      </a:dk2>
      <a:lt2>
        <a:srgbClr val="808080"/>
      </a:lt2>
      <a:accent1>
        <a:srgbClr val="00CC99"/>
      </a:accent1>
      <a:accent2>
        <a:srgbClr val="3333CC"/>
      </a:accent2>
      <a:accent3>
        <a:srgbClr val="AAAAAA"/>
      </a:accent3>
      <a:accent4>
        <a:srgbClr val="DCDCDC"/>
      </a:accent4>
      <a:accent5>
        <a:srgbClr val="DBF1FA"/>
      </a:accent5>
      <a:accent6>
        <a:srgbClr val="4B9DCA"/>
      </a:accent6>
      <a:hlink>
        <a:srgbClr val="CCCCFF"/>
      </a:hlink>
      <a:folHlink>
        <a:srgbClr val="B2B2B2"/>
      </a:folHlink>
    </a:clrScheme>
    <a:fontScheme name="default">
      <a:majorFont>
        <a:latin typeface="Arial"/>
        <a:ea typeface="Arial"/>
        <a:cs typeface="Arial"/>
      </a:majorFont>
      <a:minorFont>
        <a:latin typeface="Myriad Pro"/>
        <a:ea typeface="Arial"/>
        <a:cs typeface="Arial"/>
      </a:minorFont>
    </a:fontScheme>
    <a:fmtScheme name="Default">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160</TotalTime>
  <Words>1158</Words>
  <Application>Microsoft Office PowerPoint</Application>
  <PresentationFormat>On-screen Show (4:3)</PresentationFormat>
  <Paragraphs>141</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 MT Lt</vt:lpstr>
      <vt:lpstr>Myriad Pro</vt:lpstr>
      <vt:lpstr>Arial</vt:lpstr>
      <vt:lpstr>Times</vt:lpstr>
      <vt:lpstr>Verdana</vt:lpstr>
      <vt:lpstr>Wingdings</vt:lpstr>
      <vt:lpstr>20140311PresentationUWTSDTemplate</vt:lpstr>
      <vt:lpstr>LCBB5012  </vt:lpstr>
      <vt:lpstr>PowerPoint Presentation</vt:lpstr>
      <vt:lpstr>PowerPoint Presentation</vt:lpstr>
      <vt:lpstr>Understanding the Implication of Culture  “Onion” Model of Culture by Hofstede</vt:lpstr>
      <vt:lpstr>Language (Hall, 1990)</vt:lpstr>
      <vt:lpstr>High and Low Context Cultures (Hall, 1990)</vt:lpstr>
      <vt:lpstr>High and Low Context Cultures (Hall, 1990)</vt:lpstr>
      <vt:lpstr>Time (Hall, 1990)</vt:lpstr>
      <vt:lpstr>Country and Regional Cultures</vt:lpstr>
      <vt:lpstr>Geert Hofstede (1980, 1991, 2001)</vt:lpstr>
      <vt:lpstr>Table 1. Sample of argued representative behaviour linked to Hofstede’s cultural dimensions and examples of country positioning (Reiche, Harzing and Tezner, 2019)</vt:lpstr>
      <vt:lpstr>Table 1. (cont.)</vt:lpstr>
      <vt:lpstr>Some criticisms of ‘Hofstedian’ Culture Theory</vt:lpstr>
      <vt:lpstr>GLOBE (Global Leadership and Organisational Behaviour Effectiveness) cultural dimensions (House et al., 2004)</vt:lpstr>
      <vt:lpstr>Cultural Clusters</vt:lpstr>
      <vt:lpstr>Dangers of Oversimplification</vt:lpstr>
      <vt:lpstr>Implications for Management Practice</vt:lpstr>
      <vt:lpstr>Implications for International HR Management</vt:lpstr>
      <vt:lpstr>Implications for International HR Management (cont.)  Cultural Intelligence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Rameses Manalang</cp:lastModifiedBy>
  <cp:revision>77</cp:revision>
  <dcterms:created xsi:type="dcterms:W3CDTF">2002-10-07T19:43:00Z</dcterms:created>
  <dcterms:modified xsi:type="dcterms:W3CDTF">2026-03-15T11:40:29Z</dcterms:modified>
</cp:coreProperties>
</file>