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00"/>
    <a:srgbClr val="FF0066"/>
    <a:srgbClr val="FF6600"/>
    <a:srgbClr val="00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3FEDFC-1CBD-4BF7-90F2-E28C9BBDC077}" v="108" dt="2020-08-21T12:27:53.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5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roberts" userId="46352a9e12c8bbcb" providerId="LiveId" clId="{AA3FEDFC-1CBD-4BF7-90F2-E28C9BBDC077}"/>
    <pc:docChg chg="undo custSel modSld">
      <pc:chgData name="kirsty roberts" userId="46352a9e12c8bbcb" providerId="LiveId" clId="{AA3FEDFC-1CBD-4BF7-90F2-E28C9BBDC077}" dt="2020-08-21T19:35:12.975" v="938" actId="20577"/>
      <pc:docMkLst>
        <pc:docMk/>
      </pc:docMkLst>
      <pc:sldChg chg="addSp delSp modSp mod">
        <pc:chgData name="kirsty roberts" userId="46352a9e12c8bbcb" providerId="LiveId" clId="{AA3FEDFC-1CBD-4BF7-90F2-E28C9BBDC077}" dt="2020-08-21T19:35:12.975" v="938" actId="20577"/>
        <pc:sldMkLst>
          <pc:docMk/>
          <pc:sldMk cId="279922450" sldId="256"/>
        </pc:sldMkLst>
        <pc:spChg chg="add mod">
          <ac:chgData name="kirsty roberts" userId="46352a9e12c8bbcb" providerId="LiveId" clId="{AA3FEDFC-1CBD-4BF7-90F2-E28C9BBDC077}" dt="2020-08-21T11:40:47.583" v="586" actId="14100"/>
          <ac:spMkLst>
            <pc:docMk/>
            <pc:sldMk cId="279922450" sldId="256"/>
            <ac:spMk id="2" creationId="{FEF4EBAD-AED5-4061-85F7-DE7D6AF32894}"/>
          </ac:spMkLst>
        </pc:spChg>
        <pc:spChg chg="add mod">
          <ac:chgData name="kirsty roberts" userId="46352a9e12c8bbcb" providerId="LiveId" clId="{AA3FEDFC-1CBD-4BF7-90F2-E28C9BBDC077}" dt="2020-08-21T11:54:31.817" v="622" actId="404"/>
          <ac:spMkLst>
            <pc:docMk/>
            <pc:sldMk cId="279922450" sldId="256"/>
            <ac:spMk id="3" creationId="{D99BCA42-B41A-4F01-97CB-C553EB22AF48}"/>
          </ac:spMkLst>
        </pc:spChg>
        <pc:spChg chg="add del mod">
          <ac:chgData name="kirsty roberts" userId="46352a9e12c8bbcb" providerId="LiveId" clId="{AA3FEDFC-1CBD-4BF7-90F2-E28C9BBDC077}" dt="2020-08-21T11:40:29.149" v="582" actId="478"/>
          <ac:spMkLst>
            <pc:docMk/>
            <pc:sldMk cId="279922450" sldId="256"/>
            <ac:spMk id="4" creationId="{B1B6FBD8-FB0E-48B8-B9D6-E8CCCF476FE3}"/>
          </ac:spMkLst>
        </pc:spChg>
        <pc:spChg chg="add del">
          <ac:chgData name="kirsty roberts" userId="46352a9e12c8bbcb" providerId="LiveId" clId="{AA3FEDFC-1CBD-4BF7-90F2-E28C9BBDC077}" dt="2020-08-21T11:40:25.858" v="580" actId="478"/>
          <ac:spMkLst>
            <pc:docMk/>
            <pc:sldMk cId="279922450" sldId="256"/>
            <ac:spMk id="5" creationId="{109297EB-CAEE-451C-A02A-6C337DDC7112}"/>
          </ac:spMkLst>
        </pc:spChg>
        <pc:spChg chg="add mod">
          <ac:chgData name="kirsty roberts" userId="46352a9e12c8bbcb" providerId="LiveId" clId="{AA3FEDFC-1CBD-4BF7-90F2-E28C9BBDC077}" dt="2020-08-21T12:06:11.849" v="664" actId="1076"/>
          <ac:spMkLst>
            <pc:docMk/>
            <pc:sldMk cId="279922450" sldId="256"/>
            <ac:spMk id="9" creationId="{D8363038-DD49-41A2-AF8A-29E2B7ED9082}"/>
          </ac:spMkLst>
        </pc:spChg>
        <pc:spChg chg="add mod">
          <ac:chgData name="kirsty roberts" userId="46352a9e12c8bbcb" providerId="LiveId" clId="{AA3FEDFC-1CBD-4BF7-90F2-E28C9BBDC077}" dt="2020-08-21T11:59:26.120" v="636" actId="1076"/>
          <ac:spMkLst>
            <pc:docMk/>
            <pc:sldMk cId="279922450" sldId="256"/>
            <ac:spMk id="10" creationId="{35BC2C4B-7CAE-491C-A7EA-8BCA0EF2C309}"/>
          </ac:spMkLst>
        </pc:spChg>
        <pc:spChg chg="add mod">
          <ac:chgData name="kirsty roberts" userId="46352a9e12c8bbcb" providerId="LiveId" clId="{AA3FEDFC-1CBD-4BF7-90F2-E28C9BBDC077}" dt="2020-08-21T12:02:08.264" v="653" actId="1076"/>
          <ac:spMkLst>
            <pc:docMk/>
            <pc:sldMk cId="279922450" sldId="256"/>
            <ac:spMk id="11" creationId="{169ABA72-3E1D-4BC2-9E85-CD4F0FD26533}"/>
          </ac:spMkLst>
        </pc:spChg>
        <pc:spChg chg="add mod">
          <ac:chgData name="kirsty roberts" userId="46352a9e12c8bbcb" providerId="LiveId" clId="{AA3FEDFC-1CBD-4BF7-90F2-E28C9BBDC077}" dt="2020-08-21T12:07:04.473" v="671" actId="207"/>
          <ac:spMkLst>
            <pc:docMk/>
            <pc:sldMk cId="279922450" sldId="256"/>
            <ac:spMk id="12" creationId="{BBB32AEC-6192-4EA2-A487-6A86098587AC}"/>
          </ac:spMkLst>
        </pc:spChg>
        <pc:spChg chg="mod">
          <ac:chgData name="kirsty roberts" userId="46352a9e12c8bbcb" providerId="LiveId" clId="{AA3FEDFC-1CBD-4BF7-90F2-E28C9BBDC077}" dt="2020-08-21T12:07:39.244" v="674" actId="207"/>
          <ac:spMkLst>
            <pc:docMk/>
            <pc:sldMk cId="279922450" sldId="256"/>
            <ac:spMk id="19" creationId="{EAD9FA80-94D3-4CF1-A7EA-9BF189C33B46}"/>
          </ac:spMkLst>
        </pc:spChg>
        <pc:spChg chg="mod">
          <ac:chgData name="kirsty roberts" userId="46352a9e12c8bbcb" providerId="LiveId" clId="{AA3FEDFC-1CBD-4BF7-90F2-E28C9BBDC077}" dt="2020-08-21T11:38:09.316" v="475"/>
          <ac:spMkLst>
            <pc:docMk/>
            <pc:sldMk cId="279922450" sldId="256"/>
            <ac:spMk id="21" creationId="{65565EBD-1271-44F9-B1DE-BE92D9A8B3DC}"/>
          </ac:spMkLst>
        </pc:spChg>
        <pc:spChg chg="mod">
          <ac:chgData name="kirsty roberts" userId="46352a9e12c8bbcb" providerId="LiveId" clId="{AA3FEDFC-1CBD-4BF7-90F2-E28C9BBDC077}" dt="2020-08-21T19:35:12.975" v="938" actId="20577"/>
          <ac:spMkLst>
            <pc:docMk/>
            <pc:sldMk cId="279922450" sldId="256"/>
            <ac:spMk id="22" creationId="{9A71A5DC-DA8B-4896-85F0-3FAE6EA3B914}"/>
          </ac:spMkLst>
        </pc:spChg>
        <pc:spChg chg="mod">
          <ac:chgData name="kirsty roberts" userId="46352a9e12c8bbcb" providerId="LiveId" clId="{AA3FEDFC-1CBD-4BF7-90F2-E28C9BBDC077}" dt="2020-08-21T11:54:20.449" v="618" actId="207"/>
          <ac:spMkLst>
            <pc:docMk/>
            <pc:sldMk cId="279922450" sldId="256"/>
            <ac:spMk id="24" creationId="{3B9875F6-2D28-46AF-B7C9-0E3C24230F99}"/>
          </ac:spMkLst>
        </pc:spChg>
        <pc:spChg chg="mod">
          <ac:chgData name="kirsty roberts" userId="46352a9e12c8bbcb" providerId="LiveId" clId="{AA3FEDFC-1CBD-4BF7-90F2-E28C9BBDC077}" dt="2020-08-21T11:35:42.289" v="290" actId="207"/>
          <ac:spMkLst>
            <pc:docMk/>
            <pc:sldMk cId="279922450" sldId="256"/>
            <ac:spMk id="26" creationId="{F9DB4162-0C1B-41A2-A40A-C52EF7C48ECB}"/>
          </ac:spMkLst>
        </pc:spChg>
        <pc:spChg chg="del mod">
          <ac:chgData name="kirsty roberts" userId="46352a9e12c8bbcb" providerId="LiveId" clId="{AA3FEDFC-1CBD-4BF7-90F2-E28C9BBDC077}" dt="2020-08-21T11:40:31.867" v="583" actId="478"/>
          <ac:spMkLst>
            <pc:docMk/>
            <pc:sldMk cId="279922450" sldId="256"/>
            <ac:spMk id="29" creationId="{25EF59D8-C5D6-49DE-A03F-B80E21093BCC}"/>
          </ac:spMkLst>
        </pc:spChg>
        <pc:spChg chg="del mod">
          <ac:chgData name="kirsty roberts" userId="46352a9e12c8bbcb" providerId="LiveId" clId="{AA3FEDFC-1CBD-4BF7-90F2-E28C9BBDC077}" dt="2020-08-21T11:29:31.825" v="240" actId="21"/>
          <ac:spMkLst>
            <pc:docMk/>
            <pc:sldMk cId="279922450" sldId="256"/>
            <ac:spMk id="31" creationId="{90333941-E9DC-4827-8037-54CF31ED4960}"/>
          </ac:spMkLst>
        </pc:spChg>
        <pc:graphicFrameChg chg="del mod">
          <ac:chgData name="kirsty roberts" userId="46352a9e12c8bbcb" providerId="LiveId" clId="{AA3FEDFC-1CBD-4BF7-90F2-E28C9BBDC077}" dt="2020-08-21T11:52:03.526" v="605" actId="478"/>
          <ac:graphicFrameMkLst>
            <pc:docMk/>
            <pc:sldMk cId="279922450" sldId="256"/>
            <ac:graphicFrameMk id="8" creationId="{5C7ADE58-1104-4AEF-B179-A9F7DACA6C1B}"/>
          </ac:graphicFrameMkLst>
        </pc:graphicFrameChg>
        <pc:picChg chg="add del mod">
          <ac:chgData name="kirsty roberts" userId="46352a9e12c8bbcb" providerId="LiveId" clId="{AA3FEDFC-1CBD-4BF7-90F2-E28C9BBDC077}" dt="2020-08-21T11:48:05.608" v="598" actId="478"/>
          <ac:picMkLst>
            <pc:docMk/>
            <pc:sldMk cId="279922450" sldId="256"/>
            <ac:picMk id="6" creationId="{74350C1F-6FA2-4AFD-8E26-5859DCC465D4}"/>
          </ac:picMkLst>
        </pc:picChg>
        <pc:picChg chg="add del mod">
          <ac:chgData name="kirsty roberts" userId="46352a9e12c8bbcb" providerId="LiveId" clId="{AA3FEDFC-1CBD-4BF7-90F2-E28C9BBDC077}" dt="2020-08-21T11:49:56.370" v="602" actId="21"/>
          <ac:picMkLst>
            <pc:docMk/>
            <pc:sldMk cId="279922450" sldId="256"/>
            <ac:picMk id="7" creationId="{E1C9FFC5-B893-49AC-BF3D-3205C6FB4E69}"/>
          </ac:picMkLst>
        </pc:picChg>
        <pc:picChg chg="del mod">
          <ac:chgData name="kirsty roberts" userId="46352a9e12c8bbcb" providerId="LiveId" clId="{AA3FEDFC-1CBD-4BF7-90F2-E28C9BBDC077}" dt="2020-08-21T11:27:08.863" v="205" actId="21"/>
          <ac:picMkLst>
            <pc:docMk/>
            <pc:sldMk cId="279922450" sldId="256"/>
            <ac:picMk id="23" creationId="{71EC771E-D725-43F5-A8C8-597E96BB648A}"/>
          </ac:picMkLst>
        </pc:picChg>
        <pc:picChg chg="mod">
          <ac:chgData name="kirsty roberts" userId="46352a9e12c8bbcb" providerId="LiveId" clId="{AA3FEDFC-1CBD-4BF7-90F2-E28C9BBDC077}" dt="2020-08-21T19:29:50.154" v="933" actId="1076"/>
          <ac:picMkLst>
            <pc:docMk/>
            <pc:sldMk cId="279922450" sldId="256"/>
            <ac:picMk id="25" creationId="{99E8E064-FC57-4566-8349-FC864B31F9F6}"/>
          </ac:picMkLst>
        </pc:picChg>
        <pc:picChg chg="del mod">
          <ac:chgData name="kirsty roberts" userId="46352a9e12c8bbcb" providerId="LiveId" clId="{AA3FEDFC-1CBD-4BF7-90F2-E28C9BBDC077}" dt="2020-08-21T11:17:01.514" v="25" actId="478"/>
          <ac:picMkLst>
            <pc:docMk/>
            <pc:sldMk cId="279922450" sldId="256"/>
            <ac:picMk id="27" creationId="{FD724FCC-1D2A-472E-AC40-6D62FA1D7724}"/>
          </ac:picMkLst>
        </pc:picChg>
        <pc:picChg chg="del mod">
          <ac:chgData name="kirsty roberts" userId="46352a9e12c8bbcb" providerId="LiveId" clId="{AA3FEDFC-1CBD-4BF7-90F2-E28C9BBDC077}" dt="2020-08-21T11:40:33.436" v="584" actId="478"/>
          <ac:picMkLst>
            <pc:docMk/>
            <pc:sldMk cId="279922450" sldId="256"/>
            <ac:picMk id="28" creationId="{F404B326-71AE-42B2-8A50-AB4F5A6570E7}"/>
          </ac:picMkLst>
        </pc:picChg>
        <pc:picChg chg="del">
          <ac:chgData name="kirsty roberts" userId="46352a9e12c8bbcb" providerId="LiveId" clId="{AA3FEDFC-1CBD-4BF7-90F2-E28C9BBDC077}" dt="2020-08-21T11:17:03.716" v="26" actId="478"/>
          <ac:picMkLst>
            <pc:docMk/>
            <pc:sldMk cId="279922450" sldId="256"/>
            <ac:picMk id="30" creationId="{B0DD3906-3259-4DC2-A3FB-090D29A28BBC}"/>
          </ac:picMkLst>
        </pc:picChg>
      </pc:sldChg>
      <pc:sldChg chg="addSp delSp modSp mod setBg">
        <pc:chgData name="kirsty roberts" userId="46352a9e12c8bbcb" providerId="LiveId" clId="{AA3FEDFC-1CBD-4BF7-90F2-E28C9BBDC077}" dt="2020-08-21T12:27:53.016" v="930" actId="14100"/>
        <pc:sldMkLst>
          <pc:docMk/>
          <pc:sldMk cId="3257763087" sldId="257"/>
        </pc:sldMkLst>
        <pc:spChg chg="del mod">
          <ac:chgData name="kirsty roberts" userId="46352a9e12c8bbcb" providerId="LiveId" clId="{AA3FEDFC-1CBD-4BF7-90F2-E28C9BBDC077}" dt="2020-08-21T12:09:06.740" v="680" actId="21"/>
          <ac:spMkLst>
            <pc:docMk/>
            <pc:sldMk cId="3257763087" sldId="257"/>
            <ac:spMk id="2" creationId="{A881C7DA-3EC5-4751-9C79-B80E088F7198}"/>
          </ac:spMkLst>
        </pc:spChg>
        <pc:spChg chg="mod">
          <ac:chgData name="kirsty roberts" userId="46352a9e12c8bbcb" providerId="LiveId" clId="{AA3FEDFC-1CBD-4BF7-90F2-E28C9BBDC077}" dt="2020-08-21T12:27:53.016" v="930" actId="14100"/>
          <ac:spMkLst>
            <pc:docMk/>
            <pc:sldMk cId="3257763087" sldId="257"/>
            <ac:spMk id="2" creationId="{BCD0D3DA-FF7B-4CBE-BA00-BA16004A22B2}"/>
          </ac:spMkLst>
        </pc:spChg>
        <pc:spChg chg="add del mod">
          <ac:chgData name="kirsty roberts" userId="46352a9e12c8bbcb" providerId="LiveId" clId="{AA3FEDFC-1CBD-4BF7-90F2-E28C9BBDC077}" dt="2020-08-21T12:09:17.013" v="682" actId="21"/>
          <ac:spMkLst>
            <pc:docMk/>
            <pc:sldMk cId="3257763087" sldId="257"/>
            <ac:spMk id="3" creationId="{28A3F6CF-F6BD-4086-BB1E-B90AED677822}"/>
          </ac:spMkLst>
        </pc:spChg>
        <pc:spChg chg="del mod">
          <ac:chgData name="kirsty roberts" userId="46352a9e12c8bbcb" providerId="LiveId" clId="{AA3FEDFC-1CBD-4BF7-90F2-E28C9BBDC077}" dt="2020-08-21T12:09:12.395" v="681" actId="21"/>
          <ac:spMkLst>
            <pc:docMk/>
            <pc:sldMk cId="3257763087" sldId="257"/>
            <ac:spMk id="4" creationId="{165955AE-85C6-4061-9205-E0B9FFC74072}"/>
          </ac:spMkLst>
        </pc:spChg>
        <pc:spChg chg="add del mod">
          <ac:chgData name="kirsty roberts" userId="46352a9e12c8bbcb" providerId="LiveId" clId="{AA3FEDFC-1CBD-4BF7-90F2-E28C9BBDC077}" dt="2020-08-21T12:24:57.437" v="830" actId="478"/>
          <ac:spMkLst>
            <pc:docMk/>
            <pc:sldMk cId="3257763087" sldId="257"/>
            <ac:spMk id="5" creationId="{36BD76C0-9007-4BD6-A33E-B3335F38DE4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0F396-16BF-4745-96C7-CD9298C86B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B60050-0DB9-44FF-86AF-AA1EF9F717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7B3E71-9BC2-48EA-AF80-8767FCBDA54D}"/>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5" name="Footer Placeholder 4">
            <a:extLst>
              <a:ext uri="{FF2B5EF4-FFF2-40B4-BE49-F238E27FC236}">
                <a16:creationId xmlns:a16="http://schemas.microsoft.com/office/drawing/2014/main" id="{5A87DF05-2B19-48A2-91BF-2DDAA1914B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0F1922-9934-4E4B-A691-1A2AA0E60536}"/>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1374169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9EA2-63D8-4E9F-AF86-ACA97EEF8F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DE1430-B29E-4BE3-B38D-7D56A99D23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3DF33-9C27-4891-AE3D-6B7183687A89}"/>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5" name="Footer Placeholder 4">
            <a:extLst>
              <a:ext uri="{FF2B5EF4-FFF2-40B4-BE49-F238E27FC236}">
                <a16:creationId xmlns:a16="http://schemas.microsoft.com/office/drawing/2014/main" id="{A993B099-2C7E-4DB6-BD58-6B30326C49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A2E390-A108-4C83-901C-91981959E774}"/>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1533592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576A1-113C-478D-B646-FDFF0E3AD5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5281D4-D5C7-4246-AF03-A61ECF0D22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0D6420-943D-4C99-842D-1BFA86C8E8C8}"/>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5" name="Footer Placeholder 4">
            <a:extLst>
              <a:ext uri="{FF2B5EF4-FFF2-40B4-BE49-F238E27FC236}">
                <a16:creationId xmlns:a16="http://schemas.microsoft.com/office/drawing/2014/main" id="{352D1647-925D-45F9-92D2-BCBD1DDDC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0D5A92-1BBB-4F2F-AAB5-F27FDECA1D0C}"/>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2692331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83476-0209-46AB-BF84-71E996CB5C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75A833-B687-4EB0-8B42-7E20D5F87E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5763FF-17E1-40D4-9A12-317A6B577B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4874AD-09BD-4092-BC80-30398FF902B4}"/>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6" name="Footer Placeholder 5">
            <a:extLst>
              <a:ext uri="{FF2B5EF4-FFF2-40B4-BE49-F238E27FC236}">
                <a16:creationId xmlns:a16="http://schemas.microsoft.com/office/drawing/2014/main" id="{5A0FE45D-80DE-4E65-B580-04C488969A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CE7DFF-27B8-4D02-A8F4-F37A0A12921A}"/>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3620727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79B7A-EA48-4A85-B924-3B723AE2F2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D5B4AC-9C9A-469C-B015-0F5BC99E91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FC648F-06BF-459E-BC52-948BB0F777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D4C362-B983-49E3-84AD-031ACCE9BB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632C68-330C-4AD7-852F-A10E8BEF36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329EEE-4F1E-4EA8-AF2F-BBE9F629F651}"/>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8" name="Footer Placeholder 7">
            <a:extLst>
              <a:ext uri="{FF2B5EF4-FFF2-40B4-BE49-F238E27FC236}">
                <a16:creationId xmlns:a16="http://schemas.microsoft.com/office/drawing/2014/main" id="{65AE3A2A-2EA7-48CD-8AB9-21956B3DE6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EB3F30-7BBC-4851-A9E7-D879A052F4C2}"/>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4151383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4054-33BC-4C3A-A1D7-6326D9362C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E1B9A6-199E-44EA-8677-7EF57972C229}"/>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4" name="Footer Placeholder 3">
            <a:extLst>
              <a:ext uri="{FF2B5EF4-FFF2-40B4-BE49-F238E27FC236}">
                <a16:creationId xmlns:a16="http://schemas.microsoft.com/office/drawing/2014/main" id="{977B4885-CE6E-440E-BB13-D83D881AA6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5C3712-C3EF-449F-A37A-93F6E49F082C}"/>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3509686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ED6E3C-49F1-4704-9EB6-B28D1C0174A7}"/>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3" name="Footer Placeholder 2">
            <a:extLst>
              <a:ext uri="{FF2B5EF4-FFF2-40B4-BE49-F238E27FC236}">
                <a16:creationId xmlns:a16="http://schemas.microsoft.com/office/drawing/2014/main" id="{21680926-636F-424B-ABB2-F15724DE4B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646210-FB66-4AB1-A0DC-60693E3DBBD4}"/>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629900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470-0646-4DA5-9BC5-B69249F051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68C617-BF44-4094-B669-CE09735A94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655920-2DF3-45E3-AD5E-BEF361499D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5BEC5B-7532-42EA-8EBE-D38F2813B0E6}"/>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6" name="Footer Placeholder 5">
            <a:extLst>
              <a:ext uri="{FF2B5EF4-FFF2-40B4-BE49-F238E27FC236}">
                <a16:creationId xmlns:a16="http://schemas.microsoft.com/office/drawing/2014/main" id="{B8C691C3-6DFD-43DB-BBC0-7F7C875D11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3495FA-D2AF-4000-B2D0-30244C553B2B}"/>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968292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3D742-B736-41E8-A55B-1AB8E4F052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F68359-1568-4060-88B5-802B5B4C14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B069F2-3862-4B52-8109-4F08EFA4D8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3FDBB6-AAE6-402E-B786-D9150C7F15C7}"/>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6" name="Footer Placeholder 5">
            <a:extLst>
              <a:ext uri="{FF2B5EF4-FFF2-40B4-BE49-F238E27FC236}">
                <a16:creationId xmlns:a16="http://schemas.microsoft.com/office/drawing/2014/main" id="{4F180F5A-D661-47EC-B417-673ACB4D37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4A7490-36DE-487E-ABDE-B0E1B7AA76C8}"/>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968923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94430-59C3-4501-91FC-AE6A31EF9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66A2F1-4BF4-468B-AAAE-A2E635E94C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D1662E-0913-405B-BCA0-1B7967886CB3}"/>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5" name="Footer Placeholder 4">
            <a:extLst>
              <a:ext uri="{FF2B5EF4-FFF2-40B4-BE49-F238E27FC236}">
                <a16:creationId xmlns:a16="http://schemas.microsoft.com/office/drawing/2014/main" id="{7A3263E9-729C-45AC-9949-F80DE0DD11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1D3BA9-8E14-446D-ACF6-80660D2065F4}"/>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3923870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386523-DCC4-457C-A7CE-181914DDD3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381792-0292-4BB8-A806-AB7A32A115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299EFD-C0E5-4051-8D63-8CAF83154DCE}"/>
              </a:ext>
            </a:extLst>
          </p:cNvPr>
          <p:cNvSpPr>
            <a:spLocks noGrp="1"/>
          </p:cNvSpPr>
          <p:nvPr>
            <p:ph type="dt" sz="half" idx="10"/>
          </p:nvPr>
        </p:nvSpPr>
        <p:spPr/>
        <p:txBody>
          <a:bodyPr/>
          <a:lstStyle/>
          <a:p>
            <a:fld id="{72CD8E11-C393-485F-AAAE-2E6B8B23F2D1}" type="datetimeFigureOut">
              <a:rPr lang="en-GB" smtClean="0"/>
              <a:t>21/08/2020</a:t>
            </a:fld>
            <a:endParaRPr lang="en-GB"/>
          </a:p>
        </p:txBody>
      </p:sp>
      <p:sp>
        <p:nvSpPr>
          <p:cNvPr id="5" name="Footer Placeholder 4">
            <a:extLst>
              <a:ext uri="{FF2B5EF4-FFF2-40B4-BE49-F238E27FC236}">
                <a16:creationId xmlns:a16="http://schemas.microsoft.com/office/drawing/2014/main" id="{A22AD529-593C-499D-A075-25E4E99A1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60767-7CBD-4DA4-B27D-46425918DB7C}"/>
              </a:ext>
            </a:extLst>
          </p:cNvPr>
          <p:cNvSpPr>
            <a:spLocks noGrp="1"/>
          </p:cNvSpPr>
          <p:nvPr>
            <p:ph type="sldNum" sz="quarter" idx="12"/>
          </p:nvPr>
        </p:nvSpPr>
        <p:spPr/>
        <p:txBody>
          <a:bodyPr/>
          <a:lstStyle/>
          <a:p>
            <a:fld id="{19CF7E10-DD66-4FFF-B57B-24F6A3B99439}" type="slidenum">
              <a:rPr lang="en-GB" smtClean="0"/>
              <a:t>‹#›</a:t>
            </a:fld>
            <a:endParaRPr lang="en-GB"/>
          </a:p>
        </p:txBody>
      </p:sp>
    </p:spTree>
    <p:extLst>
      <p:ext uri="{BB962C8B-B14F-4D97-AF65-F5344CB8AC3E}">
        <p14:creationId xmlns:p14="http://schemas.microsoft.com/office/powerpoint/2010/main" val="3675706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477825-577F-4F14-B7F1-C377691827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073341-6CF8-479C-B9C0-2B63CD9BA8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DD7893-6B80-4D65-A679-AE187C87D5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CD8E11-C393-485F-AAAE-2E6B8B23F2D1}" type="datetimeFigureOut">
              <a:rPr lang="en-GB" smtClean="0"/>
              <a:t>21/08/2020</a:t>
            </a:fld>
            <a:endParaRPr lang="en-GB"/>
          </a:p>
        </p:txBody>
      </p:sp>
      <p:sp>
        <p:nvSpPr>
          <p:cNvPr id="5" name="Footer Placeholder 4">
            <a:extLst>
              <a:ext uri="{FF2B5EF4-FFF2-40B4-BE49-F238E27FC236}">
                <a16:creationId xmlns:a16="http://schemas.microsoft.com/office/drawing/2014/main" id="{873F7623-718D-46D3-AB82-6D65B5C828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0A21EC1-639B-4E72-8E31-6B3D676E87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CF7E10-DD66-4FFF-B57B-24F6A3B99439}" type="slidenum">
              <a:rPr lang="en-GB" smtClean="0"/>
              <a:t>‹#›</a:t>
            </a:fld>
            <a:endParaRPr lang="en-GB"/>
          </a:p>
        </p:txBody>
      </p:sp>
    </p:spTree>
    <p:extLst>
      <p:ext uri="{BB962C8B-B14F-4D97-AF65-F5344CB8AC3E}">
        <p14:creationId xmlns:p14="http://schemas.microsoft.com/office/powerpoint/2010/main" val="2265570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ohiostate.pressbooks.pub/humantrafficking/chapter/chapter-3-theories-and-human-trafficking/"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titli15081977.blogspot.com/"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CCFF"/>
        </a:solidFill>
        <a:effectLst/>
      </p:bgPr>
    </p:bg>
    <p:spTree>
      <p:nvGrpSpPr>
        <p:cNvPr id="1" name=""/>
        <p:cNvGrpSpPr/>
        <p:nvPr/>
      </p:nvGrpSpPr>
      <p:grpSpPr>
        <a:xfrm>
          <a:off x="0" y="0"/>
          <a:ext cx="0" cy="0"/>
          <a:chOff x="0" y="0"/>
          <a:chExt cx="0" cy="0"/>
        </a:xfrm>
      </p:grpSpPr>
      <p:sp>
        <p:nvSpPr>
          <p:cNvPr id="19" name="Text Box 2">
            <a:extLst>
              <a:ext uri="{FF2B5EF4-FFF2-40B4-BE49-F238E27FC236}">
                <a16:creationId xmlns:a16="http://schemas.microsoft.com/office/drawing/2014/main" id="{EAD9FA80-94D3-4CF1-A7EA-9BF189C33B46}"/>
              </a:ext>
            </a:extLst>
          </p:cNvPr>
          <p:cNvSpPr txBox="1">
            <a:spLocks noChangeArrowheads="1"/>
          </p:cNvSpPr>
          <p:nvPr/>
        </p:nvSpPr>
        <p:spPr bwMode="auto">
          <a:xfrm>
            <a:off x="44389" y="76569"/>
            <a:ext cx="4187398" cy="5400595"/>
          </a:xfrm>
          <a:prstGeom prst="rect">
            <a:avLst/>
          </a:prstGeom>
          <a:solidFill>
            <a:srgbClr val="00FF00"/>
          </a:solidFill>
          <a:ln w="9525">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W</a:t>
            </a:r>
            <a:r>
              <a:rPr lang="en-GB" sz="800"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hat is it?</a:t>
            </a:r>
            <a:endParaRPr lang="en-GB" sz="11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 purpose of the Pupil Deprivation Grant is to improve outcomes for learners eligible for ‘FREE SCHOOL MEALS’(e-FSM) and looked after children (LAC). It is intended to overcome the additional barriers that prevent learners with disadvantaged backgrounds and many other indications that enable a child to lack within an educational setting, an example would be to the vulnerable children from a barrier stopping the child from achieving their full potential (</a:t>
            </a:r>
            <a:r>
              <a:rPr lang="en-GB" sz="800" b="1"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Gov.Wales</a:t>
            </a:r>
            <a:r>
              <a:rPr lang="en-GB" sz="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2019).</a:t>
            </a:r>
            <a:endParaRPr lang="en-GB" sz="11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W</a:t>
            </a:r>
            <a:r>
              <a:rPr lang="en-GB" sz="800"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hen did it come into practice?</a:t>
            </a:r>
            <a:endParaRPr lang="en-GB" sz="11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 Pupil Deprivation Grant was established in 2012  and came into practice to help children to improve their learning outcomes  The grant I paid for each learner aged 5-15 (</a:t>
            </a:r>
            <a:r>
              <a:rPr lang="en-GB" sz="800" b="1"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Gov.wales</a:t>
            </a:r>
            <a:r>
              <a:rPr lang="en-GB" sz="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2015). </a:t>
            </a:r>
            <a:endParaRPr lang="en-GB" sz="11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W</a:t>
            </a:r>
            <a:r>
              <a:rPr lang="en-GB" sz="800"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ho developed it?</a:t>
            </a:r>
            <a:endParaRPr lang="en-GB" sz="1100" b="1"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 Welsh Government developed the PDG to be eligible for all schools across Wales that applied for the grant. </a:t>
            </a:r>
            <a:endParaRPr lang="en-GB" sz="11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W</a:t>
            </a:r>
            <a:r>
              <a:rPr lang="en-GB" sz="800"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here is it in place?</a:t>
            </a:r>
            <a:endParaRPr lang="en-GB" sz="11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 PDG is in all schools across Wales however it is up to how many children have free school meal’s attending within their school as it is based on their total of how much they are eligible for. </a:t>
            </a:r>
            <a:endParaRPr lang="en-GB" sz="11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W</a:t>
            </a:r>
            <a:r>
              <a:rPr lang="en-GB" sz="800" b="1" u="sng"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hy is it in place?</a:t>
            </a:r>
            <a:endParaRPr lang="en-GB" sz="11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 PDG is in place to be able to improve children’s learning despite their vulnerable backgrounds. Poverty can have a massive impact on a child’s learning simply because their family lack in money to be able buy the basic essential necessities of learning equipment. Theory to this</a:t>
            </a:r>
            <a:r>
              <a:rPr lang="en-GB" sz="1100" b="1" dirty="0">
                <a:solidFill>
                  <a:srgbClr val="002060"/>
                </a:solidFill>
                <a:effectLst/>
                <a:latin typeface="Comic Sans MS" panose="030F0702030302020204" pitchFamily="66" charset="0"/>
                <a:ea typeface="Calibri" panose="020F0502020204030204" pitchFamily="34" charset="0"/>
                <a:cs typeface="Times New Roman" panose="02020603050405020304" pitchFamily="18" charset="0"/>
              </a:rPr>
              <a:t> </a:t>
            </a:r>
            <a:r>
              <a:rPr lang="en-GB" sz="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would be Maslow’s hierarchy of basic needs (Maslow, 2013).</a:t>
            </a:r>
            <a:r>
              <a:rPr lang="en-GB" sz="1100" b="1" dirty="0">
                <a:solidFill>
                  <a:srgbClr val="002060"/>
                </a:solidFill>
                <a:effectLst/>
                <a:latin typeface="Comic Sans MS" panose="030F0702030302020204" pitchFamily="66" charset="0"/>
                <a:ea typeface="Calibri" panose="020F0502020204030204" pitchFamily="34" charset="0"/>
                <a:cs typeface="Times New Roman" panose="02020603050405020304" pitchFamily="18" charset="0"/>
              </a:rPr>
              <a:t> </a:t>
            </a:r>
            <a:r>
              <a:rPr lang="en-GB" sz="800" b="1"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It allows children to be able to get given an opportunity for success and help them grow and develop.</a:t>
            </a:r>
            <a:endParaRPr lang="en-GB" sz="11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2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1" name="Text Box 1">
            <a:extLst>
              <a:ext uri="{FF2B5EF4-FFF2-40B4-BE49-F238E27FC236}">
                <a16:creationId xmlns:a16="http://schemas.microsoft.com/office/drawing/2014/main" id="{65565EBD-1271-44F9-B1DE-BE92D9A8B3DC}"/>
              </a:ext>
            </a:extLst>
          </p:cNvPr>
          <p:cNvSpPr txBox="1"/>
          <p:nvPr/>
        </p:nvSpPr>
        <p:spPr>
          <a:xfrm>
            <a:off x="4351083" y="0"/>
            <a:ext cx="5433036" cy="722421"/>
          </a:xfrm>
          <a:prstGeom prst="rect">
            <a:avLst/>
          </a:prstGeom>
          <a:solidFill>
            <a:srgbClr val="FF6600"/>
          </a:solidFill>
          <a:ln>
            <a:solidFill>
              <a:schemeClr val="tx1"/>
            </a:solidFill>
          </a:ln>
          <a:effectLst>
            <a:glow rad="139700">
              <a:schemeClr val="accent4">
                <a:satMod val="175000"/>
                <a:alpha val="40000"/>
              </a:schemeClr>
            </a:glow>
            <a:outerShdw blurRad="184150" dist="241300" dir="11520000" sx="110000" sy="110000" algn="ctr">
              <a:srgbClr val="000000">
                <a:alpha val="18000"/>
              </a:srgbClr>
            </a:outerShdw>
            <a:softEdge rad="31750"/>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2800" b="1" dirty="0">
                <a:ln w="12700" cap="flat" cmpd="sng" algn="ctr">
                  <a:solidFill>
                    <a:srgbClr val="FFC000"/>
                  </a:solidFill>
                  <a:prstDash val="solid"/>
                  <a:round/>
                </a:ln>
                <a:solidFill>
                  <a:schemeClr val="tx2"/>
                </a:solidFill>
                <a:latin typeface="Calibri" panose="020F0502020204030204" pitchFamily="34" charset="0"/>
                <a:ea typeface="Calibri" panose="020F0502020204030204" pitchFamily="34" charset="0"/>
                <a:cs typeface="Times New Roman" panose="02020603050405020304" pitchFamily="18" charset="0"/>
              </a:rPr>
              <a:t>Pupil</a:t>
            </a:r>
            <a:r>
              <a:rPr lang="en-GB" sz="4000" b="1" dirty="0">
                <a:ln w="12700" cap="flat" cmpd="sng" algn="ctr">
                  <a:solidFill>
                    <a:srgbClr val="FFC000"/>
                  </a:solidFill>
                  <a:prstDash val="solid"/>
                  <a:round/>
                </a:ln>
                <a:solidFill>
                  <a:schemeClr val="tx2"/>
                </a:solidFill>
                <a:latin typeface="Calibri" panose="020F0502020204030204" pitchFamily="34" charset="0"/>
                <a:ea typeface="Calibri" panose="020F0502020204030204" pitchFamily="34" charset="0"/>
                <a:cs typeface="Times New Roman" panose="02020603050405020304" pitchFamily="18" charset="0"/>
              </a:rPr>
              <a:t> </a:t>
            </a:r>
            <a:r>
              <a:rPr lang="en-GB" sz="2800" b="1" dirty="0">
                <a:ln w="12700" cap="flat" cmpd="sng" algn="ctr">
                  <a:solidFill>
                    <a:srgbClr val="FFC000"/>
                  </a:solidFill>
                  <a:prstDash val="solid"/>
                  <a:round/>
                </a:ln>
                <a:solidFill>
                  <a:schemeClr val="tx2"/>
                </a:solidFill>
                <a:latin typeface="Calibri" panose="020F0502020204030204" pitchFamily="34" charset="0"/>
                <a:ea typeface="Calibri" panose="020F0502020204030204" pitchFamily="34" charset="0"/>
                <a:cs typeface="Times New Roman" panose="02020603050405020304" pitchFamily="18" charset="0"/>
              </a:rPr>
              <a:t>Deprivation</a:t>
            </a:r>
            <a:r>
              <a:rPr lang="en-GB" sz="4000" b="1" dirty="0">
                <a:ln w="12700" cap="flat" cmpd="sng" algn="ctr">
                  <a:solidFill>
                    <a:srgbClr val="FFC000"/>
                  </a:solidFill>
                  <a:prstDash val="solid"/>
                  <a:round/>
                </a:ln>
                <a:solidFill>
                  <a:schemeClr val="tx2"/>
                </a:solidFill>
                <a:latin typeface="Calibri" panose="020F0502020204030204" pitchFamily="34" charset="0"/>
                <a:ea typeface="Calibri" panose="020F0502020204030204" pitchFamily="34" charset="0"/>
                <a:cs typeface="Times New Roman" panose="02020603050405020304" pitchFamily="18" charset="0"/>
              </a:rPr>
              <a:t> </a:t>
            </a:r>
            <a:r>
              <a:rPr lang="en-GB" sz="2800" b="1" dirty="0">
                <a:ln w="12700" cap="flat" cmpd="sng" algn="ctr">
                  <a:solidFill>
                    <a:srgbClr val="FFC000"/>
                  </a:solidFill>
                  <a:prstDash val="solid"/>
                  <a:round/>
                </a:ln>
                <a:solidFill>
                  <a:schemeClr val="tx2"/>
                </a:solidFill>
                <a:latin typeface="Calibri" panose="020F0502020204030204" pitchFamily="34" charset="0"/>
                <a:ea typeface="Calibri" panose="020F0502020204030204" pitchFamily="34" charset="0"/>
                <a:cs typeface="Times New Roman" panose="02020603050405020304" pitchFamily="18" charset="0"/>
              </a:rPr>
              <a:t>Grant</a:t>
            </a:r>
            <a:r>
              <a:rPr lang="en-GB" sz="4000" b="1" dirty="0">
                <a:ln w="12700" cap="flat" cmpd="sng" algn="ctr">
                  <a:solidFill>
                    <a:srgbClr val="FFC000"/>
                  </a:solidFill>
                  <a:prstDash val="solid"/>
                  <a:round/>
                </a:ln>
                <a:solidFill>
                  <a:schemeClr val="tx2"/>
                </a:solidFill>
                <a:latin typeface="Calibri" panose="020F0502020204030204" pitchFamily="34" charset="0"/>
                <a:ea typeface="Calibri" panose="020F0502020204030204" pitchFamily="34" charset="0"/>
                <a:cs typeface="Times New Roman" panose="02020603050405020304" pitchFamily="18" charset="0"/>
              </a:rPr>
              <a:t> - </a:t>
            </a:r>
            <a:r>
              <a:rPr lang="en-GB" sz="2800" b="1" dirty="0">
                <a:ln w="12700" cap="flat" cmpd="sng" algn="ctr">
                  <a:solidFill>
                    <a:srgbClr val="FFC000"/>
                  </a:solidFill>
                  <a:prstDash val="solid"/>
                  <a:round/>
                </a:ln>
                <a:solidFill>
                  <a:schemeClr val="tx2"/>
                </a:solidFill>
                <a:latin typeface="Calibri" panose="020F0502020204030204" pitchFamily="34" charset="0"/>
                <a:ea typeface="Calibri" panose="020F0502020204030204" pitchFamily="34" charset="0"/>
                <a:cs typeface="Times New Roman" panose="02020603050405020304" pitchFamily="18" charset="0"/>
              </a:rPr>
              <a:t>PDG</a:t>
            </a:r>
            <a:endParaRPr lang="en-GB" sz="1200"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22" name="Text Box 2">
            <a:extLst>
              <a:ext uri="{FF2B5EF4-FFF2-40B4-BE49-F238E27FC236}">
                <a16:creationId xmlns:a16="http://schemas.microsoft.com/office/drawing/2014/main" id="{9A71A5DC-DA8B-4896-85F0-3FAE6EA3B914}"/>
              </a:ext>
            </a:extLst>
          </p:cNvPr>
          <p:cNvSpPr txBox="1">
            <a:spLocks noChangeArrowheads="1"/>
          </p:cNvSpPr>
          <p:nvPr/>
        </p:nvSpPr>
        <p:spPr bwMode="auto">
          <a:xfrm>
            <a:off x="4351083" y="767931"/>
            <a:ext cx="5433036" cy="3249887"/>
          </a:xfrm>
          <a:prstGeom prst="rect">
            <a:avLst/>
          </a:prstGeom>
          <a:solidFill>
            <a:srgbClr val="002060"/>
          </a:solidFill>
          <a:ln w="9525">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900" b="1" u="sng"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Times New Roman" panose="02020603050405020304" pitchFamily="18" charset="0"/>
              </a:rPr>
              <a:t>The holistic approach -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it Is stated </a:t>
            </a:r>
            <a:r>
              <a:rPr lang="en-GB" sz="900" b="1" dirty="0">
                <a:solidFill>
                  <a:schemeClr val="bg1"/>
                </a:solidFill>
                <a:latin typeface="Arial" panose="020B0604020202020204" pitchFamily="34" charset="0"/>
                <a:cs typeface="Times New Roman" panose="02020603050405020304" pitchFamily="18" charset="0"/>
              </a:rPr>
              <a:t>by (Infed.org, 2020) that within the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development of every person's intellectual, emotional, social, physical, artistic, creative, and spiritual potentials. It seeks to engage students in the teaching/ and learning process and encourages personal and collective responsibility this also refers to living amongst poverty.</a:t>
            </a:r>
            <a:endParaRPr lang="en-GB" sz="12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900" b="1" u="sng"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Times New Roman" panose="02020603050405020304" pitchFamily="18" charset="0"/>
              </a:rPr>
              <a:t>Child Poverty in Education </a:t>
            </a:r>
            <a:r>
              <a:rPr lang="en-GB" sz="900" b="1" u="sng"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can have a huge impact on their learning ability, by them not having food at </a:t>
            </a:r>
            <a:r>
              <a:rPr lang="en-GB" sz="900" b="1">
                <a:solidFill>
                  <a:schemeClr val="bg1"/>
                </a:solidFill>
                <a:effectLst/>
                <a:latin typeface="Arial" panose="020B0604020202020204" pitchFamily="34" charset="0"/>
                <a:ea typeface="Calibri" panose="020F0502020204030204" pitchFamily="34" charset="0"/>
                <a:cs typeface="Times New Roman" panose="02020603050405020304" pitchFamily="18" charset="0"/>
              </a:rPr>
              <a:t>home  and the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impact of this allows them to come into school hungry.  – Schools have funding off the Welsh Government to allow children a free breakfast, free snack, and a free lunch whilst in school 5 days a week.</a:t>
            </a:r>
            <a:endParaRPr lang="en-GB" sz="12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900" b="1" u="sng"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Times New Roman" panose="02020603050405020304" pitchFamily="18" charset="0"/>
              </a:rPr>
              <a:t>The Welsh Government -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has a programme that runs throughout the summer term holidays is known as SHEP. It allows children the entitlement of a healthy meal and physical activity and enrichment sessions to children in areas of social deprivation. It is labelled as ‘food and fun’ which is used to promote clubs to children and families (Welsh Government, 2017). </a:t>
            </a:r>
            <a:endParaRPr lang="en-GB" sz="1200" b="1"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900" b="1" dirty="0">
                <a:solidFill>
                  <a:srgbClr val="FF0000"/>
                </a:solidFill>
                <a:highlight>
                  <a:srgbClr val="FFFF00"/>
                </a:highlight>
                <a:latin typeface="Arial" panose="020B0604020202020204" pitchFamily="34" charset="0"/>
                <a:cs typeface="Times New Roman" panose="02020603050405020304" pitchFamily="18" charset="0"/>
              </a:rPr>
              <a:t>We are the fifth wealthiest country in the UK but there is 185,000 Children living in poverty and there is 28% in WALES. Also looking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at the UK Government welfare and tax reforms it is estimated </a:t>
            </a:r>
            <a:r>
              <a:rPr lang="en-GB" sz="900" b="1" dirty="0">
                <a:solidFill>
                  <a:srgbClr val="FF0000"/>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that by 2021-2022 it will increase to 40% of children living in poverty in WALES.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(Children's Commissioner For Wales, 2020)</a:t>
            </a:r>
            <a:endParaRPr lang="en-GB" sz="12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The Welsh Government has set national indicators towards achieving the seven well-being goals as laid out in the Well-being of Future Generations (Wales) Act 2015 (wwf.org.com, 2015).</a:t>
            </a:r>
            <a:endParaRPr lang="en-GB" sz="12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4" name="Text Box 2">
            <a:extLst>
              <a:ext uri="{FF2B5EF4-FFF2-40B4-BE49-F238E27FC236}">
                <a16:creationId xmlns:a16="http://schemas.microsoft.com/office/drawing/2014/main" id="{3B9875F6-2D28-46AF-B7C9-0E3C24230F99}"/>
              </a:ext>
            </a:extLst>
          </p:cNvPr>
          <p:cNvSpPr txBox="1">
            <a:spLocks noChangeArrowheads="1"/>
          </p:cNvSpPr>
          <p:nvPr/>
        </p:nvSpPr>
        <p:spPr bwMode="auto">
          <a:xfrm>
            <a:off x="9886017" y="76569"/>
            <a:ext cx="2232159" cy="4148430"/>
          </a:xfrm>
          <a:prstGeom prst="rect">
            <a:avLst/>
          </a:prstGeom>
          <a:solidFill>
            <a:srgbClr val="FF0066"/>
          </a:solidFill>
          <a:ln w="9525">
            <a:solidFill>
              <a:srgbClr val="000000"/>
            </a:solid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000" b="1" u="sng" dirty="0">
                <a:solidFill>
                  <a:schemeClr val="bg1"/>
                </a:solidFill>
                <a:latin typeface="Arial" panose="020B0604020202020204" pitchFamily="34" charset="0"/>
                <a:ea typeface="Calibri" panose="020F0502020204030204" pitchFamily="34" charset="0"/>
                <a:cs typeface="Times New Roman" panose="02020603050405020304" pitchFamily="18" charset="0"/>
              </a:rPr>
              <a:t>The Children Act 1989</a:t>
            </a:r>
          </a:p>
          <a:p>
            <a:pPr algn="ctr">
              <a:lnSpc>
                <a:spcPct val="107000"/>
              </a:lnSpc>
              <a:spcAft>
                <a:spcPts val="800"/>
              </a:spcAft>
            </a:pPr>
            <a:r>
              <a:rPr lang="en-GB" sz="900" b="1" i="1" dirty="0">
                <a:solidFill>
                  <a:schemeClr val="bg1"/>
                </a:solidFill>
                <a:latin typeface="Arial" panose="020B0604020202020204" pitchFamily="34" charset="0"/>
                <a:ea typeface="Calibri" panose="020F0502020204030204" pitchFamily="34" charset="0"/>
                <a:cs typeface="Times New Roman" panose="02020603050405020304" pitchFamily="18" charset="0"/>
              </a:rPr>
              <a:t>“</a:t>
            </a:r>
            <a:r>
              <a:rPr lang="en-GB" sz="900" b="1" i="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It is also our duty to be able to look after children to achieve a safe guarded environment for children to be able to feel safe in a school setting” </a:t>
            </a:r>
          </a:p>
          <a:p>
            <a:pPr algn="ctr">
              <a:lnSpc>
                <a:spcPct val="107000"/>
              </a:lnSpc>
              <a:spcAft>
                <a:spcPts val="800"/>
              </a:spcAft>
            </a:pP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This also applies to the children act, (Legislation.gov.uk, 1989). </a:t>
            </a:r>
            <a:endParaRPr lang="en-GB" sz="12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50" b="1" u="sng" dirty="0">
                <a:solidFill>
                  <a:schemeClr val="bg1"/>
                </a:solidFill>
                <a:latin typeface="Arial" panose="020B0604020202020204" pitchFamily="34" charset="0"/>
                <a:ea typeface="Calibri" panose="020F0502020204030204" pitchFamily="34" charset="0"/>
                <a:cs typeface="Times New Roman" panose="02020603050405020304" pitchFamily="18" charset="0"/>
              </a:rPr>
              <a:t>Attainment</a:t>
            </a:r>
            <a:r>
              <a:rPr lang="en-GB" sz="900" b="1" u="sng"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Times New Roman" panose="02020603050405020304" pitchFamily="18" charset="0"/>
              </a:rPr>
              <a:t>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Schools across the nation particularity in Wales get given a grant to help Children’s attainment (Attained., 2020), within an education setting and help with </a:t>
            </a:r>
            <a:r>
              <a:rPr lang="en-GB" sz="900" b="1"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provisions,interventions</a:t>
            </a:r>
            <a:r>
              <a:rPr lang="en-GB" sz="900" b="1" dirty="0">
                <a:solidFill>
                  <a:schemeClr val="bg1"/>
                </a:solidFill>
                <a:latin typeface="Arial" panose="020B0604020202020204" pitchFamily="34" charset="0"/>
                <a:ea typeface="Calibri" panose="020F0502020204030204" pitchFamily="34" charset="0"/>
                <a:cs typeface="Times New Roman" panose="02020603050405020304" pitchFamily="18" charset="0"/>
              </a:rPr>
              <a:t>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and allowing them the basics of learning to be able to achieve their full potential in a school setting. It is up </a:t>
            </a:r>
            <a:r>
              <a:rPr lang="en-GB" sz="900" b="1" dirty="0">
                <a:solidFill>
                  <a:schemeClr val="bg1"/>
                </a:solidFill>
                <a:latin typeface="Arial" panose="020B0604020202020204" pitchFamily="34" charset="0"/>
                <a:ea typeface="Calibri" panose="020F0502020204030204" pitchFamily="34" charset="0"/>
                <a:cs typeface="Times New Roman" panose="02020603050405020304" pitchFamily="18" charset="0"/>
              </a:rPr>
              <a:t>the </a:t>
            </a:r>
            <a:r>
              <a:rPr lang="en-GB" sz="9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school to apply them for the grant and they then decide what provisions, interventions and equipment, that would be needed within their school and what </a:t>
            </a:r>
            <a:r>
              <a:rPr lang="en-GB" sz="9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would work best for that certain school.</a:t>
            </a:r>
            <a:endParaRPr lang="en-GB" sz="12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26" name="Text Box 2">
            <a:extLst>
              <a:ext uri="{FF2B5EF4-FFF2-40B4-BE49-F238E27FC236}">
                <a16:creationId xmlns:a16="http://schemas.microsoft.com/office/drawing/2014/main" id="{F9DB4162-0C1B-41A2-A40A-C52EF7C48ECB}"/>
              </a:ext>
            </a:extLst>
          </p:cNvPr>
          <p:cNvSpPr txBox="1">
            <a:spLocks noChangeArrowheads="1"/>
          </p:cNvSpPr>
          <p:nvPr/>
        </p:nvSpPr>
        <p:spPr bwMode="auto">
          <a:xfrm>
            <a:off x="44389" y="5510300"/>
            <a:ext cx="6455511" cy="1340125"/>
          </a:xfrm>
          <a:prstGeom prst="rect">
            <a:avLst/>
          </a:prstGeom>
          <a:solidFill>
            <a:srgbClr val="FFFF00"/>
          </a:solidFill>
          <a:ln w="9525">
            <a:solidFill>
              <a:srgbClr val="000000"/>
            </a:solid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050" b="1" u="sng"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Comparing 2 schools within the local area about what they are entitled to, what they wish to do with the money, how it will help their children.</a:t>
            </a:r>
            <a:endParaRPr lang="en-GB" sz="12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9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SCHOOL 1 – Critically exploring SCHOOL 1 it is in a local area amongst a deprived and vulnerable area. More than 44% of children are entitled to ‘FREE SCHOOL MEALS’ in school. (Pembrokeshire County Council, 2020)</a:t>
            </a:r>
            <a:endParaRPr lang="en-GB" sz="12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9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SCHOOL 2 – Is in a more privileged area, however they also have percentages of ‘free school meal’ children but I cannot find the correct percentage for it. They have £33,515 less than school 1 as they have less LAC (Pembrokeshire County Council, 2020).</a:t>
            </a:r>
            <a:endParaRPr lang="en-GB" sz="12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25" name="Picture 24" descr="Home | GOV.WALES">
            <a:extLst>
              <a:ext uri="{FF2B5EF4-FFF2-40B4-BE49-F238E27FC236}">
                <a16:creationId xmlns:a16="http://schemas.microsoft.com/office/drawing/2014/main" id="{99E8E064-FC57-4566-8349-FC864B31F9F6}"/>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08900" y="3805383"/>
            <a:ext cx="2236679" cy="955022"/>
          </a:xfrm>
          <a:prstGeom prst="ellipse">
            <a:avLst/>
          </a:prstGeom>
          <a:ln>
            <a:noFill/>
          </a:ln>
          <a:effectLst>
            <a:softEdge rad="112500"/>
          </a:effectLst>
        </p:spPr>
      </p:pic>
      <p:sp>
        <p:nvSpPr>
          <p:cNvPr id="2" name="Isosceles Triangle 1">
            <a:extLst>
              <a:ext uri="{FF2B5EF4-FFF2-40B4-BE49-F238E27FC236}">
                <a16:creationId xmlns:a16="http://schemas.microsoft.com/office/drawing/2014/main" id="{FEF4EBAD-AED5-4061-85F7-DE7D6AF32894}"/>
              </a:ext>
            </a:extLst>
          </p:cNvPr>
          <p:cNvSpPr/>
          <p:nvPr/>
        </p:nvSpPr>
        <p:spPr>
          <a:xfrm>
            <a:off x="6227240" y="3805383"/>
            <a:ext cx="3249269" cy="3052618"/>
          </a:xfrm>
          <a:prstGeom prst="triangle">
            <a:avLst>
              <a:gd name="adj" fmla="val 50284"/>
            </a:avLst>
          </a:prstGeom>
          <a:blipFill dpi="0"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D99BCA42-B41A-4F01-97CB-C553EB22AF48}"/>
              </a:ext>
            </a:extLst>
          </p:cNvPr>
          <p:cNvSpPr txBox="1"/>
          <p:nvPr/>
        </p:nvSpPr>
        <p:spPr>
          <a:xfrm>
            <a:off x="4333423" y="4579300"/>
            <a:ext cx="2734178" cy="830997"/>
          </a:xfrm>
          <a:prstGeom prst="rect">
            <a:avLst/>
          </a:prstGeom>
          <a:noFill/>
        </p:spPr>
        <p:txBody>
          <a:bodyPr wrap="square" rtlCol="0">
            <a:spAutoFit/>
          </a:bodyPr>
          <a:lstStyle/>
          <a:p>
            <a:pPr algn="just"/>
            <a:r>
              <a:rPr lang="en-GB" sz="1200" b="1" i="1" dirty="0">
                <a:solidFill>
                  <a:srgbClr val="FF0000"/>
                </a:solidFill>
                <a:latin typeface="Arial" panose="020B0604020202020204" pitchFamily="34" charset="0"/>
                <a:cs typeface="Arial" panose="020B0604020202020204" pitchFamily="34" charset="0"/>
              </a:rPr>
              <a:t>“ Leave no country thwarted by a lack of finance to implement EFA” - (Dakar, 2000)</a:t>
            </a:r>
          </a:p>
          <a:p>
            <a:r>
              <a:rPr lang="en-GB" sz="1200" b="1" i="1" dirty="0">
                <a:solidFill>
                  <a:srgbClr val="FF0066"/>
                </a:solidFill>
                <a:latin typeface="Arial" panose="020B0604020202020204" pitchFamily="34" charset="0"/>
                <a:cs typeface="Arial" panose="020B0604020202020204" pitchFamily="34" charset="0"/>
              </a:rPr>
              <a:t> </a:t>
            </a:r>
          </a:p>
        </p:txBody>
      </p:sp>
      <p:sp>
        <p:nvSpPr>
          <p:cNvPr id="9" name="Heart 8">
            <a:extLst>
              <a:ext uri="{FF2B5EF4-FFF2-40B4-BE49-F238E27FC236}">
                <a16:creationId xmlns:a16="http://schemas.microsoft.com/office/drawing/2014/main" id="{D8363038-DD49-41A2-AF8A-29E2B7ED9082}"/>
              </a:ext>
            </a:extLst>
          </p:cNvPr>
          <p:cNvSpPr/>
          <p:nvPr/>
        </p:nvSpPr>
        <p:spPr>
          <a:xfrm>
            <a:off x="8744678" y="4311272"/>
            <a:ext cx="3402933" cy="2556432"/>
          </a:xfrm>
          <a:prstGeom prst="heart">
            <a:avLst/>
          </a:prstGeom>
          <a:blipFill>
            <a:blip r:embed="rId5"/>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35BC2C4B-7CAE-491C-A7EA-8BCA0EF2C309}"/>
              </a:ext>
            </a:extLst>
          </p:cNvPr>
          <p:cNvSpPr txBox="1"/>
          <p:nvPr/>
        </p:nvSpPr>
        <p:spPr>
          <a:xfrm>
            <a:off x="9215864" y="5387460"/>
            <a:ext cx="2397548" cy="275653"/>
          </a:xfrm>
          <a:prstGeom prst="rect">
            <a:avLst/>
          </a:prstGeom>
          <a:noFill/>
        </p:spPr>
        <p:txBody>
          <a:bodyPr wrap="square" rtlCol="0">
            <a:spAutoFit/>
          </a:bodyPr>
          <a:lstStyle/>
          <a:p>
            <a:pPr>
              <a:lnSpc>
                <a:spcPct val="107000"/>
              </a:lnSpc>
              <a:spcAft>
                <a:spcPts val="800"/>
              </a:spcAft>
            </a:pPr>
            <a:r>
              <a:rPr lang="en-GB" sz="1200" i="1" dirty="0">
                <a:solidFill>
                  <a:srgbClr val="FF0000"/>
                </a:solidFill>
                <a:effectLst/>
                <a:latin typeface="Arial" panose="020B0604020202020204" pitchFamily="34" charset="0"/>
                <a:ea typeface="Calibri" panose="020F0502020204030204" pitchFamily="34" charset="0"/>
                <a:cs typeface="Arial" panose="020B0604020202020204" pitchFamily="34" charset="0"/>
              </a:rPr>
              <a:t>(The Welsh Government, 2015)</a:t>
            </a:r>
          </a:p>
        </p:txBody>
      </p:sp>
      <p:sp>
        <p:nvSpPr>
          <p:cNvPr id="11" name="TextBox 10">
            <a:extLst>
              <a:ext uri="{FF2B5EF4-FFF2-40B4-BE49-F238E27FC236}">
                <a16:creationId xmlns:a16="http://schemas.microsoft.com/office/drawing/2014/main" id="{169ABA72-3E1D-4BC2-9E85-CD4F0FD26533}"/>
              </a:ext>
            </a:extLst>
          </p:cNvPr>
          <p:cNvSpPr txBox="1"/>
          <p:nvPr/>
        </p:nvSpPr>
        <p:spPr>
          <a:xfrm>
            <a:off x="11002096" y="3830042"/>
            <a:ext cx="2139675" cy="375552"/>
          </a:xfrm>
          <a:prstGeom prst="rect">
            <a:avLst/>
          </a:prstGeom>
          <a:noFill/>
        </p:spPr>
        <p:txBody>
          <a:bodyPr wrap="square" rtlCol="0">
            <a:spAutoFit/>
          </a:bodyPr>
          <a:lstStyle>
            <a:defPPr>
              <a:defRPr lang="en-US"/>
            </a:defPPr>
            <a:lvl1pPr>
              <a:lnSpc>
                <a:spcPct val="107000"/>
              </a:lnSpc>
              <a:spcAft>
                <a:spcPts val="800"/>
              </a:spcAft>
              <a:defRPr>
                <a:effectLst/>
                <a:latin typeface="Calibri" panose="020F0502020204030204" pitchFamily="34" charset="0"/>
                <a:ea typeface="Calibri" panose="020F0502020204030204" pitchFamily="34" charset="0"/>
                <a:cs typeface="Times New Roman" panose="02020603050405020304" pitchFamily="18" charset="0"/>
              </a:defRPr>
            </a:lvl1pPr>
          </a:lstStyle>
          <a:p>
            <a:r>
              <a:rPr lang="en-GB" dirty="0">
                <a:solidFill>
                  <a:schemeClr val="bg1"/>
                </a:solidFill>
                <a:latin typeface="Arial" panose="020B0604020202020204" pitchFamily="34" charset="0"/>
                <a:cs typeface="Arial" panose="020B0604020202020204" pitchFamily="34" charset="0"/>
              </a:rPr>
              <a:t>(</a:t>
            </a:r>
            <a:r>
              <a:rPr lang="en-GB" sz="1200" i="1" dirty="0">
                <a:solidFill>
                  <a:schemeClr val="bg1"/>
                </a:solidFill>
                <a:latin typeface="Arial" panose="020B0604020202020204" pitchFamily="34" charset="0"/>
                <a:cs typeface="Arial" panose="020B0604020202020204" pitchFamily="34" charset="0"/>
              </a:rPr>
              <a:t>Stahl</a:t>
            </a:r>
            <a:r>
              <a:rPr lang="en-GB" dirty="0">
                <a:solidFill>
                  <a:schemeClr val="bg1"/>
                </a:solidFill>
                <a:latin typeface="Arial" panose="020B0604020202020204" pitchFamily="34" charset="0"/>
                <a:cs typeface="Arial" panose="020B0604020202020204" pitchFamily="34" charset="0"/>
              </a:rPr>
              <a:t>, </a:t>
            </a:r>
            <a:r>
              <a:rPr lang="en-GB" sz="1200" i="1" dirty="0">
                <a:solidFill>
                  <a:schemeClr val="bg1"/>
                </a:solidFill>
                <a:latin typeface="Arial" panose="020B0604020202020204" pitchFamily="34" charset="0"/>
                <a:cs typeface="Arial" panose="020B0604020202020204" pitchFamily="34" charset="0"/>
              </a:rPr>
              <a:t>2009</a:t>
            </a:r>
            <a:r>
              <a:rPr lang="en-GB" dirty="0">
                <a:solidFill>
                  <a:schemeClr val="bg1"/>
                </a:solidFill>
                <a:latin typeface="Arial" panose="020B060402020202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BBB32AEC-6192-4EA2-A487-6A86098587AC}"/>
              </a:ext>
            </a:extLst>
          </p:cNvPr>
          <p:cNvSpPr txBox="1"/>
          <p:nvPr/>
        </p:nvSpPr>
        <p:spPr>
          <a:xfrm>
            <a:off x="8405476" y="6485208"/>
            <a:ext cx="2596620" cy="275653"/>
          </a:xfrm>
          <a:prstGeom prst="rect">
            <a:avLst/>
          </a:prstGeom>
          <a:noFill/>
        </p:spPr>
        <p:txBody>
          <a:bodyPr wrap="square" rtlCol="0">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(Wordpress.com, 2020)</a:t>
            </a:r>
          </a:p>
        </p:txBody>
      </p:sp>
    </p:spTree>
    <p:extLst>
      <p:ext uri="{BB962C8B-B14F-4D97-AF65-F5344CB8AC3E}">
        <p14:creationId xmlns:p14="http://schemas.microsoft.com/office/powerpoint/2010/main" val="279922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l="-7000" r="-7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CD0D3DA-FF7B-4CBE-BA00-BA16004A22B2}"/>
              </a:ext>
            </a:extLst>
          </p:cNvPr>
          <p:cNvSpPr>
            <a:spLocks noChangeArrowheads="1"/>
          </p:cNvSpPr>
          <p:nvPr/>
        </p:nvSpPr>
        <p:spPr bwMode="auto">
          <a:xfrm>
            <a:off x="-1" y="146193"/>
            <a:ext cx="13263240" cy="6878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Bibliography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Attained., 2020.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Attainment in Education.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https://www.attainmentineducation.org/</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22gnd July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Children's Commissioner For Wales, 2020. Protecting Welsh Children from the impact of Child Poverty.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Charter for Change,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pp. 1-64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Dakar, 2000.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Dakar Framework for Action:.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1st ed. USA: EFA Forum Secretariat, </a:t>
            </a: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Unesco</a:t>
            </a:r>
            <a:endPar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https://www.google.co.uk/search?q=education+head&amp;tbm=isch&amp;ved=2ahUKEwirk6z21vLqAhX0DGMBHezyC-wQ2-cCegQIABAA&amp;oq=education+head&amp;gs_lcp=CgNpbWcQAzICCAAyAggAMgIIADIECAAQQzICCAAyAggAMgIIADICCAA6CAgAELEDEIMBOgUIABCxAzoHCAAQsQMQQ1DhS1iVXWDRX2gAcAB4AIABXIgB4QaSAQ</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29th July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Gov.wales</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2015. Early Years Deprivation Grant.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pp. 1-15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Gov.Wales</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2019. Achievement and entitlement to free school meals: 2019.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 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Infed.org, 2020.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brief introduction to holistic education.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https://infed.org/mobi/a-brief-introduction-to-holistic-education/</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15th August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Legislation.gov.uk, 1989.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Children Act 1989.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https://www.legislation.gov.uk/ukpga/1989/41/contents</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29th July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Maslow, A. H., 2013.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Theory of Human Motivation.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9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Pembrokeshire County Council, 2020.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Monkton Priory Community School.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https://www.monktonpriory.co.uk/welcome/</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29th July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Pembrokeshire County Council, 2020.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Tenby Church in VC Primary School.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https://www.tenbyprimary.co.uk/</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29th July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Stahl, P., 2009. United Nations treaty would protect children's rights.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Newspapers</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Wednesday July, pp. 1-34.</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Welsh Government, 2015.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 Poverty Strategy.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https://gov.wales/sites/default/files/publications/2019-06/child-poverty-strategy-for-wales-easy-read-version.pdf</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15th August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2017.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Food and Fun’ School Holiday Enrichment </a:t>
            </a:r>
            <a:r>
              <a:rPr kumimoji="0" lang="en-US" altLang="en-US" sz="9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Programme</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https://www.wlga.wales/food-and-fun-school-holiday-enrichment-programme</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29th July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Wordpress.com, 2020.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Debunking Maslow’s Hierarchy Of Needs Theory.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https://stefeducation.wordpress.com/2015/04/24/debunking-maslows-hierarchy-of-needs-theory/</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15th August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wwf.org.com, 2015. </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Success Stories - The Well Being Of Future </a:t>
            </a:r>
            <a:r>
              <a:rPr kumimoji="0" lang="en-US" altLang="en-US" sz="9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Genarations</a:t>
            </a:r>
            <a:r>
              <a:rPr kumimoji="0" lang="en-US" altLang="en-US" sz="9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Act (WALES). </a:t>
            </a: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9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https://www.wwf.org.uk/future-generations-act-2015?pc=AUT005007&amp;gclsrc=aw.ds&amp;&amp;gclid=EAIaIQobChMI8PrX2sDy6gIVb4BQBh3hsQaiEAAYASAAEgIh7fD_BwE&amp;gclsrc=aw.ds</a:t>
            </a:r>
            <a:b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9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29th July 2020]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577630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1454</Words>
  <Application>Microsoft Office PowerPoint</Application>
  <PresentationFormat>Widescreen</PresentationFormat>
  <Paragraphs>68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Comic Sans MS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roberts</dc:creator>
  <cp:lastModifiedBy>kirsty roberts</cp:lastModifiedBy>
  <cp:revision>4</cp:revision>
  <cp:lastPrinted>2020-08-19T14:07:09Z</cp:lastPrinted>
  <dcterms:created xsi:type="dcterms:W3CDTF">2020-08-19T13:40:45Z</dcterms:created>
  <dcterms:modified xsi:type="dcterms:W3CDTF">2020-08-21T19:35:35Z</dcterms:modified>
</cp:coreProperties>
</file>