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ms-powerpoint.presentation.macroEnabled.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112" d="100"/>
          <a:sy n="112" d="100"/>
        </p:scale>
        <p:origin x="552"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808EBD6C-3586-4C9D-9D36-C9C7FFDFE87B}" type="datetimeFigureOut">
              <a:rPr lang="en-GB" smtClean="0"/>
              <a:t>27/05/2025</a:t>
            </a:fld>
            <a:endParaRPr lang="en-GB"/>
          </a:p>
        </p:txBody>
      </p:sp>
      <p:sp>
        <p:nvSpPr>
          <p:cNvPr id="5" name="Footer Placeholder 4"/>
          <p:cNvSpPr>
            <a:spLocks noGrp="1"/>
          </p:cNvSpPr>
          <p:nvPr>
            <p:ph type="ftr" sz="quarter" idx="11"/>
          </p:nvPr>
        </p:nvSpPr>
        <p:spPr>
          <a:xfrm>
            <a:off x="1371600" y="4323845"/>
            <a:ext cx="6400800" cy="365125"/>
          </a:xfrm>
        </p:spPr>
        <p:txBody>
          <a:bodyPr/>
          <a:lstStyle/>
          <a:p>
            <a:endParaRPr lang="en-GB"/>
          </a:p>
        </p:txBody>
      </p:sp>
      <p:sp>
        <p:nvSpPr>
          <p:cNvPr id="6" name="Slide Number Placeholder 5"/>
          <p:cNvSpPr>
            <a:spLocks noGrp="1"/>
          </p:cNvSpPr>
          <p:nvPr>
            <p:ph type="sldNum" sz="quarter" idx="12"/>
          </p:nvPr>
        </p:nvSpPr>
        <p:spPr>
          <a:xfrm>
            <a:off x="8077200" y="1430866"/>
            <a:ext cx="2743200" cy="365125"/>
          </a:xfrm>
        </p:spPr>
        <p:txBody>
          <a:bodyPr/>
          <a:lstStyle/>
          <a:p>
            <a:fld id="{89FECEF2-5798-4CBE-A180-962A707489EF}" type="slidenum">
              <a:rPr lang="en-GB" smtClean="0"/>
              <a:t>‹#›</a:t>
            </a:fld>
            <a:endParaRPr lang="en-GB"/>
          </a:p>
        </p:txBody>
      </p:sp>
    </p:spTree>
    <p:extLst>
      <p:ext uri="{BB962C8B-B14F-4D97-AF65-F5344CB8AC3E}">
        <p14:creationId xmlns:p14="http://schemas.microsoft.com/office/powerpoint/2010/main" val="23652490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08EBD6C-3586-4C9D-9D36-C9C7FFDFE87B}" type="datetimeFigureOut">
              <a:rPr lang="en-GB" smtClean="0"/>
              <a:t>27/05/2025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9FECEF2-5798-4CBE-A180-962A707489EF}" type="slidenum">
              <a:rPr lang="en-GB" smtClean="0"/>
              <a:t>‹#›</a:t>
            </a:fld>
            <a:endParaRPr lang="en-GB"/>
          </a:p>
        </p:txBody>
      </p:sp>
    </p:spTree>
    <p:extLst>
      <p:ext uri="{BB962C8B-B14F-4D97-AF65-F5344CB8AC3E}">
        <p14:creationId xmlns:p14="http://schemas.microsoft.com/office/powerpoint/2010/main" val="34588276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808EBD6C-3586-4C9D-9D36-C9C7FFDFE87B}" type="datetimeFigureOut">
              <a:rPr lang="en-GB" smtClean="0"/>
              <a:t>27/05/2025</a:t>
            </a:fld>
            <a:endParaRPr lang="en-GB"/>
          </a:p>
        </p:txBody>
      </p:sp>
      <p:sp>
        <p:nvSpPr>
          <p:cNvPr id="5" name="Footer Placeholder 4"/>
          <p:cNvSpPr>
            <a:spLocks noGrp="1"/>
          </p:cNvSpPr>
          <p:nvPr>
            <p:ph type="ftr" sz="quarter" idx="11"/>
          </p:nvPr>
        </p:nvSpPr>
        <p:spPr>
          <a:xfrm>
            <a:off x="685800" y="381001"/>
            <a:ext cx="6991492" cy="364065"/>
          </a:xfrm>
        </p:spPr>
        <p:txBody>
          <a:bodyPr/>
          <a:lstStyle/>
          <a:p>
            <a:endParaRPr lang="en-GB"/>
          </a:p>
        </p:txBody>
      </p:sp>
      <p:sp>
        <p:nvSpPr>
          <p:cNvPr id="6" name="Slide Number Placeholder 5"/>
          <p:cNvSpPr>
            <a:spLocks noGrp="1"/>
          </p:cNvSpPr>
          <p:nvPr>
            <p:ph type="sldNum" sz="quarter" idx="12"/>
          </p:nvPr>
        </p:nvSpPr>
        <p:spPr>
          <a:xfrm>
            <a:off x="10862452" y="381000"/>
            <a:ext cx="643748" cy="365125"/>
          </a:xfrm>
        </p:spPr>
        <p:txBody>
          <a:bodyPr/>
          <a:lstStyle/>
          <a:p>
            <a:fld id="{89FECEF2-5798-4CBE-A180-962A707489EF}" type="slidenum">
              <a:rPr lang="en-GB" smtClean="0"/>
              <a:t>‹#›</a:t>
            </a:fld>
            <a:endParaRPr lang="en-GB"/>
          </a:p>
        </p:txBody>
      </p:sp>
    </p:spTree>
    <p:extLst>
      <p:ext uri="{BB962C8B-B14F-4D97-AF65-F5344CB8AC3E}">
        <p14:creationId xmlns:p14="http://schemas.microsoft.com/office/powerpoint/2010/main" val="19417734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08EBD6C-3586-4C9D-9D36-C9C7FFDFE87B}" type="datetimeFigureOut">
              <a:rPr lang="en-GB" smtClean="0"/>
              <a:t>27/05/2025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9FECEF2-5798-4CBE-A180-962A707489EF}" type="slidenum">
              <a:rPr lang="en-GB" smtClean="0"/>
              <a:t>‹#›</a:t>
            </a:fld>
            <a:endParaRPr lang="en-GB"/>
          </a:p>
        </p:txBody>
      </p:sp>
    </p:spTree>
    <p:extLst>
      <p:ext uri="{BB962C8B-B14F-4D97-AF65-F5344CB8AC3E}">
        <p14:creationId xmlns:p14="http://schemas.microsoft.com/office/powerpoint/2010/main" val="5471285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08EBD6C-3586-4C9D-9D36-C9C7FFDFE87B}" type="datetimeFigureOut">
              <a:rPr lang="en-GB" smtClean="0"/>
              <a:t>27/05/2025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9FECEF2-5798-4CBE-A180-962A707489EF}" type="slidenum">
              <a:rPr lang="en-GB" smtClean="0"/>
              <a:t>‹#›</a:t>
            </a:fld>
            <a:endParaRPr lang="en-GB"/>
          </a:p>
        </p:txBody>
      </p:sp>
    </p:spTree>
    <p:extLst>
      <p:ext uri="{BB962C8B-B14F-4D97-AF65-F5344CB8AC3E}">
        <p14:creationId xmlns:p14="http://schemas.microsoft.com/office/powerpoint/2010/main" val="24752536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08EBD6C-3586-4C9D-9D36-C9C7FFDFE87B}" type="datetimeFigureOut">
              <a:rPr lang="en-GB" smtClean="0"/>
              <a:t>27/05/2025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9FECEF2-5798-4CBE-A180-962A707489EF}" type="slidenum">
              <a:rPr lang="en-GB" smtClean="0"/>
              <a:t>‹#›</a:t>
            </a:fld>
            <a:endParaRPr lang="en-GB"/>
          </a:p>
        </p:txBody>
      </p:sp>
    </p:spTree>
    <p:extLst>
      <p:ext uri="{BB962C8B-B14F-4D97-AF65-F5344CB8AC3E}">
        <p14:creationId xmlns:p14="http://schemas.microsoft.com/office/powerpoint/2010/main" val="259720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08EBD6C-3586-4C9D-9D36-C9C7FFDFE87B}" type="datetimeFigureOut">
              <a:rPr lang="en-GB" smtClean="0"/>
              <a:t>27/05/2025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9FECEF2-5798-4CBE-A180-962A707489EF}" type="slidenum">
              <a:rPr lang="en-GB" smtClean="0"/>
              <a:t>‹#›</a:t>
            </a:fld>
            <a:endParaRPr lang="en-GB"/>
          </a:p>
        </p:txBody>
      </p:sp>
    </p:spTree>
    <p:extLst>
      <p:ext uri="{BB962C8B-B14F-4D97-AF65-F5344CB8AC3E}">
        <p14:creationId xmlns:p14="http://schemas.microsoft.com/office/powerpoint/2010/main" val="13792273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08EBD6C-3586-4C9D-9D36-C9C7FFDFE87B}" type="datetimeFigureOut">
              <a:rPr lang="en-GB" smtClean="0"/>
              <a:t>27/05/2025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9FECEF2-5798-4CBE-A180-962A707489EF}" type="slidenum">
              <a:rPr lang="en-GB" smtClean="0"/>
              <a:t>‹#›</a:t>
            </a:fld>
            <a:endParaRPr lang="en-GB"/>
          </a:p>
        </p:txBody>
      </p:sp>
    </p:spTree>
    <p:extLst>
      <p:ext uri="{BB962C8B-B14F-4D97-AF65-F5344CB8AC3E}">
        <p14:creationId xmlns:p14="http://schemas.microsoft.com/office/powerpoint/2010/main" val="14675822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08EBD6C-3586-4C9D-9D36-C9C7FFDFE87B}" type="datetimeFigureOut">
              <a:rPr lang="en-GB" smtClean="0"/>
              <a:t>27/05/2025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9FECEF2-5798-4CBE-A180-962A707489EF}" type="slidenum">
              <a:rPr lang="en-GB" smtClean="0"/>
              <a:t>‹#›</a:t>
            </a:fld>
            <a:endParaRPr lang="en-GB"/>
          </a:p>
        </p:txBody>
      </p:sp>
    </p:spTree>
    <p:extLst>
      <p:ext uri="{BB962C8B-B14F-4D97-AF65-F5344CB8AC3E}">
        <p14:creationId xmlns:p14="http://schemas.microsoft.com/office/powerpoint/2010/main" val="42835661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08EBD6C-3586-4C9D-9D36-C9C7FFDFE87B}" type="datetimeFigureOut">
              <a:rPr lang="en-GB" smtClean="0"/>
              <a:t>27/05/2025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9FECEF2-5798-4CBE-A180-962A707489EF}" type="slidenum">
              <a:rPr lang="en-GB" smtClean="0"/>
              <a:t>‹#›</a:t>
            </a:fld>
            <a:endParaRPr lang="en-GB"/>
          </a:p>
        </p:txBody>
      </p:sp>
    </p:spTree>
    <p:extLst>
      <p:ext uri="{BB962C8B-B14F-4D97-AF65-F5344CB8AC3E}">
        <p14:creationId xmlns:p14="http://schemas.microsoft.com/office/powerpoint/2010/main" val="31258542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808EBD6C-3586-4C9D-9D36-C9C7FFDFE87B}" type="datetimeFigureOut">
              <a:rPr lang="en-GB" smtClean="0"/>
              <a:t>27/05/2025</a:t>
            </a:fld>
            <a:endParaRPr lang="en-GB"/>
          </a:p>
        </p:txBody>
      </p:sp>
      <p:sp>
        <p:nvSpPr>
          <p:cNvPr id="6" name="Footer Placeholder 5"/>
          <p:cNvSpPr>
            <a:spLocks noGrp="1"/>
          </p:cNvSpPr>
          <p:nvPr>
            <p:ph type="ftr" sz="quarter" idx="11"/>
          </p:nvPr>
        </p:nvSpPr>
        <p:spPr>
          <a:xfrm>
            <a:off x="685800" y="379941"/>
            <a:ext cx="6991492" cy="365125"/>
          </a:xfrm>
        </p:spPr>
        <p:txBody>
          <a:bodyPr/>
          <a:lstStyle/>
          <a:p>
            <a:endParaRPr lang="en-GB"/>
          </a:p>
        </p:txBody>
      </p:sp>
      <p:sp>
        <p:nvSpPr>
          <p:cNvPr id="7" name="Slide Number Placeholder 6"/>
          <p:cNvSpPr>
            <a:spLocks noGrp="1"/>
          </p:cNvSpPr>
          <p:nvPr>
            <p:ph type="sldNum" sz="quarter" idx="12"/>
          </p:nvPr>
        </p:nvSpPr>
        <p:spPr>
          <a:xfrm>
            <a:off x="10862452" y="381000"/>
            <a:ext cx="643748" cy="365125"/>
          </a:xfrm>
        </p:spPr>
        <p:txBody>
          <a:bodyPr/>
          <a:lstStyle/>
          <a:p>
            <a:fld id="{89FECEF2-5798-4CBE-A180-962A707489EF}" type="slidenum">
              <a:rPr lang="en-GB" smtClean="0"/>
              <a:t>‹#›</a:t>
            </a:fld>
            <a:endParaRPr lang="en-GB"/>
          </a:p>
        </p:txBody>
      </p:sp>
    </p:spTree>
    <p:extLst>
      <p:ext uri="{BB962C8B-B14F-4D97-AF65-F5344CB8AC3E}">
        <p14:creationId xmlns:p14="http://schemas.microsoft.com/office/powerpoint/2010/main" val="224678761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3" name="Picture 12"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808EBD6C-3586-4C9D-9D36-C9C7FFDFE87B}" type="datetimeFigureOut">
              <a:rPr lang="en-GB" smtClean="0"/>
              <a:t>27/05/2025</a:t>
            </a:fld>
            <a:endParaRPr lang="en-GB"/>
          </a:p>
        </p:txBody>
      </p:sp>
      <p:sp>
        <p:nvSpPr>
          <p:cNvPr id="6" name="Footer Placeholder 5"/>
          <p:cNvSpPr>
            <a:spLocks noGrp="1"/>
          </p:cNvSpPr>
          <p:nvPr>
            <p:ph type="ftr" sz="quarter" idx="11"/>
          </p:nvPr>
        </p:nvSpPr>
        <p:spPr>
          <a:xfrm>
            <a:off x="685800" y="379941"/>
            <a:ext cx="6991492" cy="365125"/>
          </a:xfrm>
        </p:spPr>
        <p:txBody>
          <a:bodyPr/>
          <a:lstStyle/>
          <a:p>
            <a:endParaRPr lang="en-GB"/>
          </a:p>
        </p:txBody>
      </p:sp>
      <p:sp>
        <p:nvSpPr>
          <p:cNvPr id="7" name="Slide Number Placeholder 6"/>
          <p:cNvSpPr>
            <a:spLocks noGrp="1"/>
          </p:cNvSpPr>
          <p:nvPr>
            <p:ph type="sldNum" sz="quarter" idx="12"/>
          </p:nvPr>
        </p:nvSpPr>
        <p:spPr>
          <a:xfrm>
            <a:off x="10862452" y="381000"/>
            <a:ext cx="643748" cy="365125"/>
          </a:xfrm>
        </p:spPr>
        <p:txBody>
          <a:bodyPr/>
          <a:lstStyle/>
          <a:p>
            <a:fld id="{89FECEF2-5798-4CBE-A180-962A707489EF}" type="slidenum">
              <a:rPr lang="en-GB" smtClean="0"/>
              <a:t>‹#›</a:t>
            </a:fld>
            <a:endParaRPr lang="en-GB"/>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375646734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808EBD6C-3586-4C9D-9D36-C9C7FFDFE87B}" type="datetimeFigureOut">
              <a:rPr lang="en-GB" smtClean="0"/>
              <a:t>27/05/2025</a:t>
            </a:fld>
            <a:endParaRPr lang="en-GB"/>
          </a:p>
        </p:txBody>
      </p:sp>
      <p:sp>
        <p:nvSpPr>
          <p:cNvPr id="6" name="Footer Placeholder 5"/>
          <p:cNvSpPr>
            <a:spLocks noGrp="1"/>
          </p:cNvSpPr>
          <p:nvPr>
            <p:ph type="ftr" sz="quarter" idx="11"/>
          </p:nvPr>
        </p:nvSpPr>
        <p:spPr>
          <a:xfrm>
            <a:off x="685800" y="378883"/>
            <a:ext cx="6991492" cy="365125"/>
          </a:xfrm>
        </p:spPr>
        <p:txBody>
          <a:bodyPr/>
          <a:lstStyle/>
          <a:p>
            <a:endParaRPr lang="en-GB"/>
          </a:p>
        </p:txBody>
      </p:sp>
      <p:sp>
        <p:nvSpPr>
          <p:cNvPr id="7" name="Slide Number Placeholder 6"/>
          <p:cNvSpPr>
            <a:spLocks noGrp="1"/>
          </p:cNvSpPr>
          <p:nvPr>
            <p:ph type="sldNum" sz="quarter" idx="12"/>
          </p:nvPr>
        </p:nvSpPr>
        <p:spPr>
          <a:xfrm>
            <a:off x="10862452" y="381000"/>
            <a:ext cx="643748" cy="365125"/>
          </a:xfrm>
        </p:spPr>
        <p:txBody>
          <a:bodyPr/>
          <a:lstStyle/>
          <a:p>
            <a:fld id="{89FECEF2-5798-4CBE-A180-962A707489EF}" type="slidenum">
              <a:rPr lang="en-GB" smtClean="0"/>
              <a:t>‹#›</a:t>
            </a:fld>
            <a:endParaRPr lang="en-GB"/>
          </a:p>
        </p:txBody>
      </p:sp>
    </p:spTree>
    <p:extLst>
      <p:ext uri="{BB962C8B-B14F-4D97-AF65-F5344CB8AC3E}">
        <p14:creationId xmlns:p14="http://schemas.microsoft.com/office/powerpoint/2010/main" val="127178565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808EBD6C-3586-4C9D-9D36-C9C7FFDFE87B}" type="datetimeFigureOut">
              <a:rPr lang="en-GB" smtClean="0"/>
              <a:t>27/05/2025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9FECEF2-5798-4CBE-A180-962A707489EF}" type="slidenum">
              <a:rPr lang="en-GB" smtClean="0"/>
              <a:t>‹#›</a:t>
            </a:fld>
            <a:endParaRPr lang="en-GB"/>
          </a:p>
        </p:txBody>
      </p:sp>
    </p:spTree>
    <p:extLst>
      <p:ext uri="{BB962C8B-B14F-4D97-AF65-F5344CB8AC3E}">
        <p14:creationId xmlns:p14="http://schemas.microsoft.com/office/powerpoint/2010/main" val="240073799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808EBD6C-3586-4C9D-9D36-C9C7FFDFE87B}" type="datetimeFigureOut">
              <a:rPr lang="en-GB" smtClean="0"/>
              <a:t>27/05/2025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9FECEF2-5798-4CBE-A180-962A707489EF}" type="slidenum">
              <a:rPr lang="en-GB" smtClean="0"/>
              <a:t>‹#›</a:t>
            </a:fld>
            <a:endParaRPr lang="en-GB"/>
          </a:p>
        </p:txBody>
      </p:sp>
    </p:spTree>
    <p:extLst>
      <p:ext uri="{BB962C8B-B14F-4D97-AF65-F5344CB8AC3E}">
        <p14:creationId xmlns:p14="http://schemas.microsoft.com/office/powerpoint/2010/main" val="4289958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08EBD6C-3586-4C9D-9D36-C9C7FFDFE87B}" type="datetimeFigureOut">
              <a:rPr lang="en-GB" smtClean="0"/>
              <a:t>27/05/2025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9FECEF2-5798-4CBE-A180-962A707489EF}" type="slidenum">
              <a:rPr lang="en-GB" smtClean="0"/>
              <a:t>‹#›</a:t>
            </a:fld>
            <a:endParaRPr lang="en-GB"/>
          </a:p>
        </p:txBody>
      </p:sp>
    </p:spTree>
    <p:extLst>
      <p:ext uri="{BB962C8B-B14F-4D97-AF65-F5344CB8AC3E}">
        <p14:creationId xmlns:p14="http://schemas.microsoft.com/office/powerpoint/2010/main" val="191163296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808EBD6C-3586-4C9D-9D36-C9C7FFDFE87B}" type="datetimeFigureOut">
              <a:rPr lang="en-GB" smtClean="0"/>
              <a:t>27/05/2025</a:t>
            </a:fld>
            <a:endParaRPr lang="en-GB"/>
          </a:p>
        </p:txBody>
      </p:sp>
      <p:sp>
        <p:nvSpPr>
          <p:cNvPr id="5" name="Footer Placeholder 4"/>
          <p:cNvSpPr>
            <a:spLocks noGrp="1"/>
          </p:cNvSpPr>
          <p:nvPr>
            <p:ph type="ftr" sz="quarter" idx="11"/>
          </p:nvPr>
        </p:nvSpPr>
        <p:spPr>
          <a:xfrm>
            <a:off x="685800" y="381000"/>
            <a:ext cx="6991492" cy="365125"/>
          </a:xfrm>
        </p:spPr>
        <p:txBody>
          <a:bodyPr/>
          <a:lstStyle/>
          <a:p>
            <a:endParaRPr lang="en-GB"/>
          </a:p>
        </p:txBody>
      </p:sp>
      <p:sp>
        <p:nvSpPr>
          <p:cNvPr id="6" name="Slide Number Placeholder 5"/>
          <p:cNvSpPr>
            <a:spLocks noGrp="1"/>
          </p:cNvSpPr>
          <p:nvPr>
            <p:ph type="sldNum" sz="quarter" idx="12"/>
          </p:nvPr>
        </p:nvSpPr>
        <p:spPr>
          <a:xfrm>
            <a:off x="10862452" y="381000"/>
            <a:ext cx="643748" cy="365125"/>
          </a:xfrm>
        </p:spPr>
        <p:txBody>
          <a:bodyPr/>
          <a:lstStyle/>
          <a:p>
            <a:fld id="{89FECEF2-5798-4CBE-A180-962A707489EF}" type="slidenum">
              <a:rPr lang="en-GB" smtClean="0"/>
              <a:t>‹#›</a:t>
            </a:fld>
            <a:endParaRPr lang="en-GB"/>
          </a:p>
        </p:txBody>
      </p:sp>
    </p:spTree>
    <p:extLst>
      <p:ext uri="{BB962C8B-B14F-4D97-AF65-F5344CB8AC3E}">
        <p14:creationId xmlns:p14="http://schemas.microsoft.com/office/powerpoint/2010/main" val="14618878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808EBD6C-3586-4C9D-9D36-C9C7FFDFE87B}" type="datetimeFigureOut">
              <a:rPr lang="en-GB" smtClean="0"/>
              <a:t>27/05/2025</a:t>
            </a:fld>
            <a:endParaRPr lang="en-GB"/>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89FECEF2-5798-4CBE-A180-962A707489EF}" type="slidenum">
              <a:rPr lang="en-GB" smtClean="0"/>
              <a:t>‹#›</a:t>
            </a:fld>
            <a:endParaRPr lang="en-GB"/>
          </a:p>
        </p:txBody>
      </p:sp>
    </p:spTree>
    <p:extLst>
      <p:ext uri="{BB962C8B-B14F-4D97-AF65-F5344CB8AC3E}">
        <p14:creationId xmlns:p14="http://schemas.microsoft.com/office/powerpoint/2010/main" val="1857879890"/>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1.xml"/><Relationship Id="rId5" Type="http://schemas.openxmlformats.org/officeDocument/2006/relationships/image" Target="../media/image6.jpeg"/><Relationship Id="rId4" Type="http://schemas.openxmlformats.org/officeDocument/2006/relationships/image" Target="../media/image5.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81695E42-FDCE-C455-7042-739309C5DBDA}"/>
              </a:ext>
            </a:extLst>
          </p:cNvPr>
          <p:cNvSpPr>
            <a:spLocks noGrp="1"/>
          </p:cNvSpPr>
          <p:nvPr>
            <p:ph type="subTitle" idx="1"/>
          </p:nvPr>
        </p:nvSpPr>
        <p:spPr>
          <a:xfrm>
            <a:off x="4103370" y="439738"/>
            <a:ext cx="3985260" cy="522287"/>
          </a:xfrm>
        </p:spPr>
        <p:txBody>
          <a:bodyPr>
            <a:noAutofit/>
          </a:bodyPr>
          <a:lstStyle/>
          <a:p>
            <a:r>
              <a:rPr lang="en-US" sz="2400" b="1" i="1" u="sng" dirty="0"/>
              <a:t>AR and VR in construction</a:t>
            </a:r>
            <a:endParaRPr lang="en-GB" sz="2400" b="1" i="1" u="sng" dirty="0"/>
          </a:p>
        </p:txBody>
      </p:sp>
      <p:pic>
        <p:nvPicPr>
          <p:cNvPr id="4" name="Picture 3">
            <a:extLst>
              <a:ext uri="{FF2B5EF4-FFF2-40B4-BE49-F238E27FC236}">
                <a16:creationId xmlns:a16="http://schemas.microsoft.com/office/drawing/2014/main" id="{DACA1F04-E995-53EB-10A9-93EDFC481BA8}"/>
              </a:ext>
            </a:extLst>
          </p:cNvPr>
          <p:cNvPicPr>
            <a:picLocks noChangeAspect="1"/>
          </p:cNvPicPr>
          <p:nvPr/>
        </p:nvPicPr>
        <p:blipFill>
          <a:blip r:embed="rId2"/>
          <a:stretch>
            <a:fillRect/>
          </a:stretch>
        </p:blipFill>
        <p:spPr>
          <a:xfrm>
            <a:off x="4673600" y="1039977"/>
            <a:ext cx="2844800" cy="1601623"/>
          </a:xfrm>
          <a:prstGeom prst="rect">
            <a:avLst/>
          </a:prstGeom>
        </p:spPr>
      </p:pic>
      <p:sp>
        <p:nvSpPr>
          <p:cNvPr id="5" name="TextBox 4">
            <a:extLst>
              <a:ext uri="{FF2B5EF4-FFF2-40B4-BE49-F238E27FC236}">
                <a16:creationId xmlns:a16="http://schemas.microsoft.com/office/drawing/2014/main" id="{3A749A0E-F1D5-1D63-557D-FEC72396F080}"/>
              </a:ext>
            </a:extLst>
          </p:cNvPr>
          <p:cNvSpPr txBox="1"/>
          <p:nvPr/>
        </p:nvSpPr>
        <p:spPr>
          <a:xfrm>
            <a:off x="624839" y="785368"/>
            <a:ext cx="3078480" cy="1569660"/>
          </a:xfrm>
          <a:prstGeom prst="rect">
            <a:avLst/>
          </a:prstGeom>
          <a:noFill/>
        </p:spPr>
        <p:txBody>
          <a:bodyPr wrap="square" rtlCol="0">
            <a:spAutoFit/>
          </a:bodyPr>
          <a:lstStyle/>
          <a:p>
            <a:r>
              <a:rPr lang="en-US" sz="1200" dirty="0"/>
              <a:t>Augmented Reality allows users to view a completed stage of a project in real time; this can be done through specific technologies such as eyewear and headwear. Information given can also be displayed on screens on devices to allow for decision making in meetings.</a:t>
            </a:r>
            <a:endParaRPr lang="en-GB" sz="1200" dirty="0"/>
          </a:p>
        </p:txBody>
      </p:sp>
      <p:sp>
        <p:nvSpPr>
          <p:cNvPr id="6" name="TextBox 5">
            <a:extLst>
              <a:ext uri="{FF2B5EF4-FFF2-40B4-BE49-F238E27FC236}">
                <a16:creationId xmlns:a16="http://schemas.microsoft.com/office/drawing/2014/main" id="{D68A259D-D7D0-4F1D-F7A2-598A8E338B22}"/>
              </a:ext>
            </a:extLst>
          </p:cNvPr>
          <p:cNvSpPr txBox="1"/>
          <p:nvPr/>
        </p:nvSpPr>
        <p:spPr>
          <a:xfrm>
            <a:off x="8778240" y="962025"/>
            <a:ext cx="2976880" cy="1200329"/>
          </a:xfrm>
          <a:prstGeom prst="rect">
            <a:avLst/>
          </a:prstGeom>
          <a:noFill/>
        </p:spPr>
        <p:txBody>
          <a:bodyPr wrap="square" rtlCol="0">
            <a:spAutoFit/>
          </a:bodyPr>
          <a:lstStyle/>
          <a:p>
            <a:r>
              <a:rPr lang="en-US" sz="1200" dirty="0"/>
              <a:t>Virtual Reality allows users to view completed projects through the use of technologies such as eyewear and handheld devices. Unlike AR, it lacks the ability to provide the detailed information that AR can offer.</a:t>
            </a:r>
            <a:endParaRPr lang="en-GB" sz="1200" dirty="0"/>
          </a:p>
        </p:txBody>
      </p:sp>
      <p:pic>
        <p:nvPicPr>
          <p:cNvPr id="7" name="Picture 6">
            <a:extLst>
              <a:ext uri="{FF2B5EF4-FFF2-40B4-BE49-F238E27FC236}">
                <a16:creationId xmlns:a16="http://schemas.microsoft.com/office/drawing/2014/main" id="{FBD16F60-4024-4521-F013-CAA2CCA75F15}"/>
              </a:ext>
            </a:extLst>
          </p:cNvPr>
          <p:cNvPicPr>
            <a:picLocks noChangeAspect="1"/>
          </p:cNvPicPr>
          <p:nvPr/>
        </p:nvPicPr>
        <p:blipFill>
          <a:blip r:embed="rId3"/>
          <a:stretch>
            <a:fillRect/>
          </a:stretch>
        </p:blipFill>
        <p:spPr>
          <a:xfrm>
            <a:off x="8995092" y="2641600"/>
            <a:ext cx="2543175" cy="1800225"/>
          </a:xfrm>
          <a:prstGeom prst="rect">
            <a:avLst/>
          </a:prstGeom>
        </p:spPr>
      </p:pic>
      <p:sp>
        <p:nvSpPr>
          <p:cNvPr id="9" name="TextBox 8">
            <a:extLst>
              <a:ext uri="{FF2B5EF4-FFF2-40B4-BE49-F238E27FC236}">
                <a16:creationId xmlns:a16="http://schemas.microsoft.com/office/drawing/2014/main" id="{BAF2ED50-3B73-9315-EADE-CE2EA7DFC390}"/>
              </a:ext>
            </a:extLst>
          </p:cNvPr>
          <p:cNvSpPr txBox="1"/>
          <p:nvPr/>
        </p:nvSpPr>
        <p:spPr>
          <a:xfrm>
            <a:off x="8778240" y="4787980"/>
            <a:ext cx="2976880" cy="1384995"/>
          </a:xfrm>
          <a:prstGeom prst="rect">
            <a:avLst/>
          </a:prstGeom>
          <a:noFill/>
        </p:spPr>
        <p:txBody>
          <a:bodyPr wrap="square" rtlCol="0">
            <a:spAutoFit/>
          </a:bodyPr>
          <a:lstStyle/>
          <a:p>
            <a:r>
              <a:rPr lang="en-US" sz="1200" dirty="0"/>
              <a:t>The ability to use these technologies for H&amp;S videos may drastically decrease incident rates. Operatives can be put in real situations and experience potential accidents that may occur if the correct precautions are not taken</a:t>
            </a:r>
            <a:endParaRPr lang="en-GB" sz="1200" dirty="0"/>
          </a:p>
        </p:txBody>
      </p:sp>
      <p:pic>
        <p:nvPicPr>
          <p:cNvPr id="1026" name="Picture 2" descr="M &amp; E Installation services - Price Building Services">
            <a:extLst>
              <a:ext uri="{FF2B5EF4-FFF2-40B4-BE49-F238E27FC236}">
                <a16:creationId xmlns:a16="http://schemas.microsoft.com/office/drawing/2014/main" id="{6A5E8577-24A0-2B6F-1A52-F0C53A5C184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673600" y="4546937"/>
            <a:ext cx="2844800" cy="1893085"/>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6D3D66D2-E4F2-B48C-A50C-01B91E1437A1}"/>
              </a:ext>
            </a:extLst>
          </p:cNvPr>
          <p:cNvSpPr txBox="1"/>
          <p:nvPr/>
        </p:nvSpPr>
        <p:spPr>
          <a:xfrm>
            <a:off x="4401502" y="3086437"/>
            <a:ext cx="3388995" cy="1015663"/>
          </a:xfrm>
          <a:prstGeom prst="rect">
            <a:avLst/>
          </a:prstGeom>
          <a:noFill/>
        </p:spPr>
        <p:txBody>
          <a:bodyPr wrap="square" rtlCol="0">
            <a:spAutoFit/>
          </a:bodyPr>
          <a:lstStyle/>
          <a:p>
            <a:r>
              <a:rPr lang="en-US" sz="1200" dirty="0"/>
              <a:t>The ability to use collaborative software such as BIM allows the user to detect clashes within the building's plans. This is crucial for M&amp;E packages as they often make up a large percentage of a project. </a:t>
            </a:r>
            <a:endParaRPr lang="en-GB" sz="1200" dirty="0"/>
          </a:p>
        </p:txBody>
      </p:sp>
      <p:pic>
        <p:nvPicPr>
          <p:cNvPr id="1028" name="Picture 4" descr="Daqri smart hardhat aims to &quot;change the nature of work&quot;">
            <a:extLst>
              <a:ext uri="{FF2B5EF4-FFF2-40B4-BE49-F238E27FC236}">
                <a16:creationId xmlns:a16="http://schemas.microsoft.com/office/drawing/2014/main" id="{7274CCBA-297B-1A47-1DC4-35146F0E7423}"/>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043870" y="2500477"/>
            <a:ext cx="2240419" cy="1601623"/>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D9910DE1-2BA9-020A-A2B2-DD2FF80EC073}"/>
              </a:ext>
            </a:extLst>
          </p:cNvPr>
          <p:cNvSpPr txBox="1"/>
          <p:nvPr/>
        </p:nvSpPr>
        <p:spPr>
          <a:xfrm>
            <a:off x="499744" y="4392998"/>
            <a:ext cx="3552826" cy="2123658"/>
          </a:xfrm>
          <a:prstGeom prst="rect">
            <a:avLst/>
          </a:prstGeom>
          <a:noFill/>
        </p:spPr>
        <p:txBody>
          <a:bodyPr wrap="square" rtlCol="0">
            <a:spAutoFit/>
          </a:bodyPr>
          <a:lstStyle/>
          <a:p>
            <a:r>
              <a:rPr lang="en-US" sz="1200" dirty="0"/>
              <a:t>Both technologies can benefit the client along with the contractor completing the works. AR and VR allow clients to be shown exactly how something will look and stop confusion, therefore saving time on the project. It can also assist contractors in winning work as they will have a clear view as to what the proposed build will look like and therefor will be able to accurately price the scope along with provide a more accurate timescale.</a:t>
            </a:r>
            <a:endParaRPr lang="en-GB" sz="1200" dirty="0"/>
          </a:p>
        </p:txBody>
      </p:sp>
    </p:spTree>
    <p:extLst>
      <p:ext uri="{BB962C8B-B14F-4D97-AF65-F5344CB8AC3E}">
        <p14:creationId xmlns:p14="http://schemas.microsoft.com/office/powerpoint/2010/main" val="1197840055"/>
      </p:ext>
    </p:extLst>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docProps/app.xml><?xml version="1.0" encoding="utf-8"?>
<Properties xmlns="http://schemas.openxmlformats.org/officeDocument/2006/extended-properties" xmlns:vt="http://schemas.openxmlformats.org/officeDocument/2006/docPropsVTypes">
  <Template>TM04033937[[fn=Vapor Trail]]</Template>
  <TotalTime>0</TotalTime>
  <Words>247</Words>
  <Application>Microsoft Office PowerPoint</Application>
  <PresentationFormat>Widescreen</PresentationFormat>
  <Paragraphs>6</Paragraphs>
  <Slides>1</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vt:i4>
      </vt:variant>
    </vt:vector>
  </HeadingPairs>
  <TitlesOfParts>
    <vt:vector size="4" baseType="lpstr">
      <vt:lpstr>Arial</vt:lpstr>
      <vt:lpstr>Century Gothic</vt:lpstr>
      <vt:lpstr>Vapor Trail</vt:lpstr>
      <vt:lpstr>PowerPoint Presentation</vt:lpstr>
    </vt:vector>
  </TitlesOfParts>
  <Company>VINCI PLC</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BREWER Jayden</dc:creator>
  <cp:lastModifiedBy>Hannah Williams</cp:lastModifiedBy>
  <cp:revision>2</cp:revision>
  <dcterms:created xsi:type="dcterms:W3CDTF">2025-04-16T10:58:11Z</dcterms:created>
  <dcterms:modified xsi:type="dcterms:W3CDTF">2025-05-27T13:26:01Z</dcterms:modified>
</cp:coreProperties>
</file>