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g"/>
  <Default Extension="png" ContentType="image/png"/>
  <Default Extension="bmp" ContentType="image/bmp"/>
  <Default Extension="gif" ContentType="image/gif"/>
  <Default Extension="tif" ContentType="image/tif"/>
  <Default Extension="pdf" ContentType="application/pdf"/>
  <Default Extension="mov" ContentType="application/movie"/>
  <Default Extension="vml" ContentType="application/vnd.openxmlformats-officedocument.vmlDrawing"/>
  <Default Extension="xlsx" ContentType="application/vnd.openxmlformats-officedocument.spreadsheetml.sheet"/>
  <Override PartName="/docProps/core.xml" ContentType="application/vnd.openxmlformats-package.core-properties+xml"/>
  <Override PartName="/docProps/app.xml" ContentType="application/vnd.openxmlformats-officedocument.extended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commentAuthors.xml" ContentType="application/vnd.openxmlformats-officedocument.presentationml.commentAuthors+xml"/>
  <Override PartName="/ppt/tableStyles.xml" ContentType="application/vnd.openxmlformats-officedocument.presentationml.tableStyl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notesMasters/notesMaster1.xml" ContentType="application/vnd.openxmlformats-officedocument.presentationml.notes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Layouts/slideLayout1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officeDocument" Target="ppt/presentation.xml"/>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ldMasterIdLst>
    <p:sldMasterId id="2147483648" r:id="rId5"/>
  </p:sldMasterIdLst>
  <p:notesMasterIdLst>
    <p:notesMasterId r:id="rId7"/>
  </p:notesMasterIdLst>
  <p:sldIdLst>
    <p:sldId id="256" r:id="rId8"/>
    <p:sldId id="257" r:id="rId9"/>
    <p:sldId id="258" r:id="rId10"/>
    <p:sldId id="259" r:id="rId11"/>
    <p:sldId id="260" r:id="rId12"/>
    <p:sldId id="261" r:id="rId13"/>
    <p:sldId id="262" r:id="rId14"/>
    <p:sldId id="263" r:id="rId15"/>
    <p:sldId id="264" r:id="rId16"/>
    <p:sldId id="265" r:id="rId17"/>
    <p:sldId id="266" r:id="rId18"/>
    <p:sldId id="267" r:id="rId19"/>
  </p:sldIdLst>
  <p:sldSz cx="9144000" cy="51435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</a:defRPr>
    </a:defPPr>
    <a:lvl1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alibri"/>
      </a:defRPr>
    </a:lvl1pPr>
    <a:lvl2pPr marL="0" marR="0" indent="4572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alibri"/>
      </a:defRPr>
    </a:lvl2pPr>
    <a:lvl3pPr marL="0" marR="0" indent="9144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alibri"/>
      </a:defRPr>
    </a:lvl3pPr>
    <a:lvl4pPr marL="0" marR="0" indent="13716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alibri"/>
      </a:defRPr>
    </a:lvl4pPr>
    <a:lvl5pPr marL="0" marR="0" indent="18288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alibri"/>
      </a:defRPr>
    </a:lvl5pPr>
    <a:lvl6pPr marL="0" marR="0" indent="22860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alibri"/>
      </a:defRPr>
    </a:lvl6pPr>
    <a:lvl7pPr marL="0" marR="0" indent="27432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alibri"/>
      </a:defRPr>
    </a:lvl7pPr>
    <a:lvl8pPr marL="0" marR="0" indent="32004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alibri"/>
      </a:defRPr>
    </a:lvl8pPr>
    <a:lvl9pPr marL="0" marR="0" indent="36576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alibri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/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howPr loop="0"/>
</p:presentationPr>
</file>

<file path=ppt/tableStyles.xml><?xml version="1.0" encoding="utf-8"?>
<a:tblStyleLst xmlns:a="http://schemas.openxmlformats.org/drawingml/2006/main" xmlns:r="http://schemas.openxmlformats.org/officeDocument/2006/relationships" def="{5940675A-B579-460E-94D1-54222C63F5DA}">
  <a:tblStyle styleId="{4C3C2611-4C71-4FC5-86AE-919BDF0F9419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DD4EA"/>
          </a:solidFill>
        </a:fill>
      </a:tcStyle>
    </a:wholeTbl>
    <a:band2H>
      <a:tcTxStyle b="def" i="def"/>
      <a:tcStyle>
        <a:tcBdr/>
        <a:fill>
          <a:solidFill>
            <a:srgbClr val="E8EBF5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Row>
  </a:tblStyle>
  <a:tblStyle styleId="{C7B018BB-80A7-4F77-B60F-C8B233D01FF8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E0E0E0"/>
          </a:solidFill>
        </a:fill>
      </a:tcStyle>
    </a:wholeTbl>
    <a:band2H>
      <a:tcTxStyle b="def" i="def"/>
      <a:tcStyle>
        <a:tcBdr/>
        <a:fill>
          <a:solidFill>
            <a:srgbClr val="F0F0F0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Col>
    <a:la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Row>
  </a:tblStyle>
  <a:tblStyle styleId="{EEE7283C-3CF3-47DC-8721-378D4A62B228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D4E2CE"/>
          </a:solidFill>
        </a:fill>
      </a:tcStyle>
    </a:wholeTbl>
    <a:band2H>
      <a:tcTxStyle b="def" i="def"/>
      <a:tcStyle>
        <a:tcBdr/>
        <a:fill>
          <a:solidFill>
            <a:srgbClr val="EBF1E8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Col>
    <a:la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Row>
  </a:tblStyle>
  <a:tblStyle styleId="{CF821DB8-F4EB-4A41-A1BA-3FCAFE7338EE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E6E6E6"/>
          </a:solidFill>
        </a:fill>
      </a:tcStyle>
    </a:wholeTbl>
    <a:band2H>
      <a:tcTxStyle b="def" i="def"/>
      <a:tcStyle>
        <a:tcBdr/>
        <a:fill>
          <a:solidFill>
            <a:srgbClr val="FFFFFF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Ref idx="maj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Row>
  </a:tblStyle>
  <a:tblStyle styleId="{33BA23B1-9221-436E-865A-0063620EA4FD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ACACA"/>
          </a:solidFill>
        </a:fill>
      </a:tcStyle>
    </a:wholeTbl>
    <a:band2H>
      <a:tcTxStyle b="def" i="def"/>
      <a:tcStyle>
        <a:tcBdr/>
        <a:fill>
          <a:solidFill>
            <a:srgbClr val="E6E6E6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Col>
    <a:la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Row>
  </a:tblStyle>
  <a:tblStyle styleId="{2708684C-4D16-4618-839F-0558EEFCDFE6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solidFill>
            <a:srgbClr val="000000">
              <a:alpha val="20000"/>
            </a:srgbClr>
          </a:solidFill>
        </a:fill>
      </a:tcStyle>
    </a:wholeTbl>
    <a:band2H>
      <a:tcTxStyle b="def" i="def"/>
      <a:tcStyle>
        <a:tcBdr/>
        <a:fill>
          <a:solidFill>
            <a:srgbClr val="FFFFFF"/>
          </a:solidFill>
        </a:fill>
      </a:tcStyle>
    </a:band2H>
    <a:firstCol>
      <a:tcTxStyle b="on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solidFill>
            <a:srgbClr val="000000">
              <a:alpha val="20000"/>
            </a:srgbClr>
          </a:solidFill>
        </a:fill>
      </a:tcStyle>
    </a:firstCol>
    <a:lastRow>
      <a:tcTxStyle b="on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noFill/>
        </a:fill>
      </a:tcStyle>
    </a:lastRow>
    <a:firstRow>
      <a:tcTxStyle b="on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Comments="1"/>
</file>

<file path=ppt/_rels/presentation.xml.rels><?xml version="1.0" encoding="UTF-8"?>
<Relationships xmlns="http://schemas.openxmlformats.org/package/2006/relationships"><Relationship Id="rId1" Type="http://schemas.openxmlformats.org/officeDocument/2006/relationships/presProps" Target="presProps.xml"/><Relationship Id="rId2" Type="http://schemas.openxmlformats.org/officeDocument/2006/relationships/viewProps" Target="viewProps.xml"/><Relationship Id="rId3" Type="http://schemas.openxmlformats.org/officeDocument/2006/relationships/commentAuthors" Target="commentAuthors.xml"/><Relationship Id="rId4" Type="http://schemas.openxmlformats.org/officeDocument/2006/relationships/tableStyles" Target="tableStyles.xml"/><Relationship Id="rId5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7" Type="http://schemas.openxmlformats.org/officeDocument/2006/relationships/notesMaster" Target="notesMasters/notesMaster1.xml"/><Relationship Id="rId8" Type="http://schemas.openxmlformats.org/officeDocument/2006/relationships/slide" Target="slides/slide1.xml"/><Relationship Id="rId9" Type="http://schemas.openxmlformats.org/officeDocument/2006/relationships/slide" Target="slides/slide2.xml"/><Relationship Id="rId10" Type="http://schemas.openxmlformats.org/officeDocument/2006/relationships/slide" Target="slides/slide3.xml"/><Relationship Id="rId11" Type="http://schemas.openxmlformats.org/officeDocument/2006/relationships/slide" Target="slides/slide4.xml"/><Relationship Id="rId12" Type="http://schemas.openxmlformats.org/officeDocument/2006/relationships/slide" Target="slides/slide5.xml"/><Relationship Id="rId13" Type="http://schemas.openxmlformats.org/officeDocument/2006/relationships/slide" Target="slides/slide6.xml"/><Relationship Id="rId14" Type="http://schemas.openxmlformats.org/officeDocument/2006/relationships/slide" Target="slides/slide7.xml"/><Relationship Id="rId15" Type="http://schemas.openxmlformats.org/officeDocument/2006/relationships/slide" Target="slides/slide8.xml"/><Relationship Id="rId16" Type="http://schemas.openxmlformats.org/officeDocument/2006/relationships/slide" Target="slides/slide9.xml"/><Relationship Id="rId17" Type="http://schemas.openxmlformats.org/officeDocument/2006/relationships/slide" Target="slides/slide10.xml"/><Relationship Id="rId18" Type="http://schemas.openxmlformats.org/officeDocument/2006/relationships/slide" Target="slides/slide11.xml"/><Relationship Id="rId19" Type="http://schemas.openxmlformats.org/officeDocument/2006/relationships/slide" Target="slides/slide12.xml"/></Relationships>

</file>

<file path=ppt/notesMasters/_rels/notesMaster1.xml.rels><?xml version="1.0" encoding="UTF-8"?>
<Relationships xmlns="http://schemas.openxmlformats.org/package/2006/relationships"><Relationship Id="rId1" Type="http://schemas.openxmlformats.org/officeDocument/2006/relationships/theme" Target="../theme/theme2.xml"/></Relationships>
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Shape 17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18" name="Shape 18"/>
          <p:cNvSpPr/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latinLnBrk="0">
      <a:defRPr sz="1200">
        <a:latin typeface="+mj-lt"/>
        <a:ea typeface="+mj-ea"/>
        <a:cs typeface="+mj-cs"/>
        <a:sym typeface="Calibri"/>
      </a:defRPr>
    </a:lvl1pPr>
    <a:lvl2pPr indent="228600" latinLnBrk="0">
      <a:defRPr sz="1200">
        <a:latin typeface="+mj-lt"/>
        <a:ea typeface="+mj-ea"/>
        <a:cs typeface="+mj-cs"/>
        <a:sym typeface="Calibri"/>
      </a:defRPr>
    </a:lvl2pPr>
    <a:lvl3pPr indent="457200" latinLnBrk="0">
      <a:defRPr sz="1200">
        <a:latin typeface="+mj-lt"/>
        <a:ea typeface="+mj-ea"/>
        <a:cs typeface="+mj-cs"/>
        <a:sym typeface="Calibri"/>
      </a:defRPr>
    </a:lvl3pPr>
    <a:lvl4pPr indent="685800" latinLnBrk="0">
      <a:defRPr sz="1200">
        <a:latin typeface="+mj-lt"/>
        <a:ea typeface="+mj-ea"/>
        <a:cs typeface="+mj-cs"/>
        <a:sym typeface="Calibri"/>
      </a:defRPr>
    </a:lvl4pPr>
    <a:lvl5pPr indent="914400" latinLnBrk="0">
      <a:defRPr sz="1200">
        <a:latin typeface="+mj-lt"/>
        <a:ea typeface="+mj-ea"/>
        <a:cs typeface="+mj-cs"/>
        <a:sym typeface="Calibri"/>
      </a:defRPr>
    </a:lvl5pPr>
    <a:lvl6pPr indent="1143000" latinLnBrk="0">
      <a:defRPr sz="1200">
        <a:latin typeface="+mj-lt"/>
        <a:ea typeface="+mj-ea"/>
        <a:cs typeface="+mj-cs"/>
        <a:sym typeface="Calibri"/>
      </a:defRPr>
    </a:lvl6pPr>
    <a:lvl7pPr indent="1371600" latinLnBrk="0">
      <a:defRPr sz="1200">
        <a:latin typeface="+mj-lt"/>
        <a:ea typeface="+mj-ea"/>
        <a:cs typeface="+mj-cs"/>
        <a:sym typeface="Calibri"/>
      </a:defRPr>
    </a:lvl7pPr>
    <a:lvl8pPr indent="1600200" latinLnBrk="0">
      <a:defRPr sz="1200">
        <a:latin typeface="+mj-lt"/>
        <a:ea typeface="+mj-ea"/>
        <a:cs typeface="+mj-cs"/>
        <a:sym typeface="Calibri"/>
      </a:defRPr>
    </a:lvl8pPr>
    <a:lvl9pPr indent="1828800" latinLnBrk="0">
      <a:defRPr sz="1200">
        <a:latin typeface="+mj-lt"/>
        <a:ea typeface="+mj-ea"/>
        <a:cs typeface="+mj-cs"/>
        <a:sym typeface="Calibri"/>
      </a:defRPr>
    </a:lvl9pPr>
  </p:notesStyle>
</p:notesMaster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DEFAU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slideLayout" Target="../slideLayouts/slideLayout1.xml"/>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Text"/>
          <p:cNvSpPr txBox="1"/>
          <p:nvPr>
            <p:ph type="title"/>
          </p:nvPr>
        </p:nvSpPr>
        <p:spPr>
          <a:xfrm>
            <a:off x="457200" y="69056"/>
            <a:ext cx="8229600" cy="113109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/>
          <a:lstStyle/>
          <a:p>
            <a:pPr/>
            <a:r>
              <a:t>Title Text</a:t>
            </a:r>
          </a:p>
        </p:txBody>
      </p:sp>
      <p:sp>
        <p:nvSpPr>
          <p:cNvPr id="3" name="Body Level One…"/>
          <p:cNvSpPr txBox="1"/>
          <p:nvPr>
            <p:ph type="body" idx="1"/>
          </p:nvPr>
        </p:nvSpPr>
        <p:spPr>
          <a:xfrm>
            <a:off x="457200" y="1200150"/>
            <a:ext cx="8229600" cy="394335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" name="Slide Number"/>
          <p:cNvSpPr txBox="1"/>
          <p:nvPr>
            <p:ph type="sldNum" sz="quarter" idx="2"/>
          </p:nvPr>
        </p:nvSpPr>
        <p:spPr>
          <a:xfrm>
            <a:off x="4419600" y="4627562"/>
            <a:ext cx="2133600" cy="279401"/>
          </a:xfrm>
          <a:prstGeom prst="rect">
            <a:avLst/>
          </a:prstGeom>
          <a:ln w="12700">
            <a:miter lim="400000"/>
          </a:ln>
        </p:spPr>
        <p:txBody>
          <a:bodyPr wrap="none" lIns="45719" rIns="45719" anchor="ctr">
            <a:spAutoFit/>
          </a:bodyPr>
          <a:lstStyle>
            <a:lvl1pPr algn="r">
              <a:defRPr sz="1200"/>
            </a:lvl1pPr>
          </a:lstStyle>
          <a:p>
            <a:pPr/>
            <a:fld id="{86CB4B4D-7CA3-9044-876B-883B54F8677D}" type="slidenum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2"/>
  </p:sldLayoutIdLst>
  <p:transition xmlns:p14="http://schemas.microsoft.com/office/powerpoint/2010/main" spd="med" advClick="1"/>
  <p:txStyles>
    <p:titleStyle>
      <a:lvl1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1pPr>
      <a:lvl2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2pPr>
      <a:lvl3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3pPr>
      <a:lvl4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4pPr>
      <a:lvl5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5pPr>
      <a:lvl6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6pPr>
      <a:lvl7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7pPr>
      <a:lvl8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8pPr>
      <a:lvl9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9pPr>
    </p:titleStyle>
    <p:bodyStyle>
      <a:lvl1pPr marL="342900" marR="0" indent="-342900" algn="l" defTabSz="914400" rtl="0" latinLnBrk="0">
        <a:lnSpc>
          <a:spcPct val="100000"/>
        </a:lnSpc>
        <a:spcBef>
          <a:spcPts val="7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3200" u="none"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1pPr>
      <a:lvl2pPr marL="783771" marR="0" indent="-326571" algn="l" defTabSz="914400" rtl="0" latinLnBrk="0">
        <a:lnSpc>
          <a:spcPct val="100000"/>
        </a:lnSpc>
        <a:spcBef>
          <a:spcPts val="700"/>
        </a:spcBef>
        <a:spcAft>
          <a:spcPts val="0"/>
        </a:spcAft>
        <a:buClrTx/>
        <a:buSzPct val="100000"/>
        <a:buFont typeface="Arial"/>
        <a:buChar char="–"/>
        <a:tabLst/>
        <a:defRPr b="0" baseline="0" cap="none" i="0" spc="0" strike="noStrike" sz="3200" u="none"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2pPr>
      <a:lvl3pPr marL="1219200" marR="0" indent="-304800" algn="l" defTabSz="914400" rtl="0" latinLnBrk="0">
        <a:lnSpc>
          <a:spcPct val="100000"/>
        </a:lnSpc>
        <a:spcBef>
          <a:spcPts val="7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3200" u="none"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3pPr>
      <a:lvl4pPr marL="1737360" marR="0" indent="-365760" algn="l" defTabSz="914400" rtl="0" latinLnBrk="0">
        <a:lnSpc>
          <a:spcPct val="100000"/>
        </a:lnSpc>
        <a:spcBef>
          <a:spcPts val="700"/>
        </a:spcBef>
        <a:spcAft>
          <a:spcPts val="0"/>
        </a:spcAft>
        <a:buClrTx/>
        <a:buSzPct val="100000"/>
        <a:buFont typeface="Arial"/>
        <a:buChar char="–"/>
        <a:tabLst/>
        <a:defRPr b="0" baseline="0" cap="none" i="0" spc="0" strike="noStrike" sz="3200" u="none"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4pPr>
      <a:lvl5pPr marL="2194560" marR="0" indent="-365760" algn="l" defTabSz="914400" rtl="0" latinLnBrk="0">
        <a:lnSpc>
          <a:spcPct val="100000"/>
        </a:lnSpc>
        <a:spcBef>
          <a:spcPts val="700"/>
        </a:spcBef>
        <a:spcAft>
          <a:spcPts val="0"/>
        </a:spcAft>
        <a:buClrTx/>
        <a:buSzPct val="100000"/>
        <a:buFont typeface="Arial"/>
        <a:buChar char="»"/>
        <a:tabLst/>
        <a:defRPr b="0" baseline="0" cap="none" i="0" spc="0" strike="noStrike" sz="3200" u="none"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5pPr>
      <a:lvl6pPr marL="2651760" marR="0" indent="-365760" algn="l" defTabSz="914400" rtl="0" latinLnBrk="0">
        <a:lnSpc>
          <a:spcPct val="100000"/>
        </a:lnSpc>
        <a:spcBef>
          <a:spcPts val="7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3200" u="none"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6pPr>
      <a:lvl7pPr marL="3108960" marR="0" indent="-365760" algn="l" defTabSz="914400" rtl="0" latinLnBrk="0">
        <a:lnSpc>
          <a:spcPct val="100000"/>
        </a:lnSpc>
        <a:spcBef>
          <a:spcPts val="7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3200" u="none"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7pPr>
      <a:lvl8pPr marL="3566159" marR="0" indent="-365759" algn="l" defTabSz="914400" rtl="0" latinLnBrk="0">
        <a:lnSpc>
          <a:spcPct val="100000"/>
        </a:lnSpc>
        <a:spcBef>
          <a:spcPts val="7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3200" u="none"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8pPr>
      <a:lvl9pPr marL="4023359" marR="0" indent="-365759" algn="l" defTabSz="914400" rtl="0" latinLnBrk="0">
        <a:lnSpc>
          <a:spcPct val="100000"/>
        </a:lnSpc>
        <a:spcBef>
          <a:spcPts val="7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3200" u="none"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9pPr>
    </p:bodyStyle>
    <p:otherStyle>
      <a:lvl1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1pPr>
      <a:lvl2pPr marL="0" marR="0" indent="4572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2pPr>
      <a:lvl3pPr marL="0" marR="0" indent="9144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3pPr>
      <a:lvl4pPr marL="0" marR="0" indent="13716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4pPr>
      <a:lvl5pPr marL="0" marR="0" indent="18288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5pPr>
      <a:lvl6pPr marL="0" marR="0" indent="22860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6pPr>
      <a:lvl7pPr marL="0" marR="0" indent="27432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7pPr>
      <a:lvl8pPr marL="0" marR="0" indent="32004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8pPr>
      <a:lvl9pPr marL="0" marR="0" indent="36576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9pPr>
    </p:otherStyle>
  </p:txStyles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png"/></Relationships>

</file>

<file path=ppt/slides/_rels/slide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.png"/></Relationships>

</file>

<file path=ppt/slides/_rels/slide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/Relationships>

</file>

<file path=ppt/slides/_rels/slide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.png"/><Relationship Id="rId3" Type="http://schemas.openxmlformats.org/officeDocument/2006/relationships/image" Target="../media/image3.png"/><Relationship Id="rId4" Type="http://schemas.openxmlformats.org/officeDocument/2006/relationships/image" Target="../media/image4.png"/><Relationship Id="rId5" Type="http://schemas.openxmlformats.org/officeDocument/2006/relationships/image" Target="../media/image5.png"/></Relationships>

</file>

<file path=ppt/slides/_rels/slide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6.png"/><Relationship Id="rId3" Type="http://schemas.openxmlformats.org/officeDocument/2006/relationships/image" Target="../media/image7.png"/><Relationship Id="rId4" Type="http://schemas.openxmlformats.org/officeDocument/2006/relationships/image" Target="../media/image8.png"/><Relationship Id="rId5" Type="http://schemas.openxmlformats.org/officeDocument/2006/relationships/image" Target="../media/image9.png"/><Relationship Id="rId6" Type="http://schemas.openxmlformats.org/officeDocument/2006/relationships/image" Target="../media/image10.png"/><Relationship Id="rId7" Type="http://schemas.openxmlformats.org/officeDocument/2006/relationships/image" Target="../media/image11.png"/></Relationships>

</file>

<file path=ppt/slides/_rels/slide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2.png"/></Relationships>

</file>

<file path=ppt/slides/_rels/slide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/Relationships>

</file>

<file path=ppt/slides/_rels/slide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3.png"/><Relationship Id="rId3" Type="http://schemas.openxmlformats.org/officeDocument/2006/relationships/image" Target="../media/image14.png"/><Relationship Id="rId4" Type="http://schemas.openxmlformats.org/officeDocument/2006/relationships/image" Target="../media/image15.png"/><Relationship Id="rId5" Type="http://schemas.openxmlformats.org/officeDocument/2006/relationships/image" Target="../media/image16.png"/><Relationship Id="rId6" Type="http://schemas.openxmlformats.org/officeDocument/2006/relationships/image" Target="../media/image17.png"/><Relationship Id="rId7" Type="http://schemas.openxmlformats.org/officeDocument/2006/relationships/image" Target="../media/image18.png"/><Relationship Id="rId8" Type="http://schemas.openxmlformats.org/officeDocument/2006/relationships/image" Target="../media/image19.png"/></Relationships>

</file>

<file path=ppt/slides/_rels/slide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/Relationships>

</file>

<file path=ppt/slides/_rels/slide1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0.png"/></Relationships>

</file>

<file path=ppt/slides/_rels/slide1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/Relationships>

</file>

<file path=ppt/slides/_rels/slide1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1.png"/>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solidFill>
          <a:srgbClr val="1B2A4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Shape 0"/>
          <p:cNvSpPr/>
          <p:nvPr/>
        </p:nvSpPr>
        <p:spPr>
          <a:xfrm>
            <a:off x="-1" y="0"/>
            <a:ext cx="201170" cy="5143500"/>
          </a:xfrm>
          <a:prstGeom prst="rect">
            <a:avLst/>
          </a:prstGeom>
          <a:solidFill>
            <a:srgbClr val="0D7377"/>
          </a:solidFill>
          <a:ln w="12700">
            <a:miter lim="400000"/>
          </a:ln>
        </p:spPr>
        <p:txBody>
          <a:bodyPr lIns="45719" rIns="45719"/>
          <a:lstStyle/>
          <a:p>
            <a:pPr/>
          </a:p>
        </p:txBody>
      </p:sp>
      <p:sp>
        <p:nvSpPr>
          <p:cNvPr id="21" name="Shape 1"/>
          <p:cNvSpPr/>
          <p:nvPr/>
        </p:nvSpPr>
        <p:spPr>
          <a:xfrm>
            <a:off x="0" y="4389120"/>
            <a:ext cx="9144000" cy="754381"/>
          </a:xfrm>
          <a:prstGeom prst="rect">
            <a:avLst/>
          </a:prstGeom>
          <a:solidFill>
            <a:srgbClr val="0D7377"/>
          </a:solidFill>
          <a:ln w="12700">
            <a:miter lim="400000"/>
          </a:ln>
        </p:spPr>
        <p:txBody>
          <a:bodyPr lIns="45719" rIns="45719"/>
          <a:lstStyle/>
          <a:p>
            <a:pPr/>
          </a:p>
        </p:txBody>
      </p:sp>
      <p:sp>
        <p:nvSpPr>
          <p:cNvPr id="22" name="Shape 2"/>
          <p:cNvSpPr/>
          <p:nvPr/>
        </p:nvSpPr>
        <p:spPr>
          <a:xfrm>
            <a:off x="0" y="4389120"/>
            <a:ext cx="3200400" cy="754381"/>
          </a:xfrm>
          <a:prstGeom prst="rect">
            <a:avLst/>
          </a:prstGeom>
          <a:solidFill>
            <a:srgbClr val="F5A623"/>
          </a:solidFill>
          <a:ln w="12700">
            <a:miter lim="400000"/>
          </a:ln>
        </p:spPr>
        <p:txBody>
          <a:bodyPr lIns="45719" rIns="45719"/>
          <a:lstStyle/>
          <a:p>
            <a:pPr/>
          </a:p>
        </p:txBody>
      </p:sp>
      <p:sp>
        <p:nvSpPr>
          <p:cNvPr id="23" name="Shape 3"/>
          <p:cNvSpPr/>
          <p:nvPr/>
        </p:nvSpPr>
        <p:spPr>
          <a:xfrm>
            <a:off x="6858000" y="274320"/>
            <a:ext cx="109728" cy="109729"/>
          </a:xfrm>
          <a:prstGeom prst="ellipse">
            <a:avLst/>
          </a:prstGeom>
          <a:solidFill>
            <a:srgbClr val="14BDBA"/>
          </a:solidFill>
          <a:ln w="12700">
            <a:solidFill>
              <a:srgbClr val="14BDBA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24" name="Shape 4"/>
          <p:cNvSpPr/>
          <p:nvPr/>
        </p:nvSpPr>
        <p:spPr>
          <a:xfrm>
            <a:off x="7178040" y="274320"/>
            <a:ext cx="109729" cy="109729"/>
          </a:xfrm>
          <a:prstGeom prst="ellipse">
            <a:avLst/>
          </a:prstGeom>
          <a:solidFill>
            <a:srgbClr val="14BDBA"/>
          </a:solidFill>
          <a:ln w="12700">
            <a:solidFill>
              <a:srgbClr val="14BDBA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25" name="Shape 5"/>
          <p:cNvSpPr/>
          <p:nvPr/>
        </p:nvSpPr>
        <p:spPr>
          <a:xfrm>
            <a:off x="7498080" y="274320"/>
            <a:ext cx="109729" cy="109729"/>
          </a:xfrm>
          <a:prstGeom prst="ellipse">
            <a:avLst/>
          </a:prstGeom>
          <a:solidFill>
            <a:srgbClr val="14BDBA"/>
          </a:solidFill>
          <a:ln w="12700">
            <a:solidFill>
              <a:srgbClr val="14BDBA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26" name="Shape 6"/>
          <p:cNvSpPr/>
          <p:nvPr/>
        </p:nvSpPr>
        <p:spPr>
          <a:xfrm>
            <a:off x="7818119" y="274320"/>
            <a:ext cx="109729" cy="109729"/>
          </a:xfrm>
          <a:prstGeom prst="ellipse">
            <a:avLst/>
          </a:prstGeom>
          <a:solidFill>
            <a:srgbClr val="14BDBA"/>
          </a:solidFill>
          <a:ln w="12700">
            <a:solidFill>
              <a:srgbClr val="14BDBA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27" name="Shape 7"/>
          <p:cNvSpPr/>
          <p:nvPr/>
        </p:nvSpPr>
        <p:spPr>
          <a:xfrm>
            <a:off x="8138159" y="274320"/>
            <a:ext cx="109729" cy="109729"/>
          </a:xfrm>
          <a:prstGeom prst="ellipse">
            <a:avLst/>
          </a:prstGeom>
          <a:solidFill>
            <a:srgbClr val="14BDBA"/>
          </a:solidFill>
          <a:ln w="12700">
            <a:solidFill>
              <a:srgbClr val="14BDBA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28" name="Shape 8"/>
          <p:cNvSpPr/>
          <p:nvPr/>
        </p:nvSpPr>
        <p:spPr>
          <a:xfrm>
            <a:off x="8458200" y="274320"/>
            <a:ext cx="109728" cy="109729"/>
          </a:xfrm>
          <a:prstGeom prst="ellipse">
            <a:avLst/>
          </a:prstGeom>
          <a:solidFill>
            <a:srgbClr val="14BDBA"/>
          </a:solidFill>
          <a:ln w="12700">
            <a:solidFill>
              <a:srgbClr val="14BDBA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29" name="Shape 9"/>
          <p:cNvSpPr/>
          <p:nvPr/>
        </p:nvSpPr>
        <p:spPr>
          <a:xfrm>
            <a:off x="6858000" y="594359"/>
            <a:ext cx="109728" cy="109729"/>
          </a:xfrm>
          <a:prstGeom prst="ellipse">
            <a:avLst/>
          </a:prstGeom>
          <a:solidFill>
            <a:srgbClr val="F5A623">
              <a:alpha val="50000"/>
            </a:srgbClr>
          </a:solidFill>
          <a:ln w="12700">
            <a:solidFill>
              <a:srgbClr val="F5A623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30" name="Shape 10"/>
          <p:cNvSpPr/>
          <p:nvPr/>
        </p:nvSpPr>
        <p:spPr>
          <a:xfrm>
            <a:off x="7315200" y="594359"/>
            <a:ext cx="109728" cy="109729"/>
          </a:xfrm>
          <a:prstGeom prst="ellipse">
            <a:avLst/>
          </a:prstGeom>
          <a:solidFill>
            <a:srgbClr val="F5A623">
              <a:alpha val="50000"/>
            </a:srgbClr>
          </a:solidFill>
          <a:ln w="12700">
            <a:solidFill>
              <a:srgbClr val="F5A623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31" name="Shape 11"/>
          <p:cNvSpPr/>
          <p:nvPr/>
        </p:nvSpPr>
        <p:spPr>
          <a:xfrm>
            <a:off x="7772400" y="594359"/>
            <a:ext cx="109728" cy="109729"/>
          </a:xfrm>
          <a:prstGeom prst="ellipse">
            <a:avLst/>
          </a:prstGeom>
          <a:solidFill>
            <a:srgbClr val="F5A623">
              <a:alpha val="50000"/>
            </a:srgbClr>
          </a:solidFill>
          <a:ln w="12700">
            <a:solidFill>
              <a:srgbClr val="F5A623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32" name="Shape 12"/>
          <p:cNvSpPr/>
          <p:nvPr/>
        </p:nvSpPr>
        <p:spPr>
          <a:xfrm>
            <a:off x="8229600" y="594359"/>
            <a:ext cx="109728" cy="109729"/>
          </a:xfrm>
          <a:prstGeom prst="ellipse">
            <a:avLst/>
          </a:prstGeom>
          <a:solidFill>
            <a:srgbClr val="F5A623">
              <a:alpha val="50000"/>
            </a:srgbClr>
          </a:solidFill>
          <a:ln w="12700">
            <a:solidFill>
              <a:srgbClr val="F5A623"/>
            </a:solidFill>
          </a:ln>
        </p:spPr>
        <p:txBody>
          <a:bodyPr lIns="45719" rIns="45719"/>
          <a:lstStyle/>
          <a:p>
            <a:pPr/>
          </a:p>
        </p:txBody>
      </p:sp>
      <p:pic>
        <p:nvPicPr>
          <p:cNvPr id="33" name="Image 0" descr="Image 0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7132319" y="914400"/>
            <a:ext cx="1645921" cy="1645921"/>
          </a:xfrm>
          <a:prstGeom prst="rect">
            <a:avLst/>
          </a:prstGeom>
          <a:ln w="12700">
            <a:miter lim="400000"/>
          </a:ln>
        </p:spPr>
      </p:pic>
      <p:sp>
        <p:nvSpPr>
          <p:cNvPr id="34" name="Text 13"/>
          <p:cNvSpPr txBox="1"/>
          <p:nvPr/>
        </p:nvSpPr>
        <p:spPr>
          <a:xfrm>
            <a:off x="457200" y="1139368"/>
            <a:ext cx="6400800" cy="51018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b="1" sz="4000">
                <a:solidFill>
                  <a:srgbClr val="FFFFFF"/>
                </a:solidFill>
              </a:defRPr>
            </a:lvl1pPr>
          </a:lstStyle>
          <a:p>
            <a:pPr/>
            <a:r>
              <a:t>Artificial Intelligence</a:t>
            </a:r>
          </a:p>
        </p:txBody>
      </p:sp>
      <p:sp>
        <p:nvSpPr>
          <p:cNvPr id="35" name="Text 14"/>
          <p:cNvSpPr txBox="1"/>
          <p:nvPr/>
        </p:nvSpPr>
        <p:spPr>
          <a:xfrm>
            <a:off x="457200" y="1933029"/>
            <a:ext cx="6400800" cy="24874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i="1" sz="2000">
                <a:solidFill>
                  <a:srgbClr val="14BDBA"/>
                </a:solidFill>
              </a:defRPr>
            </a:lvl1pPr>
          </a:lstStyle>
          <a:p>
            <a:pPr/>
            <a:r>
              <a:t>History, Capabilities &amp; Organisational Impact</a:t>
            </a:r>
          </a:p>
        </p:txBody>
      </p:sp>
      <p:sp>
        <p:nvSpPr>
          <p:cNvPr id="36" name="Shape 15"/>
          <p:cNvSpPr/>
          <p:nvPr/>
        </p:nvSpPr>
        <p:spPr>
          <a:xfrm>
            <a:off x="457200" y="2423160"/>
            <a:ext cx="3657600" cy="36577"/>
          </a:xfrm>
          <a:prstGeom prst="rect">
            <a:avLst/>
          </a:prstGeom>
          <a:solidFill>
            <a:srgbClr val="F5A623"/>
          </a:solidFill>
          <a:ln w="12700">
            <a:miter lim="400000"/>
          </a:ln>
        </p:spPr>
        <p:txBody>
          <a:bodyPr lIns="45719" rIns="45719"/>
          <a:lstStyle/>
          <a:p>
            <a:pPr/>
          </a:p>
        </p:txBody>
      </p:sp>
      <p:sp>
        <p:nvSpPr>
          <p:cNvPr id="37" name="Text 16"/>
          <p:cNvSpPr txBox="1"/>
          <p:nvPr/>
        </p:nvSpPr>
        <p:spPr>
          <a:xfrm>
            <a:off x="457200" y="2707203"/>
            <a:ext cx="7315200" cy="20915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1600">
                <a:solidFill>
                  <a:srgbClr val="E2E8F0"/>
                </a:solidFill>
              </a:defRPr>
            </a:lvl1pPr>
          </a:lstStyle>
          <a:p>
            <a:pPr/>
            <a:r>
              <a:t>A Primer for MBA Students</a:t>
            </a:r>
          </a:p>
        </p:txBody>
      </p:sp>
      <p:sp>
        <p:nvSpPr>
          <p:cNvPr id="38" name="Text 17"/>
          <p:cNvSpPr txBox="1"/>
          <p:nvPr/>
        </p:nvSpPr>
        <p:spPr>
          <a:xfrm>
            <a:off x="457200" y="3094159"/>
            <a:ext cx="7315200" cy="16676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1300">
                <a:solidFill>
                  <a:srgbClr val="64748B"/>
                </a:solidFill>
              </a:defRPr>
            </a:lvl1pPr>
          </a:lstStyle>
          <a:p>
            <a:pPr/>
            <a:r>
              <a:t>Module: Developing People in Organisations</a:t>
            </a:r>
          </a:p>
        </p:txBody>
      </p:sp>
      <p:sp>
        <p:nvSpPr>
          <p:cNvPr id="39" name="Text 18"/>
          <p:cNvSpPr txBox="1"/>
          <p:nvPr/>
        </p:nvSpPr>
        <p:spPr>
          <a:xfrm>
            <a:off x="365759" y="4578017"/>
            <a:ext cx="4572001" cy="13426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i="1" sz="1100">
                <a:solidFill>
                  <a:srgbClr val="FFFFFF"/>
                </a:solidFill>
              </a:defRPr>
            </a:lvl1pPr>
          </a:lstStyle>
          <a:p>
            <a:pPr/>
            <a:r>
              <a:t>Understanding AI is essential for 21st-century leaders</a:t>
            </a:r>
          </a:p>
        </p:txBody>
      </p:sp>
      <p:sp>
        <p:nvSpPr>
          <p:cNvPr id="40" name="Text 19"/>
          <p:cNvSpPr txBox="1"/>
          <p:nvPr/>
        </p:nvSpPr>
        <p:spPr>
          <a:xfrm>
            <a:off x="7772399" y="4578017"/>
            <a:ext cx="1097282" cy="13426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algn="r">
              <a:defRPr sz="1100">
                <a:solidFill>
                  <a:srgbClr val="FFFFFF"/>
                </a:solidFill>
              </a:defRPr>
            </a:lvl1pPr>
          </a:lstStyle>
          <a:p>
            <a:pPr/>
            <a:r>
              <a:t>2026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solidFill>
          <a:srgbClr val="F4F6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Shape 0"/>
          <p:cNvSpPr/>
          <p:nvPr/>
        </p:nvSpPr>
        <p:spPr>
          <a:xfrm>
            <a:off x="0" y="-1"/>
            <a:ext cx="9144000" cy="640082"/>
          </a:xfrm>
          <a:prstGeom prst="rect">
            <a:avLst/>
          </a:prstGeom>
          <a:solidFill>
            <a:srgbClr val="1B2A4A"/>
          </a:solidFill>
          <a:ln w="12700">
            <a:miter lim="400000"/>
          </a:ln>
        </p:spPr>
        <p:txBody>
          <a:bodyPr lIns="45719" rIns="45719"/>
          <a:lstStyle/>
          <a:p>
            <a:pPr/>
          </a:p>
        </p:txBody>
      </p:sp>
      <p:sp>
        <p:nvSpPr>
          <p:cNvPr id="43" name="Text 1"/>
          <p:cNvSpPr txBox="1"/>
          <p:nvPr/>
        </p:nvSpPr>
        <p:spPr>
          <a:xfrm>
            <a:off x="365759" y="177643"/>
            <a:ext cx="8229601" cy="29393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b="1" sz="2200">
                <a:solidFill>
                  <a:srgbClr val="FFFFFF"/>
                </a:solidFill>
              </a:defRPr>
            </a:lvl1pPr>
          </a:lstStyle>
          <a:p>
            <a:pPr/>
            <a:r>
              <a:t>What is Artificial Intelligence?</a:t>
            </a:r>
          </a:p>
        </p:txBody>
      </p:sp>
      <p:sp>
        <p:nvSpPr>
          <p:cNvPr id="44" name="Shape 2"/>
          <p:cNvSpPr/>
          <p:nvPr/>
        </p:nvSpPr>
        <p:spPr>
          <a:xfrm>
            <a:off x="274319" y="822960"/>
            <a:ext cx="3931922" cy="3840481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ffectLst>
            <a:outerShdw sx="100000" sy="100000" kx="0" ky="0" algn="b" rotWithShape="0" blurRad="101600" dist="38100" dir="8100000">
              <a:srgbClr val="000000">
                <a:alpha val="12000"/>
              </a:srgbClr>
            </a:outerShdw>
          </a:effectLst>
        </p:spPr>
        <p:txBody>
          <a:bodyPr lIns="45719" rIns="45719"/>
          <a:lstStyle/>
          <a:p>
            <a:pPr/>
          </a:p>
        </p:txBody>
      </p:sp>
      <p:sp>
        <p:nvSpPr>
          <p:cNvPr id="45" name="Shape 3"/>
          <p:cNvSpPr/>
          <p:nvPr/>
        </p:nvSpPr>
        <p:spPr>
          <a:xfrm>
            <a:off x="274319" y="822960"/>
            <a:ext cx="3931922" cy="73153"/>
          </a:xfrm>
          <a:prstGeom prst="rect">
            <a:avLst/>
          </a:prstGeom>
          <a:solidFill>
            <a:srgbClr val="0D7377"/>
          </a:solidFill>
          <a:ln w="12700">
            <a:miter lim="400000"/>
          </a:ln>
        </p:spPr>
        <p:txBody>
          <a:bodyPr lIns="45719" rIns="45719"/>
          <a:lstStyle/>
          <a:p>
            <a:pPr/>
          </a:p>
        </p:txBody>
      </p:sp>
      <p:pic>
        <p:nvPicPr>
          <p:cNvPr id="46" name="Image 0" descr="Image 0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502919" y="960119"/>
            <a:ext cx="502921" cy="502921"/>
          </a:xfrm>
          <a:prstGeom prst="rect">
            <a:avLst/>
          </a:prstGeom>
          <a:ln w="12700">
            <a:miter lim="400000"/>
          </a:ln>
        </p:spPr>
      </p:pic>
      <p:sp>
        <p:nvSpPr>
          <p:cNvPr id="47" name="Text 4"/>
          <p:cNvSpPr txBox="1"/>
          <p:nvPr/>
        </p:nvSpPr>
        <p:spPr>
          <a:xfrm>
            <a:off x="1097279" y="1084143"/>
            <a:ext cx="2926082" cy="20915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b="1" sz="1600">
                <a:solidFill>
                  <a:srgbClr val="1B2A4A"/>
                </a:solidFill>
              </a:defRPr>
            </a:lvl1pPr>
          </a:lstStyle>
          <a:p>
            <a:pPr/>
            <a:r>
              <a:t>The Core Idea</a:t>
            </a:r>
          </a:p>
        </p:txBody>
      </p:sp>
      <p:sp>
        <p:nvSpPr>
          <p:cNvPr id="48" name="Text 5"/>
          <p:cNvSpPr txBox="1"/>
          <p:nvPr/>
        </p:nvSpPr>
        <p:spPr>
          <a:xfrm>
            <a:off x="457200" y="1508759"/>
            <a:ext cx="3566161" cy="139130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>
              <a:defRPr sz="1200">
                <a:solidFill>
                  <a:srgbClr val="363636"/>
                </a:solidFill>
              </a:defRPr>
            </a:pPr>
            <a:r>
              <a:t>AI refers to computer systems that can perform tasks which typically require human intelligence — such as reasoning, learning, problem-solving, understanding language, and recognising patterns.</a:t>
            </a:r>
          </a:p>
          <a:p>
            <a:pPr>
              <a:defRPr sz="1200"/>
            </a:pPr>
          </a:p>
          <a:p>
            <a:pPr>
              <a:defRPr sz="1200">
                <a:solidFill>
                  <a:srgbClr val="363636"/>
                </a:solidFill>
              </a:defRPr>
            </a:pPr>
            <a:r>
              <a:t>Unlike traditional software that follows fixed rules, modern AI learns from data, improving with experience.</a:t>
            </a:r>
          </a:p>
        </p:txBody>
      </p:sp>
      <p:sp>
        <p:nvSpPr>
          <p:cNvPr id="49" name="Shape 6"/>
          <p:cNvSpPr/>
          <p:nvPr/>
        </p:nvSpPr>
        <p:spPr>
          <a:xfrm>
            <a:off x="4571999" y="822960"/>
            <a:ext cx="4206242" cy="1143001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ffectLst>
            <a:outerShdw sx="100000" sy="100000" kx="0" ky="0" algn="b" rotWithShape="0" blurRad="101600" dist="38100" dir="8100000">
              <a:srgbClr val="000000">
                <a:alpha val="12000"/>
              </a:srgbClr>
            </a:outerShdw>
          </a:effectLst>
        </p:spPr>
        <p:txBody>
          <a:bodyPr lIns="45719" rIns="45719"/>
          <a:lstStyle/>
          <a:p>
            <a:pPr/>
          </a:p>
        </p:txBody>
      </p:sp>
      <p:sp>
        <p:nvSpPr>
          <p:cNvPr id="50" name="Shape 7"/>
          <p:cNvSpPr/>
          <p:nvPr/>
        </p:nvSpPr>
        <p:spPr>
          <a:xfrm>
            <a:off x="4572000" y="822960"/>
            <a:ext cx="109728" cy="1143001"/>
          </a:xfrm>
          <a:prstGeom prst="rect">
            <a:avLst/>
          </a:prstGeom>
          <a:solidFill>
            <a:srgbClr val="0D7377"/>
          </a:solidFill>
          <a:ln w="12700">
            <a:miter lim="400000"/>
          </a:ln>
        </p:spPr>
        <p:txBody>
          <a:bodyPr lIns="45719" rIns="45719"/>
          <a:lstStyle/>
          <a:p>
            <a:pPr/>
          </a:p>
        </p:txBody>
      </p:sp>
      <p:sp>
        <p:nvSpPr>
          <p:cNvPr id="51" name="Text 8"/>
          <p:cNvSpPr txBox="1"/>
          <p:nvPr/>
        </p:nvSpPr>
        <p:spPr>
          <a:xfrm>
            <a:off x="4754879" y="1002600"/>
            <a:ext cx="3840481" cy="18936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b="1" sz="1400">
                <a:solidFill>
                  <a:srgbClr val="1B2A4A"/>
                </a:solidFill>
              </a:defRPr>
            </a:lvl1pPr>
          </a:lstStyle>
          <a:p>
            <a:pPr/>
            <a:r>
              <a:t>Narrow AI</a:t>
            </a:r>
          </a:p>
        </p:txBody>
      </p:sp>
      <p:sp>
        <p:nvSpPr>
          <p:cNvPr id="52" name="Text 9"/>
          <p:cNvSpPr txBox="1"/>
          <p:nvPr/>
        </p:nvSpPr>
        <p:spPr>
          <a:xfrm>
            <a:off x="4754879" y="1385369"/>
            <a:ext cx="3840481" cy="34736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1200">
                <a:solidFill>
                  <a:srgbClr val="363636"/>
                </a:solidFill>
              </a:defRPr>
            </a:lvl1pPr>
          </a:lstStyle>
          <a:p>
            <a:pPr/>
            <a:r>
              <a:t>Specialised for one task (e.g. image recognition, chess). Most AI today.</a:t>
            </a:r>
          </a:p>
        </p:txBody>
      </p:sp>
      <p:sp>
        <p:nvSpPr>
          <p:cNvPr id="53" name="Shape 10"/>
          <p:cNvSpPr/>
          <p:nvPr/>
        </p:nvSpPr>
        <p:spPr>
          <a:xfrm>
            <a:off x="4571999" y="2103120"/>
            <a:ext cx="4206242" cy="1143001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ffectLst>
            <a:outerShdw sx="100000" sy="100000" kx="0" ky="0" algn="b" rotWithShape="0" blurRad="101600" dist="38100" dir="8100000">
              <a:srgbClr val="000000">
                <a:alpha val="12000"/>
              </a:srgbClr>
            </a:outerShdw>
          </a:effectLst>
        </p:spPr>
        <p:txBody>
          <a:bodyPr lIns="45719" rIns="45719"/>
          <a:lstStyle/>
          <a:p>
            <a:pPr/>
          </a:p>
        </p:txBody>
      </p:sp>
      <p:sp>
        <p:nvSpPr>
          <p:cNvPr id="54" name="Shape 11"/>
          <p:cNvSpPr/>
          <p:nvPr/>
        </p:nvSpPr>
        <p:spPr>
          <a:xfrm>
            <a:off x="4572000" y="2103120"/>
            <a:ext cx="109728" cy="1143001"/>
          </a:xfrm>
          <a:prstGeom prst="rect">
            <a:avLst/>
          </a:prstGeom>
          <a:solidFill>
            <a:srgbClr val="1B2A4A"/>
          </a:solidFill>
          <a:ln w="12700">
            <a:miter lim="400000"/>
          </a:ln>
        </p:spPr>
        <p:txBody>
          <a:bodyPr lIns="45719" rIns="45719"/>
          <a:lstStyle/>
          <a:p>
            <a:pPr/>
          </a:p>
        </p:txBody>
      </p:sp>
      <p:sp>
        <p:nvSpPr>
          <p:cNvPr id="55" name="Text 12"/>
          <p:cNvSpPr txBox="1"/>
          <p:nvPr/>
        </p:nvSpPr>
        <p:spPr>
          <a:xfrm>
            <a:off x="4754879" y="2282760"/>
            <a:ext cx="3840481" cy="18936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b="1" sz="1400">
                <a:solidFill>
                  <a:srgbClr val="1B2A4A"/>
                </a:solidFill>
              </a:defRPr>
            </a:lvl1pPr>
          </a:lstStyle>
          <a:p>
            <a:pPr/>
            <a:r>
              <a:t>General AI (AGI)</a:t>
            </a:r>
          </a:p>
        </p:txBody>
      </p:sp>
      <p:sp>
        <p:nvSpPr>
          <p:cNvPr id="56" name="Text 13"/>
          <p:cNvSpPr txBox="1"/>
          <p:nvPr/>
        </p:nvSpPr>
        <p:spPr>
          <a:xfrm>
            <a:off x="4754879" y="2760779"/>
            <a:ext cx="3840481" cy="15686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1200">
                <a:solidFill>
                  <a:srgbClr val="363636"/>
                </a:solidFill>
              </a:defRPr>
            </a:lvl1pPr>
          </a:lstStyle>
          <a:p>
            <a:pPr/>
            <a:r>
              <a:t>Human-level reasoning across all domains. Still theoretical.</a:t>
            </a:r>
          </a:p>
        </p:txBody>
      </p:sp>
      <p:sp>
        <p:nvSpPr>
          <p:cNvPr id="57" name="Shape 14"/>
          <p:cNvSpPr/>
          <p:nvPr/>
        </p:nvSpPr>
        <p:spPr>
          <a:xfrm>
            <a:off x="4571999" y="3383279"/>
            <a:ext cx="4206242" cy="1143001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ffectLst>
            <a:outerShdw sx="100000" sy="100000" kx="0" ky="0" algn="b" rotWithShape="0" blurRad="101600" dist="38100" dir="8100000">
              <a:srgbClr val="000000">
                <a:alpha val="12000"/>
              </a:srgbClr>
            </a:outerShdw>
          </a:effectLst>
        </p:spPr>
        <p:txBody>
          <a:bodyPr lIns="45719" rIns="45719"/>
          <a:lstStyle/>
          <a:p>
            <a:pPr/>
          </a:p>
        </p:txBody>
      </p:sp>
      <p:sp>
        <p:nvSpPr>
          <p:cNvPr id="58" name="Shape 15"/>
          <p:cNvSpPr/>
          <p:nvPr/>
        </p:nvSpPr>
        <p:spPr>
          <a:xfrm>
            <a:off x="4572000" y="3383279"/>
            <a:ext cx="109728" cy="1143001"/>
          </a:xfrm>
          <a:prstGeom prst="rect">
            <a:avLst/>
          </a:prstGeom>
          <a:solidFill>
            <a:srgbClr val="F5A623"/>
          </a:solidFill>
          <a:ln w="12700">
            <a:miter lim="400000"/>
          </a:ln>
        </p:spPr>
        <p:txBody>
          <a:bodyPr lIns="45719" rIns="45719"/>
          <a:lstStyle/>
          <a:p>
            <a:pPr/>
          </a:p>
        </p:txBody>
      </p:sp>
      <p:sp>
        <p:nvSpPr>
          <p:cNvPr id="59" name="Text 16"/>
          <p:cNvSpPr txBox="1"/>
          <p:nvPr/>
        </p:nvSpPr>
        <p:spPr>
          <a:xfrm>
            <a:off x="4754879" y="3562920"/>
            <a:ext cx="3840481" cy="18936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b="1" sz="1400">
                <a:solidFill>
                  <a:srgbClr val="1B2A4A"/>
                </a:solidFill>
              </a:defRPr>
            </a:lvl1pPr>
          </a:lstStyle>
          <a:p>
            <a:pPr/>
            <a:r>
              <a:t>Superintelligence</a:t>
            </a:r>
          </a:p>
        </p:txBody>
      </p:sp>
      <p:sp>
        <p:nvSpPr>
          <p:cNvPr id="60" name="Text 17"/>
          <p:cNvSpPr txBox="1"/>
          <p:nvPr/>
        </p:nvSpPr>
        <p:spPr>
          <a:xfrm>
            <a:off x="4754879" y="4040939"/>
            <a:ext cx="3840481" cy="15686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1200">
                <a:solidFill>
                  <a:srgbClr val="363636"/>
                </a:solidFill>
              </a:defRPr>
            </a:lvl1pPr>
          </a:lstStyle>
          <a:p>
            <a:pPr/>
            <a:r>
              <a:t>Surpassing human intelligence in every field. Future concept.</a:t>
            </a:r>
          </a:p>
        </p:txBody>
      </p:sp>
      <p:sp>
        <p:nvSpPr>
          <p:cNvPr id="61" name="Text 18"/>
          <p:cNvSpPr txBox="1"/>
          <p:nvPr/>
        </p:nvSpPr>
        <p:spPr>
          <a:xfrm>
            <a:off x="320040" y="4779186"/>
            <a:ext cx="8503920" cy="22570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 algn="ctr">
              <a:defRPr i="1" sz="1100">
                <a:solidFill>
                  <a:srgbClr val="64748B"/>
                </a:solidFill>
              </a:defRPr>
            </a:lvl1pPr>
          </a:lstStyle>
          <a:p>
            <a:pPr/>
            <a:r>
              <a:t>Today's AI is Narrow AI — but extraordinarily powerful within its domains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solidFill>
          <a:srgbClr val="0F192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Shape 0"/>
          <p:cNvSpPr/>
          <p:nvPr/>
        </p:nvSpPr>
        <p:spPr>
          <a:xfrm>
            <a:off x="0" y="-1"/>
            <a:ext cx="9144000" cy="640082"/>
          </a:xfrm>
          <a:prstGeom prst="rect">
            <a:avLst/>
          </a:prstGeom>
          <a:solidFill>
            <a:srgbClr val="0D7377"/>
          </a:solidFill>
          <a:ln w="12700">
            <a:miter lim="400000"/>
          </a:ln>
        </p:spPr>
        <p:txBody>
          <a:bodyPr lIns="45719" rIns="45719"/>
          <a:lstStyle/>
          <a:p>
            <a:pPr/>
          </a:p>
        </p:txBody>
      </p:sp>
      <p:sp>
        <p:nvSpPr>
          <p:cNvPr id="64" name="Text 1"/>
          <p:cNvSpPr txBox="1"/>
          <p:nvPr/>
        </p:nvSpPr>
        <p:spPr>
          <a:xfrm>
            <a:off x="365759" y="177643"/>
            <a:ext cx="8229601" cy="29393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b="1" sz="2200">
                <a:solidFill>
                  <a:srgbClr val="FFFFFF"/>
                </a:solidFill>
              </a:defRPr>
            </a:lvl1pPr>
          </a:lstStyle>
          <a:p>
            <a:pPr/>
            <a:r>
              <a:t>A History of AI: Seven Decades of Progress</a:t>
            </a:r>
          </a:p>
        </p:txBody>
      </p:sp>
      <p:sp>
        <p:nvSpPr>
          <p:cNvPr id="65" name="Shape 2"/>
          <p:cNvSpPr/>
          <p:nvPr/>
        </p:nvSpPr>
        <p:spPr>
          <a:xfrm>
            <a:off x="457200" y="2834639"/>
            <a:ext cx="8229600" cy="54865"/>
          </a:xfrm>
          <a:prstGeom prst="rect">
            <a:avLst/>
          </a:prstGeom>
          <a:solidFill>
            <a:srgbClr val="14BDBA"/>
          </a:solidFill>
          <a:ln w="12700">
            <a:miter lim="400000"/>
          </a:ln>
        </p:spPr>
        <p:txBody>
          <a:bodyPr lIns="45719" rIns="45719"/>
          <a:lstStyle/>
          <a:p>
            <a:pPr/>
          </a:p>
        </p:txBody>
      </p:sp>
      <p:sp>
        <p:nvSpPr>
          <p:cNvPr id="66" name="Shape 3"/>
          <p:cNvSpPr/>
          <p:nvPr/>
        </p:nvSpPr>
        <p:spPr>
          <a:xfrm>
            <a:off x="868680" y="2724911"/>
            <a:ext cx="164593" cy="164593"/>
          </a:xfrm>
          <a:prstGeom prst="ellipse">
            <a:avLst/>
          </a:prstGeom>
          <a:solidFill>
            <a:srgbClr val="F5A623"/>
          </a:solidFill>
          <a:ln w="12700">
            <a:solidFill>
              <a:srgbClr val="F5A623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67" name="Text 4"/>
          <p:cNvSpPr txBox="1"/>
          <p:nvPr/>
        </p:nvSpPr>
        <p:spPr>
          <a:xfrm>
            <a:off x="274319" y="789871"/>
            <a:ext cx="1463042" cy="16676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b="1" sz="1300">
                <a:solidFill>
                  <a:srgbClr val="F5A623"/>
                </a:solidFill>
              </a:defRPr>
            </a:lvl1pPr>
          </a:lstStyle>
          <a:p>
            <a:pPr/>
            <a:r>
              <a:t>1950s</a:t>
            </a:r>
          </a:p>
        </p:txBody>
      </p:sp>
      <p:sp>
        <p:nvSpPr>
          <p:cNvPr id="68" name="Text 5"/>
          <p:cNvSpPr txBox="1"/>
          <p:nvPr/>
        </p:nvSpPr>
        <p:spPr>
          <a:xfrm>
            <a:off x="274319" y="1117014"/>
            <a:ext cx="1463042" cy="13426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b="1" sz="1100">
                <a:solidFill>
                  <a:srgbClr val="FFFFFF"/>
                </a:solidFill>
              </a:defRPr>
            </a:lvl1pPr>
          </a:lstStyle>
          <a:p>
            <a:pPr/>
            <a:r>
              <a:t>Birth of AI</a:t>
            </a:r>
          </a:p>
        </p:txBody>
      </p:sp>
      <p:sp>
        <p:nvSpPr>
          <p:cNvPr id="69" name="Text 6"/>
          <p:cNvSpPr txBox="1"/>
          <p:nvPr/>
        </p:nvSpPr>
        <p:spPr>
          <a:xfrm>
            <a:off x="320039" y="1571796"/>
            <a:ext cx="1371602" cy="88891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 algn="ctr">
              <a:defRPr sz="1000">
                <a:solidFill>
                  <a:srgbClr val="E2E8F0"/>
                </a:solidFill>
              </a:defRPr>
            </a:lvl1pPr>
          </a:lstStyle>
          <a:p>
            <a:pPr/>
            <a:r>
              <a:t>Turing proposes the 'imitation game'. Dartmouth Conference coins 'Artificial Intelligence'.</a:t>
            </a:r>
          </a:p>
        </p:txBody>
      </p:sp>
      <p:sp>
        <p:nvSpPr>
          <p:cNvPr id="70" name="Shape 7"/>
          <p:cNvSpPr/>
          <p:nvPr/>
        </p:nvSpPr>
        <p:spPr>
          <a:xfrm flipH="1">
            <a:off x="950975" y="1965959"/>
            <a:ext cx="1" cy="731521"/>
          </a:xfrm>
          <a:prstGeom prst="line">
            <a:avLst/>
          </a:prstGeom>
          <a:ln w="19050">
            <a:solidFill>
              <a:srgbClr val="14BDBA"/>
            </a:solidFill>
            <a:prstDash val="dash"/>
          </a:ln>
        </p:spPr>
        <p:txBody>
          <a:bodyPr lIns="45719" rIns="45719"/>
          <a:lstStyle/>
          <a:p>
            <a:pPr/>
          </a:p>
        </p:txBody>
      </p:sp>
      <p:sp>
        <p:nvSpPr>
          <p:cNvPr id="71" name="Shape 8"/>
          <p:cNvSpPr/>
          <p:nvPr/>
        </p:nvSpPr>
        <p:spPr>
          <a:xfrm>
            <a:off x="2514599" y="2724911"/>
            <a:ext cx="164594" cy="164593"/>
          </a:xfrm>
          <a:prstGeom prst="ellipse">
            <a:avLst/>
          </a:prstGeom>
          <a:solidFill>
            <a:srgbClr val="F5A623"/>
          </a:solidFill>
          <a:ln w="12700">
            <a:solidFill>
              <a:srgbClr val="F5A623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72" name="Text 9"/>
          <p:cNvSpPr txBox="1"/>
          <p:nvPr/>
        </p:nvSpPr>
        <p:spPr>
          <a:xfrm>
            <a:off x="1920239" y="3094159"/>
            <a:ext cx="1463041" cy="16676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b="1" sz="1300">
                <a:solidFill>
                  <a:srgbClr val="F5A623"/>
                </a:solidFill>
              </a:defRPr>
            </a:lvl1pPr>
          </a:lstStyle>
          <a:p>
            <a:pPr/>
            <a:r>
              <a:t>1970s</a:t>
            </a:r>
          </a:p>
        </p:txBody>
      </p:sp>
      <p:sp>
        <p:nvSpPr>
          <p:cNvPr id="73" name="Text 10"/>
          <p:cNvSpPr txBox="1"/>
          <p:nvPr/>
        </p:nvSpPr>
        <p:spPr>
          <a:xfrm>
            <a:off x="1920239" y="3430445"/>
            <a:ext cx="1463041" cy="13426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b="1" sz="1100">
                <a:solidFill>
                  <a:srgbClr val="FFFFFF"/>
                </a:solidFill>
              </a:defRPr>
            </a:lvl1pPr>
          </a:lstStyle>
          <a:p>
            <a:pPr/>
            <a:r>
              <a:t>AI Winter</a:t>
            </a:r>
          </a:p>
        </p:txBody>
      </p:sp>
      <p:sp>
        <p:nvSpPr>
          <p:cNvPr id="74" name="Text 11"/>
          <p:cNvSpPr txBox="1"/>
          <p:nvPr/>
        </p:nvSpPr>
        <p:spPr>
          <a:xfrm>
            <a:off x="1965959" y="3844334"/>
            <a:ext cx="1371601" cy="72381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 algn="ctr">
              <a:defRPr sz="1000">
                <a:solidFill>
                  <a:srgbClr val="E2E8F0"/>
                </a:solidFill>
              </a:defRPr>
            </a:lvl1pPr>
          </a:lstStyle>
          <a:p>
            <a:pPr/>
            <a:r>
              <a:t>Funding dries up as early promises fail. Limited computing power halts progress.</a:t>
            </a:r>
          </a:p>
        </p:txBody>
      </p:sp>
      <p:sp>
        <p:nvSpPr>
          <p:cNvPr id="75" name="Shape 12"/>
          <p:cNvSpPr/>
          <p:nvPr/>
        </p:nvSpPr>
        <p:spPr>
          <a:xfrm>
            <a:off x="2596895" y="2907792"/>
            <a:ext cx="1" cy="731521"/>
          </a:xfrm>
          <a:prstGeom prst="line">
            <a:avLst/>
          </a:prstGeom>
          <a:ln w="19050">
            <a:solidFill>
              <a:srgbClr val="14BDBA"/>
            </a:solidFill>
            <a:prstDash val="dash"/>
          </a:ln>
        </p:spPr>
        <p:txBody>
          <a:bodyPr lIns="45719" rIns="45719"/>
          <a:lstStyle/>
          <a:p>
            <a:pPr/>
          </a:p>
        </p:txBody>
      </p:sp>
      <p:sp>
        <p:nvSpPr>
          <p:cNvPr id="76" name="Shape 13"/>
          <p:cNvSpPr/>
          <p:nvPr/>
        </p:nvSpPr>
        <p:spPr>
          <a:xfrm>
            <a:off x="4160520" y="2724911"/>
            <a:ext cx="164593" cy="164593"/>
          </a:xfrm>
          <a:prstGeom prst="ellipse">
            <a:avLst/>
          </a:prstGeom>
          <a:solidFill>
            <a:srgbClr val="F5A623"/>
          </a:solidFill>
          <a:ln w="12700">
            <a:solidFill>
              <a:srgbClr val="F5A623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77" name="Text 14"/>
          <p:cNvSpPr txBox="1"/>
          <p:nvPr/>
        </p:nvSpPr>
        <p:spPr>
          <a:xfrm>
            <a:off x="3566159" y="789871"/>
            <a:ext cx="1463041" cy="16676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b="1" sz="1300">
                <a:solidFill>
                  <a:srgbClr val="F5A623"/>
                </a:solidFill>
              </a:defRPr>
            </a:lvl1pPr>
          </a:lstStyle>
          <a:p>
            <a:pPr/>
            <a:r>
              <a:t>1980s</a:t>
            </a:r>
          </a:p>
        </p:txBody>
      </p:sp>
      <p:sp>
        <p:nvSpPr>
          <p:cNvPr id="78" name="Text 15"/>
          <p:cNvSpPr txBox="1"/>
          <p:nvPr/>
        </p:nvSpPr>
        <p:spPr>
          <a:xfrm>
            <a:off x="3566159" y="1117014"/>
            <a:ext cx="1463041" cy="13426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b="1" sz="1100">
                <a:solidFill>
                  <a:srgbClr val="FFFFFF"/>
                </a:solidFill>
              </a:defRPr>
            </a:lvl1pPr>
          </a:lstStyle>
          <a:p>
            <a:pPr/>
            <a:r>
              <a:t>Expert Systems</a:t>
            </a:r>
          </a:p>
        </p:txBody>
      </p:sp>
      <p:sp>
        <p:nvSpPr>
          <p:cNvPr id="79" name="Text 16"/>
          <p:cNvSpPr txBox="1"/>
          <p:nvPr/>
        </p:nvSpPr>
        <p:spPr>
          <a:xfrm>
            <a:off x="3611879" y="1654346"/>
            <a:ext cx="1371601" cy="72381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 algn="ctr">
              <a:defRPr sz="1000">
                <a:solidFill>
                  <a:srgbClr val="E2E8F0"/>
                </a:solidFill>
              </a:defRPr>
            </a:lvl1pPr>
          </a:lstStyle>
          <a:p>
            <a:pPr/>
            <a:r>
              <a:t>Rule-based systems deployed in medicine and finance. Second AI Winter follows.</a:t>
            </a:r>
          </a:p>
        </p:txBody>
      </p:sp>
      <p:sp>
        <p:nvSpPr>
          <p:cNvPr id="80" name="Shape 17"/>
          <p:cNvSpPr/>
          <p:nvPr/>
        </p:nvSpPr>
        <p:spPr>
          <a:xfrm>
            <a:off x="4242815" y="1965959"/>
            <a:ext cx="1" cy="731521"/>
          </a:xfrm>
          <a:prstGeom prst="line">
            <a:avLst/>
          </a:prstGeom>
          <a:ln w="19050">
            <a:solidFill>
              <a:srgbClr val="14BDBA"/>
            </a:solidFill>
            <a:prstDash val="dash"/>
          </a:ln>
        </p:spPr>
        <p:txBody>
          <a:bodyPr lIns="45719" rIns="45719"/>
          <a:lstStyle/>
          <a:p>
            <a:pPr/>
          </a:p>
        </p:txBody>
      </p:sp>
      <p:sp>
        <p:nvSpPr>
          <p:cNvPr id="81" name="Shape 18"/>
          <p:cNvSpPr/>
          <p:nvPr/>
        </p:nvSpPr>
        <p:spPr>
          <a:xfrm>
            <a:off x="5806440" y="2724911"/>
            <a:ext cx="164593" cy="164593"/>
          </a:xfrm>
          <a:prstGeom prst="ellipse">
            <a:avLst/>
          </a:prstGeom>
          <a:solidFill>
            <a:srgbClr val="F5A623"/>
          </a:solidFill>
          <a:ln w="12700">
            <a:solidFill>
              <a:srgbClr val="F5A623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82" name="Text 19"/>
          <p:cNvSpPr txBox="1"/>
          <p:nvPr/>
        </p:nvSpPr>
        <p:spPr>
          <a:xfrm>
            <a:off x="5212079" y="3094159"/>
            <a:ext cx="1463041" cy="16676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b="1" sz="1300">
                <a:solidFill>
                  <a:srgbClr val="F5A623"/>
                </a:solidFill>
              </a:defRPr>
            </a:lvl1pPr>
          </a:lstStyle>
          <a:p>
            <a:pPr/>
            <a:r>
              <a:t>1990s</a:t>
            </a:r>
          </a:p>
        </p:txBody>
      </p:sp>
      <p:sp>
        <p:nvSpPr>
          <p:cNvPr id="83" name="Text 20"/>
          <p:cNvSpPr txBox="1"/>
          <p:nvPr/>
        </p:nvSpPr>
        <p:spPr>
          <a:xfrm>
            <a:off x="5212079" y="3430445"/>
            <a:ext cx="1463041" cy="13426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b="1" sz="1100">
                <a:solidFill>
                  <a:srgbClr val="FFFFFF"/>
                </a:solidFill>
              </a:defRPr>
            </a:lvl1pPr>
          </a:lstStyle>
          <a:p>
            <a:pPr/>
            <a:r>
              <a:t>Machine Learning</a:t>
            </a:r>
          </a:p>
        </p:txBody>
      </p:sp>
      <p:sp>
        <p:nvSpPr>
          <p:cNvPr id="84" name="Text 21"/>
          <p:cNvSpPr txBox="1"/>
          <p:nvPr/>
        </p:nvSpPr>
        <p:spPr>
          <a:xfrm>
            <a:off x="5257799" y="3844334"/>
            <a:ext cx="1371601" cy="72381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 algn="ctr">
              <a:defRPr sz="1000">
                <a:solidFill>
                  <a:srgbClr val="E2E8F0"/>
                </a:solidFill>
              </a:defRPr>
            </a:lvl1pPr>
          </a:lstStyle>
          <a:p>
            <a:pPr/>
            <a:r>
              <a:t>Statistical approaches emerge. IBM Deep Blue defeats chess world champion (1997).</a:t>
            </a:r>
          </a:p>
        </p:txBody>
      </p:sp>
      <p:sp>
        <p:nvSpPr>
          <p:cNvPr id="85" name="Shape 22"/>
          <p:cNvSpPr/>
          <p:nvPr/>
        </p:nvSpPr>
        <p:spPr>
          <a:xfrm>
            <a:off x="5888735" y="2907792"/>
            <a:ext cx="1" cy="731521"/>
          </a:xfrm>
          <a:prstGeom prst="line">
            <a:avLst/>
          </a:prstGeom>
          <a:ln w="19050">
            <a:solidFill>
              <a:srgbClr val="14BDBA"/>
            </a:solidFill>
            <a:prstDash val="dash"/>
          </a:ln>
        </p:spPr>
        <p:txBody>
          <a:bodyPr lIns="45719" rIns="45719"/>
          <a:lstStyle/>
          <a:p>
            <a:pPr/>
          </a:p>
        </p:txBody>
      </p:sp>
      <p:sp>
        <p:nvSpPr>
          <p:cNvPr id="86" name="Shape 23"/>
          <p:cNvSpPr/>
          <p:nvPr/>
        </p:nvSpPr>
        <p:spPr>
          <a:xfrm>
            <a:off x="7452359" y="2724911"/>
            <a:ext cx="164593" cy="164593"/>
          </a:xfrm>
          <a:prstGeom prst="ellipse">
            <a:avLst/>
          </a:prstGeom>
          <a:solidFill>
            <a:srgbClr val="F5A623"/>
          </a:solidFill>
          <a:ln w="12700">
            <a:solidFill>
              <a:srgbClr val="F5A623"/>
            </a:solidFill>
          </a:ln>
        </p:spPr>
        <p:txBody>
          <a:bodyPr lIns="45719" rIns="45719"/>
          <a:lstStyle/>
          <a:p>
            <a:pPr/>
          </a:p>
        </p:txBody>
      </p:sp>
      <p:sp>
        <p:nvSpPr>
          <p:cNvPr id="87" name="Text 24"/>
          <p:cNvSpPr txBox="1"/>
          <p:nvPr/>
        </p:nvSpPr>
        <p:spPr>
          <a:xfrm>
            <a:off x="6857999" y="789871"/>
            <a:ext cx="1463042" cy="16676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b="1" sz="1300">
                <a:solidFill>
                  <a:srgbClr val="F5A623"/>
                </a:solidFill>
              </a:defRPr>
            </a:lvl1pPr>
          </a:lstStyle>
          <a:p>
            <a:pPr/>
            <a:r>
              <a:t>2010s</a:t>
            </a:r>
          </a:p>
        </p:txBody>
      </p:sp>
      <p:sp>
        <p:nvSpPr>
          <p:cNvPr id="88" name="Text 25"/>
          <p:cNvSpPr txBox="1"/>
          <p:nvPr/>
        </p:nvSpPr>
        <p:spPr>
          <a:xfrm>
            <a:off x="6857999" y="1117014"/>
            <a:ext cx="1463042" cy="13426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b="1" sz="1100">
                <a:solidFill>
                  <a:srgbClr val="FFFFFF"/>
                </a:solidFill>
              </a:defRPr>
            </a:lvl1pPr>
          </a:lstStyle>
          <a:p>
            <a:pPr/>
            <a:r>
              <a:t>Deep Learning</a:t>
            </a:r>
          </a:p>
        </p:txBody>
      </p:sp>
      <p:sp>
        <p:nvSpPr>
          <p:cNvPr id="89" name="Text 26"/>
          <p:cNvSpPr txBox="1"/>
          <p:nvPr/>
        </p:nvSpPr>
        <p:spPr>
          <a:xfrm>
            <a:off x="6903719" y="1571796"/>
            <a:ext cx="1371602" cy="88891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 algn="ctr">
              <a:defRPr sz="1000">
                <a:solidFill>
                  <a:srgbClr val="E2E8F0"/>
                </a:solidFill>
              </a:defRPr>
            </a:lvl1pPr>
          </a:lstStyle>
          <a:p>
            <a:pPr/>
            <a:r>
              <a:t>Neural networks revolutionise image &amp; speech recognition. AlphaGo beats world champion (2016).</a:t>
            </a:r>
          </a:p>
        </p:txBody>
      </p:sp>
      <p:sp>
        <p:nvSpPr>
          <p:cNvPr id="90" name="Shape 27"/>
          <p:cNvSpPr/>
          <p:nvPr/>
        </p:nvSpPr>
        <p:spPr>
          <a:xfrm>
            <a:off x="7534656" y="1965959"/>
            <a:ext cx="1" cy="731521"/>
          </a:xfrm>
          <a:prstGeom prst="line">
            <a:avLst/>
          </a:prstGeom>
          <a:ln w="19050">
            <a:solidFill>
              <a:srgbClr val="14BDBA"/>
            </a:solidFill>
            <a:prstDash val="dash"/>
          </a:ln>
        </p:spPr>
        <p:txBody>
          <a:bodyPr lIns="45719" rIns="45719"/>
          <a:lstStyle/>
          <a:p>
            <a:pPr/>
          </a:p>
        </p:txBody>
      </p:sp>
      <p:sp>
        <p:nvSpPr>
          <p:cNvPr id="91" name="Shape 28"/>
          <p:cNvSpPr/>
          <p:nvPr/>
        </p:nvSpPr>
        <p:spPr>
          <a:xfrm>
            <a:off x="8046719" y="2606039"/>
            <a:ext cx="731521" cy="457201"/>
          </a:xfrm>
          <a:prstGeom prst="rect">
            <a:avLst/>
          </a:prstGeom>
          <a:solidFill>
            <a:srgbClr val="F7931E"/>
          </a:solidFill>
          <a:ln w="12700">
            <a:miter lim="400000"/>
          </a:ln>
        </p:spPr>
        <p:txBody>
          <a:bodyPr lIns="45719" rIns="45719"/>
          <a:lstStyle/>
          <a:p>
            <a:pPr/>
          </a:p>
        </p:txBody>
      </p:sp>
      <p:sp>
        <p:nvSpPr>
          <p:cNvPr id="92" name="Text 29"/>
          <p:cNvSpPr txBox="1"/>
          <p:nvPr/>
        </p:nvSpPr>
        <p:spPr>
          <a:xfrm>
            <a:off x="8046719" y="2751635"/>
            <a:ext cx="731521" cy="15686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b="1" sz="1200">
                <a:solidFill>
                  <a:srgbClr val="FFFFFF"/>
                </a:solidFill>
              </a:defRPr>
            </a:lvl1pPr>
          </a:lstStyle>
          <a:p>
            <a:pPr/>
            <a:r>
              <a:t>NOW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solidFill>
          <a:srgbClr val="F4F6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Shape 0"/>
          <p:cNvSpPr/>
          <p:nvPr/>
        </p:nvSpPr>
        <p:spPr>
          <a:xfrm>
            <a:off x="0" y="-1"/>
            <a:ext cx="9144000" cy="640082"/>
          </a:xfrm>
          <a:prstGeom prst="rect">
            <a:avLst/>
          </a:prstGeom>
          <a:solidFill>
            <a:srgbClr val="1B2A4A"/>
          </a:solidFill>
          <a:ln w="12700">
            <a:miter lim="400000"/>
          </a:ln>
        </p:spPr>
        <p:txBody>
          <a:bodyPr lIns="45719" rIns="45719"/>
          <a:lstStyle/>
          <a:p>
            <a:pPr/>
          </a:p>
        </p:txBody>
      </p:sp>
      <p:sp>
        <p:nvSpPr>
          <p:cNvPr id="95" name="Text 1"/>
          <p:cNvSpPr txBox="1"/>
          <p:nvPr/>
        </p:nvSpPr>
        <p:spPr>
          <a:xfrm>
            <a:off x="365759" y="177643"/>
            <a:ext cx="8229601" cy="29393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b="1" sz="2200">
                <a:solidFill>
                  <a:srgbClr val="FFFFFF"/>
                </a:solidFill>
              </a:defRPr>
            </a:lvl1pPr>
          </a:lstStyle>
          <a:p>
            <a:pPr/>
            <a:r>
              <a:t>The AI Revolution: What Changed in the 2020s</a:t>
            </a:r>
          </a:p>
        </p:txBody>
      </p:sp>
      <p:sp>
        <p:nvSpPr>
          <p:cNvPr id="96" name="Shape 2"/>
          <p:cNvSpPr/>
          <p:nvPr/>
        </p:nvSpPr>
        <p:spPr>
          <a:xfrm>
            <a:off x="274320" y="777239"/>
            <a:ext cx="2743201" cy="1463042"/>
          </a:xfrm>
          <a:prstGeom prst="rect">
            <a:avLst/>
          </a:prstGeom>
          <a:solidFill>
            <a:srgbClr val="0D7377"/>
          </a:solidFill>
          <a:ln w="12700">
            <a:miter lim="400000"/>
          </a:ln>
          <a:effectLst>
            <a:outerShdw sx="100000" sy="100000" kx="0" ky="0" algn="b" rotWithShape="0" blurRad="101600" dist="38100" dir="8100000">
              <a:srgbClr val="000000">
                <a:alpha val="12000"/>
              </a:srgbClr>
            </a:outerShdw>
          </a:effectLst>
        </p:spPr>
        <p:txBody>
          <a:bodyPr lIns="45719" rIns="45719"/>
          <a:lstStyle/>
          <a:p>
            <a:pPr/>
          </a:p>
        </p:txBody>
      </p:sp>
      <p:sp>
        <p:nvSpPr>
          <p:cNvPr id="97" name="Text 3"/>
          <p:cNvSpPr txBox="1"/>
          <p:nvPr/>
        </p:nvSpPr>
        <p:spPr>
          <a:xfrm>
            <a:off x="274320" y="1012323"/>
            <a:ext cx="2743201" cy="39851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b="1" sz="3000">
                <a:solidFill>
                  <a:srgbClr val="FFFFFF"/>
                </a:solidFill>
              </a:defRPr>
            </a:lvl1pPr>
          </a:lstStyle>
          <a:p>
            <a:pPr/>
            <a:r>
              <a:t>2022</a:t>
            </a:r>
          </a:p>
        </p:txBody>
      </p:sp>
      <p:sp>
        <p:nvSpPr>
          <p:cNvPr id="98" name="Text 4"/>
          <p:cNvSpPr txBox="1"/>
          <p:nvPr/>
        </p:nvSpPr>
        <p:spPr>
          <a:xfrm>
            <a:off x="320040" y="1654854"/>
            <a:ext cx="2651761" cy="39361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 algn="ctr">
              <a:defRPr sz="1000">
                <a:solidFill>
                  <a:srgbClr val="FFFFFF"/>
                </a:solidFill>
              </a:defRPr>
            </a:lvl1pPr>
          </a:lstStyle>
          <a:p>
            <a:pPr/>
            <a:r>
              <a:t>ChatGPT launches — fastest product to 100M users in history (2 months)</a:t>
            </a:r>
          </a:p>
        </p:txBody>
      </p:sp>
      <p:sp>
        <p:nvSpPr>
          <p:cNvPr id="99" name="Shape 5"/>
          <p:cNvSpPr/>
          <p:nvPr/>
        </p:nvSpPr>
        <p:spPr>
          <a:xfrm>
            <a:off x="3200400" y="777239"/>
            <a:ext cx="2743200" cy="1463042"/>
          </a:xfrm>
          <a:prstGeom prst="rect">
            <a:avLst/>
          </a:prstGeom>
          <a:solidFill>
            <a:srgbClr val="1B2A4A"/>
          </a:solidFill>
          <a:ln w="12700">
            <a:miter lim="400000"/>
          </a:ln>
          <a:effectLst>
            <a:outerShdw sx="100000" sy="100000" kx="0" ky="0" algn="b" rotWithShape="0" blurRad="101600" dist="38100" dir="8100000">
              <a:srgbClr val="000000">
                <a:alpha val="12000"/>
              </a:srgbClr>
            </a:outerShdw>
          </a:effectLst>
        </p:spPr>
        <p:txBody>
          <a:bodyPr lIns="45719" rIns="45719"/>
          <a:lstStyle/>
          <a:p>
            <a:pPr/>
          </a:p>
        </p:txBody>
      </p:sp>
      <p:sp>
        <p:nvSpPr>
          <p:cNvPr id="100" name="Text 6"/>
          <p:cNvSpPr txBox="1"/>
          <p:nvPr/>
        </p:nvSpPr>
        <p:spPr>
          <a:xfrm>
            <a:off x="3200400" y="1012323"/>
            <a:ext cx="2743200" cy="39851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b="1" sz="3000">
                <a:solidFill>
                  <a:srgbClr val="FFFFFF"/>
                </a:solidFill>
              </a:defRPr>
            </a:lvl1pPr>
          </a:lstStyle>
          <a:p>
            <a:pPr/>
            <a:r>
              <a:t>GPT-4</a:t>
            </a:r>
          </a:p>
        </p:txBody>
      </p:sp>
      <p:sp>
        <p:nvSpPr>
          <p:cNvPr id="101" name="Text 7"/>
          <p:cNvSpPr txBox="1"/>
          <p:nvPr/>
        </p:nvSpPr>
        <p:spPr>
          <a:xfrm>
            <a:off x="3246119" y="1654854"/>
            <a:ext cx="2651762" cy="39361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 algn="ctr">
              <a:defRPr sz="1000">
                <a:solidFill>
                  <a:srgbClr val="FFFFFF"/>
                </a:solidFill>
              </a:defRPr>
            </a:lvl1pPr>
          </a:lstStyle>
          <a:p>
            <a:pPr/>
            <a:r>
              <a:t>Passes bar exam, medical licensing exams, and scores in top 10% for many professional tests</a:t>
            </a:r>
          </a:p>
        </p:txBody>
      </p:sp>
      <p:sp>
        <p:nvSpPr>
          <p:cNvPr id="102" name="Shape 8"/>
          <p:cNvSpPr/>
          <p:nvPr/>
        </p:nvSpPr>
        <p:spPr>
          <a:xfrm>
            <a:off x="6126479" y="777239"/>
            <a:ext cx="2743201" cy="1463042"/>
          </a:xfrm>
          <a:prstGeom prst="rect">
            <a:avLst/>
          </a:prstGeom>
          <a:solidFill>
            <a:srgbClr val="F5A623"/>
          </a:solidFill>
          <a:ln w="12700">
            <a:miter lim="400000"/>
          </a:ln>
          <a:effectLst>
            <a:outerShdw sx="100000" sy="100000" kx="0" ky="0" algn="b" rotWithShape="0" blurRad="101600" dist="38100" dir="8100000">
              <a:srgbClr val="000000">
                <a:alpha val="12000"/>
              </a:srgbClr>
            </a:outerShdw>
          </a:effectLst>
        </p:spPr>
        <p:txBody>
          <a:bodyPr lIns="45719" rIns="45719"/>
          <a:lstStyle/>
          <a:p>
            <a:pPr/>
          </a:p>
        </p:txBody>
      </p:sp>
      <p:sp>
        <p:nvSpPr>
          <p:cNvPr id="103" name="Text 9"/>
          <p:cNvSpPr txBox="1"/>
          <p:nvPr/>
        </p:nvSpPr>
        <p:spPr>
          <a:xfrm>
            <a:off x="6126479" y="1012323"/>
            <a:ext cx="2743201" cy="39851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b="1" sz="3000">
                <a:solidFill>
                  <a:srgbClr val="FFFFFF"/>
                </a:solidFill>
              </a:defRPr>
            </a:lvl1pPr>
          </a:lstStyle>
          <a:p>
            <a:pPr/>
            <a:r>
              <a:t>1,000+</a:t>
            </a:r>
          </a:p>
        </p:txBody>
      </p:sp>
      <p:sp>
        <p:nvSpPr>
          <p:cNvPr id="104" name="Text 10"/>
          <p:cNvSpPr txBox="1"/>
          <p:nvPr/>
        </p:nvSpPr>
        <p:spPr>
          <a:xfrm>
            <a:off x="6172199" y="1654854"/>
            <a:ext cx="2651761" cy="39361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 algn="ctr">
              <a:defRPr sz="1000">
                <a:solidFill>
                  <a:srgbClr val="FFFFFF"/>
                </a:solidFill>
              </a:defRPr>
            </a:lvl1pPr>
          </a:lstStyle>
          <a:p>
            <a:pPr/>
            <a:r>
              <a:t>AI tools released in 2023–24 across every industry sector</a:t>
            </a:r>
          </a:p>
        </p:txBody>
      </p:sp>
      <p:sp>
        <p:nvSpPr>
          <p:cNvPr id="105" name="Text 11"/>
          <p:cNvSpPr txBox="1"/>
          <p:nvPr/>
        </p:nvSpPr>
        <p:spPr>
          <a:xfrm>
            <a:off x="274320" y="2512762"/>
            <a:ext cx="8229601" cy="18655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b="1" sz="1500">
                <a:solidFill>
                  <a:srgbClr val="1B2A4A"/>
                </a:solidFill>
              </a:defRPr>
            </a:lvl1pPr>
          </a:lstStyle>
          <a:p>
            <a:pPr/>
            <a:r>
              <a:t>Key Breakthroughs Driving Today's AI</a:t>
            </a:r>
          </a:p>
        </p:txBody>
      </p:sp>
      <p:sp>
        <p:nvSpPr>
          <p:cNvPr id="106" name="Shape 12"/>
          <p:cNvSpPr/>
          <p:nvPr/>
        </p:nvSpPr>
        <p:spPr>
          <a:xfrm>
            <a:off x="274320" y="2880360"/>
            <a:ext cx="2057401" cy="1920241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ffectLst>
            <a:outerShdw sx="100000" sy="100000" kx="0" ky="0" algn="b" rotWithShape="0" blurRad="101600" dist="38100" dir="8100000">
              <a:srgbClr val="000000">
                <a:alpha val="12000"/>
              </a:srgbClr>
            </a:outerShdw>
          </a:effectLst>
        </p:spPr>
        <p:txBody>
          <a:bodyPr lIns="45719" rIns="45719"/>
          <a:lstStyle/>
          <a:p>
            <a:pPr/>
          </a:p>
        </p:txBody>
      </p:sp>
      <p:sp>
        <p:nvSpPr>
          <p:cNvPr id="107" name="Shape 13"/>
          <p:cNvSpPr/>
          <p:nvPr/>
        </p:nvSpPr>
        <p:spPr>
          <a:xfrm>
            <a:off x="274320" y="2880360"/>
            <a:ext cx="2057401" cy="54865"/>
          </a:xfrm>
          <a:prstGeom prst="rect">
            <a:avLst/>
          </a:prstGeom>
          <a:solidFill>
            <a:srgbClr val="0D7377"/>
          </a:solidFill>
          <a:ln w="12700">
            <a:miter lim="400000"/>
          </a:ln>
        </p:spPr>
        <p:txBody>
          <a:bodyPr lIns="45719" rIns="45719"/>
          <a:lstStyle/>
          <a:p>
            <a:pPr/>
          </a:p>
        </p:txBody>
      </p:sp>
      <p:pic>
        <p:nvPicPr>
          <p:cNvPr id="108" name="Image 0" descr="Image 0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347472" y="2971800"/>
            <a:ext cx="384049" cy="384048"/>
          </a:xfrm>
          <a:prstGeom prst="rect">
            <a:avLst/>
          </a:prstGeom>
          <a:ln w="12700">
            <a:miter lim="400000"/>
          </a:ln>
        </p:spPr>
      </p:pic>
      <p:sp>
        <p:nvSpPr>
          <p:cNvPr id="109" name="Text 14"/>
          <p:cNvSpPr txBox="1"/>
          <p:nvPr/>
        </p:nvSpPr>
        <p:spPr>
          <a:xfrm>
            <a:off x="347472" y="3538772"/>
            <a:ext cx="1920240" cy="13707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b="1" sz="1000">
                <a:solidFill>
                  <a:srgbClr val="1B2A4A"/>
                </a:solidFill>
              </a:defRPr>
            </a:lvl1pPr>
          </a:lstStyle>
          <a:p>
            <a:pPr/>
            <a:r>
              <a:t>Large Language Models (LLMs)</a:t>
            </a:r>
          </a:p>
        </p:txBody>
      </p:sp>
      <p:sp>
        <p:nvSpPr>
          <p:cNvPr id="110" name="Text 15"/>
          <p:cNvSpPr txBox="1"/>
          <p:nvPr/>
        </p:nvSpPr>
        <p:spPr>
          <a:xfrm>
            <a:off x="393192" y="3908342"/>
            <a:ext cx="1828800" cy="72381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>
              <a:defRPr sz="1000">
                <a:solidFill>
                  <a:srgbClr val="363636"/>
                </a:solidFill>
              </a:defRPr>
            </a:lvl1pPr>
          </a:lstStyle>
          <a:p>
            <a:pPr/>
            <a:r>
              <a:t>AI trained on vast amounts of text, enabling near-human understanding and generation of language.</a:t>
            </a:r>
          </a:p>
        </p:txBody>
      </p:sp>
      <p:sp>
        <p:nvSpPr>
          <p:cNvPr id="111" name="Shape 16"/>
          <p:cNvSpPr/>
          <p:nvPr/>
        </p:nvSpPr>
        <p:spPr>
          <a:xfrm>
            <a:off x="2450592" y="2880360"/>
            <a:ext cx="2057401" cy="1920241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ffectLst>
            <a:outerShdw sx="100000" sy="100000" kx="0" ky="0" algn="b" rotWithShape="0" blurRad="101600" dist="38100" dir="8100000">
              <a:srgbClr val="000000">
                <a:alpha val="12000"/>
              </a:srgbClr>
            </a:outerShdw>
          </a:effectLst>
        </p:spPr>
        <p:txBody>
          <a:bodyPr lIns="45719" rIns="45719"/>
          <a:lstStyle/>
          <a:p>
            <a:pPr/>
          </a:p>
        </p:txBody>
      </p:sp>
      <p:sp>
        <p:nvSpPr>
          <p:cNvPr id="112" name="Shape 17"/>
          <p:cNvSpPr/>
          <p:nvPr/>
        </p:nvSpPr>
        <p:spPr>
          <a:xfrm>
            <a:off x="2450592" y="2880360"/>
            <a:ext cx="2057401" cy="54865"/>
          </a:xfrm>
          <a:prstGeom prst="rect">
            <a:avLst/>
          </a:prstGeom>
          <a:solidFill>
            <a:srgbClr val="0D7377"/>
          </a:solidFill>
          <a:ln w="12700">
            <a:miter lim="400000"/>
          </a:ln>
        </p:spPr>
        <p:txBody>
          <a:bodyPr lIns="45719" rIns="45719"/>
          <a:lstStyle/>
          <a:p>
            <a:pPr/>
          </a:p>
        </p:txBody>
      </p:sp>
      <p:pic>
        <p:nvPicPr>
          <p:cNvPr id="113" name="Image 1" descr="Image 1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2523744" y="2971800"/>
            <a:ext cx="384049" cy="384048"/>
          </a:xfrm>
          <a:prstGeom prst="rect">
            <a:avLst/>
          </a:prstGeom>
          <a:ln w="12700">
            <a:miter lim="400000"/>
          </a:ln>
        </p:spPr>
      </p:pic>
      <p:sp>
        <p:nvSpPr>
          <p:cNvPr id="114" name="Text 18"/>
          <p:cNvSpPr txBox="1"/>
          <p:nvPr/>
        </p:nvSpPr>
        <p:spPr>
          <a:xfrm>
            <a:off x="2523744" y="3538772"/>
            <a:ext cx="1920240" cy="13707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b="1" sz="1000">
                <a:solidFill>
                  <a:srgbClr val="1B2A4A"/>
                </a:solidFill>
              </a:defRPr>
            </a:lvl1pPr>
          </a:lstStyle>
          <a:p>
            <a:pPr/>
            <a:r>
              <a:t>Generative AI</a:t>
            </a:r>
          </a:p>
        </p:txBody>
      </p:sp>
      <p:sp>
        <p:nvSpPr>
          <p:cNvPr id="115" name="Text 19"/>
          <p:cNvSpPr txBox="1"/>
          <p:nvPr/>
        </p:nvSpPr>
        <p:spPr>
          <a:xfrm>
            <a:off x="2569464" y="3990892"/>
            <a:ext cx="1828800" cy="55871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>
              <a:defRPr sz="1000">
                <a:solidFill>
                  <a:srgbClr val="363636"/>
                </a:solidFill>
              </a:defRPr>
            </a:lvl1pPr>
          </a:lstStyle>
          <a:p>
            <a:pPr/>
            <a:r>
              <a:t>Systems that create text, images, code, audio and video from simple instructions.</a:t>
            </a:r>
          </a:p>
        </p:txBody>
      </p:sp>
      <p:sp>
        <p:nvSpPr>
          <p:cNvPr id="116" name="Shape 20"/>
          <p:cNvSpPr/>
          <p:nvPr/>
        </p:nvSpPr>
        <p:spPr>
          <a:xfrm>
            <a:off x="4626864" y="2880360"/>
            <a:ext cx="2057401" cy="1920241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ffectLst>
            <a:outerShdw sx="100000" sy="100000" kx="0" ky="0" algn="b" rotWithShape="0" blurRad="101600" dist="38100" dir="8100000">
              <a:srgbClr val="000000">
                <a:alpha val="12000"/>
              </a:srgbClr>
            </a:outerShdw>
          </a:effectLst>
        </p:spPr>
        <p:txBody>
          <a:bodyPr lIns="45719" rIns="45719"/>
          <a:lstStyle/>
          <a:p>
            <a:pPr/>
          </a:p>
        </p:txBody>
      </p:sp>
      <p:sp>
        <p:nvSpPr>
          <p:cNvPr id="117" name="Shape 21"/>
          <p:cNvSpPr/>
          <p:nvPr/>
        </p:nvSpPr>
        <p:spPr>
          <a:xfrm>
            <a:off x="4626864" y="2880360"/>
            <a:ext cx="2057401" cy="54865"/>
          </a:xfrm>
          <a:prstGeom prst="rect">
            <a:avLst/>
          </a:prstGeom>
          <a:solidFill>
            <a:srgbClr val="0D7377"/>
          </a:solidFill>
          <a:ln w="12700">
            <a:miter lim="400000"/>
          </a:ln>
        </p:spPr>
        <p:txBody>
          <a:bodyPr lIns="45719" rIns="45719"/>
          <a:lstStyle/>
          <a:p>
            <a:pPr/>
          </a:p>
        </p:txBody>
      </p:sp>
      <p:pic>
        <p:nvPicPr>
          <p:cNvPr id="118" name="Image 2" descr="Image 2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4700015" y="2971800"/>
            <a:ext cx="384049" cy="384048"/>
          </a:xfrm>
          <a:prstGeom prst="rect">
            <a:avLst/>
          </a:prstGeom>
          <a:ln w="12700">
            <a:miter lim="400000"/>
          </a:ln>
        </p:spPr>
      </p:pic>
      <p:sp>
        <p:nvSpPr>
          <p:cNvPr id="119" name="Text 22"/>
          <p:cNvSpPr txBox="1"/>
          <p:nvPr/>
        </p:nvSpPr>
        <p:spPr>
          <a:xfrm>
            <a:off x="4700015" y="3538772"/>
            <a:ext cx="1920241" cy="13707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b="1" sz="1000">
                <a:solidFill>
                  <a:srgbClr val="1B2A4A"/>
                </a:solidFill>
              </a:defRPr>
            </a:lvl1pPr>
          </a:lstStyle>
          <a:p>
            <a:pPr/>
            <a:r>
              <a:t>Multimodal AI</a:t>
            </a:r>
          </a:p>
        </p:txBody>
      </p:sp>
      <p:sp>
        <p:nvSpPr>
          <p:cNvPr id="120" name="Text 23"/>
          <p:cNvSpPr txBox="1"/>
          <p:nvPr/>
        </p:nvSpPr>
        <p:spPr>
          <a:xfrm>
            <a:off x="4745735" y="3990892"/>
            <a:ext cx="1828801" cy="55871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>
              <a:defRPr sz="1000">
                <a:solidFill>
                  <a:srgbClr val="363636"/>
                </a:solidFill>
              </a:defRPr>
            </a:lvl1pPr>
          </a:lstStyle>
          <a:p>
            <a:pPr/>
            <a:r>
              <a:t>AI that understands and generates across text, images, audio and video simultaneously.</a:t>
            </a:r>
          </a:p>
        </p:txBody>
      </p:sp>
      <p:sp>
        <p:nvSpPr>
          <p:cNvPr id="121" name="Shape 24"/>
          <p:cNvSpPr/>
          <p:nvPr/>
        </p:nvSpPr>
        <p:spPr>
          <a:xfrm>
            <a:off x="6803135" y="2880360"/>
            <a:ext cx="2057401" cy="1920241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ffectLst>
            <a:outerShdw sx="100000" sy="100000" kx="0" ky="0" algn="b" rotWithShape="0" blurRad="101600" dist="38100" dir="8100000">
              <a:srgbClr val="000000">
                <a:alpha val="12000"/>
              </a:srgbClr>
            </a:outerShdw>
          </a:effectLst>
        </p:spPr>
        <p:txBody>
          <a:bodyPr lIns="45719" rIns="45719"/>
          <a:lstStyle/>
          <a:p>
            <a:pPr/>
          </a:p>
        </p:txBody>
      </p:sp>
      <p:sp>
        <p:nvSpPr>
          <p:cNvPr id="122" name="Shape 25"/>
          <p:cNvSpPr/>
          <p:nvPr/>
        </p:nvSpPr>
        <p:spPr>
          <a:xfrm>
            <a:off x="6803135" y="2880360"/>
            <a:ext cx="2057401" cy="54865"/>
          </a:xfrm>
          <a:prstGeom prst="rect">
            <a:avLst/>
          </a:prstGeom>
          <a:solidFill>
            <a:srgbClr val="0D7377"/>
          </a:solidFill>
          <a:ln w="12700">
            <a:miter lim="400000"/>
          </a:ln>
        </p:spPr>
        <p:txBody>
          <a:bodyPr lIns="45719" rIns="45719"/>
          <a:lstStyle/>
          <a:p>
            <a:pPr/>
          </a:p>
        </p:txBody>
      </p:sp>
      <p:pic>
        <p:nvPicPr>
          <p:cNvPr id="123" name="Image 3" descr="Image 3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6876288" y="2971800"/>
            <a:ext cx="384049" cy="384048"/>
          </a:xfrm>
          <a:prstGeom prst="rect">
            <a:avLst/>
          </a:prstGeom>
          <a:ln w="12700">
            <a:miter lim="400000"/>
          </a:ln>
        </p:spPr>
      </p:pic>
      <p:sp>
        <p:nvSpPr>
          <p:cNvPr id="124" name="Text 26"/>
          <p:cNvSpPr txBox="1"/>
          <p:nvPr/>
        </p:nvSpPr>
        <p:spPr>
          <a:xfrm>
            <a:off x="6876288" y="3538772"/>
            <a:ext cx="1920241" cy="13707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b="1" sz="1000">
                <a:solidFill>
                  <a:srgbClr val="1B2A4A"/>
                </a:solidFill>
              </a:defRPr>
            </a:lvl1pPr>
          </a:lstStyle>
          <a:p>
            <a:pPr/>
            <a:r>
              <a:t>AI Agents</a:t>
            </a:r>
          </a:p>
        </p:txBody>
      </p:sp>
      <p:sp>
        <p:nvSpPr>
          <p:cNvPr id="125" name="Text 27"/>
          <p:cNvSpPr txBox="1"/>
          <p:nvPr/>
        </p:nvSpPr>
        <p:spPr>
          <a:xfrm>
            <a:off x="6922008" y="3908342"/>
            <a:ext cx="1828801" cy="72381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>
              <a:defRPr sz="1000">
                <a:solidFill>
                  <a:srgbClr val="363636"/>
                </a:solidFill>
              </a:defRPr>
            </a:lvl1pPr>
          </a:lstStyle>
          <a:p>
            <a:pPr/>
            <a:r>
              <a:t>Autonomous AI that can plan, use tools, browse the web and complete multi-step tasks independently.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solidFill>
          <a:srgbClr val="1B2A4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Shape 0"/>
          <p:cNvSpPr/>
          <p:nvPr/>
        </p:nvSpPr>
        <p:spPr>
          <a:xfrm>
            <a:off x="0" y="-1"/>
            <a:ext cx="9144000" cy="640082"/>
          </a:xfrm>
          <a:prstGeom prst="rect">
            <a:avLst/>
          </a:prstGeom>
          <a:solidFill>
            <a:srgbClr val="0D7377"/>
          </a:solidFill>
          <a:ln w="12700">
            <a:miter lim="400000"/>
          </a:ln>
        </p:spPr>
        <p:txBody>
          <a:bodyPr lIns="45719" rIns="45719"/>
          <a:lstStyle/>
          <a:p>
            <a:pPr/>
          </a:p>
        </p:txBody>
      </p:sp>
      <p:sp>
        <p:nvSpPr>
          <p:cNvPr id="128" name="Text 1"/>
          <p:cNvSpPr txBox="1"/>
          <p:nvPr/>
        </p:nvSpPr>
        <p:spPr>
          <a:xfrm>
            <a:off x="365759" y="177643"/>
            <a:ext cx="8229601" cy="29393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b="1" sz="2200">
                <a:solidFill>
                  <a:srgbClr val="FFFFFF"/>
                </a:solidFill>
              </a:defRPr>
            </a:lvl1pPr>
          </a:lstStyle>
          <a:p>
            <a:pPr/>
            <a:r>
              <a:t>What Can AI Actually Do?</a:t>
            </a:r>
          </a:p>
        </p:txBody>
      </p:sp>
      <p:sp>
        <p:nvSpPr>
          <p:cNvPr id="129" name="Shape 2"/>
          <p:cNvSpPr/>
          <p:nvPr/>
        </p:nvSpPr>
        <p:spPr>
          <a:xfrm>
            <a:off x="182880" y="777239"/>
            <a:ext cx="2834640" cy="1965962"/>
          </a:xfrm>
          <a:prstGeom prst="rect">
            <a:avLst/>
          </a:prstGeom>
          <a:solidFill>
            <a:srgbClr val="0D2137"/>
          </a:solidFill>
          <a:ln w="12700">
            <a:miter lim="400000"/>
          </a:ln>
          <a:effectLst>
            <a:outerShdw sx="100000" sy="100000" kx="0" ky="0" algn="b" rotWithShape="0" blurRad="101600" dist="38100" dir="8100000">
              <a:srgbClr val="000000">
                <a:alpha val="12000"/>
              </a:srgbClr>
            </a:outerShdw>
          </a:effectLst>
        </p:spPr>
        <p:txBody>
          <a:bodyPr lIns="45719" rIns="45719"/>
          <a:lstStyle/>
          <a:p>
            <a:pPr/>
          </a:p>
        </p:txBody>
      </p:sp>
      <p:sp>
        <p:nvSpPr>
          <p:cNvPr id="130" name="Shape 3"/>
          <p:cNvSpPr/>
          <p:nvPr/>
        </p:nvSpPr>
        <p:spPr>
          <a:xfrm>
            <a:off x="182880" y="777240"/>
            <a:ext cx="2834640" cy="54865"/>
          </a:xfrm>
          <a:prstGeom prst="rect">
            <a:avLst/>
          </a:prstGeom>
          <a:solidFill>
            <a:srgbClr val="F5A623"/>
          </a:solidFill>
          <a:ln w="12700">
            <a:miter lim="400000"/>
          </a:ln>
        </p:spPr>
        <p:txBody>
          <a:bodyPr lIns="45719" rIns="45719"/>
          <a:lstStyle/>
          <a:p>
            <a:pPr/>
          </a:p>
        </p:txBody>
      </p:sp>
      <p:pic>
        <p:nvPicPr>
          <p:cNvPr id="131" name="Image 0" descr="Image 0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274320" y="886967"/>
            <a:ext cx="347473" cy="347473"/>
          </a:xfrm>
          <a:prstGeom prst="rect">
            <a:avLst/>
          </a:prstGeom>
          <a:ln w="12700">
            <a:miter lim="400000"/>
          </a:ln>
        </p:spPr>
      </p:pic>
      <p:sp>
        <p:nvSpPr>
          <p:cNvPr id="132" name="Text 4"/>
          <p:cNvSpPr txBox="1"/>
          <p:nvPr/>
        </p:nvSpPr>
        <p:spPr>
          <a:xfrm>
            <a:off x="685800" y="993570"/>
            <a:ext cx="2240280" cy="13426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b="1" sz="1100">
                <a:solidFill>
                  <a:srgbClr val="F5A623"/>
                </a:solidFill>
              </a:defRPr>
            </a:lvl1pPr>
          </a:lstStyle>
          <a:p>
            <a:pPr/>
            <a:r>
              <a:t>Language &amp; Communication</a:t>
            </a:r>
          </a:p>
        </p:txBody>
      </p:sp>
      <p:sp>
        <p:nvSpPr>
          <p:cNvPr id="133" name="Text 5"/>
          <p:cNvSpPr txBox="1"/>
          <p:nvPr/>
        </p:nvSpPr>
        <p:spPr>
          <a:xfrm>
            <a:off x="338328" y="1631486"/>
            <a:ext cx="2542033" cy="72381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/>
          <a:p>
            <a:pPr marL="342900" indent="-342900">
              <a:buSzPct val="100000"/>
              <a:buChar char="•"/>
              <a:defRPr sz="1000">
                <a:solidFill>
                  <a:srgbClr val="FFFFFF"/>
                </a:solidFill>
              </a:defRPr>
            </a:pPr>
            <a:r>
              <a:t>Draft emails, reports &amp; proposals</a:t>
            </a:r>
          </a:p>
          <a:p>
            <a:pPr marL="342900" indent="-342900">
              <a:buSzPct val="100000"/>
              <a:buChar char="•"/>
              <a:defRPr sz="1000">
                <a:solidFill>
                  <a:srgbClr val="FFFFFF"/>
                </a:solidFill>
              </a:defRPr>
            </a:pPr>
            <a:r>
              <a:t>Summarise long documents instantly</a:t>
            </a:r>
          </a:p>
          <a:p>
            <a:pPr marL="342900" indent="-342900">
              <a:buSzPct val="100000"/>
              <a:buChar char="•"/>
              <a:defRPr sz="1000">
                <a:solidFill>
                  <a:srgbClr val="FFFFFF"/>
                </a:solidFill>
              </a:defRPr>
            </a:pPr>
            <a:r>
              <a:t>Translate across 100+ languages</a:t>
            </a:r>
          </a:p>
          <a:p>
            <a:pPr marL="342900" indent="-342900">
              <a:buSzPct val="100000"/>
              <a:buChar char="•"/>
              <a:defRPr sz="1000">
                <a:solidFill>
                  <a:srgbClr val="FFFFFF"/>
                </a:solidFill>
              </a:defRPr>
            </a:pPr>
            <a:r>
              <a:t>Answer complex questions in seconds</a:t>
            </a:r>
          </a:p>
        </p:txBody>
      </p:sp>
      <p:sp>
        <p:nvSpPr>
          <p:cNvPr id="134" name="Shape 6"/>
          <p:cNvSpPr/>
          <p:nvPr/>
        </p:nvSpPr>
        <p:spPr>
          <a:xfrm>
            <a:off x="3154679" y="777239"/>
            <a:ext cx="2834641" cy="1965962"/>
          </a:xfrm>
          <a:prstGeom prst="rect">
            <a:avLst/>
          </a:prstGeom>
          <a:solidFill>
            <a:srgbClr val="0D2137"/>
          </a:solidFill>
          <a:ln w="12700">
            <a:miter lim="400000"/>
          </a:ln>
          <a:effectLst>
            <a:outerShdw sx="100000" sy="100000" kx="0" ky="0" algn="b" rotWithShape="0" blurRad="101600" dist="38100" dir="8100000">
              <a:srgbClr val="000000">
                <a:alpha val="12000"/>
              </a:srgbClr>
            </a:outerShdw>
          </a:effectLst>
        </p:spPr>
        <p:txBody>
          <a:bodyPr lIns="45719" rIns="45719"/>
          <a:lstStyle/>
          <a:p>
            <a:pPr/>
          </a:p>
        </p:txBody>
      </p:sp>
      <p:sp>
        <p:nvSpPr>
          <p:cNvPr id="135" name="Shape 7"/>
          <p:cNvSpPr/>
          <p:nvPr/>
        </p:nvSpPr>
        <p:spPr>
          <a:xfrm>
            <a:off x="3154679" y="777240"/>
            <a:ext cx="2834641" cy="54865"/>
          </a:xfrm>
          <a:prstGeom prst="rect">
            <a:avLst/>
          </a:prstGeom>
          <a:solidFill>
            <a:srgbClr val="F5A623"/>
          </a:solidFill>
          <a:ln w="12700">
            <a:miter lim="400000"/>
          </a:ln>
        </p:spPr>
        <p:txBody>
          <a:bodyPr lIns="45719" rIns="45719"/>
          <a:lstStyle/>
          <a:p>
            <a:pPr/>
          </a:p>
        </p:txBody>
      </p:sp>
      <p:pic>
        <p:nvPicPr>
          <p:cNvPr id="136" name="Image 1" descr="Image 1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3246120" y="886967"/>
            <a:ext cx="347473" cy="347473"/>
          </a:xfrm>
          <a:prstGeom prst="rect">
            <a:avLst/>
          </a:prstGeom>
          <a:ln w="12700">
            <a:miter lim="400000"/>
          </a:ln>
        </p:spPr>
      </p:pic>
      <p:sp>
        <p:nvSpPr>
          <p:cNvPr id="137" name="Text 8"/>
          <p:cNvSpPr txBox="1"/>
          <p:nvPr/>
        </p:nvSpPr>
        <p:spPr>
          <a:xfrm>
            <a:off x="3657600" y="993570"/>
            <a:ext cx="2240280" cy="13426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b="1" sz="1100">
                <a:solidFill>
                  <a:srgbClr val="F5A623"/>
                </a:solidFill>
              </a:defRPr>
            </a:lvl1pPr>
          </a:lstStyle>
          <a:p>
            <a:pPr/>
            <a:r>
              <a:t>Analysis &amp; Research</a:t>
            </a:r>
          </a:p>
        </p:txBody>
      </p:sp>
      <p:sp>
        <p:nvSpPr>
          <p:cNvPr id="138" name="Text 9"/>
          <p:cNvSpPr txBox="1"/>
          <p:nvPr/>
        </p:nvSpPr>
        <p:spPr>
          <a:xfrm>
            <a:off x="3310128" y="1631486"/>
            <a:ext cx="2542033" cy="72381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/>
          <a:p>
            <a:pPr marL="342900" indent="-342900">
              <a:buSzPct val="100000"/>
              <a:buChar char="•"/>
              <a:defRPr sz="1000">
                <a:solidFill>
                  <a:srgbClr val="FFFFFF"/>
                </a:solidFill>
              </a:defRPr>
            </a:pPr>
            <a:r>
              <a:t>Analyse large datasets quickly</a:t>
            </a:r>
          </a:p>
          <a:p>
            <a:pPr marL="342900" indent="-342900">
              <a:buSzPct val="100000"/>
              <a:buChar char="•"/>
              <a:defRPr sz="1000">
                <a:solidFill>
                  <a:srgbClr val="FFFFFF"/>
                </a:solidFill>
              </a:defRPr>
            </a:pPr>
            <a:r>
              <a:t>Identify trends &amp; patterns</a:t>
            </a:r>
          </a:p>
          <a:p>
            <a:pPr marL="342900" indent="-342900">
              <a:buSzPct val="100000"/>
              <a:buChar char="•"/>
              <a:defRPr sz="1000">
                <a:solidFill>
                  <a:srgbClr val="FFFFFF"/>
                </a:solidFill>
              </a:defRPr>
            </a:pPr>
            <a:r>
              <a:t>Conduct literature reviews</a:t>
            </a:r>
          </a:p>
          <a:p>
            <a:pPr marL="342900" indent="-342900">
              <a:buSzPct val="100000"/>
              <a:buChar char="•"/>
              <a:defRPr sz="1000">
                <a:solidFill>
                  <a:srgbClr val="FFFFFF"/>
                </a:solidFill>
              </a:defRPr>
            </a:pPr>
            <a:r>
              <a:t>Benchmark competitors</a:t>
            </a:r>
          </a:p>
        </p:txBody>
      </p:sp>
      <p:sp>
        <p:nvSpPr>
          <p:cNvPr id="139" name="Shape 10"/>
          <p:cNvSpPr/>
          <p:nvPr/>
        </p:nvSpPr>
        <p:spPr>
          <a:xfrm>
            <a:off x="6126479" y="777239"/>
            <a:ext cx="2834641" cy="1965962"/>
          </a:xfrm>
          <a:prstGeom prst="rect">
            <a:avLst/>
          </a:prstGeom>
          <a:solidFill>
            <a:srgbClr val="0D2137"/>
          </a:solidFill>
          <a:ln w="12700">
            <a:miter lim="400000"/>
          </a:ln>
          <a:effectLst>
            <a:outerShdw sx="100000" sy="100000" kx="0" ky="0" algn="b" rotWithShape="0" blurRad="101600" dist="38100" dir="8100000">
              <a:srgbClr val="000000">
                <a:alpha val="12000"/>
              </a:srgbClr>
            </a:outerShdw>
          </a:effectLst>
        </p:spPr>
        <p:txBody>
          <a:bodyPr lIns="45719" rIns="45719"/>
          <a:lstStyle/>
          <a:p>
            <a:pPr/>
          </a:p>
        </p:txBody>
      </p:sp>
      <p:sp>
        <p:nvSpPr>
          <p:cNvPr id="140" name="Shape 11"/>
          <p:cNvSpPr/>
          <p:nvPr/>
        </p:nvSpPr>
        <p:spPr>
          <a:xfrm>
            <a:off x="6126479" y="777240"/>
            <a:ext cx="2834641" cy="54865"/>
          </a:xfrm>
          <a:prstGeom prst="rect">
            <a:avLst/>
          </a:prstGeom>
          <a:solidFill>
            <a:srgbClr val="F5A623"/>
          </a:solidFill>
          <a:ln w="12700">
            <a:miter lim="400000"/>
          </a:ln>
        </p:spPr>
        <p:txBody>
          <a:bodyPr lIns="45719" rIns="45719"/>
          <a:lstStyle/>
          <a:p>
            <a:pPr/>
          </a:p>
        </p:txBody>
      </p:sp>
      <p:pic>
        <p:nvPicPr>
          <p:cNvPr id="141" name="Image 2" descr="Image 2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6217920" y="886967"/>
            <a:ext cx="347473" cy="347473"/>
          </a:xfrm>
          <a:prstGeom prst="rect">
            <a:avLst/>
          </a:prstGeom>
          <a:ln w="12700">
            <a:miter lim="400000"/>
          </a:ln>
        </p:spPr>
      </p:pic>
      <p:sp>
        <p:nvSpPr>
          <p:cNvPr id="142" name="Text 12"/>
          <p:cNvSpPr txBox="1"/>
          <p:nvPr/>
        </p:nvSpPr>
        <p:spPr>
          <a:xfrm>
            <a:off x="6629400" y="993570"/>
            <a:ext cx="2240280" cy="13426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b="1" sz="1100">
                <a:solidFill>
                  <a:srgbClr val="F5A623"/>
                </a:solidFill>
              </a:defRPr>
            </a:lvl1pPr>
          </a:lstStyle>
          <a:p>
            <a:pPr/>
            <a:r>
              <a:t>Automation</a:t>
            </a:r>
          </a:p>
        </p:txBody>
      </p:sp>
      <p:sp>
        <p:nvSpPr>
          <p:cNvPr id="143" name="Text 13"/>
          <p:cNvSpPr txBox="1"/>
          <p:nvPr/>
        </p:nvSpPr>
        <p:spPr>
          <a:xfrm>
            <a:off x="6281928" y="1631486"/>
            <a:ext cx="2542033" cy="72381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/>
          <a:p>
            <a:pPr marL="342900" indent="-342900">
              <a:buSzPct val="100000"/>
              <a:buChar char="•"/>
              <a:defRPr sz="1000">
                <a:solidFill>
                  <a:srgbClr val="FFFFFF"/>
                </a:solidFill>
              </a:defRPr>
            </a:pPr>
            <a:r>
              <a:t>Automate repetitive tasks</a:t>
            </a:r>
          </a:p>
          <a:p>
            <a:pPr marL="342900" indent="-342900">
              <a:buSzPct val="100000"/>
              <a:buChar char="•"/>
              <a:defRPr sz="1000">
                <a:solidFill>
                  <a:srgbClr val="FFFFFF"/>
                </a:solidFill>
              </a:defRPr>
            </a:pPr>
            <a:r>
              <a:t>Process documents &amp; forms</a:t>
            </a:r>
          </a:p>
          <a:p>
            <a:pPr marL="342900" indent="-342900">
              <a:buSzPct val="100000"/>
              <a:buChar char="•"/>
              <a:defRPr sz="1000">
                <a:solidFill>
                  <a:srgbClr val="FFFFFF"/>
                </a:solidFill>
              </a:defRPr>
            </a:pPr>
            <a:r>
              <a:t>Schedule &amp; coordinate workflows</a:t>
            </a:r>
          </a:p>
          <a:p>
            <a:pPr marL="342900" indent="-342900">
              <a:buSzPct val="100000"/>
              <a:buChar char="•"/>
              <a:defRPr sz="1000">
                <a:solidFill>
                  <a:srgbClr val="FFFFFF"/>
                </a:solidFill>
              </a:defRPr>
            </a:pPr>
            <a:r>
              <a:t>Integrate with existing systems</a:t>
            </a:r>
          </a:p>
        </p:txBody>
      </p:sp>
      <p:sp>
        <p:nvSpPr>
          <p:cNvPr id="144" name="Shape 14"/>
          <p:cNvSpPr/>
          <p:nvPr/>
        </p:nvSpPr>
        <p:spPr>
          <a:xfrm>
            <a:off x="182880" y="2880360"/>
            <a:ext cx="2834640" cy="1965961"/>
          </a:xfrm>
          <a:prstGeom prst="rect">
            <a:avLst/>
          </a:prstGeom>
          <a:solidFill>
            <a:srgbClr val="0D2137"/>
          </a:solidFill>
          <a:ln w="12700">
            <a:miter lim="400000"/>
          </a:ln>
          <a:effectLst>
            <a:outerShdw sx="100000" sy="100000" kx="0" ky="0" algn="b" rotWithShape="0" blurRad="101600" dist="38100" dir="8100000">
              <a:srgbClr val="000000">
                <a:alpha val="12000"/>
              </a:srgbClr>
            </a:outerShdw>
          </a:effectLst>
        </p:spPr>
        <p:txBody>
          <a:bodyPr lIns="45719" rIns="45719"/>
          <a:lstStyle/>
          <a:p>
            <a:pPr/>
          </a:p>
        </p:txBody>
      </p:sp>
      <p:sp>
        <p:nvSpPr>
          <p:cNvPr id="145" name="Shape 15"/>
          <p:cNvSpPr/>
          <p:nvPr/>
        </p:nvSpPr>
        <p:spPr>
          <a:xfrm>
            <a:off x="182880" y="2880360"/>
            <a:ext cx="2834640" cy="54865"/>
          </a:xfrm>
          <a:prstGeom prst="rect">
            <a:avLst/>
          </a:prstGeom>
          <a:solidFill>
            <a:srgbClr val="F5A623"/>
          </a:solidFill>
          <a:ln w="12700">
            <a:miter lim="400000"/>
          </a:ln>
        </p:spPr>
        <p:txBody>
          <a:bodyPr lIns="45719" rIns="45719"/>
          <a:lstStyle/>
          <a:p>
            <a:pPr/>
          </a:p>
        </p:txBody>
      </p:sp>
      <p:pic>
        <p:nvPicPr>
          <p:cNvPr id="146" name="Image 3" descr="Image 3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274320" y="2990088"/>
            <a:ext cx="347473" cy="347473"/>
          </a:xfrm>
          <a:prstGeom prst="rect">
            <a:avLst/>
          </a:prstGeom>
          <a:ln w="12700">
            <a:miter lim="400000"/>
          </a:ln>
        </p:spPr>
      </p:pic>
      <p:sp>
        <p:nvSpPr>
          <p:cNvPr id="147" name="Text 16"/>
          <p:cNvSpPr txBox="1"/>
          <p:nvPr/>
        </p:nvSpPr>
        <p:spPr>
          <a:xfrm>
            <a:off x="685800" y="3096690"/>
            <a:ext cx="2240280" cy="13426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b="1" sz="1100">
                <a:solidFill>
                  <a:srgbClr val="F5A623"/>
                </a:solidFill>
              </a:defRPr>
            </a:lvl1pPr>
          </a:lstStyle>
          <a:p>
            <a:pPr/>
            <a:r>
              <a:t>Creative &amp; Strategic</a:t>
            </a:r>
          </a:p>
        </p:txBody>
      </p:sp>
      <p:sp>
        <p:nvSpPr>
          <p:cNvPr id="148" name="Text 17"/>
          <p:cNvSpPr txBox="1"/>
          <p:nvPr/>
        </p:nvSpPr>
        <p:spPr>
          <a:xfrm>
            <a:off x="338328" y="3734606"/>
            <a:ext cx="2542033" cy="72381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/>
          <a:p>
            <a:pPr marL="342900" indent="-342900">
              <a:buSzPct val="100000"/>
              <a:buChar char="•"/>
              <a:defRPr sz="1000">
                <a:solidFill>
                  <a:srgbClr val="FFFFFF"/>
                </a:solidFill>
              </a:defRPr>
            </a:pPr>
            <a:r>
              <a:t>Generate ideas &amp; strategies</a:t>
            </a:r>
          </a:p>
          <a:p>
            <a:pPr marL="342900" indent="-342900">
              <a:buSzPct val="100000"/>
              <a:buChar char="•"/>
              <a:defRPr sz="1000">
                <a:solidFill>
                  <a:srgbClr val="FFFFFF"/>
                </a:solidFill>
              </a:defRPr>
            </a:pPr>
            <a:r>
              <a:t>Create marketing content</a:t>
            </a:r>
          </a:p>
          <a:p>
            <a:pPr marL="342900" indent="-342900">
              <a:buSzPct val="100000"/>
              <a:buChar char="•"/>
              <a:defRPr sz="1000">
                <a:solidFill>
                  <a:srgbClr val="FFFFFF"/>
                </a:solidFill>
              </a:defRPr>
            </a:pPr>
            <a:r>
              <a:t>Design prototypes &amp; mockups</a:t>
            </a:r>
          </a:p>
          <a:p>
            <a:pPr marL="342900" indent="-342900">
              <a:buSzPct val="100000"/>
              <a:buChar char="•"/>
              <a:defRPr sz="1000">
                <a:solidFill>
                  <a:srgbClr val="FFFFFF"/>
                </a:solidFill>
              </a:defRPr>
            </a:pPr>
            <a:r>
              <a:t>Simulate scenarios</a:t>
            </a:r>
          </a:p>
        </p:txBody>
      </p:sp>
      <p:sp>
        <p:nvSpPr>
          <p:cNvPr id="149" name="Shape 18"/>
          <p:cNvSpPr/>
          <p:nvPr/>
        </p:nvSpPr>
        <p:spPr>
          <a:xfrm>
            <a:off x="3154679" y="2880360"/>
            <a:ext cx="2834641" cy="1965961"/>
          </a:xfrm>
          <a:prstGeom prst="rect">
            <a:avLst/>
          </a:prstGeom>
          <a:solidFill>
            <a:srgbClr val="0D2137"/>
          </a:solidFill>
          <a:ln w="12700">
            <a:miter lim="400000"/>
          </a:ln>
          <a:effectLst>
            <a:outerShdw sx="100000" sy="100000" kx="0" ky="0" algn="b" rotWithShape="0" blurRad="101600" dist="38100" dir="8100000">
              <a:srgbClr val="000000">
                <a:alpha val="12000"/>
              </a:srgbClr>
            </a:outerShdw>
          </a:effectLst>
        </p:spPr>
        <p:txBody>
          <a:bodyPr lIns="45719" rIns="45719"/>
          <a:lstStyle/>
          <a:p>
            <a:pPr/>
          </a:p>
        </p:txBody>
      </p:sp>
      <p:sp>
        <p:nvSpPr>
          <p:cNvPr id="150" name="Shape 19"/>
          <p:cNvSpPr/>
          <p:nvPr/>
        </p:nvSpPr>
        <p:spPr>
          <a:xfrm>
            <a:off x="3154679" y="2880360"/>
            <a:ext cx="2834641" cy="54865"/>
          </a:xfrm>
          <a:prstGeom prst="rect">
            <a:avLst/>
          </a:prstGeom>
          <a:solidFill>
            <a:srgbClr val="F5A623"/>
          </a:solidFill>
          <a:ln w="12700">
            <a:miter lim="400000"/>
          </a:ln>
        </p:spPr>
        <p:txBody>
          <a:bodyPr lIns="45719" rIns="45719"/>
          <a:lstStyle/>
          <a:p>
            <a:pPr/>
          </a:p>
        </p:txBody>
      </p:sp>
      <p:pic>
        <p:nvPicPr>
          <p:cNvPr id="151" name="Image 4" descr="Image 4"/>
          <p:cNvPicPr>
            <a:picLocks noChangeAspect="1"/>
          </p:cNvPicPr>
          <p:nvPr/>
        </p:nvPicPr>
        <p:blipFill>
          <a:blip r:embed="rId6">
            <a:extLst/>
          </a:blip>
          <a:stretch>
            <a:fillRect/>
          </a:stretch>
        </p:blipFill>
        <p:spPr>
          <a:xfrm>
            <a:off x="3246120" y="2990088"/>
            <a:ext cx="347473" cy="347473"/>
          </a:xfrm>
          <a:prstGeom prst="rect">
            <a:avLst/>
          </a:prstGeom>
          <a:ln w="12700">
            <a:miter lim="400000"/>
          </a:ln>
        </p:spPr>
      </p:pic>
      <p:sp>
        <p:nvSpPr>
          <p:cNvPr id="152" name="Text 20"/>
          <p:cNvSpPr txBox="1"/>
          <p:nvPr/>
        </p:nvSpPr>
        <p:spPr>
          <a:xfrm>
            <a:off x="3657600" y="3096690"/>
            <a:ext cx="2240280" cy="13426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b="1" sz="1100">
                <a:solidFill>
                  <a:srgbClr val="F5A623"/>
                </a:solidFill>
              </a:defRPr>
            </a:lvl1pPr>
          </a:lstStyle>
          <a:p>
            <a:pPr/>
            <a:r>
              <a:t>Learning &amp; Development</a:t>
            </a:r>
          </a:p>
        </p:txBody>
      </p:sp>
      <p:sp>
        <p:nvSpPr>
          <p:cNvPr id="153" name="Text 21"/>
          <p:cNvSpPr txBox="1"/>
          <p:nvPr/>
        </p:nvSpPr>
        <p:spPr>
          <a:xfrm>
            <a:off x="3310128" y="3734606"/>
            <a:ext cx="2542033" cy="72381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/>
          <a:p>
            <a:pPr marL="342900" indent="-342900">
              <a:buSzPct val="100000"/>
              <a:buChar char="•"/>
              <a:defRPr sz="1000">
                <a:solidFill>
                  <a:srgbClr val="FFFFFF"/>
                </a:solidFill>
              </a:defRPr>
            </a:pPr>
            <a:r>
              <a:t>Personalise training content</a:t>
            </a:r>
          </a:p>
          <a:p>
            <a:pPr marL="342900" indent="-342900">
              <a:buSzPct val="100000"/>
              <a:buChar char="•"/>
              <a:defRPr sz="1000">
                <a:solidFill>
                  <a:srgbClr val="FFFFFF"/>
                </a:solidFill>
              </a:defRPr>
            </a:pPr>
            <a:r>
              <a:t>Create assessments &amp; quizzes</a:t>
            </a:r>
          </a:p>
          <a:p>
            <a:pPr marL="342900" indent="-342900">
              <a:buSzPct val="100000"/>
              <a:buChar char="•"/>
              <a:defRPr sz="1000">
                <a:solidFill>
                  <a:srgbClr val="FFFFFF"/>
                </a:solidFill>
              </a:defRPr>
            </a:pPr>
            <a:r>
              <a:t>Provide real-time coaching</a:t>
            </a:r>
          </a:p>
          <a:p>
            <a:pPr marL="342900" indent="-342900">
              <a:buSzPct val="100000"/>
              <a:buChar char="•"/>
              <a:defRPr sz="1000">
                <a:solidFill>
                  <a:srgbClr val="FFFFFF"/>
                </a:solidFill>
              </a:defRPr>
            </a:pPr>
            <a:r>
              <a:t>Track competency gaps</a:t>
            </a:r>
          </a:p>
        </p:txBody>
      </p:sp>
      <p:sp>
        <p:nvSpPr>
          <p:cNvPr id="154" name="Shape 22"/>
          <p:cNvSpPr/>
          <p:nvPr/>
        </p:nvSpPr>
        <p:spPr>
          <a:xfrm>
            <a:off x="6126479" y="2880360"/>
            <a:ext cx="2834641" cy="1965961"/>
          </a:xfrm>
          <a:prstGeom prst="rect">
            <a:avLst/>
          </a:prstGeom>
          <a:solidFill>
            <a:srgbClr val="0D2137"/>
          </a:solidFill>
          <a:ln w="12700">
            <a:miter lim="400000"/>
          </a:ln>
          <a:effectLst>
            <a:outerShdw sx="100000" sy="100000" kx="0" ky="0" algn="b" rotWithShape="0" blurRad="101600" dist="38100" dir="8100000">
              <a:srgbClr val="000000">
                <a:alpha val="12000"/>
              </a:srgbClr>
            </a:outerShdw>
          </a:effectLst>
        </p:spPr>
        <p:txBody>
          <a:bodyPr lIns="45719" rIns="45719"/>
          <a:lstStyle/>
          <a:p>
            <a:pPr/>
          </a:p>
        </p:txBody>
      </p:sp>
      <p:sp>
        <p:nvSpPr>
          <p:cNvPr id="155" name="Shape 23"/>
          <p:cNvSpPr/>
          <p:nvPr/>
        </p:nvSpPr>
        <p:spPr>
          <a:xfrm>
            <a:off x="6126479" y="2880360"/>
            <a:ext cx="2834641" cy="54865"/>
          </a:xfrm>
          <a:prstGeom prst="rect">
            <a:avLst/>
          </a:prstGeom>
          <a:solidFill>
            <a:srgbClr val="F5A623"/>
          </a:solidFill>
          <a:ln w="12700">
            <a:miter lim="400000"/>
          </a:ln>
        </p:spPr>
        <p:txBody>
          <a:bodyPr lIns="45719" rIns="45719"/>
          <a:lstStyle/>
          <a:p>
            <a:pPr/>
          </a:p>
        </p:txBody>
      </p:sp>
      <p:pic>
        <p:nvPicPr>
          <p:cNvPr id="156" name="Image 5" descr="Image 5"/>
          <p:cNvPicPr>
            <a:picLocks noChangeAspect="1"/>
          </p:cNvPicPr>
          <p:nvPr/>
        </p:nvPicPr>
        <p:blipFill>
          <a:blip r:embed="rId7">
            <a:extLst/>
          </a:blip>
          <a:stretch>
            <a:fillRect/>
          </a:stretch>
        </p:blipFill>
        <p:spPr>
          <a:xfrm>
            <a:off x="6217920" y="2990088"/>
            <a:ext cx="347473" cy="347473"/>
          </a:xfrm>
          <a:prstGeom prst="rect">
            <a:avLst/>
          </a:prstGeom>
          <a:ln w="12700">
            <a:miter lim="400000"/>
          </a:ln>
        </p:spPr>
      </p:pic>
      <p:sp>
        <p:nvSpPr>
          <p:cNvPr id="157" name="Text 24"/>
          <p:cNvSpPr txBox="1"/>
          <p:nvPr/>
        </p:nvSpPr>
        <p:spPr>
          <a:xfrm>
            <a:off x="6629400" y="3096690"/>
            <a:ext cx="2240280" cy="13426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b="1" sz="1100">
                <a:solidFill>
                  <a:srgbClr val="F5A623"/>
                </a:solidFill>
              </a:defRPr>
            </a:lvl1pPr>
          </a:lstStyle>
          <a:p>
            <a:pPr/>
            <a:r>
              <a:t>Governance &amp; Risk</a:t>
            </a:r>
          </a:p>
        </p:txBody>
      </p:sp>
      <p:sp>
        <p:nvSpPr>
          <p:cNvPr id="158" name="Text 25"/>
          <p:cNvSpPr txBox="1"/>
          <p:nvPr/>
        </p:nvSpPr>
        <p:spPr>
          <a:xfrm>
            <a:off x="6281928" y="3734606"/>
            <a:ext cx="2542033" cy="72381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/>
          <a:p>
            <a:pPr marL="342900" indent="-342900">
              <a:buSzPct val="100000"/>
              <a:buChar char="•"/>
              <a:defRPr sz="1000">
                <a:solidFill>
                  <a:srgbClr val="FFFFFF"/>
                </a:solidFill>
              </a:defRPr>
            </a:pPr>
            <a:r>
              <a:t>Monitor compliance in real time</a:t>
            </a:r>
          </a:p>
          <a:p>
            <a:pPr marL="342900" indent="-342900">
              <a:buSzPct val="100000"/>
              <a:buChar char="•"/>
              <a:defRPr sz="1000">
                <a:solidFill>
                  <a:srgbClr val="FFFFFF"/>
                </a:solidFill>
              </a:defRPr>
            </a:pPr>
            <a:r>
              <a:t>Flag ethical or policy risks</a:t>
            </a:r>
          </a:p>
          <a:p>
            <a:pPr marL="342900" indent="-342900">
              <a:buSzPct val="100000"/>
              <a:buChar char="•"/>
              <a:defRPr sz="1000">
                <a:solidFill>
                  <a:srgbClr val="FFFFFF"/>
                </a:solidFill>
              </a:defRPr>
            </a:pPr>
            <a:r>
              <a:t>Audit decisions for bias</a:t>
            </a:r>
          </a:p>
          <a:p>
            <a:pPr marL="342900" indent="-342900">
              <a:buSzPct val="100000"/>
              <a:buChar char="•"/>
              <a:defRPr sz="1000">
                <a:solidFill>
                  <a:srgbClr val="FFFFFF"/>
                </a:solidFill>
              </a:defRPr>
            </a:pPr>
            <a:r>
              <a:t>Generate regulatory reports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solidFill>
          <a:srgbClr val="F4F6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" name="Shape 0"/>
          <p:cNvSpPr/>
          <p:nvPr/>
        </p:nvSpPr>
        <p:spPr>
          <a:xfrm>
            <a:off x="0" y="-1"/>
            <a:ext cx="9144000" cy="640082"/>
          </a:xfrm>
          <a:prstGeom prst="rect">
            <a:avLst/>
          </a:prstGeom>
          <a:solidFill>
            <a:srgbClr val="1B2A4A"/>
          </a:solidFill>
          <a:ln w="12700">
            <a:miter lim="400000"/>
          </a:ln>
        </p:spPr>
        <p:txBody>
          <a:bodyPr lIns="45719" rIns="45719"/>
          <a:lstStyle/>
          <a:p>
            <a:pPr/>
          </a:p>
        </p:txBody>
      </p:sp>
      <p:sp>
        <p:nvSpPr>
          <p:cNvPr id="161" name="Text 1"/>
          <p:cNvSpPr txBox="1"/>
          <p:nvPr/>
        </p:nvSpPr>
        <p:spPr>
          <a:xfrm>
            <a:off x="365759" y="177643"/>
            <a:ext cx="8229601" cy="29393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b="1" sz="2200">
                <a:solidFill>
                  <a:srgbClr val="FFFFFF"/>
                </a:solidFill>
              </a:defRPr>
            </a:lvl1pPr>
          </a:lstStyle>
          <a:p>
            <a:pPr/>
            <a:r>
              <a:t>AI &amp; Learning and Development</a:t>
            </a:r>
          </a:p>
        </p:txBody>
      </p:sp>
      <p:pic>
        <p:nvPicPr>
          <p:cNvPr id="162" name="Image 0" descr="Image 0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274320" y="822960"/>
            <a:ext cx="1097281" cy="1097281"/>
          </a:xfrm>
          <a:prstGeom prst="rect">
            <a:avLst/>
          </a:prstGeom>
          <a:ln w="12700">
            <a:miter lim="400000"/>
          </a:ln>
        </p:spPr>
      </p:pic>
      <p:sp>
        <p:nvSpPr>
          <p:cNvPr id="163" name="Text 2"/>
          <p:cNvSpPr txBox="1"/>
          <p:nvPr/>
        </p:nvSpPr>
        <p:spPr>
          <a:xfrm>
            <a:off x="1508760" y="969842"/>
            <a:ext cx="7223760" cy="20915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b="1" sz="1600">
                <a:solidFill>
                  <a:srgbClr val="1B2A4A"/>
                </a:solidFill>
              </a:defRPr>
            </a:lvl1pPr>
          </a:lstStyle>
          <a:p>
            <a:pPr/>
            <a:r>
              <a:t>Transforming How Organisations Develop Their People</a:t>
            </a:r>
          </a:p>
        </p:txBody>
      </p:sp>
      <p:sp>
        <p:nvSpPr>
          <p:cNvPr id="164" name="Text 3"/>
          <p:cNvSpPr txBox="1"/>
          <p:nvPr/>
        </p:nvSpPr>
        <p:spPr>
          <a:xfrm>
            <a:off x="1554480" y="1403657"/>
            <a:ext cx="7223761" cy="43880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>
              <a:defRPr sz="1200">
                <a:solidFill>
                  <a:srgbClr val="363636"/>
                </a:solidFill>
              </a:defRPr>
            </a:lvl1pPr>
          </a:lstStyle>
          <a:p>
            <a:pPr/>
            <a:r>
              <a:t>AI is shifting L&amp;D from one-size-fits-all programmes to dynamic, personalised learning experiences — available at the point of need, at scale.</a:t>
            </a:r>
          </a:p>
        </p:txBody>
      </p:sp>
      <p:sp>
        <p:nvSpPr>
          <p:cNvPr id="165" name="Shape 4"/>
          <p:cNvSpPr/>
          <p:nvPr/>
        </p:nvSpPr>
        <p:spPr>
          <a:xfrm>
            <a:off x="274319" y="2103120"/>
            <a:ext cx="4206242" cy="1234441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ffectLst>
            <a:outerShdw sx="100000" sy="100000" kx="0" ky="0" algn="b" rotWithShape="0" blurRad="101600" dist="38100" dir="8100000">
              <a:srgbClr val="000000">
                <a:alpha val="12000"/>
              </a:srgbClr>
            </a:outerShdw>
          </a:effectLst>
        </p:spPr>
        <p:txBody>
          <a:bodyPr lIns="45719" rIns="45719"/>
          <a:lstStyle/>
          <a:p>
            <a:pPr/>
          </a:p>
        </p:txBody>
      </p:sp>
      <p:sp>
        <p:nvSpPr>
          <p:cNvPr id="166" name="Shape 5"/>
          <p:cNvSpPr/>
          <p:nvPr/>
        </p:nvSpPr>
        <p:spPr>
          <a:xfrm>
            <a:off x="274320" y="2103120"/>
            <a:ext cx="109729" cy="1234441"/>
          </a:xfrm>
          <a:prstGeom prst="rect">
            <a:avLst/>
          </a:prstGeom>
          <a:solidFill>
            <a:srgbClr val="0D7377"/>
          </a:solidFill>
          <a:ln w="12700">
            <a:miter lim="400000"/>
          </a:ln>
        </p:spPr>
        <p:txBody>
          <a:bodyPr lIns="45719" rIns="45719"/>
          <a:lstStyle/>
          <a:p>
            <a:pPr/>
          </a:p>
        </p:txBody>
      </p:sp>
      <p:sp>
        <p:nvSpPr>
          <p:cNvPr id="167" name="Text 6"/>
          <p:cNvSpPr txBox="1"/>
          <p:nvPr/>
        </p:nvSpPr>
        <p:spPr>
          <a:xfrm>
            <a:off x="457200" y="2289863"/>
            <a:ext cx="3886200" cy="15686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b="1" sz="1200">
                <a:solidFill>
                  <a:srgbClr val="1B2A4A"/>
                </a:solidFill>
              </a:defRPr>
            </a:lvl1pPr>
          </a:lstStyle>
          <a:p>
            <a:pPr/>
            <a:r>
              <a:t>Personalised Learning Paths</a:t>
            </a:r>
          </a:p>
        </p:txBody>
      </p:sp>
      <p:sp>
        <p:nvSpPr>
          <p:cNvPr id="168" name="Text 7"/>
          <p:cNvSpPr txBox="1"/>
          <p:nvPr/>
        </p:nvSpPr>
        <p:spPr>
          <a:xfrm>
            <a:off x="502919" y="2620694"/>
            <a:ext cx="3794762" cy="55590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>
              <a:defRPr sz="1100">
                <a:solidFill>
                  <a:srgbClr val="363636"/>
                </a:solidFill>
              </a:defRPr>
            </a:lvl1pPr>
          </a:lstStyle>
          <a:p>
            <a:pPr/>
            <a:r>
              <a:t>AI analyses each employee's role, skills, performance data and career goals to curate bespoke training journeys — rather than sending everyone on the same course.</a:t>
            </a:r>
          </a:p>
        </p:txBody>
      </p:sp>
      <p:sp>
        <p:nvSpPr>
          <p:cNvPr id="169" name="Shape 8"/>
          <p:cNvSpPr/>
          <p:nvPr/>
        </p:nvSpPr>
        <p:spPr>
          <a:xfrm>
            <a:off x="4663440" y="2103120"/>
            <a:ext cx="4206241" cy="1234441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ffectLst>
            <a:outerShdw sx="100000" sy="100000" kx="0" ky="0" algn="b" rotWithShape="0" blurRad="101600" dist="38100" dir="8100000">
              <a:srgbClr val="000000">
                <a:alpha val="12000"/>
              </a:srgbClr>
            </a:outerShdw>
          </a:effectLst>
        </p:spPr>
        <p:txBody>
          <a:bodyPr lIns="45719" rIns="45719"/>
          <a:lstStyle/>
          <a:p>
            <a:pPr/>
          </a:p>
        </p:txBody>
      </p:sp>
      <p:sp>
        <p:nvSpPr>
          <p:cNvPr id="170" name="Shape 9"/>
          <p:cNvSpPr/>
          <p:nvPr/>
        </p:nvSpPr>
        <p:spPr>
          <a:xfrm>
            <a:off x="4663440" y="2103120"/>
            <a:ext cx="109729" cy="1234441"/>
          </a:xfrm>
          <a:prstGeom prst="rect">
            <a:avLst/>
          </a:prstGeom>
          <a:solidFill>
            <a:srgbClr val="1B2A4A"/>
          </a:solidFill>
          <a:ln w="12700">
            <a:miter lim="400000"/>
          </a:ln>
        </p:spPr>
        <p:txBody>
          <a:bodyPr lIns="45719" rIns="45719"/>
          <a:lstStyle/>
          <a:p>
            <a:pPr/>
          </a:p>
        </p:txBody>
      </p:sp>
      <p:sp>
        <p:nvSpPr>
          <p:cNvPr id="171" name="Text 10"/>
          <p:cNvSpPr txBox="1"/>
          <p:nvPr/>
        </p:nvSpPr>
        <p:spPr>
          <a:xfrm>
            <a:off x="4846320" y="2289863"/>
            <a:ext cx="3886201" cy="15686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b="1" sz="1200">
                <a:solidFill>
                  <a:srgbClr val="1B2A4A"/>
                </a:solidFill>
              </a:defRPr>
            </a:lvl1pPr>
          </a:lstStyle>
          <a:p>
            <a:pPr/>
            <a:r>
              <a:t>On-Demand AI Coaching</a:t>
            </a:r>
          </a:p>
        </p:txBody>
      </p:sp>
      <p:sp>
        <p:nvSpPr>
          <p:cNvPr id="172" name="Text 11"/>
          <p:cNvSpPr txBox="1"/>
          <p:nvPr/>
        </p:nvSpPr>
        <p:spPr>
          <a:xfrm>
            <a:off x="4892040" y="2620694"/>
            <a:ext cx="3794761" cy="55590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>
              <a:defRPr sz="1100">
                <a:solidFill>
                  <a:srgbClr val="363636"/>
                </a:solidFill>
              </a:defRPr>
            </a:lvl1pPr>
          </a:lstStyle>
          <a:p>
            <a:pPr/>
            <a:r>
              <a:t>Conversational AI can role-play difficult workplace scenarios, give feedback on communication skills, and provide 24/7 mentoring support to staff at all levels.</a:t>
            </a:r>
          </a:p>
        </p:txBody>
      </p:sp>
      <p:sp>
        <p:nvSpPr>
          <p:cNvPr id="173" name="Shape 12"/>
          <p:cNvSpPr/>
          <p:nvPr/>
        </p:nvSpPr>
        <p:spPr>
          <a:xfrm>
            <a:off x="274319" y="3474720"/>
            <a:ext cx="4206242" cy="1234441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ffectLst>
            <a:outerShdw sx="100000" sy="100000" kx="0" ky="0" algn="b" rotWithShape="0" blurRad="101600" dist="38100" dir="8100000">
              <a:srgbClr val="000000">
                <a:alpha val="12000"/>
              </a:srgbClr>
            </a:outerShdw>
          </a:effectLst>
        </p:spPr>
        <p:txBody>
          <a:bodyPr lIns="45719" rIns="45719"/>
          <a:lstStyle/>
          <a:p>
            <a:pPr/>
          </a:p>
        </p:txBody>
      </p:sp>
      <p:sp>
        <p:nvSpPr>
          <p:cNvPr id="174" name="Shape 13"/>
          <p:cNvSpPr/>
          <p:nvPr/>
        </p:nvSpPr>
        <p:spPr>
          <a:xfrm>
            <a:off x="274320" y="3474720"/>
            <a:ext cx="109729" cy="1234441"/>
          </a:xfrm>
          <a:prstGeom prst="rect">
            <a:avLst/>
          </a:prstGeom>
          <a:solidFill>
            <a:srgbClr val="0D7377"/>
          </a:solidFill>
          <a:ln w="12700">
            <a:miter lim="400000"/>
          </a:ln>
        </p:spPr>
        <p:txBody>
          <a:bodyPr lIns="45719" rIns="45719"/>
          <a:lstStyle/>
          <a:p>
            <a:pPr/>
          </a:p>
        </p:txBody>
      </p:sp>
      <p:sp>
        <p:nvSpPr>
          <p:cNvPr id="175" name="Text 14"/>
          <p:cNvSpPr txBox="1"/>
          <p:nvPr/>
        </p:nvSpPr>
        <p:spPr>
          <a:xfrm>
            <a:off x="457200" y="3661463"/>
            <a:ext cx="3886200" cy="15686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b="1" sz="1200">
                <a:solidFill>
                  <a:srgbClr val="1B2A4A"/>
                </a:solidFill>
              </a:defRPr>
            </a:lvl1pPr>
          </a:lstStyle>
          <a:p>
            <a:pPr/>
            <a:r>
              <a:t>Content Generation at Scale</a:t>
            </a:r>
          </a:p>
        </p:txBody>
      </p:sp>
      <p:sp>
        <p:nvSpPr>
          <p:cNvPr id="176" name="Text 15"/>
          <p:cNvSpPr txBox="1"/>
          <p:nvPr/>
        </p:nvSpPr>
        <p:spPr>
          <a:xfrm>
            <a:off x="502919" y="3992294"/>
            <a:ext cx="3794762" cy="55590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>
              <a:defRPr sz="1100">
                <a:solidFill>
                  <a:srgbClr val="363636"/>
                </a:solidFill>
              </a:defRPr>
            </a:lvl1pPr>
          </a:lstStyle>
          <a:p>
            <a:pPr/>
            <a:r>
              <a:t>L&amp;D teams can use AI to rapidly produce course materials, assessments, case studies and simulations — reducing development time from months to days.</a:t>
            </a:r>
          </a:p>
        </p:txBody>
      </p:sp>
      <p:sp>
        <p:nvSpPr>
          <p:cNvPr id="177" name="Shape 16"/>
          <p:cNvSpPr/>
          <p:nvPr/>
        </p:nvSpPr>
        <p:spPr>
          <a:xfrm>
            <a:off x="4663440" y="3474720"/>
            <a:ext cx="4206241" cy="1234441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ffectLst>
            <a:outerShdw sx="100000" sy="100000" kx="0" ky="0" algn="b" rotWithShape="0" blurRad="101600" dist="38100" dir="8100000">
              <a:srgbClr val="000000">
                <a:alpha val="12000"/>
              </a:srgbClr>
            </a:outerShdw>
          </a:effectLst>
        </p:spPr>
        <p:txBody>
          <a:bodyPr lIns="45719" rIns="45719"/>
          <a:lstStyle/>
          <a:p>
            <a:pPr/>
          </a:p>
        </p:txBody>
      </p:sp>
      <p:sp>
        <p:nvSpPr>
          <p:cNvPr id="178" name="Shape 17"/>
          <p:cNvSpPr/>
          <p:nvPr/>
        </p:nvSpPr>
        <p:spPr>
          <a:xfrm>
            <a:off x="4663440" y="3474720"/>
            <a:ext cx="109729" cy="1234441"/>
          </a:xfrm>
          <a:prstGeom prst="rect">
            <a:avLst/>
          </a:prstGeom>
          <a:solidFill>
            <a:srgbClr val="1B2A4A"/>
          </a:solidFill>
          <a:ln w="12700">
            <a:miter lim="400000"/>
          </a:ln>
        </p:spPr>
        <p:txBody>
          <a:bodyPr lIns="45719" rIns="45719"/>
          <a:lstStyle/>
          <a:p>
            <a:pPr/>
          </a:p>
        </p:txBody>
      </p:sp>
      <p:sp>
        <p:nvSpPr>
          <p:cNvPr id="179" name="Text 18"/>
          <p:cNvSpPr txBox="1"/>
          <p:nvPr/>
        </p:nvSpPr>
        <p:spPr>
          <a:xfrm>
            <a:off x="4846320" y="3661463"/>
            <a:ext cx="3886201" cy="15686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b="1" sz="1200">
                <a:solidFill>
                  <a:srgbClr val="1B2A4A"/>
                </a:solidFill>
              </a:defRPr>
            </a:lvl1pPr>
          </a:lstStyle>
          <a:p>
            <a:pPr/>
            <a:r>
              <a:t>Skills Gap Analysis</a:t>
            </a:r>
          </a:p>
        </p:txBody>
      </p:sp>
      <p:sp>
        <p:nvSpPr>
          <p:cNvPr id="180" name="Text 19"/>
          <p:cNvSpPr txBox="1"/>
          <p:nvPr/>
        </p:nvSpPr>
        <p:spPr>
          <a:xfrm>
            <a:off x="4892040" y="3909744"/>
            <a:ext cx="3794761" cy="72100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>
              <a:defRPr sz="1100">
                <a:solidFill>
                  <a:srgbClr val="363636"/>
                </a:solidFill>
              </a:defRPr>
            </a:lvl1pPr>
          </a:lstStyle>
          <a:p>
            <a:pPr/>
            <a:r>
              <a:t>AI continuously analyses workforce competency data against organisational needs, flagging emerging skill gaps and recommending targeted interventions before they become critical.</a:t>
            </a:r>
          </a:p>
        </p:txBody>
      </p:sp>
      <p:sp>
        <p:nvSpPr>
          <p:cNvPr id="181" name="Shape 20"/>
          <p:cNvSpPr/>
          <p:nvPr/>
        </p:nvSpPr>
        <p:spPr>
          <a:xfrm>
            <a:off x="274320" y="4663440"/>
            <a:ext cx="8595360" cy="338329"/>
          </a:xfrm>
          <a:prstGeom prst="rect">
            <a:avLst/>
          </a:prstGeom>
          <a:solidFill>
            <a:srgbClr val="F5A623"/>
          </a:solidFill>
          <a:ln w="12700">
            <a:miter lim="400000"/>
          </a:ln>
        </p:spPr>
        <p:txBody>
          <a:bodyPr lIns="45719" rIns="45719"/>
          <a:lstStyle/>
          <a:p>
            <a:pPr/>
          </a:p>
        </p:txBody>
      </p:sp>
      <p:sp>
        <p:nvSpPr>
          <p:cNvPr id="182" name="Text 21"/>
          <p:cNvSpPr txBox="1"/>
          <p:nvPr/>
        </p:nvSpPr>
        <p:spPr>
          <a:xfrm>
            <a:off x="411479" y="4678934"/>
            <a:ext cx="8321042" cy="3073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>
              <a:defRPr b="1" sz="1000">
                <a:solidFill>
                  <a:srgbClr val="1B2A4A"/>
                </a:solidFill>
              </a:defRPr>
            </a:lvl1pPr>
          </a:lstStyle>
          <a:p>
            <a:pPr/>
            <a:r>
              <a:t>💡  Assignment question: How should your organisation redesign its L&amp;D strategy to harness AI — and what skills will managers need to lead this change?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solidFill>
          <a:srgbClr val="F4F6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" name="Shape 0"/>
          <p:cNvSpPr/>
          <p:nvPr/>
        </p:nvSpPr>
        <p:spPr>
          <a:xfrm>
            <a:off x="0" y="-1"/>
            <a:ext cx="9144000" cy="640082"/>
          </a:xfrm>
          <a:prstGeom prst="rect">
            <a:avLst/>
          </a:prstGeom>
          <a:solidFill>
            <a:srgbClr val="1B2A4A"/>
          </a:solidFill>
          <a:ln w="12700">
            <a:miter lim="400000"/>
          </a:ln>
        </p:spPr>
        <p:txBody>
          <a:bodyPr lIns="45719" rIns="45719"/>
          <a:lstStyle/>
          <a:p>
            <a:pPr/>
          </a:p>
        </p:txBody>
      </p:sp>
      <p:sp>
        <p:nvSpPr>
          <p:cNvPr id="185" name="Text 1"/>
          <p:cNvSpPr txBox="1"/>
          <p:nvPr/>
        </p:nvSpPr>
        <p:spPr>
          <a:xfrm>
            <a:off x="365759" y="177643"/>
            <a:ext cx="8229601" cy="29393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b="1" sz="2200">
                <a:solidFill>
                  <a:srgbClr val="FFFFFF"/>
                </a:solidFill>
              </a:defRPr>
            </a:lvl1pPr>
          </a:lstStyle>
          <a:p>
            <a:pPr/>
            <a:r>
              <a:t>AI &amp; Corporate Governance</a:t>
            </a:r>
          </a:p>
        </p:txBody>
      </p:sp>
      <p:sp>
        <p:nvSpPr>
          <p:cNvPr id="186" name="Shape 2"/>
          <p:cNvSpPr/>
          <p:nvPr/>
        </p:nvSpPr>
        <p:spPr>
          <a:xfrm>
            <a:off x="274319" y="777240"/>
            <a:ext cx="4023361" cy="4114801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ffectLst>
            <a:outerShdw sx="100000" sy="100000" kx="0" ky="0" algn="b" rotWithShape="0" blurRad="101600" dist="38100" dir="8100000">
              <a:srgbClr val="000000">
                <a:alpha val="12000"/>
              </a:srgbClr>
            </a:outerShdw>
          </a:effectLst>
        </p:spPr>
        <p:txBody>
          <a:bodyPr lIns="45719" rIns="45719"/>
          <a:lstStyle/>
          <a:p>
            <a:pPr/>
          </a:p>
        </p:txBody>
      </p:sp>
      <p:sp>
        <p:nvSpPr>
          <p:cNvPr id="187" name="Shape 3"/>
          <p:cNvSpPr/>
          <p:nvPr/>
        </p:nvSpPr>
        <p:spPr>
          <a:xfrm>
            <a:off x="274319" y="777240"/>
            <a:ext cx="4023361" cy="457201"/>
          </a:xfrm>
          <a:prstGeom prst="rect">
            <a:avLst/>
          </a:prstGeom>
          <a:solidFill>
            <a:srgbClr val="0D7377"/>
          </a:solidFill>
          <a:ln w="12700">
            <a:miter lim="400000"/>
          </a:ln>
        </p:spPr>
        <p:txBody>
          <a:bodyPr lIns="45719" rIns="45719"/>
          <a:lstStyle/>
          <a:p>
            <a:pPr/>
          </a:p>
        </p:txBody>
      </p:sp>
      <p:sp>
        <p:nvSpPr>
          <p:cNvPr id="188" name="Text 4"/>
          <p:cNvSpPr txBox="1"/>
          <p:nvPr/>
        </p:nvSpPr>
        <p:spPr>
          <a:xfrm>
            <a:off x="365760" y="885273"/>
            <a:ext cx="3840480" cy="2228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b="1" sz="1400">
                <a:solidFill>
                  <a:srgbClr val="FFFFFF"/>
                </a:solidFill>
              </a:defRPr>
            </a:lvl1pPr>
          </a:lstStyle>
          <a:p>
            <a:pPr/>
            <a:r>
              <a:t>✓  Opportunities</a:t>
            </a:r>
          </a:p>
        </p:txBody>
      </p:sp>
      <p:sp>
        <p:nvSpPr>
          <p:cNvPr id="189" name="Text 5"/>
          <p:cNvSpPr txBox="1"/>
          <p:nvPr/>
        </p:nvSpPr>
        <p:spPr>
          <a:xfrm>
            <a:off x="457199" y="1298448"/>
            <a:ext cx="3657602" cy="105120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 marL="342900" indent="-342900">
              <a:buSzPct val="100000"/>
              <a:buChar char="•"/>
              <a:defRPr sz="1100">
                <a:solidFill>
                  <a:srgbClr val="363636"/>
                </a:solidFill>
              </a:defRPr>
            </a:pPr>
            <a:r>
              <a:t>Real-time compliance monitoring across all operations</a:t>
            </a:r>
          </a:p>
          <a:p>
            <a:pPr marL="342900" indent="-342900">
              <a:buSzPct val="100000"/>
              <a:buChar char="•"/>
              <a:defRPr sz="1100">
                <a:solidFill>
                  <a:srgbClr val="363636"/>
                </a:solidFill>
              </a:defRPr>
            </a:pPr>
            <a:r>
              <a:t>Automated regulatory reporting, reducing human error</a:t>
            </a:r>
          </a:p>
          <a:p>
            <a:pPr marL="342900" indent="-342900">
              <a:buSzPct val="100000"/>
              <a:buChar char="•"/>
              <a:defRPr sz="1100">
                <a:solidFill>
                  <a:srgbClr val="363636"/>
                </a:solidFill>
              </a:defRPr>
            </a:pPr>
            <a:r>
              <a:t>Continuous audit trails providing greater transparency</a:t>
            </a:r>
          </a:p>
          <a:p>
            <a:pPr marL="342900" indent="-342900">
              <a:buSzPct val="100000"/>
              <a:buChar char="•"/>
              <a:defRPr sz="1100">
                <a:solidFill>
                  <a:srgbClr val="363636"/>
                </a:solidFill>
              </a:defRPr>
            </a:pPr>
            <a:r>
              <a:t>Early detection of fraud, risk and misconduct</a:t>
            </a:r>
          </a:p>
          <a:p>
            <a:pPr marL="342900" indent="-342900">
              <a:buSzPct val="100000"/>
              <a:buChar char="•"/>
              <a:defRPr sz="1100">
                <a:solidFill>
                  <a:srgbClr val="363636"/>
                </a:solidFill>
              </a:defRPr>
            </a:pPr>
            <a:r>
              <a:t>Data-driven board reporting and decision support</a:t>
            </a:r>
          </a:p>
          <a:p>
            <a:pPr marL="342900" indent="-342900">
              <a:buSzPct val="100000"/>
              <a:buChar char="•"/>
              <a:defRPr sz="1100">
                <a:solidFill>
                  <a:srgbClr val="363636"/>
                </a:solidFill>
              </a:defRPr>
            </a:pPr>
            <a:r>
              <a:t>Consistent application of policies at scale</a:t>
            </a:r>
          </a:p>
        </p:txBody>
      </p:sp>
      <p:sp>
        <p:nvSpPr>
          <p:cNvPr id="190" name="Shape 6"/>
          <p:cNvSpPr/>
          <p:nvPr/>
        </p:nvSpPr>
        <p:spPr>
          <a:xfrm>
            <a:off x="4572000" y="777240"/>
            <a:ext cx="4297680" cy="4114801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ffectLst>
            <a:outerShdw sx="100000" sy="100000" kx="0" ky="0" algn="b" rotWithShape="0" blurRad="101600" dist="38100" dir="8100000">
              <a:srgbClr val="000000">
                <a:alpha val="12000"/>
              </a:srgbClr>
            </a:outerShdw>
          </a:effectLst>
        </p:spPr>
        <p:txBody>
          <a:bodyPr lIns="45719" rIns="45719"/>
          <a:lstStyle/>
          <a:p>
            <a:pPr/>
          </a:p>
        </p:txBody>
      </p:sp>
      <p:sp>
        <p:nvSpPr>
          <p:cNvPr id="191" name="Shape 7"/>
          <p:cNvSpPr/>
          <p:nvPr/>
        </p:nvSpPr>
        <p:spPr>
          <a:xfrm>
            <a:off x="4572000" y="777240"/>
            <a:ext cx="4297680" cy="457201"/>
          </a:xfrm>
          <a:prstGeom prst="rect">
            <a:avLst/>
          </a:prstGeom>
          <a:solidFill>
            <a:srgbClr val="F7931E"/>
          </a:solidFill>
          <a:ln w="12700">
            <a:miter lim="400000"/>
          </a:ln>
        </p:spPr>
        <p:txBody>
          <a:bodyPr lIns="45719" rIns="45719"/>
          <a:lstStyle/>
          <a:p>
            <a:pPr/>
          </a:p>
        </p:txBody>
      </p:sp>
      <p:sp>
        <p:nvSpPr>
          <p:cNvPr id="192" name="Text 8"/>
          <p:cNvSpPr txBox="1"/>
          <p:nvPr/>
        </p:nvSpPr>
        <p:spPr>
          <a:xfrm>
            <a:off x="4663440" y="896239"/>
            <a:ext cx="4114801" cy="20091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b="1" sz="1400">
                <a:solidFill>
                  <a:srgbClr val="FFFFFF"/>
                </a:solidFill>
              </a:defRPr>
            </a:lvl1pPr>
          </a:lstStyle>
          <a:p>
            <a:pPr/>
            <a:r>
              <a:t>⚠  Governance Challenges</a:t>
            </a:r>
          </a:p>
        </p:txBody>
      </p:sp>
      <p:sp>
        <p:nvSpPr>
          <p:cNvPr id="193" name="Text 9"/>
          <p:cNvSpPr txBox="1"/>
          <p:nvPr/>
        </p:nvSpPr>
        <p:spPr>
          <a:xfrm>
            <a:off x="4754879" y="1298448"/>
            <a:ext cx="3977641" cy="105120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 marL="342900" indent="-342900">
              <a:buSzPct val="100000"/>
              <a:buChar char="•"/>
              <a:defRPr sz="1100">
                <a:solidFill>
                  <a:srgbClr val="363636"/>
                </a:solidFill>
              </a:defRPr>
            </a:pPr>
            <a:r>
              <a:t>Algorithmic bias in hiring, promotion or lending decisions</a:t>
            </a:r>
          </a:p>
          <a:p>
            <a:pPr marL="342900" indent="-342900">
              <a:buSzPct val="100000"/>
              <a:buChar char="•"/>
              <a:defRPr sz="1100">
                <a:solidFill>
                  <a:srgbClr val="363636"/>
                </a:solidFill>
              </a:defRPr>
            </a:pPr>
            <a:r>
              <a:t>Lack of explainability — AI decisions that can't be audited</a:t>
            </a:r>
          </a:p>
          <a:p>
            <a:pPr marL="342900" indent="-342900">
              <a:buSzPct val="100000"/>
              <a:buChar char="•"/>
              <a:defRPr sz="1100">
                <a:solidFill>
                  <a:srgbClr val="363636"/>
                </a:solidFill>
              </a:defRPr>
            </a:pPr>
            <a:r>
              <a:t>Data privacy and GDPR compliance obligations</a:t>
            </a:r>
          </a:p>
          <a:p>
            <a:pPr marL="342900" indent="-342900">
              <a:buSzPct val="100000"/>
              <a:buChar char="•"/>
              <a:defRPr sz="1100">
                <a:solidFill>
                  <a:srgbClr val="363636"/>
                </a:solidFill>
              </a:defRPr>
            </a:pPr>
            <a:r>
              <a:t>Who is accountable when AI makes a harmful decision?</a:t>
            </a:r>
          </a:p>
          <a:p>
            <a:pPr marL="342900" indent="-342900">
              <a:buSzPct val="100000"/>
              <a:buChar char="•"/>
              <a:defRPr sz="1100">
                <a:solidFill>
                  <a:srgbClr val="363636"/>
                </a:solidFill>
              </a:defRPr>
            </a:pPr>
            <a:r>
              <a:t>Concentration of AI capability among a few technology firms</a:t>
            </a:r>
          </a:p>
          <a:p>
            <a:pPr marL="342900" indent="-342900">
              <a:buSzPct val="100000"/>
              <a:buChar char="•"/>
              <a:defRPr sz="1100">
                <a:solidFill>
                  <a:srgbClr val="363636"/>
                </a:solidFill>
              </a:defRPr>
            </a:pPr>
            <a:r>
              <a:t>Need for new board-level AI literacy and oversight</a:t>
            </a:r>
          </a:p>
        </p:txBody>
      </p:sp>
      <p:sp>
        <p:nvSpPr>
          <p:cNvPr id="194" name="Shape 10"/>
          <p:cNvSpPr/>
          <p:nvPr/>
        </p:nvSpPr>
        <p:spPr>
          <a:xfrm>
            <a:off x="274320" y="4663440"/>
            <a:ext cx="8595360" cy="338329"/>
          </a:xfrm>
          <a:prstGeom prst="rect">
            <a:avLst/>
          </a:prstGeom>
          <a:solidFill>
            <a:srgbClr val="1B2A4A"/>
          </a:solidFill>
          <a:ln w="12700">
            <a:miter lim="400000"/>
          </a:ln>
        </p:spPr>
        <p:txBody>
          <a:bodyPr lIns="45719" rIns="45719"/>
          <a:lstStyle/>
          <a:p>
            <a:pPr/>
          </a:p>
        </p:txBody>
      </p:sp>
      <p:sp>
        <p:nvSpPr>
          <p:cNvPr id="195" name="Text 11"/>
          <p:cNvSpPr txBox="1"/>
          <p:nvPr/>
        </p:nvSpPr>
        <p:spPr>
          <a:xfrm>
            <a:off x="411479" y="4678934"/>
            <a:ext cx="8321042" cy="3073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>
              <a:defRPr sz="1000">
                <a:solidFill>
                  <a:srgbClr val="FFFFFF"/>
                </a:solidFill>
              </a:defRPr>
            </a:lvl1pPr>
          </a:lstStyle>
          <a:p>
            <a:pPr/>
            <a:r>
              <a:t>💡  The EU AI Act (2024) is the world's first comprehensive AI law — all EU organisations must now classify and govern their AI systems by risk level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solidFill>
          <a:srgbClr val="F4F6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7" name="Shape 0"/>
          <p:cNvSpPr/>
          <p:nvPr/>
        </p:nvSpPr>
        <p:spPr>
          <a:xfrm>
            <a:off x="0" y="-1"/>
            <a:ext cx="9144000" cy="640082"/>
          </a:xfrm>
          <a:prstGeom prst="rect">
            <a:avLst/>
          </a:prstGeom>
          <a:solidFill>
            <a:srgbClr val="1B2A4A"/>
          </a:solidFill>
          <a:ln w="12700">
            <a:miter lim="400000"/>
          </a:ln>
        </p:spPr>
        <p:txBody>
          <a:bodyPr lIns="45719" rIns="45719"/>
          <a:lstStyle/>
          <a:p>
            <a:pPr/>
          </a:p>
        </p:txBody>
      </p:sp>
      <p:sp>
        <p:nvSpPr>
          <p:cNvPr id="198" name="Text 1"/>
          <p:cNvSpPr txBox="1"/>
          <p:nvPr/>
        </p:nvSpPr>
        <p:spPr>
          <a:xfrm>
            <a:off x="365759" y="177643"/>
            <a:ext cx="8229601" cy="29393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b="1" sz="2200">
                <a:solidFill>
                  <a:srgbClr val="FFFFFF"/>
                </a:solidFill>
              </a:defRPr>
            </a:lvl1pPr>
          </a:lstStyle>
          <a:p>
            <a:pPr/>
            <a:r>
              <a:t>AI &amp; Leadership: The New Imperative</a:t>
            </a:r>
          </a:p>
        </p:txBody>
      </p:sp>
      <p:pic>
        <p:nvPicPr>
          <p:cNvPr id="199" name="Image 0" descr="Image 0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274320" y="777240"/>
            <a:ext cx="1005840" cy="1005840"/>
          </a:xfrm>
          <a:prstGeom prst="rect">
            <a:avLst/>
          </a:prstGeom>
          <a:ln w="12700">
            <a:miter lim="400000"/>
          </a:ln>
        </p:spPr>
      </p:pic>
      <p:sp>
        <p:nvSpPr>
          <p:cNvPr id="200" name="Text 2"/>
          <p:cNvSpPr txBox="1"/>
          <p:nvPr/>
        </p:nvSpPr>
        <p:spPr>
          <a:xfrm>
            <a:off x="1417319" y="953709"/>
            <a:ext cx="7315201" cy="18655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b="1" sz="1500">
                <a:solidFill>
                  <a:srgbClr val="1B2A4A"/>
                </a:solidFill>
              </a:defRPr>
            </a:lvl1pPr>
          </a:lstStyle>
          <a:p>
            <a:pPr/>
            <a:r>
              <a:t>Leaders don't need to code AI — but they must understand it.</a:t>
            </a:r>
          </a:p>
        </p:txBody>
      </p:sp>
      <p:sp>
        <p:nvSpPr>
          <p:cNvPr id="201" name="Text 3"/>
          <p:cNvSpPr txBox="1"/>
          <p:nvPr/>
        </p:nvSpPr>
        <p:spPr>
          <a:xfrm>
            <a:off x="1463039" y="1293929"/>
            <a:ext cx="7223761" cy="43880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>
              <a:defRPr sz="1200">
                <a:solidFill>
                  <a:srgbClr val="363636"/>
                </a:solidFill>
              </a:defRPr>
            </a:lvl1pPr>
          </a:lstStyle>
          <a:p>
            <a:pPr/>
            <a:r>
              <a:t>The organisations that thrive will be those led by people who can ask the right questions about AI, make ethical decisions about its use, and bring their teams with them.</a:t>
            </a:r>
          </a:p>
        </p:txBody>
      </p:sp>
      <p:sp>
        <p:nvSpPr>
          <p:cNvPr id="202" name="Shape 4"/>
          <p:cNvSpPr/>
          <p:nvPr/>
        </p:nvSpPr>
        <p:spPr>
          <a:xfrm>
            <a:off x="274319" y="1965960"/>
            <a:ext cx="2788922" cy="1261873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ffectLst>
            <a:outerShdw sx="100000" sy="100000" kx="0" ky="0" algn="b" rotWithShape="0" blurRad="101600" dist="38100" dir="8100000">
              <a:srgbClr val="000000">
                <a:alpha val="12000"/>
              </a:srgbClr>
            </a:outerShdw>
          </a:effectLst>
        </p:spPr>
        <p:txBody>
          <a:bodyPr lIns="45719" rIns="45719"/>
          <a:lstStyle/>
          <a:p>
            <a:pPr/>
          </a:p>
        </p:txBody>
      </p:sp>
      <p:sp>
        <p:nvSpPr>
          <p:cNvPr id="203" name="Shape 5"/>
          <p:cNvSpPr/>
          <p:nvPr/>
        </p:nvSpPr>
        <p:spPr>
          <a:xfrm>
            <a:off x="274319" y="1965960"/>
            <a:ext cx="2788922" cy="54865"/>
          </a:xfrm>
          <a:prstGeom prst="rect">
            <a:avLst/>
          </a:prstGeom>
          <a:solidFill>
            <a:srgbClr val="0D7377"/>
          </a:solidFill>
          <a:ln w="12700">
            <a:miter lim="400000"/>
          </a:ln>
        </p:spPr>
        <p:txBody>
          <a:bodyPr lIns="45719" rIns="45719"/>
          <a:lstStyle/>
          <a:p>
            <a:pPr/>
          </a:p>
        </p:txBody>
      </p:sp>
      <p:pic>
        <p:nvPicPr>
          <p:cNvPr id="204" name="Image 1" descr="Image 1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365759" y="2075688"/>
            <a:ext cx="347473" cy="347473"/>
          </a:xfrm>
          <a:prstGeom prst="rect">
            <a:avLst/>
          </a:prstGeom>
          <a:ln w="12700">
            <a:miter lim="400000"/>
          </a:ln>
        </p:spPr>
      </p:pic>
      <p:sp>
        <p:nvSpPr>
          <p:cNvPr id="205" name="Text 6"/>
          <p:cNvSpPr txBox="1"/>
          <p:nvPr/>
        </p:nvSpPr>
        <p:spPr>
          <a:xfrm>
            <a:off x="777239" y="2170991"/>
            <a:ext cx="2194562" cy="15686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b="1" sz="1200">
                <a:solidFill>
                  <a:srgbClr val="1B2A4A"/>
                </a:solidFill>
              </a:defRPr>
            </a:lvl1pPr>
          </a:lstStyle>
          <a:p>
            <a:pPr/>
            <a:r>
              <a:t>AI Fluency</a:t>
            </a:r>
          </a:p>
        </p:txBody>
      </p:sp>
      <p:sp>
        <p:nvSpPr>
          <p:cNvPr id="206" name="Text 7"/>
          <p:cNvSpPr txBox="1"/>
          <p:nvPr/>
        </p:nvSpPr>
        <p:spPr>
          <a:xfrm>
            <a:off x="411479" y="2633262"/>
            <a:ext cx="2542033" cy="39361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>
              <a:defRPr sz="1000">
                <a:solidFill>
                  <a:srgbClr val="363636"/>
                </a:solidFill>
              </a:defRPr>
            </a:lvl1pPr>
          </a:lstStyle>
          <a:p>
            <a:pPr/>
            <a:r>
              <a:t>Understanding AI capabilities and limits well enough to make informed strategic decisions.</a:t>
            </a:r>
          </a:p>
        </p:txBody>
      </p:sp>
      <p:sp>
        <p:nvSpPr>
          <p:cNvPr id="207" name="Shape 8"/>
          <p:cNvSpPr/>
          <p:nvPr/>
        </p:nvSpPr>
        <p:spPr>
          <a:xfrm>
            <a:off x="3200399" y="1965960"/>
            <a:ext cx="2788922" cy="1261873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ffectLst>
            <a:outerShdw sx="100000" sy="100000" kx="0" ky="0" algn="b" rotWithShape="0" blurRad="101600" dist="38100" dir="8100000">
              <a:srgbClr val="000000">
                <a:alpha val="12000"/>
              </a:srgbClr>
            </a:outerShdw>
          </a:effectLst>
        </p:spPr>
        <p:txBody>
          <a:bodyPr lIns="45719" rIns="45719"/>
          <a:lstStyle/>
          <a:p>
            <a:pPr/>
          </a:p>
        </p:txBody>
      </p:sp>
      <p:sp>
        <p:nvSpPr>
          <p:cNvPr id="208" name="Shape 9"/>
          <p:cNvSpPr/>
          <p:nvPr/>
        </p:nvSpPr>
        <p:spPr>
          <a:xfrm>
            <a:off x="3200399" y="1965960"/>
            <a:ext cx="2788922" cy="54865"/>
          </a:xfrm>
          <a:prstGeom prst="rect">
            <a:avLst/>
          </a:prstGeom>
          <a:solidFill>
            <a:srgbClr val="0D7377"/>
          </a:solidFill>
          <a:ln w="12700">
            <a:miter lim="400000"/>
          </a:ln>
        </p:spPr>
        <p:txBody>
          <a:bodyPr lIns="45719" rIns="45719"/>
          <a:lstStyle/>
          <a:p>
            <a:pPr/>
          </a:p>
        </p:txBody>
      </p:sp>
      <p:pic>
        <p:nvPicPr>
          <p:cNvPr id="209" name="Image 2" descr="Image 2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3291840" y="2075688"/>
            <a:ext cx="347473" cy="347473"/>
          </a:xfrm>
          <a:prstGeom prst="rect">
            <a:avLst/>
          </a:prstGeom>
          <a:ln w="12700">
            <a:miter lim="400000"/>
          </a:ln>
        </p:spPr>
      </p:pic>
      <p:sp>
        <p:nvSpPr>
          <p:cNvPr id="210" name="Text 10"/>
          <p:cNvSpPr txBox="1"/>
          <p:nvPr/>
        </p:nvSpPr>
        <p:spPr>
          <a:xfrm>
            <a:off x="3703320" y="2170991"/>
            <a:ext cx="2194561" cy="15686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b="1" sz="1200">
                <a:solidFill>
                  <a:srgbClr val="1B2A4A"/>
                </a:solidFill>
              </a:defRPr>
            </a:lvl1pPr>
          </a:lstStyle>
          <a:p>
            <a:pPr/>
            <a:r>
              <a:t>Ethical Judgment</a:t>
            </a:r>
          </a:p>
        </p:txBody>
      </p:sp>
      <p:sp>
        <p:nvSpPr>
          <p:cNvPr id="211" name="Text 11"/>
          <p:cNvSpPr txBox="1"/>
          <p:nvPr/>
        </p:nvSpPr>
        <p:spPr>
          <a:xfrm>
            <a:off x="3337560" y="2633262"/>
            <a:ext cx="2542033" cy="39361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>
              <a:defRPr sz="1000">
                <a:solidFill>
                  <a:srgbClr val="363636"/>
                </a:solidFill>
              </a:defRPr>
            </a:lvl1pPr>
          </a:lstStyle>
          <a:p>
            <a:pPr/>
            <a:r>
              <a:t>Identifying and managing bias, fairness and accountability in AI-powered systems.</a:t>
            </a:r>
          </a:p>
        </p:txBody>
      </p:sp>
      <p:sp>
        <p:nvSpPr>
          <p:cNvPr id="212" name="Shape 12"/>
          <p:cNvSpPr/>
          <p:nvPr/>
        </p:nvSpPr>
        <p:spPr>
          <a:xfrm>
            <a:off x="6126479" y="1965960"/>
            <a:ext cx="2788921" cy="1261873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ffectLst>
            <a:outerShdw sx="100000" sy="100000" kx="0" ky="0" algn="b" rotWithShape="0" blurRad="101600" dist="38100" dir="8100000">
              <a:srgbClr val="000000">
                <a:alpha val="12000"/>
              </a:srgbClr>
            </a:outerShdw>
          </a:effectLst>
        </p:spPr>
        <p:txBody>
          <a:bodyPr lIns="45719" rIns="45719"/>
          <a:lstStyle/>
          <a:p>
            <a:pPr/>
          </a:p>
        </p:txBody>
      </p:sp>
      <p:sp>
        <p:nvSpPr>
          <p:cNvPr id="213" name="Shape 13"/>
          <p:cNvSpPr/>
          <p:nvPr/>
        </p:nvSpPr>
        <p:spPr>
          <a:xfrm>
            <a:off x="6126479" y="1965960"/>
            <a:ext cx="2788921" cy="54865"/>
          </a:xfrm>
          <a:prstGeom prst="rect">
            <a:avLst/>
          </a:prstGeom>
          <a:solidFill>
            <a:srgbClr val="0D7377"/>
          </a:solidFill>
          <a:ln w="12700">
            <a:miter lim="400000"/>
          </a:ln>
        </p:spPr>
        <p:txBody>
          <a:bodyPr lIns="45719" rIns="45719"/>
          <a:lstStyle/>
          <a:p>
            <a:pPr/>
          </a:p>
        </p:txBody>
      </p:sp>
      <p:pic>
        <p:nvPicPr>
          <p:cNvPr id="214" name="Image 3" descr="Image 3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6217920" y="2075688"/>
            <a:ext cx="347473" cy="347473"/>
          </a:xfrm>
          <a:prstGeom prst="rect">
            <a:avLst/>
          </a:prstGeom>
          <a:ln w="12700">
            <a:miter lim="400000"/>
          </a:ln>
        </p:spPr>
      </p:pic>
      <p:sp>
        <p:nvSpPr>
          <p:cNvPr id="215" name="Text 14"/>
          <p:cNvSpPr txBox="1"/>
          <p:nvPr/>
        </p:nvSpPr>
        <p:spPr>
          <a:xfrm>
            <a:off x="6629399" y="2170991"/>
            <a:ext cx="2194562" cy="15686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b="1" sz="1200">
                <a:solidFill>
                  <a:srgbClr val="1B2A4A"/>
                </a:solidFill>
              </a:defRPr>
            </a:lvl1pPr>
          </a:lstStyle>
          <a:p>
            <a:pPr/>
            <a:r>
              <a:t>Change Leadership</a:t>
            </a:r>
          </a:p>
        </p:txBody>
      </p:sp>
      <p:sp>
        <p:nvSpPr>
          <p:cNvPr id="216" name="Text 15"/>
          <p:cNvSpPr txBox="1"/>
          <p:nvPr/>
        </p:nvSpPr>
        <p:spPr>
          <a:xfrm>
            <a:off x="6263640" y="2633262"/>
            <a:ext cx="2542033" cy="39361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>
              <a:defRPr sz="1000">
                <a:solidFill>
                  <a:srgbClr val="363636"/>
                </a:solidFill>
              </a:defRPr>
            </a:lvl1pPr>
          </a:lstStyle>
          <a:p>
            <a:pPr/>
            <a:r>
              <a:t>Guiding organisations through AI-driven transformation with empathy and clarity.</a:t>
            </a:r>
          </a:p>
        </p:txBody>
      </p:sp>
      <p:sp>
        <p:nvSpPr>
          <p:cNvPr id="217" name="Shape 16"/>
          <p:cNvSpPr/>
          <p:nvPr/>
        </p:nvSpPr>
        <p:spPr>
          <a:xfrm>
            <a:off x="274319" y="3383279"/>
            <a:ext cx="2788922" cy="1261873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ffectLst>
            <a:outerShdw sx="100000" sy="100000" kx="0" ky="0" algn="b" rotWithShape="0" blurRad="101600" dist="38100" dir="8100000">
              <a:srgbClr val="000000">
                <a:alpha val="12000"/>
              </a:srgbClr>
            </a:outerShdw>
          </a:effectLst>
        </p:spPr>
        <p:txBody>
          <a:bodyPr lIns="45719" rIns="45719"/>
          <a:lstStyle/>
          <a:p>
            <a:pPr/>
          </a:p>
        </p:txBody>
      </p:sp>
      <p:sp>
        <p:nvSpPr>
          <p:cNvPr id="218" name="Shape 17"/>
          <p:cNvSpPr/>
          <p:nvPr/>
        </p:nvSpPr>
        <p:spPr>
          <a:xfrm>
            <a:off x="274319" y="3383279"/>
            <a:ext cx="2788922" cy="54865"/>
          </a:xfrm>
          <a:prstGeom prst="rect">
            <a:avLst/>
          </a:prstGeom>
          <a:solidFill>
            <a:srgbClr val="0D7377"/>
          </a:solidFill>
          <a:ln w="12700">
            <a:miter lim="400000"/>
          </a:ln>
        </p:spPr>
        <p:txBody>
          <a:bodyPr lIns="45719" rIns="45719"/>
          <a:lstStyle/>
          <a:p>
            <a:pPr/>
          </a:p>
        </p:txBody>
      </p:sp>
      <p:pic>
        <p:nvPicPr>
          <p:cNvPr id="219" name="Image 4" descr="Image 4"/>
          <p:cNvPicPr>
            <a:picLocks noChangeAspect="1"/>
          </p:cNvPicPr>
          <p:nvPr/>
        </p:nvPicPr>
        <p:blipFill>
          <a:blip r:embed="rId6">
            <a:extLst/>
          </a:blip>
          <a:stretch>
            <a:fillRect/>
          </a:stretch>
        </p:blipFill>
        <p:spPr>
          <a:xfrm>
            <a:off x="365759" y="3493008"/>
            <a:ext cx="347473" cy="347473"/>
          </a:xfrm>
          <a:prstGeom prst="rect">
            <a:avLst/>
          </a:prstGeom>
          <a:ln w="12700">
            <a:miter lim="400000"/>
          </a:ln>
        </p:spPr>
      </p:pic>
      <p:sp>
        <p:nvSpPr>
          <p:cNvPr id="220" name="Text 18"/>
          <p:cNvSpPr txBox="1"/>
          <p:nvPr/>
        </p:nvSpPr>
        <p:spPr>
          <a:xfrm>
            <a:off x="777239" y="3588311"/>
            <a:ext cx="2194562" cy="15686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b="1" sz="1200">
                <a:solidFill>
                  <a:srgbClr val="1B2A4A"/>
                </a:solidFill>
              </a:defRPr>
            </a:lvl1pPr>
          </a:lstStyle>
          <a:p>
            <a:pPr/>
            <a:r>
              <a:t>Human-AI Teaming</a:t>
            </a:r>
          </a:p>
        </p:txBody>
      </p:sp>
      <p:sp>
        <p:nvSpPr>
          <p:cNvPr id="221" name="Text 19"/>
          <p:cNvSpPr txBox="1"/>
          <p:nvPr/>
        </p:nvSpPr>
        <p:spPr>
          <a:xfrm>
            <a:off x="411479" y="4050582"/>
            <a:ext cx="2542033" cy="39361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>
              <a:defRPr sz="1000">
                <a:solidFill>
                  <a:srgbClr val="363636"/>
                </a:solidFill>
              </a:defRPr>
            </a:lvl1pPr>
          </a:lstStyle>
          <a:p>
            <a:pPr/>
            <a:r>
              <a:t>Knowing when to leverage AI and when human judgment, empathy and creativity are essential.</a:t>
            </a:r>
          </a:p>
        </p:txBody>
      </p:sp>
      <p:sp>
        <p:nvSpPr>
          <p:cNvPr id="222" name="Shape 20"/>
          <p:cNvSpPr/>
          <p:nvPr/>
        </p:nvSpPr>
        <p:spPr>
          <a:xfrm>
            <a:off x="3200399" y="3383279"/>
            <a:ext cx="2788922" cy="1261873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ffectLst>
            <a:outerShdw sx="100000" sy="100000" kx="0" ky="0" algn="b" rotWithShape="0" blurRad="101600" dist="38100" dir="8100000">
              <a:srgbClr val="000000">
                <a:alpha val="12000"/>
              </a:srgbClr>
            </a:outerShdw>
          </a:effectLst>
        </p:spPr>
        <p:txBody>
          <a:bodyPr lIns="45719" rIns="45719"/>
          <a:lstStyle/>
          <a:p>
            <a:pPr/>
          </a:p>
        </p:txBody>
      </p:sp>
      <p:sp>
        <p:nvSpPr>
          <p:cNvPr id="223" name="Shape 21"/>
          <p:cNvSpPr/>
          <p:nvPr/>
        </p:nvSpPr>
        <p:spPr>
          <a:xfrm>
            <a:off x="3200399" y="3383279"/>
            <a:ext cx="2788922" cy="54865"/>
          </a:xfrm>
          <a:prstGeom prst="rect">
            <a:avLst/>
          </a:prstGeom>
          <a:solidFill>
            <a:srgbClr val="0D7377"/>
          </a:solidFill>
          <a:ln w="12700">
            <a:miter lim="400000"/>
          </a:ln>
        </p:spPr>
        <p:txBody>
          <a:bodyPr lIns="45719" rIns="45719"/>
          <a:lstStyle/>
          <a:p>
            <a:pPr/>
          </a:p>
        </p:txBody>
      </p:sp>
      <p:pic>
        <p:nvPicPr>
          <p:cNvPr id="224" name="Image 5" descr="Image 5"/>
          <p:cNvPicPr>
            <a:picLocks noChangeAspect="1"/>
          </p:cNvPicPr>
          <p:nvPr/>
        </p:nvPicPr>
        <p:blipFill>
          <a:blip r:embed="rId7">
            <a:extLst/>
          </a:blip>
          <a:stretch>
            <a:fillRect/>
          </a:stretch>
        </p:blipFill>
        <p:spPr>
          <a:xfrm>
            <a:off x="3291840" y="3493008"/>
            <a:ext cx="347473" cy="347473"/>
          </a:xfrm>
          <a:prstGeom prst="rect">
            <a:avLst/>
          </a:prstGeom>
          <a:ln w="12700">
            <a:miter lim="400000"/>
          </a:ln>
        </p:spPr>
      </p:pic>
      <p:sp>
        <p:nvSpPr>
          <p:cNvPr id="225" name="Text 22"/>
          <p:cNvSpPr txBox="1"/>
          <p:nvPr/>
        </p:nvSpPr>
        <p:spPr>
          <a:xfrm>
            <a:off x="3703320" y="3588311"/>
            <a:ext cx="2194561" cy="15686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b="1" sz="1200">
                <a:solidFill>
                  <a:srgbClr val="1B2A4A"/>
                </a:solidFill>
              </a:defRPr>
            </a:lvl1pPr>
          </a:lstStyle>
          <a:p>
            <a:pPr/>
            <a:r>
              <a:t>Data Literacy</a:t>
            </a:r>
          </a:p>
        </p:txBody>
      </p:sp>
      <p:sp>
        <p:nvSpPr>
          <p:cNvPr id="226" name="Text 23"/>
          <p:cNvSpPr txBox="1"/>
          <p:nvPr/>
        </p:nvSpPr>
        <p:spPr>
          <a:xfrm>
            <a:off x="3337560" y="4050582"/>
            <a:ext cx="2542033" cy="39361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>
              <a:defRPr sz="1000">
                <a:solidFill>
                  <a:srgbClr val="363636"/>
                </a:solidFill>
              </a:defRPr>
            </a:lvl1pPr>
          </a:lstStyle>
          <a:p>
            <a:pPr/>
            <a:r>
              <a:t>Reading, questioning and interpreting AI outputs rather than blindly accepting them.</a:t>
            </a:r>
          </a:p>
        </p:txBody>
      </p:sp>
      <p:sp>
        <p:nvSpPr>
          <p:cNvPr id="227" name="Shape 24"/>
          <p:cNvSpPr/>
          <p:nvPr/>
        </p:nvSpPr>
        <p:spPr>
          <a:xfrm>
            <a:off x="6126479" y="3383279"/>
            <a:ext cx="2788921" cy="1261873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ffectLst>
            <a:outerShdw sx="100000" sy="100000" kx="0" ky="0" algn="b" rotWithShape="0" blurRad="101600" dist="38100" dir="8100000">
              <a:srgbClr val="000000">
                <a:alpha val="12000"/>
              </a:srgbClr>
            </a:outerShdw>
          </a:effectLst>
        </p:spPr>
        <p:txBody>
          <a:bodyPr lIns="45719" rIns="45719"/>
          <a:lstStyle/>
          <a:p>
            <a:pPr/>
          </a:p>
        </p:txBody>
      </p:sp>
      <p:sp>
        <p:nvSpPr>
          <p:cNvPr id="228" name="Shape 25"/>
          <p:cNvSpPr/>
          <p:nvPr/>
        </p:nvSpPr>
        <p:spPr>
          <a:xfrm>
            <a:off x="6126479" y="3383279"/>
            <a:ext cx="2788921" cy="54865"/>
          </a:xfrm>
          <a:prstGeom prst="rect">
            <a:avLst/>
          </a:prstGeom>
          <a:solidFill>
            <a:srgbClr val="0D7377"/>
          </a:solidFill>
          <a:ln w="12700">
            <a:miter lim="400000"/>
          </a:ln>
        </p:spPr>
        <p:txBody>
          <a:bodyPr lIns="45719" rIns="45719"/>
          <a:lstStyle/>
          <a:p>
            <a:pPr/>
          </a:p>
        </p:txBody>
      </p:sp>
      <p:pic>
        <p:nvPicPr>
          <p:cNvPr id="229" name="Image 6" descr="Image 6"/>
          <p:cNvPicPr>
            <a:picLocks noChangeAspect="1"/>
          </p:cNvPicPr>
          <p:nvPr/>
        </p:nvPicPr>
        <p:blipFill>
          <a:blip r:embed="rId8">
            <a:extLst/>
          </a:blip>
          <a:stretch>
            <a:fillRect/>
          </a:stretch>
        </p:blipFill>
        <p:spPr>
          <a:xfrm>
            <a:off x="6217920" y="3493008"/>
            <a:ext cx="347473" cy="347473"/>
          </a:xfrm>
          <a:prstGeom prst="rect">
            <a:avLst/>
          </a:prstGeom>
          <a:ln w="12700">
            <a:miter lim="400000"/>
          </a:ln>
        </p:spPr>
      </p:pic>
      <p:sp>
        <p:nvSpPr>
          <p:cNvPr id="230" name="Text 26"/>
          <p:cNvSpPr txBox="1"/>
          <p:nvPr/>
        </p:nvSpPr>
        <p:spPr>
          <a:xfrm>
            <a:off x="6629399" y="3588311"/>
            <a:ext cx="2194562" cy="15686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b="1" sz="1200">
                <a:solidFill>
                  <a:srgbClr val="1B2A4A"/>
                </a:solidFill>
              </a:defRPr>
            </a:lvl1pPr>
          </a:lstStyle>
          <a:p>
            <a:pPr/>
            <a:r>
              <a:t>Continuous Learning</a:t>
            </a:r>
          </a:p>
        </p:txBody>
      </p:sp>
      <p:sp>
        <p:nvSpPr>
          <p:cNvPr id="231" name="Text 27"/>
          <p:cNvSpPr txBox="1"/>
          <p:nvPr/>
        </p:nvSpPr>
        <p:spPr>
          <a:xfrm>
            <a:off x="6263640" y="4050582"/>
            <a:ext cx="2542033" cy="39361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>
              <a:defRPr sz="1000">
                <a:solidFill>
                  <a:srgbClr val="363636"/>
                </a:solidFill>
              </a:defRPr>
            </a:lvl1pPr>
          </a:lstStyle>
          <a:p>
            <a:pPr/>
            <a:r>
              <a:t>Modelling a growth mindset — staying curious as AI rapidly evolves.</a:t>
            </a:r>
          </a:p>
        </p:txBody>
      </p:sp>
      <p:sp>
        <p:nvSpPr>
          <p:cNvPr id="232" name="Shape 28"/>
          <p:cNvSpPr/>
          <p:nvPr/>
        </p:nvSpPr>
        <p:spPr>
          <a:xfrm>
            <a:off x="274320" y="4663440"/>
            <a:ext cx="8595360" cy="338329"/>
          </a:xfrm>
          <a:prstGeom prst="rect">
            <a:avLst/>
          </a:prstGeom>
          <a:solidFill>
            <a:srgbClr val="F5A623"/>
          </a:solidFill>
          <a:ln w="12700">
            <a:miter lim="400000"/>
          </a:ln>
        </p:spPr>
        <p:txBody>
          <a:bodyPr lIns="45719" rIns="45719"/>
          <a:lstStyle/>
          <a:p>
            <a:pPr/>
          </a:p>
        </p:txBody>
      </p:sp>
      <p:sp>
        <p:nvSpPr>
          <p:cNvPr id="233" name="Text 29"/>
          <p:cNvSpPr txBox="1"/>
          <p:nvPr/>
        </p:nvSpPr>
        <p:spPr>
          <a:xfrm>
            <a:off x="411479" y="4678934"/>
            <a:ext cx="8321042" cy="3073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>
              <a:defRPr b="1" sz="1000">
                <a:solidFill>
                  <a:srgbClr val="1B2A4A"/>
                </a:solidFill>
              </a:defRPr>
            </a:lvl1pPr>
          </a:lstStyle>
          <a:p>
            <a:pPr/>
            <a:r>
              <a:t>💡  Which of these six competencies is most critical — and most lacking — in your organisation today?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solidFill>
          <a:srgbClr val="0F192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" name="Shape 0"/>
          <p:cNvSpPr/>
          <p:nvPr/>
        </p:nvSpPr>
        <p:spPr>
          <a:xfrm>
            <a:off x="0" y="-1"/>
            <a:ext cx="9144000" cy="640082"/>
          </a:xfrm>
          <a:prstGeom prst="rect">
            <a:avLst/>
          </a:prstGeom>
          <a:solidFill>
            <a:srgbClr val="0D7377"/>
          </a:solidFill>
          <a:ln w="12700">
            <a:miter lim="400000"/>
          </a:ln>
        </p:spPr>
        <p:txBody>
          <a:bodyPr lIns="45719" rIns="45719"/>
          <a:lstStyle/>
          <a:p>
            <a:pPr/>
          </a:p>
        </p:txBody>
      </p:sp>
      <p:sp>
        <p:nvSpPr>
          <p:cNvPr id="236" name="Text 1"/>
          <p:cNvSpPr txBox="1"/>
          <p:nvPr/>
        </p:nvSpPr>
        <p:spPr>
          <a:xfrm>
            <a:off x="365759" y="177643"/>
            <a:ext cx="8229601" cy="29393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b="1" sz="2200">
                <a:solidFill>
                  <a:srgbClr val="FFFFFF"/>
                </a:solidFill>
              </a:defRPr>
            </a:lvl1pPr>
          </a:lstStyle>
          <a:p>
            <a:pPr/>
            <a:r>
              <a:t>AI &amp; the Future of Work: What the Evidence Says</a:t>
            </a:r>
          </a:p>
        </p:txBody>
      </p:sp>
      <p:sp>
        <p:nvSpPr>
          <p:cNvPr id="237" name="Shape 2"/>
          <p:cNvSpPr/>
          <p:nvPr/>
        </p:nvSpPr>
        <p:spPr>
          <a:xfrm>
            <a:off x="274319" y="777239"/>
            <a:ext cx="2788922" cy="3794761"/>
          </a:xfrm>
          <a:prstGeom prst="rect">
            <a:avLst/>
          </a:prstGeom>
          <a:solidFill>
            <a:srgbClr val="1E3A4A"/>
          </a:solidFill>
          <a:ln w="12700">
            <a:miter lim="400000"/>
          </a:ln>
        </p:spPr>
        <p:txBody>
          <a:bodyPr lIns="45719" rIns="45719"/>
          <a:lstStyle/>
          <a:p>
            <a:pPr/>
          </a:p>
        </p:txBody>
      </p:sp>
      <p:sp>
        <p:nvSpPr>
          <p:cNvPr id="238" name="Shape 3"/>
          <p:cNvSpPr/>
          <p:nvPr/>
        </p:nvSpPr>
        <p:spPr>
          <a:xfrm>
            <a:off x="274319" y="777240"/>
            <a:ext cx="2788922" cy="457201"/>
          </a:xfrm>
          <a:prstGeom prst="rect">
            <a:avLst/>
          </a:prstGeom>
          <a:solidFill>
            <a:srgbClr val="C0392B"/>
          </a:solidFill>
          <a:ln w="12700">
            <a:miter lim="400000"/>
          </a:ln>
        </p:spPr>
        <p:txBody>
          <a:bodyPr lIns="45719" rIns="45719"/>
          <a:lstStyle/>
          <a:p>
            <a:pPr/>
          </a:p>
        </p:txBody>
      </p:sp>
      <p:sp>
        <p:nvSpPr>
          <p:cNvPr id="239" name="Text 4"/>
          <p:cNvSpPr txBox="1"/>
          <p:nvPr/>
        </p:nvSpPr>
        <p:spPr>
          <a:xfrm>
            <a:off x="365760" y="922459"/>
            <a:ext cx="2606040" cy="16676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b="1" sz="1300">
                <a:solidFill>
                  <a:srgbClr val="FFFFFF"/>
                </a:solidFill>
              </a:defRPr>
            </a:lvl1pPr>
          </a:lstStyle>
          <a:p>
            <a:pPr/>
            <a:r>
              <a:t>Roles Most at Risk</a:t>
            </a:r>
          </a:p>
        </p:txBody>
      </p:sp>
      <p:sp>
        <p:nvSpPr>
          <p:cNvPr id="240" name="Text 5"/>
          <p:cNvSpPr txBox="1"/>
          <p:nvPr/>
        </p:nvSpPr>
        <p:spPr>
          <a:xfrm>
            <a:off x="429767" y="2162986"/>
            <a:ext cx="2468882" cy="88610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/>
          <a:p>
            <a:pPr marL="342900" indent="-342900">
              <a:buSzPct val="100000"/>
              <a:buChar char="•"/>
              <a:defRPr sz="1100">
                <a:solidFill>
                  <a:srgbClr val="FFFFFF"/>
                </a:solidFill>
              </a:defRPr>
            </a:pPr>
            <a:r>
              <a:t>Data entry &amp; processing</a:t>
            </a:r>
          </a:p>
          <a:p>
            <a:pPr marL="342900" indent="-342900">
              <a:buSzPct val="100000"/>
              <a:buChar char="•"/>
              <a:defRPr sz="1100">
                <a:solidFill>
                  <a:srgbClr val="FFFFFF"/>
                </a:solidFill>
              </a:defRPr>
            </a:pPr>
            <a:r>
              <a:t>Routine financial analysis</a:t>
            </a:r>
          </a:p>
          <a:p>
            <a:pPr marL="342900" indent="-342900">
              <a:buSzPct val="100000"/>
              <a:buChar char="•"/>
              <a:defRPr sz="1100">
                <a:solidFill>
                  <a:srgbClr val="FFFFFF"/>
                </a:solidFill>
              </a:defRPr>
            </a:pPr>
            <a:r>
              <a:t>Customer query handling</a:t>
            </a:r>
          </a:p>
          <a:p>
            <a:pPr marL="342900" indent="-342900">
              <a:buSzPct val="100000"/>
              <a:buChar char="•"/>
              <a:defRPr sz="1100">
                <a:solidFill>
                  <a:srgbClr val="FFFFFF"/>
                </a:solidFill>
              </a:defRPr>
            </a:pPr>
            <a:r>
              <a:t>Standard report writing</a:t>
            </a:r>
          </a:p>
          <a:p>
            <a:pPr marL="342900" indent="-342900">
              <a:buSzPct val="100000"/>
              <a:buChar char="•"/>
              <a:defRPr sz="1100">
                <a:solidFill>
                  <a:srgbClr val="FFFFFF"/>
                </a:solidFill>
              </a:defRPr>
            </a:pPr>
            <a:r>
              <a:t>Basic legal research</a:t>
            </a:r>
          </a:p>
        </p:txBody>
      </p:sp>
      <p:sp>
        <p:nvSpPr>
          <p:cNvPr id="241" name="Shape 6"/>
          <p:cNvSpPr/>
          <p:nvPr/>
        </p:nvSpPr>
        <p:spPr>
          <a:xfrm>
            <a:off x="274319" y="4005071"/>
            <a:ext cx="2788922" cy="457201"/>
          </a:xfrm>
          <a:prstGeom prst="rect">
            <a:avLst/>
          </a:prstGeom>
          <a:solidFill>
            <a:srgbClr val="C0392B">
              <a:alpha val="40000"/>
            </a:srgbClr>
          </a:solidFill>
          <a:ln w="12700">
            <a:miter lim="400000"/>
          </a:ln>
        </p:spPr>
        <p:txBody>
          <a:bodyPr lIns="45719" rIns="45719"/>
          <a:lstStyle/>
          <a:p>
            <a:pPr/>
          </a:p>
        </p:txBody>
      </p:sp>
      <p:sp>
        <p:nvSpPr>
          <p:cNvPr id="242" name="Text 7"/>
          <p:cNvSpPr txBox="1"/>
          <p:nvPr/>
        </p:nvSpPr>
        <p:spPr>
          <a:xfrm>
            <a:off x="347472" y="4155992"/>
            <a:ext cx="2633473" cy="13707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i="1" sz="1000">
                <a:solidFill>
                  <a:srgbClr val="FFFFFF"/>
                </a:solidFill>
              </a:defRPr>
            </a:lvl1pPr>
          </a:lstStyle>
          <a:p>
            <a:pPr/>
            <a:r>
              <a:t>High volume, rule-based tasks</a:t>
            </a:r>
          </a:p>
        </p:txBody>
      </p:sp>
      <p:sp>
        <p:nvSpPr>
          <p:cNvPr id="243" name="Shape 8"/>
          <p:cNvSpPr/>
          <p:nvPr/>
        </p:nvSpPr>
        <p:spPr>
          <a:xfrm>
            <a:off x="3200399" y="777239"/>
            <a:ext cx="2788922" cy="3794761"/>
          </a:xfrm>
          <a:prstGeom prst="rect">
            <a:avLst/>
          </a:prstGeom>
          <a:solidFill>
            <a:srgbClr val="1E3A4A"/>
          </a:solidFill>
          <a:ln w="12700">
            <a:miter lim="400000"/>
          </a:ln>
        </p:spPr>
        <p:txBody>
          <a:bodyPr lIns="45719" rIns="45719"/>
          <a:lstStyle/>
          <a:p>
            <a:pPr/>
          </a:p>
        </p:txBody>
      </p:sp>
      <p:sp>
        <p:nvSpPr>
          <p:cNvPr id="244" name="Shape 9"/>
          <p:cNvSpPr/>
          <p:nvPr/>
        </p:nvSpPr>
        <p:spPr>
          <a:xfrm>
            <a:off x="3200399" y="777240"/>
            <a:ext cx="2788922" cy="457201"/>
          </a:xfrm>
          <a:prstGeom prst="rect">
            <a:avLst/>
          </a:prstGeom>
          <a:solidFill>
            <a:srgbClr val="F5A623"/>
          </a:solidFill>
          <a:ln w="12700">
            <a:miter lim="400000"/>
          </a:ln>
        </p:spPr>
        <p:txBody>
          <a:bodyPr lIns="45719" rIns="45719"/>
          <a:lstStyle/>
          <a:p>
            <a:pPr/>
          </a:p>
        </p:txBody>
      </p:sp>
      <p:sp>
        <p:nvSpPr>
          <p:cNvPr id="245" name="Text 10"/>
          <p:cNvSpPr txBox="1"/>
          <p:nvPr/>
        </p:nvSpPr>
        <p:spPr>
          <a:xfrm>
            <a:off x="3291840" y="922459"/>
            <a:ext cx="2606041" cy="16676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b="1" sz="1300">
                <a:solidFill>
                  <a:srgbClr val="FFFFFF"/>
                </a:solidFill>
              </a:defRPr>
            </a:lvl1pPr>
          </a:lstStyle>
          <a:p>
            <a:pPr/>
            <a:r>
              <a:t>Roles Being Augmented</a:t>
            </a:r>
          </a:p>
        </p:txBody>
      </p:sp>
      <p:sp>
        <p:nvSpPr>
          <p:cNvPr id="246" name="Text 11"/>
          <p:cNvSpPr txBox="1"/>
          <p:nvPr/>
        </p:nvSpPr>
        <p:spPr>
          <a:xfrm>
            <a:off x="3355848" y="2162986"/>
            <a:ext cx="2468881" cy="88610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/>
          <a:p>
            <a:pPr marL="342900" indent="-342900">
              <a:buSzPct val="100000"/>
              <a:buChar char="•"/>
              <a:defRPr sz="1100">
                <a:solidFill>
                  <a:srgbClr val="FFFFFF"/>
                </a:solidFill>
              </a:defRPr>
            </a:pPr>
            <a:r>
              <a:t>HR &amp; people management</a:t>
            </a:r>
          </a:p>
          <a:p>
            <a:pPr marL="342900" indent="-342900">
              <a:buSzPct val="100000"/>
              <a:buChar char="•"/>
              <a:defRPr sz="1100">
                <a:solidFill>
                  <a:srgbClr val="FFFFFF"/>
                </a:solidFill>
              </a:defRPr>
            </a:pPr>
            <a:r>
              <a:t>Strategic decision-making</a:t>
            </a:r>
          </a:p>
          <a:p>
            <a:pPr marL="342900" indent="-342900">
              <a:buSzPct val="100000"/>
              <a:buChar char="•"/>
              <a:defRPr sz="1100">
                <a:solidFill>
                  <a:srgbClr val="FFFFFF"/>
                </a:solidFill>
              </a:defRPr>
            </a:pPr>
            <a:r>
              <a:t>Sales &amp; account management</a:t>
            </a:r>
          </a:p>
          <a:p>
            <a:pPr marL="342900" indent="-342900">
              <a:buSzPct val="100000"/>
              <a:buChar char="•"/>
              <a:defRPr sz="1100">
                <a:solidFill>
                  <a:srgbClr val="FFFFFF"/>
                </a:solidFill>
              </a:defRPr>
            </a:pPr>
            <a:r>
              <a:t>Teaching &amp; coaching</a:t>
            </a:r>
          </a:p>
          <a:p>
            <a:pPr marL="342900" indent="-342900">
              <a:buSzPct val="100000"/>
              <a:buChar char="•"/>
              <a:defRPr sz="1100">
                <a:solidFill>
                  <a:srgbClr val="FFFFFF"/>
                </a:solidFill>
              </a:defRPr>
            </a:pPr>
            <a:r>
              <a:t>Healthcare professionals</a:t>
            </a:r>
          </a:p>
        </p:txBody>
      </p:sp>
      <p:sp>
        <p:nvSpPr>
          <p:cNvPr id="247" name="Shape 12"/>
          <p:cNvSpPr/>
          <p:nvPr/>
        </p:nvSpPr>
        <p:spPr>
          <a:xfrm>
            <a:off x="3200399" y="4005071"/>
            <a:ext cx="2788922" cy="457201"/>
          </a:xfrm>
          <a:prstGeom prst="rect">
            <a:avLst/>
          </a:prstGeom>
          <a:solidFill>
            <a:srgbClr val="F5A623">
              <a:alpha val="40000"/>
            </a:srgbClr>
          </a:solidFill>
          <a:ln w="12700">
            <a:miter lim="400000"/>
          </a:ln>
        </p:spPr>
        <p:txBody>
          <a:bodyPr lIns="45719" rIns="45719"/>
          <a:lstStyle/>
          <a:p>
            <a:pPr/>
          </a:p>
        </p:txBody>
      </p:sp>
      <p:sp>
        <p:nvSpPr>
          <p:cNvPr id="248" name="Text 13"/>
          <p:cNvSpPr txBox="1"/>
          <p:nvPr/>
        </p:nvSpPr>
        <p:spPr>
          <a:xfrm>
            <a:off x="3273552" y="4155992"/>
            <a:ext cx="2633473" cy="13707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i="1" sz="1000">
                <a:solidFill>
                  <a:srgbClr val="FFFFFF"/>
                </a:solidFill>
              </a:defRPr>
            </a:lvl1pPr>
          </a:lstStyle>
          <a:p>
            <a:pPr/>
            <a:r>
              <a:t>AI handles routine, humans lead</a:t>
            </a:r>
          </a:p>
        </p:txBody>
      </p:sp>
      <p:sp>
        <p:nvSpPr>
          <p:cNvPr id="249" name="Shape 14"/>
          <p:cNvSpPr/>
          <p:nvPr/>
        </p:nvSpPr>
        <p:spPr>
          <a:xfrm>
            <a:off x="6126479" y="777239"/>
            <a:ext cx="2788921" cy="3794761"/>
          </a:xfrm>
          <a:prstGeom prst="rect">
            <a:avLst/>
          </a:prstGeom>
          <a:solidFill>
            <a:srgbClr val="1E3A4A"/>
          </a:solidFill>
          <a:ln w="12700">
            <a:miter lim="400000"/>
          </a:ln>
        </p:spPr>
        <p:txBody>
          <a:bodyPr lIns="45719" rIns="45719"/>
          <a:lstStyle/>
          <a:p>
            <a:pPr/>
          </a:p>
        </p:txBody>
      </p:sp>
      <p:sp>
        <p:nvSpPr>
          <p:cNvPr id="250" name="Shape 15"/>
          <p:cNvSpPr/>
          <p:nvPr/>
        </p:nvSpPr>
        <p:spPr>
          <a:xfrm>
            <a:off x="6126479" y="777240"/>
            <a:ext cx="2788921" cy="457201"/>
          </a:xfrm>
          <a:prstGeom prst="rect">
            <a:avLst/>
          </a:prstGeom>
          <a:solidFill>
            <a:srgbClr val="0D7377"/>
          </a:solidFill>
          <a:ln w="12700">
            <a:miter lim="400000"/>
          </a:ln>
        </p:spPr>
        <p:txBody>
          <a:bodyPr lIns="45719" rIns="45719"/>
          <a:lstStyle/>
          <a:p>
            <a:pPr/>
          </a:p>
        </p:txBody>
      </p:sp>
      <p:sp>
        <p:nvSpPr>
          <p:cNvPr id="251" name="Text 16"/>
          <p:cNvSpPr txBox="1"/>
          <p:nvPr/>
        </p:nvSpPr>
        <p:spPr>
          <a:xfrm>
            <a:off x="6217920" y="922459"/>
            <a:ext cx="2606041" cy="16676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b="1" sz="1300">
                <a:solidFill>
                  <a:srgbClr val="FFFFFF"/>
                </a:solidFill>
              </a:defRPr>
            </a:lvl1pPr>
          </a:lstStyle>
          <a:p>
            <a:pPr/>
            <a:r>
              <a:t>New Roles Emerging</a:t>
            </a:r>
          </a:p>
        </p:txBody>
      </p:sp>
      <p:sp>
        <p:nvSpPr>
          <p:cNvPr id="252" name="Text 17"/>
          <p:cNvSpPr txBox="1"/>
          <p:nvPr/>
        </p:nvSpPr>
        <p:spPr>
          <a:xfrm>
            <a:off x="6281928" y="2162986"/>
            <a:ext cx="2468881" cy="88610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/>
          <a:p>
            <a:pPr marL="342900" indent="-342900">
              <a:buSzPct val="100000"/>
              <a:buChar char="•"/>
              <a:defRPr sz="1100">
                <a:solidFill>
                  <a:srgbClr val="FFFFFF"/>
                </a:solidFill>
              </a:defRPr>
            </a:pPr>
            <a:r>
              <a:t>AI Ethicist</a:t>
            </a:r>
          </a:p>
          <a:p>
            <a:pPr marL="342900" indent="-342900">
              <a:buSzPct val="100000"/>
              <a:buChar char="•"/>
              <a:defRPr sz="1100">
                <a:solidFill>
                  <a:srgbClr val="FFFFFF"/>
                </a:solidFill>
              </a:defRPr>
            </a:pPr>
            <a:r>
              <a:t>Prompt Engineer</a:t>
            </a:r>
          </a:p>
          <a:p>
            <a:pPr marL="342900" indent="-342900">
              <a:buSzPct val="100000"/>
              <a:buChar char="•"/>
              <a:defRPr sz="1100">
                <a:solidFill>
                  <a:srgbClr val="FFFFFF"/>
                </a:solidFill>
              </a:defRPr>
            </a:pPr>
            <a:r>
              <a:t>AI Trainer / Evaluator</a:t>
            </a:r>
          </a:p>
          <a:p>
            <a:pPr marL="342900" indent="-342900">
              <a:buSzPct val="100000"/>
              <a:buChar char="•"/>
              <a:defRPr sz="1100">
                <a:solidFill>
                  <a:srgbClr val="FFFFFF"/>
                </a:solidFill>
              </a:defRPr>
            </a:pPr>
            <a:r>
              <a:t>Human-AI Interaction Designer</a:t>
            </a:r>
          </a:p>
          <a:p>
            <a:pPr marL="342900" indent="-342900">
              <a:buSzPct val="100000"/>
              <a:buChar char="•"/>
              <a:defRPr sz="1100">
                <a:solidFill>
                  <a:srgbClr val="FFFFFF"/>
                </a:solidFill>
              </a:defRPr>
            </a:pPr>
            <a:r>
              <a:t>Chief AI Officer (CAIO)</a:t>
            </a:r>
          </a:p>
        </p:txBody>
      </p:sp>
      <p:sp>
        <p:nvSpPr>
          <p:cNvPr id="253" name="Shape 18"/>
          <p:cNvSpPr/>
          <p:nvPr/>
        </p:nvSpPr>
        <p:spPr>
          <a:xfrm>
            <a:off x="6126479" y="4005071"/>
            <a:ext cx="2788921" cy="457201"/>
          </a:xfrm>
          <a:prstGeom prst="rect">
            <a:avLst/>
          </a:prstGeom>
          <a:solidFill>
            <a:srgbClr val="0D7377">
              <a:alpha val="40000"/>
            </a:srgbClr>
          </a:solidFill>
          <a:ln w="12700">
            <a:miter lim="400000"/>
          </a:ln>
        </p:spPr>
        <p:txBody>
          <a:bodyPr lIns="45719" rIns="45719"/>
          <a:lstStyle/>
          <a:p>
            <a:pPr/>
          </a:p>
        </p:txBody>
      </p:sp>
      <p:sp>
        <p:nvSpPr>
          <p:cNvPr id="254" name="Text 19"/>
          <p:cNvSpPr txBox="1"/>
          <p:nvPr/>
        </p:nvSpPr>
        <p:spPr>
          <a:xfrm>
            <a:off x="6199632" y="4155992"/>
            <a:ext cx="2633473" cy="13707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i="1" sz="1000">
                <a:solidFill>
                  <a:srgbClr val="FFFFFF"/>
                </a:solidFill>
              </a:defRPr>
            </a:lvl1pPr>
          </a:lstStyle>
          <a:p>
            <a:pPr/>
            <a:r>
              <a:t>Entirely new job categories</a:t>
            </a:r>
          </a:p>
        </p:txBody>
      </p:sp>
      <p:sp>
        <p:nvSpPr>
          <p:cNvPr id="255" name="Text 20"/>
          <p:cNvSpPr txBox="1"/>
          <p:nvPr/>
        </p:nvSpPr>
        <p:spPr>
          <a:xfrm>
            <a:off x="320040" y="4722920"/>
            <a:ext cx="8503920" cy="22851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 algn="ctr">
              <a:defRPr i="1" sz="1000">
                <a:solidFill>
                  <a:srgbClr val="F5A623"/>
                </a:solidFill>
              </a:defRPr>
            </a:lvl1pPr>
          </a:lstStyle>
          <a:p>
            <a:pPr/>
            <a:r>
              <a:t>World Economic Forum (2025): AI will eliminate 85 million jobs but create 97 million new ones by 2030 — a net gain, but requiring massive reskilling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solidFill>
          <a:srgbClr val="F4F6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7" name="Shape 0"/>
          <p:cNvSpPr/>
          <p:nvPr/>
        </p:nvSpPr>
        <p:spPr>
          <a:xfrm>
            <a:off x="0" y="-1"/>
            <a:ext cx="9144000" cy="640082"/>
          </a:xfrm>
          <a:prstGeom prst="rect">
            <a:avLst/>
          </a:prstGeom>
          <a:solidFill>
            <a:srgbClr val="1B2A4A"/>
          </a:solidFill>
          <a:ln w="12700">
            <a:miter lim="400000"/>
          </a:ln>
        </p:spPr>
        <p:txBody>
          <a:bodyPr lIns="45719" rIns="45719"/>
          <a:lstStyle/>
          <a:p>
            <a:pPr/>
          </a:p>
        </p:txBody>
      </p:sp>
      <p:sp>
        <p:nvSpPr>
          <p:cNvPr id="258" name="Text 1"/>
          <p:cNvSpPr txBox="1"/>
          <p:nvPr/>
        </p:nvSpPr>
        <p:spPr>
          <a:xfrm>
            <a:off x="365759" y="177643"/>
            <a:ext cx="8229601" cy="29393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b="1" sz="2200">
                <a:solidFill>
                  <a:srgbClr val="FFFFFF"/>
                </a:solidFill>
              </a:defRPr>
            </a:lvl1pPr>
          </a:lstStyle>
          <a:p>
            <a:pPr/>
            <a:r>
              <a:t>Ethical Considerations in Organisational AI Use</a:t>
            </a:r>
          </a:p>
        </p:txBody>
      </p:sp>
      <p:pic>
        <p:nvPicPr>
          <p:cNvPr id="259" name="Image 0" descr="Image 0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274320" y="777240"/>
            <a:ext cx="914401" cy="914401"/>
          </a:xfrm>
          <a:prstGeom prst="rect">
            <a:avLst/>
          </a:prstGeom>
          <a:ln w="12700">
            <a:miter lim="400000"/>
          </a:ln>
        </p:spPr>
      </p:pic>
      <p:sp>
        <p:nvSpPr>
          <p:cNvPr id="260" name="Text 2"/>
          <p:cNvSpPr txBox="1"/>
          <p:nvPr/>
        </p:nvSpPr>
        <p:spPr>
          <a:xfrm>
            <a:off x="1325879" y="967425"/>
            <a:ext cx="7498082" cy="18655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b="1" sz="1500">
                <a:solidFill>
                  <a:srgbClr val="1B2A4A"/>
                </a:solidFill>
              </a:defRPr>
            </a:lvl1pPr>
          </a:lstStyle>
          <a:p>
            <a:pPr/>
            <a:r>
              <a:t>Responsible AI is not optional — it is a strategic imperative</a:t>
            </a:r>
          </a:p>
        </p:txBody>
      </p:sp>
      <p:sp>
        <p:nvSpPr>
          <p:cNvPr id="261" name="Text 3"/>
          <p:cNvSpPr txBox="1"/>
          <p:nvPr/>
        </p:nvSpPr>
        <p:spPr>
          <a:xfrm>
            <a:off x="1371599" y="1271069"/>
            <a:ext cx="7406642" cy="43880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>
              <a:defRPr sz="1200">
                <a:solidFill>
                  <a:srgbClr val="363636"/>
                </a:solidFill>
              </a:defRPr>
            </a:lvl1pPr>
          </a:lstStyle>
          <a:p>
            <a:pPr/>
            <a:r>
              <a:t>Organisations that deploy AI without ethical guardrails face legal liability, reputational damage, loss of employee trust and regulatory penalties.</a:t>
            </a:r>
          </a:p>
        </p:txBody>
      </p:sp>
      <p:sp>
        <p:nvSpPr>
          <p:cNvPr id="262" name="Shape 4"/>
          <p:cNvSpPr/>
          <p:nvPr/>
        </p:nvSpPr>
        <p:spPr>
          <a:xfrm>
            <a:off x="274320" y="1874520"/>
            <a:ext cx="8595360" cy="530353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ffectLst>
            <a:outerShdw sx="100000" sy="100000" kx="0" ky="0" algn="b" rotWithShape="0" blurRad="101600" dist="38100" dir="8100000">
              <a:srgbClr val="000000">
                <a:alpha val="12000"/>
              </a:srgbClr>
            </a:outerShdw>
          </a:effectLst>
        </p:spPr>
        <p:txBody>
          <a:bodyPr lIns="45719" rIns="45719"/>
          <a:lstStyle/>
          <a:p>
            <a:pPr/>
          </a:p>
        </p:txBody>
      </p:sp>
      <p:sp>
        <p:nvSpPr>
          <p:cNvPr id="263" name="Shape 5"/>
          <p:cNvSpPr/>
          <p:nvPr/>
        </p:nvSpPr>
        <p:spPr>
          <a:xfrm>
            <a:off x="274320" y="1874520"/>
            <a:ext cx="109729" cy="530353"/>
          </a:xfrm>
          <a:prstGeom prst="rect">
            <a:avLst/>
          </a:prstGeom>
          <a:solidFill>
            <a:srgbClr val="0D7377"/>
          </a:solidFill>
          <a:ln w="12700">
            <a:miter lim="400000"/>
          </a:ln>
        </p:spPr>
        <p:txBody>
          <a:bodyPr lIns="45719" rIns="45719"/>
          <a:lstStyle/>
          <a:p>
            <a:pPr/>
          </a:p>
        </p:txBody>
      </p:sp>
      <p:sp>
        <p:nvSpPr>
          <p:cNvPr id="264" name="Text 6"/>
          <p:cNvSpPr txBox="1"/>
          <p:nvPr/>
        </p:nvSpPr>
        <p:spPr>
          <a:xfrm>
            <a:off x="457199" y="2061263"/>
            <a:ext cx="1463042" cy="15686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b="1" sz="1200">
                <a:solidFill>
                  <a:srgbClr val="1B2A4A"/>
                </a:solidFill>
              </a:defRPr>
            </a:lvl1pPr>
          </a:lstStyle>
          <a:p>
            <a:pPr/>
            <a:r>
              <a:t>Fairness</a:t>
            </a:r>
          </a:p>
        </p:txBody>
      </p:sp>
      <p:sp>
        <p:nvSpPr>
          <p:cNvPr id="265" name="Text 7"/>
          <p:cNvSpPr txBox="1"/>
          <p:nvPr/>
        </p:nvSpPr>
        <p:spPr>
          <a:xfrm>
            <a:off x="1920240" y="2072562"/>
            <a:ext cx="6766560" cy="13426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1100">
                <a:solidFill>
                  <a:srgbClr val="363636"/>
                </a:solidFill>
              </a:defRPr>
            </a:lvl1pPr>
          </a:lstStyle>
          <a:p>
            <a:pPr/>
            <a:r>
              <a:t>AI should not perpetuate or amplify discrimination. All HR decisions supported by AI must be auditable for bias.</a:t>
            </a:r>
          </a:p>
        </p:txBody>
      </p:sp>
      <p:sp>
        <p:nvSpPr>
          <p:cNvPr id="266" name="Shape 8"/>
          <p:cNvSpPr/>
          <p:nvPr/>
        </p:nvSpPr>
        <p:spPr>
          <a:xfrm>
            <a:off x="274320" y="2468879"/>
            <a:ext cx="8595360" cy="530353"/>
          </a:xfrm>
          <a:prstGeom prst="rect">
            <a:avLst/>
          </a:prstGeom>
          <a:solidFill>
            <a:srgbClr val="E2E8F0"/>
          </a:solidFill>
          <a:ln w="12700">
            <a:miter lim="400000"/>
          </a:ln>
          <a:effectLst>
            <a:outerShdw sx="100000" sy="100000" kx="0" ky="0" algn="b" rotWithShape="0" blurRad="101600" dist="38100" dir="8100000">
              <a:srgbClr val="000000">
                <a:alpha val="12000"/>
              </a:srgbClr>
            </a:outerShdw>
          </a:effectLst>
        </p:spPr>
        <p:txBody>
          <a:bodyPr lIns="45719" rIns="45719"/>
          <a:lstStyle/>
          <a:p>
            <a:pPr/>
          </a:p>
        </p:txBody>
      </p:sp>
      <p:sp>
        <p:nvSpPr>
          <p:cNvPr id="267" name="Shape 9"/>
          <p:cNvSpPr/>
          <p:nvPr/>
        </p:nvSpPr>
        <p:spPr>
          <a:xfrm>
            <a:off x="274320" y="2468879"/>
            <a:ext cx="109729" cy="530353"/>
          </a:xfrm>
          <a:prstGeom prst="rect">
            <a:avLst/>
          </a:prstGeom>
          <a:solidFill>
            <a:srgbClr val="0D7377"/>
          </a:solidFill>
          <a:ln w="12700">
            <a:miter lim="400000"/>
          </a:ln>
        </p:spPr>
        <p:txBody>
          <a:bodyPr lIns="45719" rIns="45719"/>
          <a:lstStyle/>
          <a:p>
            <a:pPr/>
          </a:p>
        </p:txBody>
      </p:sp>
      <p:sp>
        <p:nvSpPr>
          <p:cNvPr id="268" name="Text 10"/>
          <p:cNvSpPr txBox="1"/>
          <p:nvPr/>
        </p:nvSpPr>
        <p:spPr>
          <a:xfrm>
            <a:off x="457199" y="2655623"/>
            <a:ext cx="1463042" cy="15686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b="1" sz="1200">
                <a:solidFill>
                  <a:srgbClr val="1B2A4A"/>
                </a:solidFill>
              </a:defRPr>
            </a:lvl1pPr>
          </a:lstStyle>
          <a:p>
            <a:pPr/>
            <a:r>
              <a:t>Transparency</a:t>
            </a:r>
          </a:p>
        </p:txBody>
      </p:sp>
      <p:sp>
        <p:nvSpPr>
          <p:cNvPr id="269" name="Text 11"/>
          <p:cNvSpPr txBox="1"/>
          <p:nvPr/>
        </p:nvSpPr>
        <p:spPr>
          <a:xfrm>
            <a:off x="1920240" y="2666922"/>
            <a:ext cx="6766560" cy="13426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1100">
                <a:solidFill>
                  <a:srgbClr val="363636"/>
                </a:solidFill>
              </a:defRPr>
            </a:lvl1pPr>
          </a:lstStyle>
          <a:p>
            <a:pPr/>
            <a:r>
              <a:t>Employees have a right to know when AI influences decisions about them — hiring, promotion, performance.</a:t>
            </a:r>
          </a:p>
        </p:txBody>
      </p:sp>
      <p:sp>
        <p:nvSpPr>
          <p:cNvPr id="270" name="Shape 12"/>
          <p:cNvSpPr/>
          <p:nvPr/>
        </p:nvSpPr>
        <p:spPr>
          <a:xfrm>
            <a:off x="274320" y="3063239"/>
            <a:ext cx="8595360" cy="530353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ffectLst>
            <a:outerShdw sx="100000" sy="100000" kx="0" ky="0" algn="b" rotWithShape="0" blurRad="101600" dist="38100" dir="8100000">
              <a:srgbClr val="000000">
                <a:alpha val="12000"/>
              </a:srgbClr>
            </a:outerShdw>
          </a:effectLst>
        </p:spPr>
        <p:txBody>
          <a:bodyPr lIns="45719" rIns="45719"/>
          <a:lstStyle/>
          <a:p>
            <a:pPr/>
          </a:p>
        </p:txBody>
      </p:sp>
      <p:sp>
        <p:nvSpPr>
          <p:cNvPr id="271" name="Shape 13"/>
          <p:cNvSpPr/>
          <p:nvPr/>
        </p:nvSpPr>
        <p:spPr>
          <a:xfrm>
            <a:off x="274320" y="3063239"/>
            <a:ext cx="109729" cy="530353"/>
          </a:xfrm>
          <a:prstGeom prst="rect">
            <a:avLst/>
          </a:prstGeom>
          <a:solidFill>
            <a:srgbClr val="0D7377"/>
          </a:solidFill>
          <a:ln w="12700">
            <a:miter lim="400000"/>
          </a:ln>
        </p:spPr>
        <p:txBody>
          <a:bodyPr lIns="45719" rIns="45719"/>
          <a:lstStyle/>
          <a:p>
            <a:pPr/>
          </a:p>
        </p:txBody>
      </p:sp>
      <p:sp>
        <p:nvSpPr>
          <p:cNvPr id="272" name="Text 14"/>
          <p:cNvSpPr txBox="1"/>
          <p:nvPr/>
        </p:nvSpPr>
        <p:spPr>
          <a:xfrm>
            <a:off x="457199" y="3249983"/>
            <a:ext cx="1463042" cy="15686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b="1" sz="1200">
                <a:solidFill>
                  <a:srgbClr val="1B2A4A"/>
                </a:solidFill>
              </a:defRPr>
            </a:lvl1pPr>
          </a:lstStyle>
          <a:p>
            <a:pPr/>
            <a:r>
              <a:t>Accountability</a:t>
            </a:r>
          </a:p>
        </p:txBody>
      </p:sp>
      <p:sp>
        <p:nvSpPr>
          <p:cNvPr id="273" name="Text 15"/>
          <p:cNvSpPr txBox="1"/>
          <p:nvPr/>
        </p:nvSpPr>
        <p:spPr>
          <a:xfrm>
            <a:off x="1920240" y="3261282"/>
            <a:ext cx="6766560" cy="13426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1100">
                <a:solidFill>
                  <a:srgbClr val="363636"/>
                </a:solidFill>
              </a:defRPr>
            </a:lvl1pPr>
          </a:lstStyle>
          <a:p>
            <a:pPr/>
            <a:r>
              <a:t>Clear human responsibility must exist for every AI system. 'The algorithm decided' is not an acceptable defence.</a:t>
            </a:r>
          </a:p>
        </p:txBody>
      </p:sp>
      <p:sp>
        <p:nvSpPr>
          <p:cNvPr id="274" name="Shape 16"/>
          <p:cNvSpPr/>
          <p:nvPr/>
        </p:nvSpPr>
        <p:spPr>
          <a:xfrm>
            <a:off x="274320" y="3657600"/>
            <a:ext cx="8595360" cy="530352"/>
          </a:xfrm>
          <a:prstGeom prst="rect">
            <a:avLst/>
          </a:prstGeom>
          <a:solidFill>
            <a:srgbClr val="E2E8F0"/>
          </a:solidFill>
          <a:ln w="12700">
            <a:miter lim="400000"/>
          </a:ln>
          <a:effectLst>
            <a:outerShdw sx="100000" sy="100000" kx="0" ky="0" algn="b" rotWithShape="0" blurRad="101600" dist="38100" dir="8100000">
              <a:srgbClr val="000000">
                <a:alpha val="12000"/>
              </a:srgbClr>
            </a:outerShdw>
          </a:effectLst>
        </p:spPr>
        <p:txBody>
          <a:bodyPr lIns="45719" rIns="45719"/>
          <a:lstStyle/>
          <a:p>
            <a:pPr/>
          </a:p>
        </p:txBody>
      </p:sp>
      <p:sp>
        <p:nvSpPr>
          <p:cNvPr id="275" name="Shape 17"/>
          <p:cNvSpPr/>
          <p:nvPr/>
        </p:nvSpPr>
        <p:spPr>
          <a:xfrm>
            <a:off x="274320" y="3657600"/>
            <a:ext cx="109729" cy="530352"/>
          </a:xfrm>
          <a:prstGeom prst="rect">
            <a:avLst/>
          </a:prstGeom>
          <a:solidFill>
            <a:srgbClr val="0D7377"/>
          </a:solidFill>
          <a:ln w="12700">
            <a:miter lim="400000"/>
          </a:ln>
        </p:spPr>
        <p:txBody>
          <a:bodyPr lIns="45719" rIns="45719"/>
          <a:lstStyle/>
          <a:p>
            <a:pPr/>
          </a:p>
        </p:txBody>
      </p:sp>
      <p:sp>
        <p:nvSpPr>
          <p:cNvPr id="276" name="Text 18"/>
          <p:cNvSpPr txBox="1"/>
          <p:nvPr/>
        </p:nvSpPr>
        <p:spPr>
          <a:xfrm>
            <a:off x="457199" y="3844343"/>
            <a:ext cx="1463042" cy="15686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b="1" sz="1200">
                <a:solidFill>
                  <a:srgbClr val="1B2A4A"/>
                </a:solidFill>
              </a:defRPr>
            </a:lvl1pPr>
          </a:lstStyle>
          <a:p>
            <a:pPr/>
            <a:r>
              <a:t>Privacy</a:t>
            </a:r>
          </a:p>
        </p:txBody>
      </p:sp>
      <p:sp>
        <p:nvSpPr>
          <p:cNvPr id="277" name="Text 19"/>
          <p:cNvSpPr txBox="1"/>
          <p:nvPr/>
        </p:nvSpPr>
        <p:spPr>
          <a:xfrm>
            <a:off x="1920240" y="3855642"/>
            <a:ext cx="6766560" cy="13426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1100">
                <a:solidFill>
                  <a:srgbClr val="363636"/>
                </a:solidFill>
              </a:defRPr>
            </a:lvl1pPr>
          </a:lstStyle>
          <a:p>
            <a:pPr/>
            <a:r>
              <a:t>Employee data used to train or inform AI must be handled in line with data protection law and with informed consent.</a:t>
            </a:r>
          </a:p>
        </p:txBody>
      </p:sp>
      <p:sp>
        <p:nvSpPr>
          <p:cNvPr id="278" name="Shape 20"/>
          <p:cNvSpPr/>
          <p:nvPr/>
        </p:nvSpPr>
        <p:spPr>
          <a:xfrm>
            <a:off x="274320" y="4251959"/>
            <a:ext cx="8595360" cy="530353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ffectLst>
            <a:outerShdw sx="100000" sy="100000" kx="0" ky="0" algn="b" rotWithShape="0" blurRad="101600" dist="38100" dir="8100000">
              <a:srgbClr val="000000">
                <a:alpha val="12000"/>
              </a:srgbClr>
            </a:outerShdw>
          </a:effectLst>
        </p:spPr>
        <p:txBody>
          <a:bodyPr lIns="45719" rIns="45719"/>
          <a:lstStyle/>
          <a:p>
            <a:pPr/>
          </a:p>
        </p:txBody>
      </p:sp>
      <p:sp>
        <p:nvSpPr>
          <p:cNvPr id="279" name="Shape 21"/>
          <p:cNvSpPr/>
          <p:nvPr/>
        </p:nvSpPr>
        <p:spPr>
          <a:xfrm>
            <a:off x="274320" y="4251959"/>
            <a:ext cx="109729" cy="530353"/>
          </a:xfrm>
          <a:prstGeom prst="rect">
            <a:avLst/>
          </a:prstGeom>
          <a:solidFill>
            <a:srgbClr val="0D7377"/>
          </a:solidFill>
          <a:ln w="12700">
            <a:miter lim="400000"/>
          </a:ln>
        </p:spPr>
        <p:txBody>
          <a:bodyPr lIns="45719" rIns="45719"/>
          <a:lstStyle/>
          <a:p>
            <a:pPr/>
          </a:p>
        </p:txBody>
      </p:sp>
      <p:sp>
        <p:nvSpPr>
          <p:cNvPr id="280" name="Text 22"/>
          <p:cNvSpPr txBox="1"/>
          <p:nvPr/>
        </p:nvSpPr>
        <p:spPr>
          <a:xfrm>
            <a:off x="457199" y="4438703"/>
            <a:ext cx="1463042" cy="15686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b="1" sz="1200">
                <a:solidFill>
                  <a:srgbClr val="1B2A4A"/>
                </a:solidFill>
              </a:defRPr>
            </a:lvl1pPr>
          </a:lstStyle>
          <a:p>
            <a:pPr/>
            <a:r>
              <a:t>Human oversight</a:t>
            </a:r>
          </a:p>
        </p:txBody>
      </p:sp>
      <p:sp>
        <p:nvSpPr>
          <p:cNvPr id="281" name="Text 23"/>
          <p:cNvSpPr txBox="1"/>
          <p:nvPr/>
        </p:nvSpPr>
        <p:spPr>
          <a:xfrm>
            <a:off x="1920240" y="4450002"/>
            <a:ext cx="6766560" cy="13426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1100">
                <a:solidFill>
                  <a:srgbClr val="363636"/>
                </a:solidFill>
              </a:defRPr>
            </a:lvl1pPr>
          </a:lstStyle>
          <a:p>
            <a:pPr/>
            <a:r>
              <a:t>Critical decisions — especially those affecting people's livelihoods — must have meaningful human review.</a:t>
            </a:r>
          </a:p>
        </p:txBody>
      </p:sp>
      <p:sp>
        <p:nvSpPr>
          <p:cNvPr id="282" name="Shape 24"/>
          <p:cNvSpPr/>
          <p:nvPr/>
        </p:nvSpPr>
        <p:spPr>
          <a:xfrm>
            <a:off x="274320" y="4846320"/>
            <a:ext cx="8595360" cy="182881"/>
          </a:xfrm>
          <a:prstGeom prst="rect">
            <a:avLst/>
          </a:prstGeom>
          <a:solidFill>
            <a:srgbClr val="0D7377"/>
          </a:solidFill>
          <a:ln w="12700">
            <a:miter lim="400000"/>
          </a:ln>
        </p:spPr>
        <p:txBody>
          <a:bodyPr lIns="45719" rIns="45719"/>
          <a:lstStyle/>
          <a:p>
            <a:pPr/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solidFill>
          <a:srgbClr val="F4F6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4" name="Shape 0"/>
          <p:cNvSpPr/>
          <p:nvPr/>
        </p:nvSpPr>
        <p:spPr>
          <a:xfrm>
            <a:off x="0" y="-1"/>
            <a:ext cx="9144000" cy="640082"/>
          </a:xfrm>
          <a:prstGeom prst="rect">
            <a:avLst/>
          </a:prstGeom>
          <a:solidFill>
            <a:srgbClr val="1B2A4A"/>
          </a:solidFill>
          <a:ln w="12700">
            <a:miter lim="400000"/>
          </a:ln>
        </p:spPr>
        <p:txBody>
          <a:bodyPr lIns="45719" rIns="45719"/>
          <a:lstStyle/>
          <a:p>
            <a:pPr/>
          </a:p>
        </p:txBody>
      </p:sp>
      <p:sp>
        <p:nvSpPr>
          <p:cNvPr id="285" name="Text 1"/>
          <p:cNvSpPr txBox="1"/>
          <p:nvPr/>
        </p:nvSpPr>
        <p:spPr>
          <a:xfrm>
            <a:off x="365759" y="177643"/>
            <a:ext cx="8229601" cy="29393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b="1" sz="2200">
                <a:solidFill>
                  <a:srgbClr val="FFFFFF"/>
                </a:solidFill>
              </a:defRPr>
            </a:lvl1pPr>
          </a:lstStyle>
          <a:p>
            <a:pPr/>
            <a:r>
              <a:t>Building an AI-Ready Organisation: A Framework</a:t>
            </a:r>
          </a:p>
        </p:txBody>
      </p:sp>
      <p:sp>
        <p:nvSpPr>
          <p:cNvPr id="286" name="Shape 2"/>
          <p:cNvSpPr/>
          <p:nvPr/>
        </p:nvSpPr>
        <p:spPr>
          <a:xfrm>
            <a:off x="457200" y="804672"/>
            <a:ext cx="8229600" cy="658369"/>
          </a:xfrm>
          <a:prstGeom prst="rect">
            <a:avLst/>
          </a:prstGeom>
          <a:solidFill>
            <a:srgbClr val="1B2A4A"/>
          </a:solidFill>
          <a:ln w="12700">
            <a:miter lim="400000"/>
          </a:ln>
        </p:spPr>
        <p:txBody>
          <a:bodyPr lIns="45719" rIns="45719"/>
          <a:lstStyle/>
          <a:p>
            <a:pPr/>
          </a:p>
        </p:txBody>
      </p:sp>
      <p:sp>
        <p:nvSpPr>
          <p:cNvPr id="287" name="Text 3"/>
          <p:cNvSpPr txBox="1"/>
          <p:nvPr/>
        </p:nvSpPr>
        <p:spPr>
          <a:xfrm>
            <a:off x="594359" y="1066721"/>
            <a:ext cx="7955282" cy="13426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1100">
                <a:solidFill>
                  <a:srgbClr val="FFFFFF"/>
                </a:solidFill>
              </a:defRPr>
            </a:lvl1pPr>
          </a:lstStyle>
          <a:p>
            <a:pPr/>
            <a:r>
              <a:t>1. Understand  —  Build AI literacy at all levels. Executives, managers and employees need foundational AI knowledge.</a:t>
            </a:r>
          </a:p>
        </p:txBody>
      </p:sp>
      <p:sp>
        <p:nvSpPr>
          <p:cNvPr id="288" name="Shape 4"/>
          <p:cNvSpPr/>
          <p:nvPr/>
        </p:nvSpPr>
        <p:spPr>
          <a:xfrm>
            <a:off x="1005840" y="1572767"/>
            <a:ext cx="7132319" cy="658369"/>
          </a:xfrm>
          <a:prstGeom prst="rect">
            <a:avLst/>
          </a:prstGeom>
          <a:solidFill>
            <a:srgbClr val="0D7377"/>
          </a:solidFill>
          <a:ln w="12700">
            <a:miter lim="400000"/>
          </a:ln>
        </p:spPr>
        <p:txBody>
          <a:bodyPr lIns="45719" rIns="45719"/>
          <a:lstStyle/>
          <a:p>
            <a:pPr/>
          </a:p>
        </p:txBody>
      </p:sp>
      <p:sp>
        <p:nvSpPr>
          <p:cNvPr id="289" name="Text 5"/>
          <p:cNvSpPr txBox="1"/>
          <p:nvPr/>
        </p:nvSpPr>
        <p:spPr>
          <a:xfrm>
            <a:off x="1143000" y="1834817"/>
            <a:ext cx="6858000" cy="13426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1100">
                <a:solidFill>
                  <a:srgbClr val="FFFFFF"/>
                </a:solidFill>
              </a:defRPr>
            </a:lvl1pPr>
          </a:lstStyle>
          <a:p>
            <a:pPr/>
            <a:r>
              <a:t>2. Assess  —  Audit current processes. Identify where AI can add value, and where risks exist.</a:t>
            </a:r>
          </a:p>
        </p:txBody>
      </p:sp>
      <p:sp>
        <p:nvSpPr>
          <p:cNvPr id="290" name="Shape 6"/>
          <p:cNvSpPr/>
          <p:nvPr/>
        </p:nvSpPr>
        <p:spPr>
          <a:xfrm>
            <a:off x="1554479" y="2340864"/>
            <a:ext cx="6035042" cy="658369"/>
          </a:xfrm>
          <a:prstGeom prst="rect">
            <a:avLst/>
          </a:prstGeom>
          <a:solidFill>
            <a:srgbClr val="028090"/>
          </a:solidFill>
          <a:ln w="12700">
            <a:miter lim="400000"/>
          </a:ln>
        </p:spPr>
        <p:txBody>
          <a:bodyPr lIns="45719" rIns="45719"/>
          <a:lstStyle/>
          <a:p>
            <a:pPr/>
          </a:p>
        </p:txBody>
      </p:sp>
      <p:sp>
        <p:nvSpPr>
          <p:cNvPr id="291" name="Text 7"/>
          <p:cNvSpPr txBox="1"/>
          <p:nvPr/>
        </p:nvSpPr>
        <p:spPr>
          <a:xfrm>
            <a:off x="1691639" y="2520363"/>
            <a:ext cx="5760721" cy="29936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1100">
                <a:solidFill>
                  <a:srgbClr val="FFFFFF"/>
                </a:solidFill>
              </a:defRPr>
            </a:lvl1pPr>
          </a:lstStyle>
          <a:p>
            <a:pPr/>
            <a:r>
              <a:t>3. Govern  —  Establish AI policies, ethics principles and oversight committees before deploying any system.</a:t>
            </a:r>
          </a:p>
        </p:txBody>
      </p:sp>
      <p:sp>
        <p:nvSpPr>
          <p:cNvPr id="292" name="Shape 8"/>
          <p:cNvSpPr/>
          <p:nvPr/>
        </p:nvSpPr>
        <p:spPr>
          <a:xfrm>
            <a:off x="2103119" y="3108960"/>
            <a:ext cx="4937762" cy="658369"/>
          </a:xfrm>
          <a:prstGeom prst="rect">
            <a:avLst/>
          </a:prstGeom>
          <a:solidFill>
            <a:srgbClr val="F7931E"/>
          </a:solidFill>
          <a:ln w="12700">
            <a:miter lim="400000"/>
          </a:ln>
        </p:spPr>
        <p:txBody>
          <a:bodyPr lIns="45719" rIns="45719"/>
          <a:lstStyle/>
          <a:p>
            <a:pPr/>
          </a:p>
        </p:txBody>
      </p:sp>
      <p:sp>
        <p:nvSpPr>
          <p:cNvPr id="293" name="Text 9"/>
          <p:cNvSpPr txBox="1"/>
          <p:nvPr/>
        </p:nvSpPr>
        <p:spPr>
          <a:xfrm>
            <a:off x="2240279" y="3288459"/>
            <a:ext cx="4663441" cy="29936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1100">
                <a:solidFill>
                  <a:srgbClr val="FFFFFF"/>
                </a:solidFill>
              </a:defRPr>
            </a:lvl1pPr>
          </a:lstStyle>
          <a:p>
            <a:pPr/>
            <a:r>
              <a:t>4. Pilot  —  Start with low-risk, high-impact AI projects. Learn, measure and iterate.</a:t>
            </a:r>
          </a:p>
        </p:txBody>
      </p:sp>
      <p:sp>
        <p:nvSpPr>
          <p:cNvPr id="294" name="Shape 10"/>
          <p:cNvSpPr/>
          <p:nvPr/>
        </p:nvSpPr>
        <p:spPr>
          <a:xfrm>
            <a:off x="2651760" y="3877055"/>
            <a:ext cx="3840480" cy="658369"/>
          </a:xfrm>
          <a:prstGeom prst="rect">
            <a:avLst/>
          </a:prstGeom>
          <a:solidFill>
            <a:srgbClr val="F5A623"/>
          </a:solidFill>
          <a:ln w="12700">
            <a:miter lim="400000"/>
          </a:ln>
        </p:spPr>
        <p:txBody>
          <a:bodyPr lIns="45719" rIns="45719"/>
          <a:lstStyle/>
          <a:p>
            <a:pPr/>
          </a:p>
        </p:txBody>
      </p:sp>
      <p:sp>
        <p:nvSpPr>
          <p:cNvPr id="295" name="Text 11"/>
          <p:cNvSpPr txBox="1"/>
          <p:nvPr/>
        </p:nvSpPr>
        <p:spPr>
          <a:xfrm>
            <a:off x="2788920" y="4056555"/>
            <a:ext cx="3566160" cy="29936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1100">
                <a:solidFill>
                  <a:srgbClr val="FFFFFF"/>
                </a:solidFill>
              </a:defRPr>
            </a:lvl1pPr>
          </a:lstStyle>
          <a:p>
            <a:pPr/>
            <a:r>
              <a:t>5. Scale  —  Roll out proven AI solutions organisation-wide with embedded change management and reskilling.</a:t>
            </a:r>
          </a:p>
        </p:txBody>
      </p:sp>
      <p:sp>
        <p:nvSpPr>
          <p:cNvPr id="296" name="Shape 12"/>
          <p:cNvSpPr/>
          <p:nvPr/>
        </p:nvSpPr>
        <p:spPr>
          <a:xfrm>
            <a:off x="274320" y="4663440"/>
            <a:ext cx="8595360" cy="347473"/>
          </a:xfrm>
          <a:prstGeom prst="rect">
            <a:avLst/>
          </a:prstGeom>
          <a:solidFill>
            <a:srgbClr val="E2E8F0"/>
          </a:solidFill>
          <a:ln w="12700">
            <a:miter lim="400000"/>
          </a:ln>
        </p:spPr>
        <p:txBody>
          <a:bodyPr lIns="45719" rIns="45719"/>
          <a:lstStyle/>
          <a:p>
            <a:pPr/>
          </a:p>
        </p:txBody>
      </p:sp>
      <p:sp>
        <p:nvSpPr>
          <p:cNvPr id="297" name="Text 13"/>
          <p:cNvSpPr txBox="1"/>
          <p:nvPr/>
        </p:nvSpPr>
        <p:spPr>
          <a:xfrm>
            <a:off x="411479" y="4724322"/>
            <a:ext cx="8321042" cy="22570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 algn="ctr">
              <a:defRPr i="1" sz="1100">
                <a:solidFill>
                  <a:srgbClr val="1B2A4A"/>
                </a:solidFill>
              </a:defRPr>
            </a:lvl1pPr>
          </a:lstStyle>
          <a:p>
            <a:pPr/>
            <a:r>
              <a:t>No organisation needs to do everything at once. The key is starting deliberately, learning fast and keeping humans central to the process.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solidFill>
          <a:srgbClr val="1B2A4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9" name="Shape 0"/>
          <p:cNvSpPr/>
          <p:nvPr/>
        </p:nvSpPr>
        <p:spPr>
          <a:xfrm>
            <a:off x="0" y="-1"/>
            <a:ext cx="9144000" cy="640082"/>
          </a:xfrm>
          <a:prstGeom prst="rect">
            <a:avLst/>
          </a:prstGeom>
          <a:solidFill>
            <a:srgbClr val="0D7377"/>
          </a:solidFill>
          <a:ln w="12700">
            <a:miter lim="400000"/>
          </a:ln>
        </p:spPr>
        <p:txBody>
          <a:bodyPr lIns="45719" rIns="45719"/>
          <a:lstStyle/>
          <a:p>
            <a:pPr/>
          </a:p>
        </p:txBody>
      </p:sp>
      <p:sp>
        <p:nvSpPr>
          <p:cNvPr id="300" name="Shape 1"/>
          <p:cNvSpPr/>
          <p:nvPr/>
        </p:nvSpPr>
        <p:spPr>
          <a:xfrm>
            <a:off x="0" y="4480559"/>
            <a:ext cx="9144000" cy="662941"/>
          </a:xfrm>
          <a:prstGeom prst="rect">
            <a:avLst/>
          </a:prstGeom>
          <a:solidFill>
            <a:srgbClr val="0D7377"/>
          </a:solidFill>
          <a:ln w="12700">
            <a:miter lim="400000"/>
          </a:ln>
        </p:spPr>
        <p:txBody>
          <a:bodyPr lIns="45719" rIns="45719"/>
          <a:lstStyle/>
          <a:p>
            <a:pPr/>
          </a:p>
        </p:txBody>
      </p:sp>
      <p:sp>
        <p:nvSpPr>
          <p:cNvPr id="301" name="Shape 2"/>
          <p:cNvSpPr/>
          <p:nvPr/>
        </p:nvSpPr>
        <p:spPr>
          <a:xfrm>
            <a:off x="0" y="4480559"/>
            <a:ext cx="4114800" cy="662941"/>
          </a:xfrm>
          <a:prstGeom prst="rect">
            <a:avLst/>
          </a:prstGeom>
          <a:solidFill>
            <a:srgbClr val="F5A623"/>
          </a:solidFill>
          <a:ln w="12700">
            <a:miter lim="400000"/>
          </a:ln>
        </p:spPr>
        <p:txBody>
          <a:bodyPr lIns="45719" rIns="45719"/>
          <a:lstStyle/>
          <a:p>
            <a:pPr/>
          </a:p>
        </p:txBody>
      </p:sp>
      <p:sp>
        <p:nvSpPr>
          <p:cNvPr id="302" name="Text 3"/>
          <p:cNvSpPr txBox="1"/>
          <p:nvPr/>
        </p:nvSpPr>
        <p:spPr>
          <a:xfrm>
            <a:off x="365759" y="177643"/>
            <a:ext cx="8229601" cy="29393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b="1" sz="2200">
                <a:solidFill>
                  <a:srgbClr val="FFFFFF"/>
                </a:solidFill>
              </a:defRPr>
            </a:lvl1pPr>
          </a:lstStyle>
          <a:p>
            <a:pPr/>
            <a:r>
              <a:t>Key Takeaways for Your Assignment</a:t>
            </a:r>
          </a:p>
        </p:txBody>
      </p:sp>
      <p:pic>
        <p:nvPicPr>
          <p:cNvPr id="303" name="Image 0" descr="Image 0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7772400" y="777240"/>
            <a:ext cx="1097281" cy="1097281"/>
          </a:xfrm>
          <a:prstGeom prst="rect">
            <a:avLst/>
          </a:prstGeom>
          <a:ln w="12700">
            <a:miter lim="400000"/>
          </a:ln>
        </p:spPr>
      </p:pic>
      <p:sp>
        <p:nvSpPr>
          <p:cNvPr id="304" name="Shape 4"/>
          <p:cNvSpPr/>
          <p:nvPr/>
        </p:nvSpPr>
        <p:spPr>
          <a:xfrm>
            <a:off x="274320" y="804672"/>
            <a:ext cx="7680960" cy="777241"/>
          </a:xfrm>
          <a:prstGeom prst="rect">
            <a:avLst/>
          </a:prstGeom>
          <a:solidFill>
            <a:srgbClr val="1E3A5F"/>
          </a:solidFill>
          <a:ln w="12700">
            <a:miter lim="400000"/>
          </a:ln>
          <a:effectLst>
            <a:outerShdw sx="100000" sy="100000" kx="0" ky="0" algn="b" rotWithShape="0" blurRad="101600" dist="38100" dir="8100000">
              <a:srgbClr val="000000">
                <a:alpha val="12000"/>
              </a:srgbClr>
            </a:outerShdw>
          </a:effectLst>
        </p:spPr>
        <p:txBody>
          <a:bodyPr lIns="45719" rIns="45719"/>
          <a:lstStyle/>
          <a:p>
            <a:pPr/>
          </a:p>
        </p:txBody>
      </p:sp>
      <p:sp>
        <p:nvSpPr>
          <p:cNvPr id="305" name="Shape 5"/>
          <p:cNvSpPr/>
          <p:nvPr/>
        </p:nvSpPr>
        <p:spPr>
          <a:xfrm>
            <a:off x="274319" y="804672"/>
            <a:ext cx="502921" cy="777241"/>
          </a:xfrm>
          <a:prstGeom prst="rect">
            <a:avLst/>
          </a:prstGeom>
          <a:solidFill>
            <a:srgbClr val="0D7377"/>
          </a:solidFill>
          <a:ln w="12700">
            <a:miter lim="400000"/>
          </a:ln>
        </p:spPr>
        <p:txBody>
          <a:bodyPr lIns="45719" rIns="45719"/>
          <a:lstStyle/>
          <a:p>
            <a:pPr/>
          </a:p>
        </p:txBody>
      </p:sp>
      <p:sp>
        <p:nvSpPr>
          <p:cNvPr id="306" name="Text 6"/>
          <p:cNvSpPr txBox="1"/>
          <p:nvPr/>
        </p:nvSpPr>
        <p:spPr>
          <a:xfrm>
            <a:off x="274319" y="1055204"/>
            <a:ext cx="502921" cy="24874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b="1" sz="2000">
                <a:solidFill>
                  <a:srgbClr val="FFFFFF"/>
                </a:solidFill>
              </a:defRPr>
            </a:lvl1pPr>
          </a:lstStyle>
          <a:p>
            <a:pPr/>
            <a:r>
              <a:t>1</a:t>
            </a:r>
          </a:p>
        </p:txBody>
      </p:sp>
      <p:sp>
        <p:nvSpPr>
          <p:cNvPr id="307" name="Text 7"/>
          <p:cNvSpPr txBox="1"/>
          <p:nvPr/>
        </p:nvSpPr>
        <p:spPr>
          <a:xfrm>
            <a:off x="886967" y="959411"/>
            <a:ext cx="6949442" cy="15686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b="1" sz="1200">
                <a:solidFill>
                  <a:srgbClr val="FFFFFF"/>
                </a:solidFill>
              </a:defRPr>
            </a:lvl1pPr>
          </a:lstStyle>
          <a:p>
            <a:pPr/>
            <a:r>
              <a:t>AI is not the future — it is the present</a:t>
            </a:r>
          </a:p>
        </p:txBody>
      </p:sp>
      <p:sp>
        <p:nvSpPr>
          <p:cNvPr id="308" name="Text 8"/>
          <p:cNvSpPr txBox="1"/>
          <p:nvPr/>
        </p:nvSpPr>
        <p:spPr>
          <a:xfrm>
            <a:off x="886967" y="1221916"/>
            <a:ext cx="6949442" cy="29936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1100">
                <a:solidFill>
                  <a:srgbClr val="E2E8F0"/>
                </a:solidFill>
              </a:defRPr>
            </a:lvl1pPr>
          </a:lstStyle>
          <a:p>
            <a:pPr/>
            <a:r>
              <a:t>Organisations that wait to engage with AI risk falling significantly behind those that are already experimenting, learning and adapting.</a:t>
            </a:r>
          </a:p>
        </p:txBody>
      </p:sp>
      <p:sp>
        <p:nvSpPr>
          <p:cNvPr id="309" name="Shape 9"/>
          <p:cNvSpPr/>
          <p:nvPr/>
        </p:nvSpPr>
        <p:spPr>
          <a:xfrm>
            <a:off x="274320" y="1700783"/>
            <a:ext cx="7680960" cy="777241"/>
          </a:xfrm>
          <a:prstGeom prst="rect">
            <a:avLst/>
          </a:prstGeom>
          <a:solidFill>
            <a:srgbClr val="1E3A5F"/>
          </a:solidFill>
          <a:ln w="12700">
            <a:miter lim="400000"/>
          </a:ln>
          <a:effectLst>
            <a:outerShdw sx="100000" sy="100000" kx="0" ky="0" algn="b" rotWithShape="0" blurRad="101600" dist="38100" dir="8100000">
              <a:srgbClr val="000000">
                <a:alpha val="12000"/>
              </a:srgbClr>
            </a:outerShdw>
          </a:effectLst>
        </p:spPr>
        <p:txBody>
          <a:bodyPr lIns="45719" rIns="45719"/>
          <a:lstStyle/>
          <a:p>
            <a:pPr/>
          </a:p>
        </p:txBody>
      </p:sp>
      <p:sp>
        <p:nvSpPr>
          <p:cNvPr id="310" name="Shape 10"/>
          <p:cNvSpPr/>
          <p:nvPr/>
        </p:nvSpPr>
        <p:spPr>
          <a:xfrm>
            <a:off x="274319" y="1700783"/>
            <a:ext cx="502921" cy="777241"/>
          </a:xfrm>
          <a:prstGeom prst="rect">
            <a:avLst/>
          </a:prstGeom>
          <a:solidFill>
            <a:srgbClr val="0D7377"/>
          </a:solidFill>
          <a:ln w="12700">
            <a:miter lim="400000"/>
          </a:ln>
        </p:spPr>
        <p:txBody>
          <a:bodyPr lIns="45719" rIns="45719"/>
          <a:lstStyle/>
          <a:p>
            <a:pPr/>
          </a:p>
        </p:txBody>
      </p:sp>
      <p:sp>
        <p:nvSpPr>
          <p:cNvPr id="311" name="Text 11"/>
          <p:cNvSpPr txBox="1"/>
          <p:nvPr/>
        </p:nvSpPr>
        <p:spPr>
          <a:xfrm>
            <a:off x="274319" y="1951316"/>
            <a:ext cx="502921" cy="24874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b="1" sz="2000">
                <a:solidFill>
                  <a:srgbClr val="FFFFFF"/>
                </a:solidFill>
              </a:defRPr>
            </a:lvl1pPr>
          </a:lstStyle>
          <a:p>
            <a:pPr/>
            <a:r>
              <a:t>2</a:t>
            </a:r>
          </a:p>
        </p:txBody>
      </p:sp>
      <p:sp>
        <p:nvSpPr>
          <p:cNvPr id="312" name="Text 12"/>
          <p:cNvSpPr txBox="1"/>
          <p:nvPr/>
        </p:nvSpPr>
        <p:spPr>
          <a:xfrm>
            <a:off x="886967" y="1855523"/>
            <a:ext cx="6949442" cy="15686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b="1" sz="1200">
                <a:solidFill>
                  <a:srgbClr val="FFFFFF"/>
                </a:solidFill>
              </a:defRPr>
            </a:lvl1pPr>
          </a:lstStyle>
          <a:p>
            <a:pPr/>
            <a:r>
              <a:t>People remain central</a:t>
            </a:r>
          </a:p>
        </p:txBody>
      </p:sp>
      <p:sp>
        <p:nvSpPr>
          <p:cNvPr id="313" name="Text 13"/>
          <p:cNvSpPr txBox="1"/>
          <p:nvPr/>
        </p:nvSpPr>
        <p:spPr>
          <a:xfrm>
            <a:off x="886967" y="2118028"/>
            <a:ext cx="6949442" cy="29936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1100">
                <a:solidFill>
                  <a:srgbClr val="E2E8F0"/>
                </a:solidFill>
              </a:defRPr>
            </a:lvl1pPr>
          </a:lstStyle>
          <a:p>
            <a:pPr/>
            <a:r>
              <a:t>The most effective AI implementations augment human capability rather than replace it. L&amp;D, culture and change management determine success as much as the technology.</a:t>
            </a:r>
          </a:p>
        </p:txBody>
      </p:sp>
      <p:sp>
        <p:nvSpPr>
          <p:cNvPr id="314" name="Shape 14"/>
          <p:cNvSpPr/>
          <p:nvPr/>
        </p:nvSpPr>
        <p:spPr>
          <a:xfrm>
            <a:off x="274320" y="2596895"/>
            <a:ext cx="7680960" cy="777241"/>
          </a:xfrm>
          <a:prstGeom prst="rect">
            <a:avLst/>
          </a:prstGeom>
          <a:solidFill>
            <a:srgbClr val="1E3A5F"/>
          </a:solidFill>
          <a:ln w="12700">
            <a:miter lim="400000"/>
          </a:ln>
          <a:effectLst>
            <a:outerShdw sx="100000" sy="100000" kx="0" ky="0" algn="b" rotWithShape="0" blurRad="101600" dist="38100" dir="8100000">
              <a:srgbClr val="000000">
                <a:alpha val="12000"/>
              </a:srgbClr>
            </a:outerShdw>
          </a:effectLst>
        </p:spPr>
        <p:txBody>
          <a:bodyPr lIns="45719" rIns="45719"/>
          <a:lstStyle/>
          <a:p>
            <a:pPr/>
          </a:p>
        </p:txBody>
      </p:sp>
      <p:sp>
        <p:nvSpPr>
          <p:cNvPr id="315" name="Shape 15"/>
          <p:cNvSpPr/>
          <p:nvPr/>
        </p:nvSpPr>
        <p:spPr>
          <a:xfrm>
            <a:off x="274319" y="2596895"/>
            <a:ext cx="502921" cy="777241"/>
          </a:xfrm>
          <a:prstGeom prst="rect">
            <a:avLst/>
          </a:prstGeom>
          <a:solidFill>
            <a:srgbClr val="0D7377"/>
          </a:solidFill>
          <a:ln w="12700">
            <a:miter lim="400000"/>
          </a:ln>
        </p:spPr>
        <p:txBody>
          <a:bodyPr lIns="45719" rIns="45719"/>
          <a:lstStyle/>
          <a:p>
            <a:pPr/>
          </a:p>
        </p:txBody>
      </p:sp>
      <p:sp>
        <p:nvSpPr>
          <p:cNvPr id="316" name="Text 16"/>
          <p:cNvSpPr txBox="1"/>
          <p:nvPr/>
        </p:nvSpPr>
        <p:spPr>
          <a:xfrm>
            <a:off x="274319" y="2847428"/>
            <a:ext cx="502921" cy="24874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b="1" sz="2000">
                <a:solidFill>
                  <a:srgbClr val="FFFFFF"/>
                </a:solidFill>
              </a:defRPr>
            </a:lvl1pPr>
          </a:lstStyle>
          <a:p>
            <a:pPr/>
            <a:r>
              <a:t>3</a:t>
            </a:r>
          </a:p>
        </p:txBody>
      </p:sp>
      <p:sp>
        <p:nvSpPr>
          <p:cNvPr id="317" name="Text 17"/>
          <p:cNvSpPr txBox="1"/>
          <p:nvPr/>
        </p:nvSpPr>
        <p:spPr>
          <a:xfrm>
            <a:off x="886967" y="2751635"/>
            <a:ext cx="6949442" cy="15686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b="1" sz="1200">
                <a:solidFill>
                  <a:srgbClr val="FFFFFF"/>
                </a:solidFill>
              </a:defRPr>
            </a:lvl1pPr>
          </a:lstStyle>
          <a:p>
            <a:pPr/>
            <a:r>
              <a:t>Governance must keep pace with capability</a:t>
            </a:r>
          </a:p>
        </p:txBody>
      </p:sp>
      <p:sp>
        <p:nvSpPr>
          <p:cNvPr id="318" name="Text 18"/>
          <p:cNvSpPr txBox="1"/>
          <p:nvPr/>
        </p:nvSpPr>
        <p:spPr>
          <a:xfrm>
            <a:off x="886967" y="3014140"/>
            <a:ext cx="6949442" cy="29936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1100">
                <a:solidFill>
                  <a:srgbClr val="E2E8F0"/>
                </a:solidFill>
              </a:defRPr>
            </a:lvl1pPr>
          </a:lstStyle>
          <a:p>
            <a:pPr/>
            <a:r>
              <a:t>As AI becomes embedded in decision-making, boards and leaders must establish clear accountability frameworks, ethical principles and oversight mechanisms.</a:t>
            </a:r>
          </a:p>
        </p:txBody>
      </p:sp>
      <p:sp>
        <p:nvSpPr>
          <p:cNvPr id="319" name="Shape 19"/>
          <p:cNvSpPr/>
          <p:nvPr/>
        </p:nvSpPr>
        <p:spPr>
          <a:xfrm>
            <a:off x="274320" y="3493008"/>
            <a:ext cx="7680960" cy="777241"/>
          </a:xfrm>
          <a:prstGeom prst="rect">
            <a:avLst/>
          </a:prstGeom>
          <a:solidFill>
            <a:srgbClr val="1E3A5F"/>
          </a:solidFill>
          <a:ln w="12700">
            <a:miter lim="400000"/>
          </a:ln>
          <a:effectLst>
            <a:outerShdw sx="100000" sy="100000" kx="0" ky="0" algn="b" rotWithShape="0" blurRad="101600" dist="38100" dir="8100000">
              <a:srgbClr val="000000">
                <a:alpha val="12000"/>
              </a:srgbClr>
            </a:outerShdw>
          </a:effectLst>
        </p:spPr>
        <p:txBody>
          <a:bodyPr lIns="45719" rIns="45719"/>
          <a:lstStyle/>
          <a:p>
            <a:pPr/>
          </a:p>
        </p:txBody>
      </p:sp>
      <p:sp>
        <p:nvSpPr>
          <p:cNvPr id="320" name="Shape 20"/>
          <p:cNvSpPr/>
          <p:nvPr/>
        </p:nvSpPr>
        <p:spPr>
          <a:xfrm>
            <a:off x="274319" y="3493008"/>
            <a:ext cx="502921" cy="777241"/>
          </a:xfrm>
          <a:prstGeom prst="rect">
            <a:avLst/>
          </a:prstGeom>
          <a:solidFill>
            <a:srgbClr val="0D7377"/>
          </a:solidFill>
          <a:ln w="12700">
            <a:miter lim="400000"/>
          </a:ln>
        </p:spPr>
        <p:txBody>
          <a:bodyPr lIns="45719" rIns="45719"/>
          <a:lstStyle/>
          <a:p>
            <a:pPr/>
          </a:p>
        </p:txBody>
      </p:sp>
      <p:sp>
        <p:nvSpPr>
          <p:cNvPr id="321" name="Text 21"/>
          <p:cNvSpPr txBox="1"/>
          <p:nvPr/>
        </p:nvSpPr>
        <p:spPr>
          <a:xfrm>
            <a:off x="274319" y="3743540"/>
            <a:ext cx="502921" cy="24874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b="1" sz="2000">
                <a:solidFill>
                  <a:srgbClr val="FFFFFF"/>
                </a:solidFill>
              </a:defRPr>
            </a:lvl1pPr>
          </a:lstStyle>
          <a:p>
            <a:pPr/>
            <a:r>
              <a:t>4</a:t>
            </a:r>
          </a:p>
        </p:txBody>
      </p:sp>
      <p:sp>
        <p:nvSpPr>
          <p:cNvPr id="322" name="Text 22"/>
          <p:cNvSpPr txBox="1"/>
          <p:nvPr/>
        </p:nvSpPr>
        <p:spPr>
          <a:xfrm>
            <a:off x="886967" y="3647747"/>
            <a:ext cx="6949442" cy="15686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b="1" sz="1200">
                <a:solidFill>
                  <a:srgbClr val="FFFFFF"/>
                </a:solidFill>
              </a:defRPr>
            </a:lvl1pPr>
          </a:lstStyle>
          <a:p>
            <a:pPr/>
            <a:r>
              <a:t>Leadership literacy is a new core competency</a:t>
            </a:r>
          </a:p>
        </p:txBody>
      </p:sp>
      <p:sp>
        <p:nvSpPr>
          <p:cNvPr id="323" name="Text 23"/>
          <p:cNvSpPr txBox="1"/>
          <p:nvPr/>
        </p:nvSpPr>
        <p:spPr>
          <a:xfrm>
            <a:off x="886967" y="3910252"/>
            <a:ext cx="6949442" cy="29936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1100">
                <a:solidFill>
                  <a:srgbClr val="E2E8F0"/>
                </a:solidFill>
              </a:defRPr>
            </a:lvl1pPr>
          </a:lstStyle>
          <a:p>
            <a:pPr/>
            <a:r>
              <a:t>Managers who understand AI's possibilities and limits will be better placed to make strategic decisions, inspire their teams and navigate ethical dilemmas.</a:t>
            </a:r>
          </a:p>
        </p:txBody>
      </p:sp>
      <p:sp>
        <p:nvSpPr>
          <p:cNvPr id="324" name="Text 24"/>
          <p:cNvSpPr txBox="1"/>
          <p:nvPr/>
        </p:nvSpPr>
        <p:spPr>
          <a:xfrm>
            <a:off x="274320" y="4651170"/>
            <a:ext cx="5486401" cy="13426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i="1" sz="1100">
                <a:solidFill>
                  <a:srgbClr val="FFFFFF"/>
                </a:solidFill>
              </a:defRPr>
            </a:lvl1pPr>
          </a:lstStyle>
          <a:p>
            <a:pPr/>
            <a:r>
              <a:t>Module: Developing People in Organisations  |  AI literacy is your competitive advantage</a:t>
            </a:r>
          </a:p>
        </p:txBody>
      </p:sp>
      <p:sp>
        <p:nvSpPr>
          <p:cNvPr id="325" name="Text 25"/>
          <p:cNvSpPr txBox="1"/>
          <p:nvPr/>
        </p:nvSpPr>
        <p:spPr>
          <a:xfrm>
            <a:off x="7772399" y="4651170"/>
            <a:ext cx="1097282" cy="13426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algn="r">
              <a:defRPr sz="1100">
                <a:solidFill>
                  <a:srgbClr val="FFFFFF"/>
                </a:solidFill>
              </a:defRPr>
            </a:lvl1pPr>
          </a:lstStyle>
          <a:p>
            <a:pPr/>
            <a:r>
              <a:t>2026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theme/theme1.xml><?xml version="1.0" encoding="utf-8"?>
<a:theme xmlns:a="http://schemas.openxmlformats.org/drawingml/2006/main" xmlns:r="http://schemas.openxmlformats.org/officeDocument/2006/relationships" name="Office Theme">
  <a:themeElements>
    <a:clrScheme name="Office Them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000FF"/>
      </a:hlink>
      <a:folHlink>
        <a:srgbClr val="FF00FF"/>
      </a:folHlink>
    </a:clrScheme>
    <a:fontScheme name="Office Theme">
      <a:majorFont>
        <a:latin typeface="Calibri"/>
        <a:ea typeface="Calibri"/>
        <a:cs typeface="Calibri"/>
      </a:majorFont>
      <a:minorFont>
        <a:latin typeface="Helvetica"/>
        <a:ea typeface="Helvetica"/>
        <a:cs typeface="Helvetic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12700" cap="flat">
          <a:solidFill>
            <a:schemeClr val="accent1"/>
          </a:solidFill>
          <a:prstDash val="solid"/>
          <a:miter lim="8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ctr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j-lt"/>
            <a:ea typeface="+mj-ea"/>
            <a:cs typeface="+mj-cs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12700" cap="flat">
          <a:solidFill>
            <a:schemeClr val="accent1"/>
          </a:solidFill>
          <a:prstDash val="solid"/>
          <a:miter lim="8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t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j-lt"/>
            <a:ea typeface="+mj-ea"/>
            <a:cs typeface="+mj-cs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ppt/theme/theme2.xml><?xml version="1.0" encoding="utf-8"?>
<a:theme xmlns:a="http://schemas.openxmlformats.org/drawingml/2006/main" xmlns:r="http://schemas.openxmlformats.org/officeDocument/2006/relationships" name="Office Theme">
  <a:themeElements>
    <a:clrScheme name="Office Them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000FF"/>
      </a:hlink>
      <a:folHlink>
        <a:srgbClr val="FF00FF"/>
      </a:folHlink>
    </a:clrScheme>
    <a:fontScheme name="Office Theme">
      <a:majorFont>
        <a:latin typeface="Calibri"/>
        <a:ea typeface="Calibri"/>
        <a:cs typeface="Calibri"/>
      </a:majorFont>
      <a:minorFont>
        <a:latin typeface="Helvetica"/>
        <a:ea typeface="Helvetica"/>
        <a:cs typeface="Helvetic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12700" cap="flat">
          <a:solidFill>
            <a:schemeClr val="accent1"/>
          </a:solidFill>
          <a:prstDash val="solid"/>
          <a:miter lim="8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ctr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j-lt"/>
            <a:ea typeface="+mj-ea"/>
            <a:cs typeface="+mj-cs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12700" cap="flat">
          <a:solidFill>
            <a:schemeClr val="accent1"/>
          </a:solidFill>
          <a:prstDash val="solid"/>
          <a:miter lim="8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t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j-lt"/>
            <a:ea typeface="+mj-ea"/>
            <a:cs typeface="+mj-cs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docProps/app.xml><?xml version="1.0" encoding="utf-8"?>
<Properties xmlns="http://schemas.openxmlformats.org/officeDocument/2006/extended-properties" xmlns:vt="http://schemas.openxmlformats.org/officeDocument/2006/docPropsVTypes"/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/>
</file>