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CC99FF"/>
    <a:srgbClr val="FF9900"/>
    <a:srgbClr val="006600"/>
    <a:srgbClr val="FFCCFF"/>
    <a:srgbClr val="FF99FF"/>
    <a:srgbClr val="3D1FA9"/>
    <a:srgbClr val="CCFFFF"/>
    <a:srgbClr val="CCFF99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160" d="100"/>
          <a:sy n="160" d="100"/>
        </p:scale>
        <p:origin x="-5520" y="-15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4F3F0-B4A6-4FA3-893A-5583E6D0CAA7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B5C-68EC-4F09-B573-F793BE64A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9265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4F3F0-B4A6-4FA3-893A-5583E6D0CAA7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B5C-68EC-4F09-B573-F793BE64A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875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4F3F0-B4A6-4FA3-893A-5583E6D0CAA7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B5C-68EC-4F09-B573-F793BE64A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4083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4F3F0-B4A6-4FA3-893A-5583E6D0CAA7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B5C-68EC-4F09-B573-F793BE64A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188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4F3F0-B4A6-4FA3-893A-5583E6D0CAA7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B5C-68EC-4F09-B573-F793BE64A9B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534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4F3F0-B4A6-4FA3-893A-5583E6D0CAA7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B5C-68EC-4F09-B573-F793BE64A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54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4F3F0-B4A6-4FA3-893A-5583E6D0CAA7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B5C-68EC-4F09-B573-F793BE64A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234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4F3F0-B4A6-4FA3-893A-5583E6D0CAA7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B5C-68EC-4F09-B573-F793BE64A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908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BC4F3F0-B4A6-4FA3-893A-5583E6D0CAA7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B5C-68EC-4F09-B573-F793BE64A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821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4F3F0-B4A6-4FA3-893A-5583E6D0CAA7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B5C-68EC-4F09-B573-F793BE64A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996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4F3F0-B4A6-4FA3-893A-5583E6D0CAA7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E0B5C-68EC-4F09-B573-F793BE64A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29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0BC4F3F0-B4A6-4FA3-893A-5583E6D0CAA7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7E3E0B5C-68EC-4F09-B573-F793BE64A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178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18F25BC-A803-4214-B188-FA2298F3503B}"/>
              </a:ext>
            </a:extLst>
          </p:cNvPr>
          <p:cNvSpPr/>
          <p:nvPr/>
        </p:nvSpPr>
        <p:spPr>
          <a:xfrm>
            <a:off x="3805764" y="96467"/>
            <a:ext cx="3937576" cy="546705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latin typeface="Californian FB" panose="0207040306080B030204" pitchFamily="18" charset="0"/>
              </a:rPr>
              <a:t>Addysgu’n</a:t>
            </a:r>
            <a:r>
              <a:rPr lang="en-GB" sz="2000" dirty="0">
                <a:latin typeface="Californian FB" panose="0207040306080B030204" pitchFamily="18" charset="0"/>
              </a:rPr>
              <a:t> </a:t>
            </a:r>
            <a:r>
              <a:rPr lang="en-GB" sz="2000" dirty="0" err="1">
                <a:latin typeface="Californian FB" panose="0207040306080B030204" pitchFamily="18" charset="0"/>
              </a:rPr>
              <a:t>drawsgwricwlaidd</a:t>
            </a:r>
            <a:endParaRPr lang="en-GB" sz="2000" dirty="0">
              <a:latin typeface="Californian FB" panose="0207040306080B030204" pitchFamily="18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F7085A3-42A6-47CC-A456-331F855A554E}"/>
              </a:ext>
            </a:extLst>
          </p:cNvPr>
          <p:cNvSpPr/>
          <p:nvPr/>
        </p:nvSpPr>
        <p:spPr>
          <a:xfrm>
            <a:off x="146924" y="151469"/>
            <a:ext cx="3074504" cy="6642966"/>
          </a:xfrm>
          <a:prstGeom prst="roundRect">
            <a:avLst/>
          </a:prstGeom>
          <a:noFill/>
          <a:ln w="25400">
            <a:solidFill>
              <a:srgbClr val="3D1F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9D2CCD3-5B1E-4EAE-97DA-B330BC958BED}"/>
              </a:ext>
            </a:extLst>
          </p:cNvPr>
          <p:cNvSpPr/>
          <p:nvPr/>
        </p:nvSpPr>
        <p:spPr>
          <a:xfrm>
            <a:off x="8514264" y="115489"/>
            <a:ext cx="3452606" cy="6624261"/>
          </a:xfrm>
          <a:prstGeom prst="roundRect">
            <a:avLst/>
          </a:prstGeom>
          <a:noFill/>
          <a:ln w="25400">
            <a:solidFill>
              <a:srgbClr val="3D1FA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3958B07-2C89-4E26-8335-5BDFB80FB51C}"/>
              </a:ext>
            </a:extLst>
          </p:cNvPr>
          <p:cNvSpPr/>
          <p:nvPr/>
        </p:nvSpPr>
        <p:spPr>
          <a:xfrm>
            <a:off x="3513493" y="4006738"/>
            <a:ext cx="2369738" cy="1364974"/>
          </a:xfrm>
          <a:prstGeom prst="roundRect">
            <a:avLst/>
          </a:prstGeom>
          <a:noFill/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569CCA3-8213-487A-8857-B9E1FC9CEB7D}"/>
              </a:ext>
            </a:extLst>
          </p:cNvPr>
          <p:cNvSpPr/>
          <p:nvPr/>
        </p:nvSpPr>
        <p:spPr>
          <a:xfrm>
            <a:off x="3472441" y="5471895"/>
            <a:ext cx="2442269" cy="1293107"/>
          </a:xfrm>
          <a:prstGeom prst="roundRect">
            <a:avLst/>
          </a:prstGeom>
          <a:noFill/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93C1DAA-3352-4243-9693-9B3EADE7B13A}"/>
              </a:ext>
            </a:extLst>
          </p:cNvPr>
          <p:cNvSpPr/>
          <p:nvPr/>
        </p:nvSpPr>
        <p:spPr>
          <a:xfrm>
            <a:off x="3501885" y="2457759"/>
            <a:ext cx="4781448" cy="1445508"/>
          </a:xfrm>
          <a:prstGeom prst="roundRect">
            <a:avLst/>
          </a:prstGeom>
          <a:noFill/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536CD3-A18B-40F8-A30E-1B4364000C41}"/>
              </a:ext>
            </a:extLst>
          </p:cNvPr>
          <p:cNvSpPr txBox="1"/>
          <p:nvPr/>
        </p:nvSpPr>
        <p:spPr>
          <a:xfrm>
            <a:off x="6175512" y="1519415"/>
            <a:ext cx="18473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8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A0248B1-9A03-4B14-918A-2152FDF8949F}"/>
              </a:ext>
            </a:extLst>
          </p:cNvPr>
          <p:cNvSpPr/>
          <p:nvPr/>
        </p:nvSpPr>
        <p:spPr>
          <a:xfrm>
            <a:off x="244093" y="434337"/>
            <a:ext cx="2931959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800" dirty="0"/>
          </a:p>
          <a:p>
            <a:endParaRPr lang="en-GB" sz="600" dirty="0"/>
          </a:p>
          <a:p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Bydd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nifer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o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wersi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digwydd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dros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gyfnod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o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dymor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Bwriedir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ffocysu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flwyddyn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4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sicrhau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addysgu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nifer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o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wersi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perthnasol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addysgu’n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drawsgwricwlaidd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</a:p>
          <a:p>
            <a:endParaRPr lang="en-GB" sz="600" dirty="0">
              <a:solidFill>
                <a:srgbClr val="000000"/>
              </a:solidFill>
              <a:latin typeface="Gill Sans MT" panose="020B0502020104020203" pitchFamily="34" charset="0"/>
            </a:endParaRPr>
          </a:p>
          <a:p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Hanes: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Pwnc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</a:p>
          <a:p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Ymweld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â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phwll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glo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e.e.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Amgueddfa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Big Pit. Mae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gwaith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maes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caniatáu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ddisgyblion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dderbyn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profiadau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go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iawn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allan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i’r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arfer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o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wersi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arferol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 (Carroll, 2007)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Maent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cynnig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cyfleoedd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i’r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ddysgu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am 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“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sut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fath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o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fywyd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oedd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”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blant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beth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oedd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rôl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yn y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pyllau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glo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(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Yr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Adran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plant,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Addysg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Dysgu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Gydol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Oes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Sgiliau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, 2008, t.13)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gan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“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wrando’n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ofalus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ar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gyflwyniadau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” 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a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gofyn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cwestiynau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lafar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gyn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lowyr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(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2014) 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</a:p>
          <a:p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rhoi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digwyddiadau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yn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eu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trefn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” (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2014)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e.e.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wrth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 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“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ddefnyddio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llinellau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amser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i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ddilynu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digwyddiadau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”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plentyn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oedd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gweithio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mewn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pwll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glo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(YAPADGO&amp;S, 2008, t.12).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</a:p>
          <a:p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Gwylio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clip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fideo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‘Susan Rees, merch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pwll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glo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Oes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Fictoria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’, a 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chyfrannu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i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drafodaeth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grŵp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” (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Yr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Adran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Plant,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Addysg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,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Dysgu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Gydol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Oes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Sgiliau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, 2016, t.4) 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drafod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ac 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“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adnabod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gwahaniaethau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rhwng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ffyrdd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o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fyw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mewn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gwahanol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gyfnodau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” (YAPADGO&amp;S, 2008, t.12) 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e.e.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 y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gwahaniaeth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rhwng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bywyd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plant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slawer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(1837-1901) a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heddiw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(2018).</a:t>
            </a:r>
          </a:p>
          <a:p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Cyflwyno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“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chyfleu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syniadau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,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safbwyntiau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chasgliadau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yn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fwyfwy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annibynnol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</a:p>
          <a:p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mewn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amrywiaeth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 o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ffyrdd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” (YAPADGO&amp;S, 2008, t. 13) 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e.e.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ffeil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o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ffeithiau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electronig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raglen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‘Book Creator’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sicrhau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“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defnydd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o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ddelweddau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” (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2016,). </a:t>
            </a:r>
          </a:p>
          <a:p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-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Dychmygu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mai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bod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nhw’n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byw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Oes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Fictoria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 Bydd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rhaid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dod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o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hyd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i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wybodaeth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briodol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gan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ddefnyddio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gwahanol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allweddeiriau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thechnegau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chwilio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” (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2016,)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e.e.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ymchwilio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i’r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“tai,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dillad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,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bwyd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, </a:t>
            </a:r>
            <a:r>
              <a:rPr lang="en-GB" sz="600" dirty="0" err="1">
                <a:solidFill>
                  <a:srgbClr val="7030A0"/>
                </a:solidFill>
                <a:latin typeface="Gill Sans MT" panose="020B0502020104020203" pitchFamily="34" charset="0"/>
              </a:rPr>
              <a:t>addysg</a:t>
            </a:r>
            <a:r>
              <a:rPr lang="en-GB" sz="600" dirty="0">
                <a:solidFill>
                  <a:srgbClr val="7030A0"/>
                </a:solidFill>
                <a:latin typeface="Gill Sans MT" panose="020B0502020104020203" pitchFamily="34" charset="0"/>
              </a:rPr>
              <a:t>” (YAPADGO&amp;S, 2008, t.13)</a:t>
            </a:r>
          </a:p>
          <a:p>
            <a:endParaRPr lang="en-GB" sz="600" dirty="0">
              <a:solidFill>
                <a:srgbClr val="7030A0"/>
              </a:solidFill>
              <a:latin typeface="Gill Sans MT" panose="020B0502020104020203" pitchFamily="34" charset="0"/>
            </a:endParaRPr>
          </a:p>
          <a:p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Cerddoriaeth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Pwnc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B</a:t>
            </a:r>
          </a:p>
          <a:p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Dadansoddi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darn o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gerddoriaeth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sy’n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gweddu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â’r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digwyddiadau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“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chwarae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offerynnau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,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defnyddio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technegau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chwarae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priodol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dangos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deheurwydd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cynyddol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rheolaeth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gynyddol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ar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sain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” (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Yr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Adran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Plant,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Addysg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,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Dysgu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Gydol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Oes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Sgiliau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, 2008, t.12)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e.e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 Susan 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codi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ac 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cerdded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i’r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gwaith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ac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yna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cerdded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lawr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i’r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pwll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glo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</a:p>
          <a:p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-  Bydd y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trosglwyddo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sgiliau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mathemategol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” (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2014)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gyfri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curiad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chadw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amser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</a:t>
            </a:r>
          </a:p>
          <a:p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Trafod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mynegi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barn” (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2014)  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am 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deimladau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Susan Rees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adegau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gwahanol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o’r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fideo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sut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mae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“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cyfleu’r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emosiynau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theimladau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trwy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gerddoriaeth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”. (YAPADGO&amp;S, 2008).</a:t>
            </a:r>
          </a:p>
          <a:p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- “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Dod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o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hyd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i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wybodaeth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briodol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” (</a:t>
            </a:r>
            <a:r>
              <a:rPr lang="en-GB" sz="6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6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2016)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drwy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“</a:t>
            </a:r>
            <a:r>
              <a:rPr lang="en-GB" sz="600" dirty="0" err="1">
                <a:solidFill>
                  <a:srgbClr val="FF0066"/>
                </a:solidFill>
                <a:latin typeface="Gill Sans MT" panose="020B0502020104020203" pitchFamily="34" charset="0"/>
              </a:rPr>
              <a:t>archwilio</a:t>
            </a:r>
            <a:r>
              <a:rPr lang="en-GB" sz="600" dirty="0">
                <a:solidFill>
                  <a:srgbClr val="FF0066"/>
                </a:solidFill>
                <a:latin typeface="Gill Sans MT" panose="020B0502020104020203" pitchFamily="34" charset="0"/>
              </a:rPr>
              <a:t>” (YAPADGO&amp;S, 2008, t.13)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 we am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elfennau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cerddorol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gwahanol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a’u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trafod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</a:t>
            </a:r>
          </a:p>
          <a:p>
            <a:pPr algn="ctr"/>
            <a:endParaRPr lang="en-GB" sz="600" dirty="0">
              <a:solidFill>
                <a:srgbClr val="000000"/>
              </a:solidFill>
              <a:highlight>
                <a:srgbClr val="FFFF00"/>
              </a:highlight>
              <a:latin typeface="Gill Sans MT" panose="020B0502020104020203" pitchFamily="34" charset="0"/>
            </a:endParaRPr>
          </a:p>
          <a:p>
            <a:pPr algn="ctr"/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Gan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wneud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gweithgareddau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uchod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mae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pwnc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B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gyfoethogi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pwnc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wrth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i’r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ddysgwyr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datblygu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dealltwriaeth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aml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synhwyraidd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o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fywyd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plentyn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pyllau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glo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Oes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Fictoria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</a:t>
            </a:r>
          </a:p>
          <a:p>
            <a:endParaRPr lang="en-GB" sz="6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BFA94AD-9B45-4156-B62A-74EDDB3667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32" t="32520" r="50072" b="36437"/>
          <a:stretch/>
        </p:blipFill>
        <p:spPr>
          <a:xfrm>
            <a:off x="2105000" y="548903"/>
            <a:ext cx="1072236" cy="84691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EFB1473-18A8-468D-9DDF-D3888ECD6BED}"/>
              </a:ext>
            </a:extLst>
          </p:cNvPr>
          <p:cNvSpPr/>
          <p:nvPr/>
        </p:nvSpPr>
        <p:spPr>
          <a:xfrm>
            <a:off x="291722" y="384283"/>
            <a:ext cx="1807504" cy="1193749"/>
          </a:xfrm>
          <a:prstGeom prst="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" dirty="0">
                <a:solidFill>
                  <a:schemeClr val="tx1"/>
                </a:solidFill>
              </a:rPr>
              <a:t>Model </a:t>
            </a:r>
            <a:r>
              <a:rPr lang="en-GB" sz="600" dirty="0" err="1">
                <a:solidFill>
                  <a:schemeClr val="tx1"/>
                </a:solidFill>
              </a:rPr>
              <a:t>Hierarchaidd</a:t>
            </a:r>
            <a:r>
              <a:rPr lang="en-GB" sz="600" dirty="0">
                <a:solidFill>
                  <a:schemeClr val="tx1"/>
                </a:solidFill>
              </a:rPr>
              <a:t> (Barnes, 2015)</a:t>
            </a:r>
          </a:p>
          <a:p>
            <a:pPr algn="ctr"/>
            <a:r>
              <a:rPr lang="en-GB" sz="600" dirty="0" err="1">
                <a:solidFill>
                  <a:schemeClr val="tx1"/>
                </a:solidFill>
              </a:rPr>
              <a:t>Defnyddir</a:t>
            </a:r>
            <a:r>
              <a:rPr lang="en-GB" sz="600" dirty="0">
                <a:solidFill>
                  <a:schemeClr val="tx1"/>
                </a:solidFill>
              </a:rPr>
              <a:t> y model </a:t>
            </a:r>
            <a:r>
              <a:rPr lang="en-GB" sz="600" dirty="0" err="1">
                <a:solidFill>
                  <a:schemeClr val="tx1"/>
                </a:solidFill>
              </a:rPr>
              <a:t>hierarchaidd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er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mwyn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ceisio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cyflawni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cynnydd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mewn</a:t>
            </a:r>
            <a:r>
              <a:rPr lang="en-GB" sz="600" dirty="0">
                <a:solidFill>
                  <a:schemeClr val="tx1"/>
                </a:solidFill>
              </a:rPr>
              <a:t> un </a:t>
            </a:r>
            <a:r>
              <a:rPr lang="en-GB" sz="600" dirty="0" err="1">
                <a:solidFill>
                  <a:schemeClr val="tx1"/>
                </a:solidFill>
              </a:rPr>
              <a:t>pwnc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drwy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addysgu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pwnc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arall</a:t>
            </a:r>
            <a:r>
              <a:rPr lang="en-GB" sz="600" dirty="0">
                <a:solidFill>
                  <a:schemeClr val="tx1"/>
                </a:solidFill>
              </a:rPr>
              <a:t>. Mae </a:t>
            </a:r>
            <a:r>
              <a:rPr lang="en-GB" sz="600" dirty="0" err="1">
                <a:solidFill>
                  <a:schemeClr val="tx1"/>
                </a:solidFill>
              </a:rPr>
              <a:t>dysgu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sgil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mewn</a:t>
            </a:r>
            <a:r>
              <a:rPr lang="en-GB" sz="600" dirty="0">
                <a:solidFill>
                  <a:schemeClr val="tx1"/>
                </a:solidFill>
              </a:rPr>
              <a:t> un </a:t>
            </a:r>
            <a:r>
              <a:rPr lang="en-GB" sz="600" dirty="0" err="1">
                <a:solidFill>
                  <a:schemeClr val="tx1"/>
                </a:solidFill>
              </a:rPr>
              <a:t>pwnc</a:t>
            </a:r>
            <a:r>
              <a:rPr lang="en-GB" sz="600" dirty="0">
                <a:solidFill>
                  <a:schemeClr val="tx1"/>
                </a:solidFill>
              </a:rPr>
              <a:t> yn </a:t>
            </a:r>
            <a:r>
              <a:rPr lang="en-GB" sz="600" dirty="0" err="1">
                <a:solidFill>
                  <a:schemeClr val="tx1"/>
                </a:solidFill>
              </a:rPr>
              <a:t>cael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ei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ddefnyddio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i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gefnogi’r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dysgu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ym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mhwnc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arall</a:t>
            </a:r>
            <a:r>
              <a:rPr lang="en-GB" sz="600" dirty="0">
                <a:solidFill>
                  <a:schemeClr val="tx1"/>
                </a:solidFill>
              </a:rPr>
              <a:t> (Barnes, 2015). </a:t>
            </a:r>
            <a:r>
              <a:rPr lang="en-GB" sz="600" dirty="0" err="1">
                <a:solidFill>
                  <a:schemeClr val="tx1"/>
                </a:solidFill>
              </a:rPr>
              <a:t>Mae’n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rhaid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sicrhau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fod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pwnc</a:t>
            </a:r>
            <a:r>
              <a:rPr lang="en-GB" sz="600" dirty="0">
                <a:solidFill>
                  <a:schemeClr val="tx1"/>
                </a:solidFill>
              </a:rPr>
              <a:t> B yn </a:t>
            </a:r>
            <a:r>
              <a:rPr lang="en-GB" sz="600" dirty="0" err="1">
                <a:solidFill>
                  <a:schemeClr val="tx1"/>
                </a:solidFill>
              </a:rPr>
              <a:t>cyfoethogi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pwnc</a:t>
            </a:r>
            <a:r>
              <a:rPr lang="en-GB" sz="600" dirty="0">
                <a:solidFill>
                  <a:schemeClr val="tx1"/>
                </a:solidFill>
              </a:rPr>
              <a:t> A. </a:t>
            </a:r>
            <a:r>
              <a:rPr lang="en-GB" sz="600" dirty="0" err="1">
                <a:solidFill>
                  <a:schemeClr val="tx1"/>
                </a:solidFill>
              </a:rPr>
              <a:t>Er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mwyn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sicrhau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defnydd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effeithiol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o’r</a:t>
            </a:r>
            <a:r>
              <a:rPr lang="en-GB" sz="600" dirty="0">
                <a:solidFill>
                  <a:schemeClr val="tx1"/>
                </a:solidFill>
              </a:rPr>
              <a:t> model, </a:t>
            </a:r>
            <a:r>
              <a:rPr lang="en-GB" sz="600" dirty="0" err="1">
                <a:solidFill>
                  <a:schemeClr val="tx1"/>
                </a:solidFill>
              </a:rPr>
              <a:t>gwelir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pwysigrwydd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sicrhau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fod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pwnc</a:t>
            </a:r>
            <a:r>
              <a:rPr lang="en-GB" sz="600" dirty="0">
                <a:solidFill>
                  <a:schemeClr val="tx1"/>
                </a:solidFill>
              </a:rPr>
              <a:t> B yn </a:t>
            </a:r>
            <a:r>
              <a:rPr lang="en-GB" sz="600" dirty="0" err="1">
                <a:solidFill>
                  <a:schemeClr val="tx1"/>
                </a:solidFill>
              </a:rPr>
              <a:t>berthnasol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i’r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dysgu</a:t>
            </a:r>
            <a:r>
              <a:rPr lang="en-GB" sz="600" dirty="0">
                <a:solidFill>
                  <a:schemeClr val="tx1"/>
                </a:solidFill>
              </a:rPr>
              <a:t>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0D16E85-78AA-4B9C-8814-BF73B9378F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135" t="51730" r="49347" b="32529"/>
          <a:stretch/>
        </p:blipFill>
        <p:spPr>
          <a:xfrm>
            <a:off x="3567316" y="2959160"/>
            <a:ext cx="785764" cy="36295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D35817B-89B0-49FF-B7FD-C5DE2645AB8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136" t="57945" r="49348" b="29036"/>
          <a:stretch/>
        </p:blipFill>
        <p:spPr>
          <a:xfrm>
            <a:off x="3628201" y="3425588"/>
            <a:ext cx="721933" cy="38607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6D2BE79-74BB-4FBB-8A8F-0BFDF7906B8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567" t="37704" r="53385" b="41653"/>
          <a:stretch/>
        </p:blipFill>
        <p:spPr>
          <a:xfrm>
            <a:off x="3628211" y="2532476"/>
            <a:ext cx="752065" cy="36295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6A9D4FE-F58C-4D48-9E5B-F12DCD7D7BF2}"/>
              </a:ext>
            </a:extLst>
          </p:cNvPr>
          <p:cNvSpPr txBox="1"/>
          <p:nvPr/>
        </p:nvSpPr>
        <p:spPr>
          <a:xfrm>
            <a:off x="4278497" y="2476081"/>
            <a:ext cx="40502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/>
              <a:t>Mae </a:t>
            </a:r>
            <a:r>
              <a:rPr lang="en-GB" sz="600" dirty="0" err="1"/>
              <a:t>gan</a:t>
            </a:r>
            <a:r>
              <a:rPr lang="en-GB" sz="600" dirty="0"/>
              <a:t> </a:t>
            </a:r>
            <a:r>
              <a:rPr lang="en-GB" sz="600" dirty="0" err="1"/>
              <a:t>gymhwysedd</a:t>
            </a:r>
            <a:r>
              <a:rPr lang="en-GB" sz="600" dirty="0"/>
              <a:t> </a:t>
            </a:r>
            <a:r>
              <a:rPr lang="en-GB" sz="600" dirty="0" err="1"/>
              <a:t>digidol</a:t>
            </a:r>
            <a:r>
              <a:rPr lang="en-GB" sz="600" dirty="0"/>
              <a:t> ran </a:t>
            </a:r>
            <a:r>
              <a:rPr lang="en-GB" sz="600" dirty="0" err="1"/>
              <a:t>enfawr</a:t>
            </a:r>
            <a:r>
              <a:rPr lang="en-GB" sz="600" dirty="0"/>
              <a:t> </a:t>
            </a:r>
            <a:r>
              <a:rPr lang="en-GB" sz="600" dirty="0" err="1"/>
              <a:t>ym</a:t>
            </a:r>
            <a:r>
              <a:rPr lang="en-GB" sz="600" dirty="0"/>
              <a:t> </a:t>
            </a:r>
            <a:r>
              <a:rPr lang="en-GB" sz="600" dirty="0" err="1"/>
              <a:t>mywydau</a:t>
            </a:r>
            <a:r>
              <a:rPr lang="en-GB" sz="600" dirty="0"/>
              <a:t> plant a </a:t>
            </a:r>
            <a:r>
              <a:rPr lang="en-GB" sz="600" dirty="0" err="1"/>
              <a:t>phobl</a:t>
            </a:r>
            <a:r>
              <a:rPr lang="en-GB" sz="600" dirty="0"/>
              <a:t> </a:t>
            </a:r>
            <a:r>
              <a:rPr lang="en-GB" sz="600" dirty="0" err="1"/>
              <a:t>ifanc</a:t>
            </a:r>
            <a:r>
              <a:rPr lang="en-GB" sz="600" dirty="0"/>
              <a:t>. </a:t>
            </a:r>
            <a:r>
              <a:rPr lang="en-GB" sz="600" dirty="0" err="1"/>
              <a:t>Nodir</a:t>
            </a:r>
            <a:r>
              <a:rPr lang="en-GB" sz="600" dirty="0"/>
              <a:t> </a:t>
            </a:r>
            <a:r>
              <a:rPr lang="en-GB" sz="600" dirty="0" err="1"/>
              <a:t>pwysigrwydd</a:t>
            </a:r>
            <a:r>
              <a:rPr lang="en-GB" sz="600" dirty="0"/>
              <a:t> </a:t>
            </a:r>
            <a:r>
              <a:rPr lang="en-GB" sz="600" dirty="0" err="1"/>
              <a:t>gallu</a:t>
            </a:r>
            <a:r>
              <a:rPr lang="en-GB" sz="600" dirty="0"/>
              <a:t> </a:t>
            </a:r>
            <a:r>
              <a:rPr lang="en-GB" sz="600" dirty="0" err="1"/>
              <a:t>defnyddio</a:t>
            </a:r>
            <a:r>
              <a:rPr lang="en-GB" sz="600" dirty="0"/>
              <a:t> </a:t>
            </a:r>
            <a:r>
              <a:rPr lang="en-GB" sz="600" dirty="0" err="1"/>
              <a:t>cymhwysedd</a:t>
            </a:r>
            <a:r>
              <a:rPr lang="en-GB" sz="600" dirty="0"/>
              <a:t> </a:t>
            </a:r>
            <a:r>
              <a:rPr lang="en-GB" sz="600" dirty="0" err="1"/>
              <a:t>digidol</a:t>
            </a:r>
            <a:r>
              <a:rPr lang="en-GB" sz="600" dirty="0"/>
              <a:t> </a:t>
            </a:r>
            <a:r>
              <a:rPr lang="en-GB" sz="600" dirty="0" err="1"/>
              <a:t>ym</a:t>
            </a:r>
            <a:r>
              <a:rPr lang="en-GB" sz="600" dirty="0"/>
              <a:t> </a:t>
            </a:r>
            <a:r>
              <a:rPr lang="en-GB" sz="600" dirty="0" err="1"/>
              <a:t>mywyd</a:t>
            </a:r>
            <a:r>
              <a:rPr lang="en-GB" sz="600" dirty="0"/>
              <a:t> </a:t>
            </a:r>
            <a:r>
              <a:rPr lang="en-GB" sz="600" dirty="0" err="1"/>
              <a:t>pob</a:t>
            </a:r>
            <a:r>
              <a:rPr lang="en-GB" sz="600" dirty="0"/>
              <a:t> </a:t>
            </a:r>
            <a:r>
              <a:rPr lang="en-GB" sz="600" dirty="0" err="1"/>
              <a:t>dydd</a:t>
            </a:r>
            <a:r>
              <a:rPr lang="en-GB" sz="600" dirty="0"/>
              <a:t> </a:t>
            </a:r>
            <a:r>
              <a:rPr lang="en-GB" sz="600" dirty="0" err="1"/>
              <a:t>gan</a:t>
            </a:r>
            <a:r>
              <a:rPr lang="en-GB" sz="600" dirty="0"/>
              <a:t> </a:t>
            </a:r>
            <a:r>
              <a:rPr lang="en-GB" sz="600" dirty="0" err="1"/>
              <a:t>gyfathrebu</a:t>
            </a:r>
            <a:r>
              <a:rPr lang="en-GB" sz="600" dirty="0"/>
              <a:t>, </a:t>
            </a:r>
            <a:r>
              <a:rPr lang="en-GB" sz="600" dirty="0" err="1"/>
              <a:t>gydweithio</a:t>
            </a:r>
            <a:r>
              <a:rPr lang="en-GB" sz="600" dirty="0"/>
              <a:t> ac </a:t>
            </a:r>
            <a:r>
              <a:rPr lang="en-GB" sz="600" dirty="0" err="1"/>
              <a:t>ymchwilio</a:t>
            </a:r>
            <a:r>
              <a:rPr lang="en-GB" sz="600" dirty="0"/>
              <a:t>. </a:t>
            </a:r>
            <a:r>
              <a:rPr lang="en-GB" sz="600" dirty="0" err="1"/>
              <a:t>Dywed</a:t>
            </a:r>
            <a:r>
              <a:rPr lang="en-GB" sz="600" dirty="0"/>
              <a:t> Donaldson (2015) </a:t>
            </a:r>
            <a:r>
              <a:rPr lang="en-GB" sz="600" dirty="0" err="1"/>
              <a:t>ei</a:t>
            </a:r>
            <a:r>
              <a:rPr lang="en-GB" sz="600" dirty="0"/>
              <a:t> </a:t>
            </a:r>
            <a:r>
              <a:rPr lang="en-GB" sz="600" dirty="0" err="1"/>
              <a:t>fod</a:t>
            </a:r>
            <a:r>
              <a:rPr lang="en-GB" sz="600" dirty="0"/>
              <a:t> yn </a:t>
            </a:r>
            <a:r>
              <a:rPr lang="en-GB" sz="600" dirty="0" err="1"/>
              <a:t>fwy</a:t>
            </a:r>
            <a:r>
              <a:rPr lang="en-GB" sz="600" dirty="0"/>
              <a:t> </a:t>
            </a:r>
            <a:r>
              <a:rPr lang="en-GB" sz="600" dirty="0" err="1"/>
              <a:t>cyffredin</a:t>
            </a:r>
            <a:r>
              <a:rPr lang="en-GB" sz="600" dirty="0"/>
              <a:t> yn </a:t>
            </a:r>
            <a:r>
              <a:rPr lang="en-GB" sz="600" dirty="0" err="1"/>
              <a:t>yr</a:t>
            </a:r>
            <a:r>
              <a:rPr lang="en-GB" sz="600" dirty="0"/>
              <a:t> unfed </a:t>
            </a:r>
            <a:r>
              <a:rPr lang="en-GB" sz="600" dirty="0" err="1"/>
              <a:t>ganrif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hugain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feddu’r</a:t>
            </a:r>
            <a:r>
              <a:rPr lang="en-GB" sz="600" dirty="0"/>
              <a:t> </a:t>
            </a:r>
            <a:r>
              <a:rPr lang="en-GB" sz="600" dirty="0" err="1"/>
              <a:t>gallu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ddefnyddio</a:t>
            </a:r>
            <a:r>
              <a:rPr lang="en-GB" sz="600" dirty="0"/>
              <a:t> </a:t>
            </a:r>
            <a:r>
              <a:rPr lang="en-GB" sz="600" dirty="0" err="1"/>
              <a:t>technoleg</a:t>
            </a:r>
            <a:r>
              <a:rPr lang="en-GB" sz="600" dirty="0"/>
              <a:t> </a:t>
            </a:r>
            <a:r>
              <a:rPr lang="en-GB" sz="600" dirty="0" err="1"/>
              <a:t>ddigidol</a:t>
            </a:r>
            <a:r>
              <a:rPr lang="en-GB" sz="600" dirty="0"/>
              <a:t> yn </a:t>
            </a:r>
            <a:r>
              <a:rPr lang="en-GB" sz="600" dirty="0" err="1"/>
              <a:t>greadigol</a:t>
            </a:r>
            <a:r>
              <a:rPr lang="en-GB" sz="600" dirty="0"/>
              <a:t> yn y </a:t>
            </a:r>
            <a:r>
              <a:rPr lang="en-GB" sz="600" dirty="0" err="1"/>
              <a:t>gweithle</a:t>
            </a:r>
            <a:r>
              <a:rPr lang="en-GB" sz="600" dirty="0"/>
              <a:t>. Noda </a:t>
            </a:r>
            <a:r>
              <a:rPr lang="en-GB" sz="600" dirty="0" err="1"/>
              <a:t>hefyd</a:t>
            </a:r>
            <a:r>
              <a:rPr lang="en-GB" sz="600" dirty="0"/>
              <a:t> </a:t>
            </a:r>
            <a:r>
              <a:rPr lang="en-GB" sz="600" dirty="0" err="1"/>
              <a:t>dylai</a:t>
            </a:r>
            <a:r>
              <a:rPr lang="en-GB" sz="600" dirty="0"/>
              <a:t> plant a </a:t>
            </a:r>
            <a:r>
              <a:rPr lang="en-GB" sz="600" dirty="0" err="1"/>
              <a:t>phobl</a:t>
            </a:r>
            <a:r>
              <a:rPr lang="en-GB" sz="600" dirty="0"/>
              <a:t> </a:t>
            </a:r>
            <a:r>
              <a:rPr lang="en-GB" sz="600" dirty="0" err="1"/>
              <a:t>ifanc</a:t>
            </a:r>
            <a:r>
              <a:rPr lang="en-GB" sz="600" dirty="0"/>
              <a:t> </a:t>
            </a:r>
            <a:r>
              <a:rPr lang="en-GB" sz="600" dirty="0" err="1"/>
              <a:t>feithrin</a:t>
            </a:r>
            <a:r>
              <a:rPr lang="en-GB" sz="600" dirty="0"/>
              <a:t>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dyfnach</a:t>
            </a:r>
            <a:r>
              <a:rPr lang="en-GB" sz="600" dirty="0"/>
              <a:t>, </a:t>
            </a:r>
            <a:r>
              <a:rPr lang="en-GB" sz="600" dirty="0" err="1"/>
              <a:t>a’r</a:t>
            </a:r>
            <a:r>
              <a:rPr lang="en-GB" sz="600" dirty="0"/>
              <a:t> </a:t>
            </a:r>
            <a:r>
              <a:rPr lang="en-GB" sz="600" dirty="0" err="1"/>
              <a:t>gallu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drosglwyddo</a:t>
            </a:r>
            <a:r>
              <a:rPr lang="en-GB" sz="600" dirty="0"/>
              <a:t> </a:t>
            </a:r>
            <a:r>
              <a:rPr lang="en-GB" sz="600" dirty="0" err="1"/>
              <a:t>gwybodaeth</a:t>
            </a:r>
            <a:r>
              <a:rPr lang="en-GB" sz="600" dirty="0"/>
              <a:t> yn </a:t>
            </a:r>
            <a:r>
              <a:rPr lang="en-GB" sz="600" dirty="0" err="1"/>
              <a:t>ddigidol</a:t>
            </a:r>
            <a:r>
              <a:rPr lang="en-GB" sz="600" dirty="0"/>
              <a:t>, </a:t>
            </a:r>
            <a:r>
              <a:rPr lang="en-GB" sz="600" dirty="0" err="1"/>
              <a:t>a’r</a:t>
            </a:r>
            <a:r>
              <a:rPr lang="en-GB" sz="600" dirty="0"/>
              <a:t> </a:t>
            </a:r>
            <a:r>
              <a:rPr lang="en-GB" sz="600" dirty="0" err="1"/>
              <a:t>ddealltwriaeth</a:t>
            </a:r>
            <a:r>
              <a:rPr lang="en-GB" sz="600" dirty="0"/>
              <a:t>.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5DD7A9D-BE4F-415B-AFEC-C76E49E56928}"/>
              </a:ext>
            </a:extLst>
          </p:cNvPr>
          <p:cNvSpPr txBox="1"/>
          <p:nvPr/>
        </p:nvSpPr>
        <p:spPr>
          <a:xfrm>
            <a:off x="4302460" y="2941097"/>
            <a:ext cx="3622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/>
              <a:t>Mae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rhifedd</a:t>
            </a:r>
            <a:r>
              <a:rPr lang="en-GB" sz="600" dirty="0"/>
              <a:t> yn </a:t>
            </a:r>
            <a:r>
              <a:rPr lang="en-GB" sz="600" dirty="0" err="1"/>
              <a:t>cael</a:t>
            </a:r>
            <a:r>
              <a:rPr lang="en-GB" sz="600" dirty="0"/>
              <a:t> </a:t>
            </a:r>
            <a:r>
              <a:rPr lang="en-GB" sz="600" dirty="0" err="1"/>
              <a:t>eu</a:t>
            </a:r>
            <a:r>
              <a:rPr lang="en-GB" sz="600" dirty="0"/>
              <a:t> </a:t>
            </a:r>
            <a:r>
              <a:rPr lang="en-GB" sz="600" dirty="0" err="1"/>
              <a:t>defnyddio</a:t>
            </a:r>
            <a:r>
              <a:rPr lang="en-GB" sz="600" dirty="0"/>
              <a:t> yn </a:t>
            </a:r>
            <a:r>
              <a:rPr lang="en-GB" sz="600" dirty="0" err="1"/>
              <a:t>eang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draws y </a:t>
            </a:r>
            <a:r>
              <a:rPr lang="en-GB" sz="600" dirty="0" err="1"/>
              <a:t>cwricwlwm</a:t>
            </a:r>
            <a:r>
              <a:rPr lang="en-GB" sz="600" dirty="0"/>
              <a:t> (Donaldson, 2015). </a:t>
            </a:r>
            <a:r>
              <a:rPr lang="en-GB" sz="600" dirty="0" err="1"/>
              <a:t>Gellir</a:t>
            </a:r>
            <a:r>
              <a:rPr lang="en-GB" sz="600" dirty="0"/>
              <a:t> </a:t>
            </a:r>
            <a:r>
              <a:rPr lang="en-GB" sz="600" dirty="0" err="1"/>
              <a:t>dadlau</a:t>
            </a:r>
            <a:r>
              <a:rPr lang="en-GB" sz="600" dirty="0"/>
              <a:t> bod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rhifedd</a:t>
            </a:r>
            <a:r>
              <a:rPr lang="en-GB" sz="600" dirty="0"/>
              <a:t> yn </a:t>
            </a:r>
            <a:r>
              <a:rPr lang="en-GB" sz="600" dirty="0" err="1"/>
              <a:t>hanfodol</a:t>
            </a:r>
            <a:r>
              <a:rPr lang="en-GB" sz="600" dirty="0"/>
              <a:t> </a:t>
            </a:r>
            <a:r>
              <a:rPr lang="en-GB" sz="600" dirty="0" err="1"/>
              <a:t>er</a:t>
            </a:r>
            <a:r>
              <a:rPr lang="en-GB" sz="600" dirty="0"/>
              <a:t> </a:t>
            </a:r>
            <a:r>
              <a:rPr lang="en-GB" sz="600" dirty="0" err="1"/>
              <a:t>mwyn</a:t>
            </a:r>
            <a:r>
              <a:rPr lang="en-GB" sz="600" dirty="0"/>
              <a:t> </a:t>
            </a:r>
            <a:r>
              <a:rPr lang="en-GB" sz="600" dirty="0" err="1"/>
              <a:t>byw</a:t>
            </a:r>
            <a:r>
              <a:rPr lang="en-GB" sz="600" dirty="0"/>
              <a:t> ac 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 err="1"/>
              <a:t>waith</a:t>
            </a:r>
            <a:r>
              <a:rPr lang="en-GB" sz="600" dirty="0"/>
              <a:t>. </a:t>
            </a:r>
            <a:r>
              <a:rPr lang="en-GB" sz="600" dirty="0" err="1"/>
              <a:t>Mae’n</a:t>
            </a:r>
            <a:r>
              <a:rPr lang="en-GB" sz="600" dirty="0"/>
              <a:t> </a:t>
            </a:r>
            <a:r>
              <a:rPr lang="en-GB" sz="600" dirty="0" err="1"/>
              <a:t>rhaid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bawb</a:t>
            </a:r>
            <a:r>
              <a:rPr lang="en-GB" sz="600" dirty="0"/>
              <a:t> </a:t>
            </a:r>
            <a:r>
              <a:rPr lang="en-GB" sz="600" dirty="0" err="1"/>
              <a:t>ddefnyddio</a:t>
            </a:r>
            <a:r>
              <a:rPr lang="en-GB" sz="600" dirty="0"/>
              <a:t>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rhifedd</a:t>
            </a:r>
            <a:r>
              <a:rPr lang="en-GB" sz="600" dirty="0"/>
              <a:t> </a:t>
            </a:r>
            <a:r>
              <a:rPr lang="en-GB" sz="600" dirty="0" err="1"/>
              <a:t>mewn</a:t>
            </a:r>
            <a:r>
              <a:rPr lang="en-GB" sz="600" dirty="0"/>
              <a:t> </a:t>
            </a:r>
            <a:r>
              <a:rPr lang="en-GB" sz="600" dirty="0" err="1"/>
              <a:t>bywyd</a:t>
            </a:r>
            <a:r>
              <a:rPr lang="en-GB" sz="600" dirty="0"/>
              <a:t> bob </a:t>
            </a:r>
            <a:r>
              <a:rPr lang="en-GB" sz="600" dirty="0" err="1"/>
              <a:t>dydd</a:t>
            </a:r>
            <a:r>
              <a:rPr lang="en-GB" sz="600" dirty="0"/>
              <a:t> </a:t>
            </a:r>
            <a:r>
              <a:rPr lang="en-GB" sz="600" dirty="0" err="1"/>
              <a:t>boed</a:t>
            </a:r>
            <a:r>
              <a:rPr lang="en-GB" sz="600" dirty="0"/>
              <a:t> 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 err="1"/>
              <a:t>siopa</a:t>
            </a:r>
            <a:r>
              <a:rPr lang="en-GB" sz="600" dirty="0"/>
              <a:t> </a:t>
            </a:r>
            <a:r>
              <a:rPr lang="en-GB" sz="600" dirty="0" err="1"/>
              <a:t>neu</a:t>
            </a:r>
            <a:r>
              <a:rPr lang="en-GB" sz="600" dirty="0"/>
              <a:t> 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 err="1"/>
              <a:t>yrru</a:t>
            </a:r>
            <a:r>
              <a:rPr lang="en-GB" sz="600" dirty="0"/>
              <a:t> car. </a:t>
            </a:r>
            <a:r>
              <a:rPr lang="en-GB" sz="600" dirty="0" err="1"/>
              <a:t>Swydd</a:t>
            </a:r>
            <a:r>
              <a:rPr lang="en-GB" sz="600" dirty="0"/>
              <a:t> </a:t>
            </a:r>
            <a:r>
              <a:rPr lang="en-GB" sz="600" dirty="0" err="1"/>
              <a:t>athrawon</a:t>
            </a:r>
            <a:r>
              <a:rPr lang="en-GB" sz="600" dirty="0"/>
              <a:t> </a:t>
            </a:r>
            <a:r>
              <a:rPr lang="en-GB" sz="600" dirty="0" err="1"/>
              <a:t>yw</a:t>
            </a:r>
            <a:r>
              <a:rPr lang="en-GB" sz="600" dirty="0"/>
              <a:t> </a:t>
            </a:r>
            <a:r>
              <a:rPr lang="en-GB" sz="600" dirty="0" err="1"/>
              <a:t>sicrhau</a:t>
            </a:r>
            <a:r>
              <a:rPr lang="en-GB" sz="600" dirty="0"/>
              <a:t> bod </a:t>
            </a:r>
            <a:r>
              <a:rPr lang="en-GB" sz="600" dirty="0" err="1"/>
              <a:t>gan</a:t>
            </a:r>
            <a:r>
              <a:rPr lang="en-GB" sz="600" dirty="0"/>
              <a:t> </a:t>
            </a:r>
            <a:r>
              <a:rPr lang="en-GB" sz="600" dirty="0" err="1"/>
              <a:t>blant</a:t>
            </a:r>
            <a:r>
              <a:rPr lang="en-GB" sz="600" dirty="0"/>
              <a:t> a </a:t>
            </a:r>
            <a:r>
              <a:rPr lang="en-GB" sz="600" dirty="0" err="1"/>
              <a:t>phobl</a:t>
            </a:r>
            <a:r>
              <a:rPr lang="en-GB" sz="600" dirty="0"/>
              <a:t> </a:t>
            </a:r>
            <a:r>
              <a:rPr lang="en-GB" sz="600" dirty="0" err="1"/>
              <a:t>ifanc</a:t>
            </a:r>
            <a:r>
              <a:rPr lang="en-GB" sz="600" dirty="0"/>
              <a:t> y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rhifedd</a:t>
            </a:r>
            <a:r>
              <a:rPr lang="en-GB" sz="600" dirty="0"/>
              <a:t> </a:t>
            </a:r>
            <a:r>
              <a:rPr lang="en-GB" sz="600" dirty="0" err="1"/>
              <a:t>allweddol</a:t>
            </a:r>
            <a:r>
              <a:rPr lang="en-GB" sz="600" dirty="0"/>
              <a:t> a bod </a:t>
            </a:r>
            <a:r>
              <a:rPr lang="en-GB" sz="600" dirty="0" err="1"/>
              <a:t>ganddynt</a:t>
            </a:r>
            <a:r>
              <a:rPr lang="en-GB" sz="600" dirty="0"/>
              <a:t> y </a:t>
            </a:r>
            <a:r>
              <a:rPr lang="en-GB" sz="600" dirty="0" err="1"/>
              <a:t>siawns</a:t>
            </a:r>
            <a:r>
              <a:rPr lang="en-GB" sz="600" dirty="0"/>
              <a:t> </a:t>
            </a:r>
            <a:r>
              <a:rPr lang="en-GB" sz="600" dirty="0" err="1"/>
              <a:t>i’w</a:t>
            </a:r>
            <a:r>
              <a:rPr lang="en-GB" sz="600" dirty="0"/>
              <a:t> </a:t>
            </a:r>
            <a:r>
              <a:rPr lang="en-GB" sz="600" dirty="0" err="1"/>
              <a:t>datblygu</a:t>
            </a:r>
            <a:r>
              <a:rPr lang="en-GB" sz="600" dirty="0"/>
              <a:t> yn </a:t>
            </a:r>
            <a:r>
              <a:rPr lang="en-GB" sz="600" dirty="0" err="1"/>
              <a:t>ystod</a:t>
            </a:r>
            <a:r>
              <a:rPr lang="en-GB" sz="600" dirty="0"/>
              <a:t> </a:t>
            </a:r>
            <a:r>
              <a:rPr lang="en-GB" sz="600" dirty="0" err="1"/>
              <a:t>eu</a:t>
            </a:r>
            <a:r>
              <a:rPr lang="en-GB" sz="600" dirty="0"/>
              <a:t> </a:t>
            </a:r>
            <a:r>
              <a:rPr lang="en-GB" sz="600" dirty="0" err="1"/>
              <a:t>hamser</a:t>
            </a:r>
            <a:r>
              <a:rPr lang="en-GB" sz="600" dirty="0"/>
              <a:t> yn </a:t>
            </a:r>
            <a:r>
              <a:rPr lang="en-GB" sz="600" dirty="0" err="1"/>
              <a:t>yr</a:t>
            </a:r>
            <a:r>
              <a:rPr lang="en-GB" sz="600" dirty="0"/>
              <a:t> </a:t>
            </a:r>
            <a:r>
              <a:rPr lang="en-GB" sz="600" dirty="0" err="1"/>
              <a:t>ysgol</a:t>
            </a:r>
            <a:r>
              <a:rPr lang="en-GB" sz="600" dirty="0"/>
              <a:t>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C021BF2-8B1C-461C-87A7-0CCEA166F3F1}"/>
              </a:ext>
            </a:extLst>
          </p:cNvPr>
          <p:cNvSpPr txBox="1"/>
          <p:nvPr/>
        </p:nvSpPr>
        <p:spPr>
          <a:xfrm>
            <a:off x="4301199" y="3431332"/>
            <a:ext cx="36725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/>
              <a:t>“Mae </a:t>
            </a:r>
            <a:r>
              <a:rPr lang="en-GB" sz="600" dirty="0" err="1"/>
              <a:t>cymhwysedd</a:t>
            </a:r>
            <a:r>
              <a:rPr lang="en-GB" sz="600" dirty="0"/>
              <a:t> </a:t>
            </a:r>
            <a:r>
              <a:rPr lang="en-GB" sz="600" dirty="0" err="1"/>
              <a:t>mewn</a:t>
            </a:r>
            <a:r>
              <a:rPr lang="en-GB" sz="600" dirty="0"/>
              <a:t> </a:t>
            </a:r>
            <a:r>
              <a:rPr lang="en-GB" sz="600" dirty="0" err="1"/>
              <a:t>llythrennedd</a:t>
            </a:r>
            <a:r>
              <a:rPr lang="en-GB" sz="600" dirty="0"/>
              <a:t>, </a:t>
            </a:r>
            <a:r>
              <a:rPr lang="en-GB" sz="600" dirty="0" err="1"/>
              <a:t>gan</a:t>
            </a:r>
            <a:r>
              <a:rPr lang="en-GB" sz="600" dirty="0"/>
              <a:t> </a:t>
            </a:r>
            <a:r>
              <a:rPr lang="en-GB" sz="600" dirty="0" err="1"/>
              <a:t>gynnwys</a:t>
            </a:r>
            <a:r>
              <a:rPr lang="en-GB" sz="600" dirty="0"/>
              <a:t> </a:t>
            </a:r>
            <a:r>
              <a:rPr lang="en-GB" sz="600" dirty="0" err="1"/>
              <a:t>cymhwysedd</a:t>
            </a:r>
            <a:r>
              <a:rPr lang="en-GB" sz="600" dirty="0"/>
              <a:t> yn </a:t>
            </a:r>
            <a:r>
              <a:rPr lang="en-GB" sz="600" dirty="0" err="1"/>
              <a:t>yr</a:t>
            </a:r>
            <a:r>
              <a:rPr lang="en-GB" sz="600" dirty="0"/>
              <a:t> </a:t>
            </a:r>
            <a:r>
              <a:rPr lang="en-GB" sz="600" dirty="0" err="1"/>
              <a:t>iaith</a:t>
            </a:r>
            <a:r>
              <a:rPr lang="en-GB" sz="600" dirty="0"/>
              <a:t> </a:t>
            </a:r>
            <a:r>
              <a:rPr lang="en-GB" sz="600" dirty="0" err="1"/>
              <a:t>lafar</a:t>
            </a:r>
            <a:r>
              <a:rPr lang="en-GB" sz="600" dirty="0"/>
              <a:t>, </a:t>
            </a:r>
            <a:r>
              <a:rPr lang="en-GB" sz="600" dirty="0" err="1"/>
              <a:t>cystrawen</a:t>
            </a:r>
            <a:r>
              <a:rPr lang="en-GB" sz="600" dirty="0"/>
              <a:t> a </a:t>
            </a:r>
            <a:r>
              <a:rPr lang="en-GB" sz="600" dirty="0" err="1"/>
              <a:t>sillafu</a:t>
            </a:r>
            <a:r>
              <a:rPr lang="en-GB" sz="600" dirty="0"/>
              <a:t>, yn </a:t>
            </a:r>
            <a:r>
              <a:rPr lang="en-GB" sz="600" dirty="0" err="1"/>
              <a:t>hanfodol</a:t>
            </a:r>
            <a:r>
              <a:rPr lang="en-GB" sz="600" dirty="0"/>
              <a:t>” (Donaldson, 2015, t.42) </a:t>
            </a:r>
            <a:r>
              <a:rPr lang="en-GB" sz="600" dirty="0" err="1"/>
              <a:t>er</a:t>
            </a:r>
            <a:r>
              <a:rPr lang="en-GB" sz="600" dirty="0"/>
              <a:t> </a:t>
            </a:r>
            <a:r>
              <a:rPr lang="en-GB" sz="600" dirty="0" err="1"/>
              <a:t>mwyn</a:t>
            </a:r>
            <a:r>
              <a:rPr lang="en-GB" sz="600" dirty="0"/>
              <a:t> </a:t>
            </a:r>
            <a:r>
              <a:rPr lang="en-GB" sz="600" dirty="0" err="1"/>
              <a:t>byw</a:t>
            </a:r>
            <a:r>
              <a:rPr lang="en-GB" sz="600" dirty="0"/>
              <a:t> </a:t>
            </a:r>
            <a:r>
              <a:rPr lang="en-GB" sz="600" dirty="0" err="1"/>
              <a:t>bywyd</a:t>
            </a:r>
            <a:r>
              <a:rPr lang="en-GB" sz="600" dirty="0"/>
              <a:t> </a:t>
            </a:r>
            <a:r>
              <a:rPr lang="en-GB" sz="600" dirty="0" err="1"/>
              <a:t>pob</a:t>
            </a:r>
            <a:r>
              <a:rPr lang="en-GB" sz="600" dirty="0"/>
              <a:t> </a:t>
            </a:r>
            <a:r>
              <a:rPr lang="en-GB" sz="600" dirty="0" err="1"/>
              <a:t>dydd</a:t>
            </a:r>
            <a:r>
              <a:rPr lang="en-GB" sz="600" dirty="0"/>
              <a:t>. </a:t>
            </a:r>
            <a:r>
              <a:rPr lang="en-GB" sz="600" dirty="0" err="1"/>
              <a:t>Amlinellir</a:t>
            </a:r>
            <a:r>
              <a:rPr lang="en-GB" sz="600" dirty="0"/>
              <a:t> </a:t>
            </a:r>
            <a:r>
              <a:rPr lang="en-GB" sz="600" dirty="0" err="1"/>
              <a:t>pwysigrwydd</a:t>
            </a:r>
            <a:r>
              <a:rPr lang="en-GB" sz="600" dirty="0"/>
              <a:t> </a:t>
            </a:r>
            <a:r>
              <a:rPr lang="en-GB" sz="600" dirty="0" err="1"/>
              <a:t>meistroli</a:t>
            </a:r>
            <a:r>
              <a:rPr lang="en-GB" sz="600" dirty="0"/>
              <a:t>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llythrennedd</a:t>
            </a:r>
            <a:r>
              <a:rPr lang="en-GB" sz="600" dirty="0"/>
              <a:t> </a:t>
            </a:r>
            <a:r>
              <a:rPr lang="en-GB" sz="600" dirty="0" err="1"/>
              <a:t>er</a:t>
            </a:r>
            <a:r>
              <a:rPr lang="en-GB" sz="600" dirty="0"/>
              <a:t> </a:t>
            </a:r>
            <a:r>
              <a:rPr lang="en-GB" sz="600" dirty="0" err="1"/>
              <a:t>mwyn</a:t>
            </a:r>
            <a:r>
              <a:rPr lang="en-GB" sz="600" dirty="0"/>
              <a:t> </a:t>
            </a:r>
            <a:r>
              <a:rPr lang="en-GB" sz="600" dirty="0" err="1"/>
              <a:t>datblygu</a:t>
            </a:r>
            <a:r>
              <a:rPr lang="en-GB" sz="600" dirty="0"/>
              <a:t> </a:t>
            </a:r>
            <a:r>
              <a:rPr lang="en-GB" sz="600" dirty="0" err="1"/>
              <a:t>dealltwriaeth</a:t>
            </a:r>
            <a:r>
              <a:rPr lang="en-GB" sz="600" dirty="0"/>
              <a:t> da. </a:t>
            </a:r>
            <a:r>
              <a:rPr lang="en-GB" sz="600" dirty="0" err="1"/>
              <a:t>Dylai</a:t>
            </a:r>
            <a:r>
              <a:rPr lang="en-GB" sz="600" dirty="0"/>
              <a:t> </a:t>
            </a:r>
            <a:r>
              <a:rPr lang="en-GB" sz="600" dirty="0" err="1"/>
              <a:t>athrawon</a:t>
            </a:r>
            <a:r>
              <a:rPr lang="en-GB" sz="600" dirty="0"/>
              <a:t> </a:t>
            </a:r>
            <a:r>
              <a:rPr lang="en-GB" sz="600" dirty="0" err="1"/>
              <a:t>herio</a:t>
            </a:r>
            <a:r>
              <a:rPr lang="en-GB" sz="600" dirty="0"/>
              <a:t> plant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ddefnyddio’r</a:t>
            </a:r>
            <a:r>
              <a:rPr lang="en-GB" sz="600" dirty="0"/>
              <a:t>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mewn</a:t>
            </a:r>
            <a:r>
              <a:rPr lang="en-GB" sz="600" dirty="0"/>
              <a:t> </a:t>
            </a:r>
            <a:r>
              <a:rPr lang="en-GB" sz="600" dirty="0" err="1"/>
              <a:t>amryw</a:t>
            </a:r>
            <a:r>
              <a:rPr lang="en-GB" sz="600" dirty="0"/>
              <a:t> </a:t>
            </a:r>
            <a:r>
              <a:rPr lang="en-GB" sz="600" dirty="0" err="1"/>
              <a:t>cyd-destun</a:t>
            </a:r>
            <a:r>
              <a:rPr lang="en-GB" sz="600" dirty="0"/>
              <a:t> </a:t>
            </a:r>
            <a:r>
              <a:rPr lang="en-GB" sz="600" dirty="0" err="1"/>
              <a:t>er</a:t>
            </a:r>
            <a:r>
              <a:rPr lang="en-GB" sz="600" dirty="0"/>
              <a:t> </a:t>
            </a:r>
            <a:r>
              <a:rPr lang="en-GB" sz="600" dirty="0" err="1"/>
              <a:t>mwyn</a:t>
            </a:r>
            <a:r>
              <a:rPr lang="en-GB" sz="600" dirty="0"/>
              <a:t> </a:t>
            </a:r>
            <a:r>
              <a:rPr lang="en-GB" sz="600" dirty="0" err="1"/>
              <a:t>cyfoethogi</a:t>
            </a:r>
            <a:r>
              <a:rPr lang="en-GB" sz="600" dirty="0"/>
              <a:t> a </a:t>
            </a:r>
            <a:r>
              <a:rPr lang="en-GB" sz="600" dirty="0" err="1"/>
              <a:t>chryfhau’r</a:t>
            </a:r>
            <a:r>
              <a:rPr lang="en-GB" sz="600" dirty="0"/>
              <a:t> </a:t>
            </a:r>
            <a:r>
              <a:rPr lang="en-GB" sz="600" dirty="0" err="1"/>
              <a:t>sgiliau</a:t>
            </a:r>
            <a:r>
              <a:rPr lang="en-GB" sz="600" dirty="0"/>
              <a:t>.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414DAD9-4ED7-4C7A-902B-7BA54B5033C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2584" t="49731" r="65287" b="27666"/>
          <a:stretch/>
        </p:blipFill>
        <p:spPr>
          <a:xfrm>
            <a:off x="3577452" y="1411615"/>
            <a:ext cx="743014" cy="77842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F951C24-A628-4EC5-8F4E-2165EAD80B72}"/>
              </a:ext>
            </a:extLst>
          </p:cNvPr>
          <p:cNvSpPr txBox="1"/>
          <p:nvPr/>
        </p:nvSpPr>
        <p:spPr>
          <a:xfrm>
            <a:off x="4301199" y="1336376"/>
            <a:ext cx="37930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Awgryma Donaldson (2015)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dylid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cael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pedwar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diben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fydd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golygu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bydd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pob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unigolyn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yn : 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ddysgwyr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uchelgeisiol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,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galluog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</a:t>
            </a:r>
            <a:endParaRPr lang="en-GB" sz="600" dirty="0">
              <a:solidFill>
                <a:schemeClr val="bg1">
                  <a:lumMod val="85000"/>
                </a:schemeClr>
              </a:solidFill>
              <a:latin typeface="Gill Sans MT" panose="020B0502020104020203" pitchFamily="34" charset="0"/>
            </a:endParaRPr>
          </a:p>
          <a:p>
            <a:pPr>
              <a:buFont typeface="Symbol" panose="05050102010706020507" pitchFamily="18" charset="2"/>
              <a:buChar char="·"/>
            </a:pP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gyfranwyr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mentrus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chreadigol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unigolion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iach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hyderus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ddinasyddion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egwyddorol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,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gwybodus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</a:t>
            </a:r>
          </a:p>
          <a:p>
            <a:endParaRPr lang="en-GB" sz="600" dirty="0">
              <a:solidFill>
                <a:srgbClr val="000000"/>
              </a:solidFill>
              <a:latin typeface="Gill Sans MT" panose="020B050202010402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ogystal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â’r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pedwar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diben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,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amlygodd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bwysigrwydd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 ‘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chwe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maes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phrofiad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,’ ac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gyd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fynd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â’r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meysydd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mae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cyfrifoldebau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trawsgwricwlaidd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fydd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chwarae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swydd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hanfodol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wrth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sicrhau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bod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sgiliau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gydol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oes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 plant a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phobl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ifanc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6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Cymru</a:t>
            </a:r>
            <a:r>
              <a:rPr lang="en-GB" sz="6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</a:p>
          <a:p>
            <a:endParaRPr lang="en-GB" sz="600" dirty="0">
              <a:solidFill>
                <a:srgbClr val="000000"/>
              </a:solidFill>
              <a:latin typeface="Gill Sans MT" panose="020B0502020104020203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D4C1367-DAA0-4E81-BAA0-FD12E907717B}"/>
              </a:ext>
            </a:extLst>
          </p:cNvPr>
          <p:cNvSpPr/>
          <p:nvPr/>
        </p:nvSpPr>
        <p:spPr>
          <a:xfrm>
            <a:off x="4425387" y="764327"/>
            <a:ext cx="1029354" cy="284589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 err="1">
                <a:solidFill>
                  <a:schemeClr val="tx1"/>
                </a:solidFill>
              </a:rPr>
              <a:t>Blwyddyn</a:t>
            </a:r>
            <a:r>
              <a:rPr lang="en-GB" sz="1000" dirty="0">
                <a:solidFill>
                  <a:schemeClr val="tx1"/>
                </a:solidFill>
              </a:rPr>
              <a:t> 4</a:t>
            </a:r>
            <a:endParaRPr lang="en-GB" sz="1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F43DCD7-EDF3-445A-8620-375C9E735AB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0390" t="40283" r="32733" b="32623"/>
          <a:stretch/>
        </p:blipFill>
        <p:spPr>
          <a:xfrm>
            <a:off x="10641912" y="477976"/>
            <a:ext cx="1249443" cy="7081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99BBB30-8703-4DC2-BDDA-E91313488C5D}"/>
              </a:ext>
            </a:extLst>
          </p:cNvPr>
          <p:cNvSpPr/>
          <p:nvPr/>
        </p:nvSpPr>
        <p:spPr>
          <a:xfrm>
            <a:off x="8854865" y="273049"/>
            <a:ext cx="1787047" cy="115261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F35707D-8C1D-454B-8B12-FB3DCF3B4977}"/>
              </a:ext>
            </a:extLst>
          </p:cNvPr>
          <p:cNvSpPr txBox="1"/>
          <p:nvPr/>
        </p:nvSpPr>
        <p:spPr>
          <a:xfrm>
            <a:off x="8854866" y="295356"/>
            <a:ext cx="1787046" cy="1107996"/>
          </a:xfrm>
          <a:prstGeom prst="rect">
            <a:avLst/>
          </a:prstGeom>
          <a:solidFill>
            <a:srgbClr val="CCFF99"/>
          </a:solidFill>
        </p:spPr>
        <p:txBody>
          <a:bodyPr wrap="square" rtlCol="0">
            <a:spAutoFit/>
          </a:bodyPr>
          <a:lstStyle/>
          <a:p>
            <a:r>
              <a:rPr lang="en-GB" sz="600" dirty="0"/>
              <a:t>Model </a:t>
            </a:r>
            <a:r>
              <a:rPr lang="en-GB" sz="600" dirty="0" err="1"/>
              <a:t>Thema</a:t>
            </a:r>
            <a:r>
              <a:rPr lang="en-GB" sz="600" dirty="0"/>
              <a:t> </a:t>
            </a:r>
            <a:r>
              <a:rPr lang="en-GB" sz="600" dirty="0" err="1"/>
              <a:t>Seiliedig</a:t>
            </a:r>
            <a:r>
              <a:rPr lang="en-GB" sz="600" dirty="0"/>
              <a:t> (Barnes, 2015)</a:t>
            </a:r>
          </a:p>
          <a:p>
            <a:r>
              <a:rPr lang="en-GB" sz="600" dirty="0"/>
              <a:t>Mae </a:t>
            </a:r>
            <a:r>
              <a:rPr lang="en-GB" sz="600" dirty="0" err="1"/>
              <a:t>dysgu</a:t>
            </a:r>
            <a:r>
              <a:rPr lang="en-GB" sz="600" dirty="0"/>
              <a:t> </a:t>
            </a:r>
            <a:r>
              <a:rPr lang="en-GB" sz="600" dirty="0" err="1"/>
              <a:t>trwy</a:t>
            </a:r>
            <a:r>
              <a:rPr lang="en-GB" sz="600" dirty="0"/>
              <a:t> </a:t>
            </a:r>
            <a:r>
              <a:rPr lang="en-GB" sz="600" dirty="0" err="1"/>
              <a:t>thema</a:t>
            </a:r>
            <a:r>
              <a:rPr lang="en-GB" sz="600" dirty="0"/>
              <a:t> yn </a:t>
            </a:r>
            <a:r>
              <a:rPr lang="en-GB" sz="600" dirty="0" err="1"/>
              <a:t>galluogi</a:t>
            </a:r>
            <a:r>
              <a:rPr lang="en-GB" sz="600" dirty="0"/>
              <a:t> </a:t>
            </a:r>
            <a:r>
              <a:rPr lang="en-GB" sz="600" dirty="0" err="1"/>
              <a:t>addysgu</a:t>
            </a:r>
            <a:r>
              <a:rPr lang="en-GB" sz="600" dirty="0"/>
              <a:t> </a:t>
            </a:r>
            <a:r>
              <a:rPr lang="en-GB" sz="600" dirty="0" err="1"/>
              <a:t>nifer</a:t>
            </a:r>
            <a:r>
              <a:rPr lang="en-GB" sz="600" dirty="0"/>
              <a:t> o </a:t>
            </a:r>
            <a:r>
              <a:rPr lang="en-GB" sz="600" dirty="0" err="1"/>
              <a:t>bynciau</a:t>
            </a:r>
            <a:r>
              <a:rPr lang="en-GB" sz="600" dirty="0"/>
              <a:t> </a:t>
            </a:r>
            <a:r>
              <a:rPr lang="en-GB" sz="600" dirty="0" err="1"/>
              <a:t>gwahanol</a:t>
            </a:r>
            <a:r>
              <a:rPr lang="en-GB" sz="600" dirty="0"/>
              <a:t> </a:t>
            </a:r>
            <a:r>
              <a:rPr lang="en-GB" sz="600" dirty="0" err="1"/>
              <a:t>drwy</a:t>
            </a:r>
            <a:r>
              <a:rPr lang="en-GB" sz="600" dirty="0"/>
              <a:t> </a:t>
            </a:r>
            <a:r>
              <a:rPr lang="en-GB" sz="600" dirty="0" err="1"/>
              <a:t>thema</a:t>
            </a:r>
            <a:r>
              <a:rPr lang="en-GB" sz="600" dirty="0"/>
              <a:t>. </a:t>
            </a:r>
            <a:r>
              <a:rPr lang="en-GB" sz="600" dirty="0" err="1"/>
              <a:t>Gellir</a:t>
            </a:r>
            <a:r>
              <a:rPr lang="en-GB" sz="600" dirty="0"/>
              <a:t> </a:t>
            </a:r>
            <a:r>
              <a:rPr lang="en-GB" sz="600" dirty="0" err="1"/>
              <a:t>datblygu</a:t>
            </a:r>
            <a:r>
              <a:rPr lang="en-GB" sz="600" dirty="0"/>
              <a:t> </a:t>
            </a:r>
            <a:r>
              <a:rPr lang="en-GB" sz="600" dirty="0" err="1"/>
              <a:t>nifer</a:t>
            </a:r>
            <a:r>
              <a:rPr lang="en-GB" sz="600" dirty="0"/>
              <a:t> o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draws y </a:t>
            </a:r>
            <a:r>
              <a:rPr lang="en-GB" sz="600" dirty="0" err="1"/>
              <a:t>cwricwlwm</a:t>
            </a:r>
            <a:r>
              <a:rPr lang="en-GB" sz="600" dirty="0"/>
              <a:t>. Pan </a:t>
            </a:r>
            <a:r>
              <a:rPr lang="en-GB" sz="600" dirty="0" err="1"/>
              <a:t>fedda</a:t>
            </a:r>
            <a:r>
              <a:rPr lang="en-GB" sz="600" dirty="0"/>
              <a:t> </a:t>
            </a:r>
            <a:r>
              <a:rPr lang="en-GB" sz="600" dirty="0" err="1"/>
              <a:t>athrawon</a:t>
            </a:r>
            <a:r>
              <a:rPr lang="en-GB" sz="600" dirty="0"/>
              <a:t> </a:t>
            </a:r>
            <a:r>
              <a:rPr lang="en-GB" sz="600" dirty="0" err="1"/>
              <a:t>wybodaeth</a:t>
            </a:r>
            <a:r>
              <a:rPr lang="en-GB" sz="600" dirty="0"/>
              <a:t> </a:t>
            </a:r>
            <a:r>
              <a:rPr lang="en-GB" sz="600" dirty="0" err="1"/>
              <a:t>pwnc</a:t>
            </a:r>
            <a:r>
              <a:rPr lang="en-GB" sz="600" dirty="0"/>
              <a:t> </a:t>
            </a:r>
            <a:r>
              <a:rPr lang="en-GB" sz="600" dirty="0" err="1"/>
              <a:t>cadarn</a:t>
            </a:r>
            <a:r>
              <a:rPr lang="en-GB" sz="600" dirty="0"/>
              <a:t> </a:t>
            </a:r>
            <a:r>
              <a:rPr lang="en-GB" sz="600" dirty="0" err="1"/>
              <a:t>maent</a:t>
            </a:r>
            <a:r>
              <a:rPr lang="en-GB" sz="600" dirty="0"/>
              <a:t> yn </a:t>
            </a:r>
            <a:r>
              <a:rPr lang="en-GB" sz="600" dirty="0" err="1"/>
              <a:t>ysgogi</a:t>
            </a:r>
            <a:r>
              <a:rPr lang="en-GB" sz="600" dirty="0"/>
              <a:t> </a:t>
            </a:r>
            <a:r>
              <a:rPr lang="en-GB" sz="600" dirty="0" err="1"/>
              <a:t>disgyblion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ddysgu</a:t>
            </a:r>
            <a:r>
              <a:rPr lang="en-GB" sz="600" dirty="0"/>
              <a:t> a </a:t>
            </a:r>
            <a:r>
              <a:rPr lang="en-GB" sz="600" dirty="0" err="1"/>
              <a:t>hynny’n</a:t>
            </a:r>
            <a:r>
              <a:rPr lang="en-GB" sz="600" dirty="0"/>
              <a:t> </a:t>
            </a:r>
            <a:r>
              <a:rPr lang="en-GB" sz="600" dirty="0" err="1"/>
              <a:t>hyderus</a:t>
            </a:r>
            <a:r>
              <a:rPr lang="en-GB" sz="600" dirty="0"/>
              <a:t>. </a:t>
            </a:r>
            <a:r>
              <a:rPr lang="en-GB" sz="600" dirty="0" err="1"/>
              <a:t>Gwelir</a:t>
            </a:r>
            <a:r>
              <a:rPr lang="en-GB" sz="600" dirty="0"/>
              <a:t> </a:t>
            </a:r>
            <a:r>
              <a:rPr lang="en-GB" sz="600" dirty="0" err="1"/>
              <a:t>pwysigrwydd</a:t>
            </a:r>
            <a:r>
              <a:rPr lang="en-GB" sz="600" dirty="0"/>
              <a:t> </a:t>
            </a:r>
            <a:r>
              <a:rPr lang="en-GB" sz="600" dirty="0" err="1"/>
              <a:t>sicrhau</a:t>
            </a:r>
            <a:r>
              <a:rPr lang="en-GB" sz="600" dirty="0"/>
              <a:t> </a:t>
            </a:r>
            <a:r>
              <a:rPr lang="en-GB" sz="600" dirty="0" err="1"/>
              <a:t>fod</a:t>
            </a:r>
            <a:r>
              <a:rPr lang="en-GB" sz="600" dirty="0"/>
              <a:t> y </a:t>
            </a:r>
            <a:r>
              <a:rPr lang="en-GB" sz="600" dirty="0" err="1"/>
              <a:t>themâu</a:t>
            </a:r>
            <a:r>
              <a:rPr lang="en-GB" sz="600" dirty="0"/>
              <a:t> yn </a:t>
            </a:r>
            <a:r>
              <a:rPr lang="en-GB" sz="600" dirty="0" err="1"/>
              <a:t>denu</a:t>
            </a:r>
            <a:r>
              <a:rPr lang="en-GB" sz="600" dirty="0"/>
              <a:t> </a:t>
            </a:r>
            <a:r>
              <a:rPr lang="en-GB" sz="600" dirty="0" err="1"/>
              <a:t>sylw</a:t>
            </a:r>
            <a:r>
              <a:rPr lang="en-GB" sz="600" dirty="0"/>
              <a:t> </a:t>
            </a:r>
            <a:r>
              <a:rPr lang="en-GB" sz="600" dirty="0" err="1"/>
              <a:t>dysgwyr</a:t>
            </a:r>
            <a:r>
              <a:rPr lang="en-GB" sz="600" dirty="0"/>
              <a:t>, yn </a:t>
            </a:r>
            <a:r>
              <a:rPr lang="en-GB" sz="600" dirty="0" err="1"/>
              <a:t>berthnasol</a:t>
            </a:r>
            <a:r>
              <a:rPr lang="en-GB" sz="600" dirty="0"/>
              <a:t> ac yn </a:t>
            </a:r>
            <a:r>
              <a:rPr lang="en-GB" sz="600" dirty="0" err="1"/>
              <a:t>galluogi</a:t>
            </a:r>
            <a:r>
              <a:rPr lang="en-GB" sz="600" dirty="0"/>
              <a:t> </a:t>
            </a:r>
            <a:r>
              <a:rPr lang="en-GB" sz="600" dirty="0" err="1"/>
              <a:t>cynllunio</a:t>
            </a:r>
            <a:r>
              <a:rPr lang="en-GB" sz="600" dirty="0"/>
              <a:t> </a:t>
            </a:r>
            <a:r>
              <a:rPr lang="en-GB" sz="600" dirty="0" err="1"/>
              <a:t>dwfn</a:t>
            </a:r>
            <a:r>
              <a:rPr lang="en-GB" sz="600" dirty="0"/>
              <a:t>. </a:t>
            </a:r>
            <a:r>
              <a:rPr lang="en-GB" sz="600" dirty="0" err="1"/>
              <a:t>Mae’n</a:t>
            </a:r>
            <a:r>
              <a:rPr lang="en-GB" sz="600" dirty="0"/>
              <a:t> </a:t>
            </a:r>
            <a:r>
              <a:rPr lang="en-GB" sz="600" dirty="0" err="1"/>
              <a:t>rhaid</a:t>
            </a:r>
            <a:r>
              <a:rPr lang="en-GB" sz="600" dirty="0"/>
              <a:t> </a:t>
            </a:r>
            <a:r>
              <a:rPr lang="en-GB" sz="600" dirty="0" err="1"/>
              <a:t>sicrhau</a:t>
            </a:r>
            <a:r>
              <a:rPr lang="en-GB" sz="600" dirty="0"/>
              <a:t> </a:t>
            </a:r>
            <a:r>
              <a:rPr lang="en-GB" sz="600" dirty="0" err="1"/>
              <a:t>fod</a:t>
            </a:r>
            <a:r>
              <a:rPr lang="en-GB" sz="600" dirty="0"/>
              <a:t> y </a:t>
            </a:r>
            <a:r>
              <a:rPr lang="en-GB" sz="600" dirty="0" err="1"/>
              <a:t>pynciau</a:t>
            </a:r>
            <a:r>
              <a:rPr lang="en-GB" sz="600" dirty="0"/>
              <a:t> </a:t>
            </a:r>
            <a:r>
              <a:rPr lang="en-GB" sz="600" dirty="0" err="1"/>
              <a:t>sy’n</a:t>
            </a:r>
            <a:r>
              <a:rPr lang="en-GB" sz="600" dirty="0"/>
              <a:t> </a:t>
            </a:r>
            <a:r>
              <a:rPr lang="en-GB" sz="600" dirty="0" err="1"/>
              <a:t>cael</a:t>
            </a:r>
            <a:r>
              <a:rPr lang="en-GB" sz="600" dirty="0"/>
              <a:t> </a:t>
            </a:r>
            <a:r>
              <a:rPr lang="en-GB" sz="600" dirty="0" err="1"/>
              <a:t>eu</a:t>
            </a:r>
            <a:r>
              <a:rPr lang="en-GB" sz="600" dirty="0"/>
              <a:t> </a:t>
            </a:r>
            <a:r>
              <a:rPr lang="en-GB" sz="600" dirty="0" err="1"/>
              <a:t>dysgu</a:t>
            </a:r>
            <a:r>
              <a:rPr lang="en-GB" sz="600" dirty="0"/>
              <a:t> yn </a:t>
            </a:r>
            <a:r>
              <a:rPr lang="en-GB" sz="600" dirty="0" err="1"/>
              <a:t>berthnasol</a:t>
            </a:r>
            <a:r>
              <a:rPr lang="en-GB" sz="600" dirty="0"/>
              <a:t> ac am </a:t>
            </a:r>
            <a:r>
              <a:rPr lang="en-GB" sz="600" dirty="0" err="1"/>
              <a:t>ddyfnhau</a:t>
            </a:r>
            <a:r>
              <a:rPr lang="en-GB" sz="600" dirty="0"/>
              <a:t> </a:t>
            </a:r>
            <a:r>
              <a:rPr lang="en-GB" sz="600" dirty="0" err="1"/>
              <a:t>dealltwriaeth</a:t>
            </a:r>
            <a:r>
              <a:rPr lang="en-GB" sz="600" dirty="0"/>
              <a:t> y </a:t>
            </a:r>
            <a:r>
              <a:rPr lang="en-GB" sz="600" dirty="0" err="1"/>
              <a:t>thema</a:t>
            </a:r>
            <a:r>
              <a:rPr lang="en-GB" sz="600" dirty="0"/>
              <a:t>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00F8E9-6AD6-4156-9B4D-C294C2BDE9A0}"/>
              </a:ext>
            </a:extLst>
          </p:cNvPr>
          <p:cNvSpPr txBox="1"/>
          <p:nvPr/>
        </p:nvSpPr>
        <p:spPr>
          <a:xfrm>
            <a:off x="8552667" y="1455633"/>
            <a:ext cx="3358878" cy="435503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Bydd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gwersi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cael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haddysgu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flwyddyn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4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ffocysu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thema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‘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Bwyta’n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iach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’.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Mae’r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gwersi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edrych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nifer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bynciau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perthnasol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mwyn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codi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ymwybyddiaeth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am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bwysigrwydd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bwyta’n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iach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</a:p>
          <a:p>
            <a:endParaRPr lang="en-GB" sz="500" dirty="0">
              <a:solidFill>
                <a:srgbClr val="000000"/>
              </a:solidFill>
              <a:latin typeface="Gill Sans MT" panose="020B0502020104020203" pitchFamily="34" charset="0"/>
            </a:endParaRPr>
          </a:p>
          <a:p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Cymraeg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: 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Bydd y plant yn 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casglu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syniadau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gynllunio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ysgrifennu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”  (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Yr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Adran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Addysg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Sgiliau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, 2016, t.10)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greu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taflen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wybodaeth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ddigidol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wrth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addasu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chyflwyno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ystod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destun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” (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2016)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mwyn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annog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plant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ysgol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fwyta’n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iach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cysylltir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gydag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ymgyrch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‘Ysgol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Iach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’.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Gwelir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arfer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da yn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Ysgolion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Sir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Gaerfyrddin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Maent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hyrwyddo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iechyd da,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i’r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plant, staff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a’r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gymuned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ehangach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(Ysgol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Brynaman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) 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defnyddio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strwythur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penodol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wrth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ysgrifennu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” </a:t>
            </a:r>
            <a:r>
              <a:rPr lang="en-GB" sz="500">
                <a:solidFill>
                  <a:srgbClr val="00B050"/>
                </a:solidFill>
                <a:latin typeface="Gill Sans MT" panose="020B0502020104020203" pitchFamily="34" charset="0"/>
              </a:rPr>
              <a:t>(YAA&amp;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S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, 2016, t.11)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ddefnyddio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sgaffald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Sue Palmer (2010)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mwyn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creu’r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daflen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wybodaeth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sicrhau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fod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ddeniadol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gynnwys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lluniau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teitlau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lliw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ffocysu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‘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Wythnos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Sglodion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’,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testun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cyfarwydd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ym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mis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Chwefror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am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effeithiau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bwydydd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afiach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e.e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sglodion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ac yn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llunio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taflen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wybodaeth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ddefnyddio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ffurf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safonol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ac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amrywiaeth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ferfau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e.e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.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ffurfiau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presennol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gorffennol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negyddol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” (YAA&amp;S, 2016, t.12)</a:t>
            </a:r>
            <a:endParaRPr lang="en-GB" sz="500" dirty="0">
              <a:solidFill>
                <a:srgbClr val="000000"/>
              </a:solidFill>
              <a:latin typeface="Gill Sans MT" panose="020B0502020104020203" pitchFamily="34" charset="0"/>
            </a:endParaRP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Cyflwynir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idiom ‘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gormod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ddim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nid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yw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dda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’.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Trafod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ystyr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idiom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ddefnyddio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ystod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strategaethau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ddeall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ystyr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B050"/>
                </a:solidFill>
                <a:latin typeface="Gill Sans MT" panose="020B0502020104020203" pitchFamily="34" charset="0"/>
              </a:rPr>
              <a:t>geiriau</a:t>
            </a:r>
            <a:r>
              <a:rPr lang="en-GB" sz="500" dirty="0">
                <a:solidFill>
                  <a:srgbClr val="00B050"/>
                </a:solidFill>
                <a:latin typeface="Gill Sans MT" panose="020B0502020104020203" pitchFamily="34" charset="0"/>
              </a:rPr>
              <a:t>” (YAA&amp;S, 2016, t.6)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 ac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yna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ceisio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creu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idiomau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hunain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am ‘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Wythnos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Sglodion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’. 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>
                <a:latin typeface="Gill Sans MT" panose="020B0502020104020203" pitchFamily="34" charset="0"/>
              </a:rPr>
              <a:t>yn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“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dod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hyd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wybodaeth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briodol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” (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2016) 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am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ordewdra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chreu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map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meddwl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ffocysu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effeithiau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Ymchwilio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ganfod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pa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wlad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sy’n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dioddef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fwyaf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ordewdra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</a:p>
          <a:p>
            <a:endParaRPr lang="en-GB" sz="500" dirty="0">
              <a:solidFill>
                <a:srgbClr val="000000"/>
              </a:solidFill>
              <a:latin typeface="Gill Sans MT" panose="020B0502020104020203" pitchFamily="34" charset="0"/>
            </a:endParaRPr>
          </a:p>
          <a:p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Gwyddoniaeth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: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Fel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dosbarth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bydd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trafod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(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strategaeth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Tacsonomeg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Barrett</a:t>
            </a:r>
            <a:r>
              <a:rPr lang="en-GB" sz="500" dirty="0">
                <a:latin typeface="Gill Sans MT" panose="020B0502020104020203" pitchFamily="34" charset="0"/>
              </a:rPr>
              <a:t>)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“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yr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angen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am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amrywiaeth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fwydydd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” (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Yr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Adran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Plant,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Addysg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Dysgu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Gydol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Oes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Sgiliau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, 2008, t.12)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plât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bwydydd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iachus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phwysigrwydd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diet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cytbwys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ymateb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fynegi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barn” (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2014)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ddiet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cytbwys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pham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fod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bwysig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ac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yna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gellir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trafod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fel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dosbarth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syniadau’r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Bydd y </a:t>
            </a:r>
            <a:r>
              <a:rPr lang="en-GB" sz="500" dirty="0" err="1">
                <a:latin typeface="Gill Sans MT" panose="020B0502020104020203" pitchFamily="34" charset="0"/>
              </a:rPr>
              <a:t>dysgwyr</a:t>
            </a:r>
            <a:r>
              <a:rPr lang="en-GB" sz="500" dirty="0">
                <a:latin typeface="Gill Sans MT" panose="020B0502020104020203" pitchFamily="34" charset="0"/>
              </a:rPr>
              <a:t> yn 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dod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hyd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wybodaeth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” (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2016) 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am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fraster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siwgr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ac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effaith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rhain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gorff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Bydd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rhaid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i’r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greu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rhagfynegiadau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ddefnyddio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peth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gwybodaeth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dealltwriaeth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FFC000"/>
                </a:solidFill>
                <a:latin typeface="Gill Sans MT" panose="020B0502020104020203" pitchFamily="34" charset="0"/>
              </a:rPr>
              <a:t>flaenorol</a:t>
            </a:r>
            <a:r>
              <a:rPr lang="en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” (YAPADGO&amp;S, 2008, t.12) 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am  faint o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siwgr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sydd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mewn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bwydydd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diodydd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fwyteir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ac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yfir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ddyddiol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</a:t>
            </a:r>
          </a:p>
          <a:p>
            <a:r>
              <a:rPr lang="cy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Yna fel gwaith cartref bydd y plant yn derbyn tasg o </a:t>
            </a:r>
            <a:r>
              <a:rPr lang="cy-GB" sz="500" dirty="0">
                <a:solidFill>
                  <a:srgbClr val="FFC000"/>
                </a:solidFill>
                <a:latin typeface="Gill Sans MT" panose="020B0502020104020203" pitchFamily="34" charset="0"/>
              </a:rPr>
              <a:t>“chwilio am wybodaeth” (YAPADGO&amp;S, 2008, t.12) </a:t>
            </a:r>
            <a:r>
              <a:rPr lang="cy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gan ymchwilio i ganran braster a siwgr mewn pecynnau bwyd yn y tŷ. Bydd rhaid </a:t>
            </a:r>
            <a:r>
              <a:rPr lang="cy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“cyflwyno data drwy ddefnyddio tablau” (Llywodraeth Cymru, 2014) 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>
                <a:latin typeface="Gill Sans MT" panose="020B0502020104020203" pitchFamily="34" charset="0"/>
              </a:rPr>
              <a:t>yn 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“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cyfnewid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cyfathrebiadau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ar-lein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gyda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eraill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” (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2016)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cyn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wers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‘Google Classroom’. </a:t>
            </a:r>
          </a:p>
          <a:p>
            <a:endParaRPr lang="en-GB" sz="500" dirty="0">
              <a:solidFill>
                <a:srgbClr val="000000"/>
              </a:solidFill>
              <a:latin typeface="Gill Sans MT" panose="020B0502020104020203" pitchFamily="34" charset="0"/>
            </a:endParaRPr>
          </a:p>
          <a:p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Dylunio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Thechnoleg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: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Plant am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greu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sm</a:t>
            </a:r>
            <a:r>
              <a:rPr lang="en-GB" sz="5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ŵ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ddis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iachus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ddewis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cynhwysion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priodol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”(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Yr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Adran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Plant,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Addysg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Dysgu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Gydol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Oes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Sgiliau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, 2008, t.12) 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Creu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siart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tali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graff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hoff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ffrwythau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llysiau'r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dosbarth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mwyn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defnyddio’r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data” (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2014)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benderfynu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pa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sm</a:t>
            </a:r>
            <a:r>
              <a:rPr lang="en-GB" sz="5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ŵ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ddis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maent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am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greu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Bydd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rhaid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i’r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helpu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grŵp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ddod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gytundeb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”(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2014)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ddefnyddio’u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graffiau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mwyn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penderfynu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pa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ffrwythau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llysiau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maent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am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archebu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siop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ysgol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gyfer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creu’r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sm</a:t>
            </a:r>
            <a:r>
              <a:rPr lang="en-GB" sz="5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ŵ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ddis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Bydd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rheoli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arian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cymharu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costau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rhwng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phenderfynu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beth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y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gellir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ei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brynu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fewn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cyllideb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benodedig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” (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Cymru,2014) 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Derbynnia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pob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grŵp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(4) £5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wario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ffrwythau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Bydd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rhaid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creu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archeb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siopa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Bydd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rhaid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sicrhau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fod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digon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ffrwythau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mwyn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creu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sm</a:t>
            </a:r>
            <a:r>
              <a:rPr lang="en-GB" sz="5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ŵ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bob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aelod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o’r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grŵp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Wrth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i’r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plant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greu’r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sm</a:t>
            </a:r>
            <a:r>
              <a:rPr lang="en-GB" sz="5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ŵ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ddis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byddant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yn “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cynllunio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chyflawni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mewn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modd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diogel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hylan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ystod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eang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dasgau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paratoi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bwyd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ymarferol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” (YAPADGO&amp;S, 2008, t.13) 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Bydd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gwneud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cynhyrchion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ganolbwyntio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ar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wahanol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gyd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destunau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” (YAPADGO&amp;S, 2014, t.12) 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(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Dydd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Gŵyl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Dewi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).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derbyn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rhestr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siopa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chyllideb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fydd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angen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iddynt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weithio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mewn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pâr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mwyn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dod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hyd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wybodaeth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” (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2016)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lein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mwyn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prynu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bwyd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greu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cawl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Datblygu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rysáit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ar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gyfer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eu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cynhyrchion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nodi’u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bwriadau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a’u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dull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gweithredu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” (YAPADGO&amp;S, 2014, t.12)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wrth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baratoi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gynllunio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cawl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Wrth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ymgymryd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â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thasgau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paratoi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bwyd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bydd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rhoi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ystyriaeth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anghenion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o ran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maeth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” (YAPADGO&amp;S, 2014, t.13). 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Bydd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dysgwyr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yn 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defnyddio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cloriannau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â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rhaniadau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bwyso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gwrthrychau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” (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2014)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mwyn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pwyso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mesur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y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cynhwysion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 </a:t>
            </a:r>
          </a:p>
          <a:p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- Bydd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rhaid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“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trafod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eu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cynhyrchion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a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gwerthuso’u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6600"/>
                </a:solidFill>
                <a:latin typeface="Gill Sans MT" panose="020B0502020104020203" pitchFamily="34" charset="0"/>
              </a:rPr>
              <a:t>gwaith</a:t>
            </a:r>
            <a:r>
              <a:rPr lang="en-GB" sz="500" dirty="0">
                <a:solidFill>
                  <a:srgbClr val="006600"/>
                </a:solidFill>
                <a:latin typeface="Gill Sans MT" panose="020B0502020104020203" pitchFamily="34" charset="0"/>
              </a:rPr>
              <a:t>” (YAPADGO&amp;S, 2008, t.13) 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gan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 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“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ddefnyddio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ffurf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safonol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amrywiaeth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o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ferfau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e.e.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ffurfiau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presennol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gorffennol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,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negyddol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” ( </a:t>
            </a:r>
            <a:r>
              <a:rPr lang="en-GB" sz="500" dirty="0" err="1">
                <a:solidFill>
                  <a:srgbClr val="CC99FF"/>
                </a:solidFill>
                <a:latin typeface="Gill Sans MT" panose="020B0502020104020203" pitchFamily="34" charset="0"/>
              </a:rPr>
              <a:t>Llywodreth</a:t>
            </a:r>
            <a:r>
              <a:rPr lang="en-GB" sz="500" dirty="0">
                <a:solidFill>
                  <a:srgbClr val="CC99FF"/>
                </a:solidFill>
                <a:latin typeface="Gill Sans MT" panose="020B0502020104020203" pitchFamily="34" charset="0"/>
              </a:rPr>
              <a:t> Cymru, 2014)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e.e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Es i,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bwytais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i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,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nid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en-GB" sz="5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oedd</a:t>
            </a:r>
            <a:r>
              <a:rPr lang="en-GB" sz="500" dirty="0">
                <a:solidFill>
                  <a:srgbClr val="000000"/>
                </a:solidFill>
                <a:latin typeface="Gill Sans MT" panose="020B0502020104020203" pitchFamily="34" charset="0"/>
              </a:rPr>
              <a:t>.</a:t>
            </a:r>
          </a:p>
          <a:p>
            <a:endParaRPr lang="en-GB" sz="700" dirty="0">
              <a:solidFill>
                <a:srgbClr val="000000"/>
              </a:solidFill>
              <a:latin typeface="Gill Sans MT" panose="020B0502020104020203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DAB3257-9CFF-4849-8A96-C26F1E54385D}"/>
              </a:ext>
            </a:extLst>
          </p:cNvPr>
          <p:cNvSpPr/>
          <p:nvPr/>
        </p:nvSpPr>
        <p:spPr>
          <a:xfrm>
            <a:off x="5961140" y="785003"/>
            <a:ext cx="1160276" cy="260097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>
                <a:solidFill>
                  <a:schemeClr val="tx1"/>
                </a:solidFill>
              </a:rPr>
              <a:t>1404953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64670822-F678-4CF5-B57B-B8F4E1EE3B5C}"/>
              </a:ext>
            </a:extLst>
          </p:cNvPr>
          <p:cNvSpPr/>
          <p:nvPr/>
        </p:nvSpPr>
        <p:spPr>
          <a:xfrm>
            <a:off x="6008438" y="4002213"/>
            <a:ext cx="2274895" cy="1369500"/>
          </a:xfrm>
          <a:prstGeom prst="roundRect">
            <a:avLst/>
          </a:prstGeom>
          <a:noFill/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95D41AA-944E-4251-B5FF-85352AD3A96E}"/>
              </a:ext>
            </a:extLst>
          </p:cNvPr>
          <p:cNvSpPr/>
          <p:nvPr/>
        </p:nvSpPr>
        <p:spPr>
          <a:xfrm>
            <a:off x="6035137" y="4002212"/>
            <a:ext cx="234192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500" u="sng" dirty="0"/>
              <a:t>Cyfyngiadau Model </a:t>
            </a:r>
            <a:r>
              <a:rPr lang="en-GB" sz="500" u="sng" dirty="0" err="1"/>
              <a:t>Hierarchaidd</a:t>
            </a:r>
            <a:endParaRPr lang="en-GB" sz="500" u="sng" dirty="0"/>
          </a:p>
          <a:p>
            <a:r>
              <a:rPr lang="en-GB" sz="500" dirty="0"/>
              <a:t>•“Little progress is made in the ‘inferior’ subject” (Barnes, 2015, t.67)</a:t>
            </a:r>
          </a:p>
          <a:p>
            <a:r>
              <a:rPr lang="en-GB" sz="500" dirty="0"/>
              <a:t>• </a:t>
            </a:r>
            <a:r>
              <a:rPr lang="en-GB" sz="500" dirty="0" err="1"/>
              <a:t>Rhaid</a:t>
            </a:r>
            <a:r>
              <a:rPr lang="en-GB" sz="500" dirty="0"/>
              <a:t> </a:t>
            </a:r>
            <a:r>
              <a:rPr lang="en-GB" sz="500" dirty="0" err="1"/>
              <a:t>sicrhau</a:t>
            </a:r>
            <a:r>
              <a:rPr lang="en-GB" sz="500" dirty="0"/>
              <a:t> </a:t>
            </a:r>
            <a:r>
              <a:rPr lang="en-GB" sz="500" dirty="0" err="1"/>
              <a:t>nad</a:t>
            </a:r>
            <a:r>
              <a:rPr lang="en-GB" sz="500" dirty="0"/>
              <a:t> </a:t>
            </a:r>
            <a:r>
              <a:rPr lang="en-GB" sz="500" dirty="0" err="1"/>
              <a:t>yw</a:t>
            </a:r>
            <a:r>
              <a:rPr lang="en-GB" sz="500" dirty="0"/>
              <a:t> </a:t>
            </a:r>
            <a:r>
              <a:rPr lang="en-GB" sz="500" dirty="0" err="1"/>
              <a:t>pwnc</a:t>
            </a:r>
            <a:r>
              <a:rPr lang="en-GB" sz="500" dirty="0"/>
              <a:t> B yn </a:t>
            </a:r>
            <a:r>
              <a:rPr lang="en-GB" sz="500" dirty="0" err="1"/>
              <a:t>gwanhau’r</a:t>
            </a:r>
            <a:r>
              <a:rPr lang="en-GB" sz="500" dirty="0"/>
              <a:t> </a:t>
            </a:r>
            <a:r>
              <a:rPr lang="en-GB" sz="500" dirty="0" err="1"/>
              <a:t>dysgu</a:t>
            </a:r>
            <a:r>
              <a:rPr lang="en-GB" sz="500" dirty="0"/>
              <a:t> yn </a:t>
            </a:r>
            <a:r>
              <a:rPr lang="en-GB" sz="500" dirty="0" err="1"/>
              <a:t>hytrach</a:t>
            </a:r>
            <a:r>
              <a:rPr lang="en-GB" sz="500" dirty="0"/>
              <a:t> </a:t>
            </a:r>
            <a:r>
              <a:rPr lang="en-GB" sz="500" dirty="0" err="1"/>
              <a:t>na</a:t>
            </a:r>
            <a:r>
              <a:rPr lang="en-GB" sz="500" dirty="0"/>
              <a:t> </a:t>
            </a:r>
            <a:r>
              <a:rPr lang="en-GB" sz="500" dirty="0" err="1"/>
              <a:t>chyfoethogi’r</a:t>
            </a:r>
            <a:r>
              <a:rPr lang="en-GB" sz="500" dirty="0"/>
              <a:t> </a:t>
            </a:r>
            <a:r>
              <a:rPr lang="en-GB" sz="500" dirty="0" err="1"/>
              <a:t>dysgu</a:t>
            </a:r>
            <a:r>
              <a:rPr lang="en-GB" sz="500" dirty="0"/>
              <a:t>.</a:t>
            </a:r>
          </a:p>
          <a:p>
            <a:r>
              <a:rPr lang="en-GB" sz="500" dirty="0"/>
              <a:t>• Ni </a:t>
            </a:r>
            <a:r>
              <a:rPr lang="en-GB" sz="500" dirty="0" err="1"/>
              <a:t>wnei</a:t>
            </a:r>
            <a:r>
              <a:rPr lang="en-GB" sz="500" dirty="0"/>
              <a:t> </a:t>
            </a:r>
            <a:r>
              <a:rPr lang="en-GB" sz="500" dirty="0" err="1"/>
              <a:t>cynnydd</a:t>
            </a:r>
            <a:r>
              <a:rPr lang="en-GB" sz="500" dirty="0"/>
              <a:t> </a:t>
            </a:r>
            <a:r>
              <a:rPr lang="en-GB" sz="500" dirty="0" err="1"/>
              <a:t>os</a:t>
            </a:r>
            <a:r>
              <a:rPr lang="en-GB" sz="500" dirty="0"/>
              <a:t> </a:t>
            </a:r>
            <a:r>
              <a:rPr lang="en-GB" sz="500" dirty="0" err="1"/>
              <a:t>nad</a:t>
            </a:r>
            <a:r>
              <a:rPr lang="en-GB" sz="500" dirty="0"/>
              <a:t> </a:t>
            </a:r>
            <a:r>
              <a:rPr lang="en-GB" sz="500" dirty="0" err="1"/>
              <a:t>yw</a:t>
            </a:r>
            <a:r>
              <a:rPr lang="en-GB" sz="500" dirty="0"/>
              <a:t> </a:t>
            </a:r>
            <a:r>
              <a:rPr lang="en-GB" sz="500" dirty="0" err="1"/>
              <a:t>pwnc</a:t>
            </a:r>
            <a:r>
              <a:rPr lang="en-GB" sz="500" dirty="0"/>
              <a:t> B yn </a:t>
            </a:r>
            <a:r>
              <a:rPr lang="en-GB" sz="500" dirty="0" err="1"/>
              <a:t>berthnasol</a:t>
            </a:r>
            <a:r>
              <a:rPr lang="en-GB" sz="500" dirty="0"/>
              <a:t> </a:t>
            </a:r>
            <a:r>
              <a:rPr lang="en-GB" sz="500" dirty="0" err="1"/>
              <a:t>i’r</a:t>
            </a:r>
            <a:r>
              <a:rPr lang="en-GB" sz="500" dirty="0"/>
              <a:t> </a:t>
            </a:r>
            <a:r>
              <a:rPr lang="en-GB" sz="500" dirty="0" err="1"/>
              <a:t>dasg</a:t>
            </a:r>
            <a:r>
              <a:rPr lang="en-GB" sz="500" dirty="0"/>
              <a:t>.</a:t>
            </a:r>
          </a:p>
          <a:p>
            <a:endParaRPr lang="en-GB" sz="500" dirty="0"/>
          </a:p>
          <a:p>
            <a:r>
              <a:rPr lang="en-GB" sz="500" u="sng" dirty="0"/>
              <a:t>Cyfyngiadau Model </a:t>
            </a:r>
            <a:r>
              <a:rPr lang="en-GB" sz="500" u="sng" dirty="0" err="1"/>
              <a:t>Thema</a:t>
            </a:r>
            <a:r>
              <a:rPr lang="en-GB" sz="500" u="sng" dirty="0"/>
              <a:t> </a:t>
            </a:r>
            <a:r>
              <a:rPr lang="en-GB" sz="500" u="sng" dirty="0" err="1"/>
              <a:t>Seiliedig</a:t>
            </a:r>
            <a:endParaRPr lang="en-GB" sz="500" u="sng" dirty="0"/>
          </a:p>
          <a:p>
            <a:r>
              <a:rPr lang="en-GB" sz="500" dirty="0"/>
              <a:t>•</a:t>
            </a:r>
            <a:r>
              <a:rPr lang="en-GB" sz="500" dirty="0" err="1"/>
              <a:t>Er</a:t>
            </a:r>
            <a:r>
              <a:rPr lang="en-GB" sz="500" dirty="0"/>
              <a:t> bod </a:t>
            </a:r>
            <a:r>
              <a:rPr lang="en-GB" sz="500" dirty="0" err="1"/>
              <a:t>modd</a:t>
            </a:r>
            <a:r>
              <a:rPr lang="en-GB" sz="500" dirty="0"/>
              <a:t> </a:t>
            </a:r>
            <a:r>
              <a:rPr lang="en-GB" sz="500" dirty="0" err="1"/>
              <a:t>cysylltu’r</a:t>
            </a:r>
            <a:r>
              <a:rPr lang="en-GB" sz="500" dirty="0"/>
              <a:t> </a:t>
            </a:r>
            <a:r>
              <a:rPr lang="en-GB" sz="500" dirty="0" err="1"/>
              <a:t>thema</a:t>
            </a:r>
            <a:r>
              <a:rPr lang="en-GB" sz="500" dirty="0"/>
              <a:t> </a:t>
            </a:r>
            <a:r>
              <a:rPr lang="en-GB" sz="500" dirty="0" err="1"/>
              <a:t>gyda</a:t>
            </a:r>
            <a:r>
              <a:rPr lang="en-GB" sz="500" dirty="0"/>
              <a:t> </a:t>
            </a:r>
            <a:r>
              <a:rPr lang="en-GB" sz="500" dirty="0" err="1"/>
              <a:t>nifer</a:t>
            </a:r>
            <a:r>
              <a:rPr lang="en-GB" sz="500" dirty="0"/>
              <a:t> o </a:t>
            </a:r>
            <a:r>
              <a:rPr lang="en-GB" sz="500" dirty="0" err="1"/>
              <a:t>bynciau</a:t>
            </a:r>
            <a:r>
              <a:rPr lang="en-GB" sz="500" dirty="0"/>
              <a:t>, </a:t>
            </a:r>
            <a:r>
              <a:rPr lang="en-GB" sz="500" dirty="0" err="1"/>
              <a:t>mae’n</a:t>
            </a:r>
            <a:r>
              <a:rPr lang="en-GB" sz="500" dirty="0"/>
              <a:t> </a:t>
            </a:r>
            <a:r>
              <a:rPr lang="en-GB" sz="500" dirty="0" err="1"/>
              <a:t>rhai</a:t>
            </a:r>
            <a:r>
              <a:rPr lang="en-GB" sz="500" dirty="0"/>
              <a:t> </a:t>
            </a:r>
            <a:r>
              <a:rPr lang="en-GB" sz="500" dirty="0" err="1"/>
              <a:t>sicrhau</a:t>
            </a:r>
            <a:r>
              <a:rPr lang="en-GB" sz="500" dirty="0"/>
              <a:t> </a:t>
            </a:r>
            <a:r>
              <a:rPr lang="en-GB" sz="500" dirty="0" err="1"/>
              <a:t>nad</a:t>
            </a:r>
            <a:r>
              <a:rPr lang="en-GB" sz="500" dirty="0"/>
              <a:t> </a:t>
            </a:r>
            <a:r>
              <a:rPr lang="en-GB" sz="500" dirty="0" err="1"/>
              <a:t>oes</a:t>
            </a:r>
            <a:r>
              <a:rPr lang="en-GB" sz="500" dirty="0"/>
              <a:t> </a:t>
            </a:r>
            <a:r>
              <a:rPr lang="en-GB" sz="500" dirty="0" err="1"/>
              <a:t>gormod</a:t>
            </a:r>
            <a:r>
              <a:rPr lang="en-GB" sz="500" dirty="0"/>
              <a:t> o </a:t>
            </a:r>
            <a:r>
              <a:rPr lang="en-GB" sz="500" dirty="0" err="1"/>
              <a:t>bynciau</a:t>
            </a:r>
            <a:r>
              <a:rPr lang="en-GB" sz="500" dirty="0"/>
              <a:t> yn </a:t>
            </a:r>
            <a:r>
              <a:rPr lang="en-GB" sz="500" dirty="0" err="1"/>
              <a:t>cael</a:t>
            </a:r>
            <a:r>
              <a:rPr lang="en-GB" sz="500" dirty="0"/>
              <a:t> </a:t>
            </a:r>
            <a:r>
              <a:rPr lang="en-GB" sz="500" dirty="0" err="1"/>
              <a:t>eu</a:t>
            </a:r>
            <a:r>
              <a:rPr lang="en-GB" sz="500" dirty="0"/>
              <a:t> </a:t>
            </a:r>
            <a:r>
              <a:rPr lang="en-GB" sz="500" dirty="0" err="1"/>
              <a:t>haddysgu</a:t>
            </a:r>
            <a:r>
              <a:rPr lang="en-GB" sz="500" dirty="0"/>
              <a:t> a </a:t>
            </a:r>
            <a:r>
              <a:rPr lang="en-GB" sz="500" dirty="0" err="1"/>
              <a:t>fydd</a:t>
            </a:r>
            <a:r>
              <a:rPr lang="en-GB" sz="500" dirty="0"/>
              <a:t> yn </a:t>
            </a:r>
            <a:r>
              <a:rPr lang="en-GB" sz="500" dirty="0" err="1"/>
              <a:t>arwain</a:t>
            </a:r>
            <a:r>
              <a:rPr lang="en-GB" sz="500" dirty="0"/>
              <a:t> </a:t>
            </a:r>
            <a:r>
              <a:rPr lang="en-GB" sz="500" dirty="0" err="1"/>
              <a:t>tuag</a:t>
            </a:r>
            <a:r>
              <a:rPr lang="en-GB" sz="500" dirty="0"/>
              <a:t> at y </a:t>
            </a:r>
            <a:r>
              <a:rPr lang="en-GB" sz="500" dirty="0" err="1"/>
              <a:t>dysgwyr</a:t>
            </a:r>
            <a:r>
              <a:rPr lang="en-GB" sz="500" dirty="0"/>
              <a:t> yn </a:t>
            </a:r>
            <a:r>
              <a:rPr lang="en-GB" sz="500" dirty="0" err="1"/>
              <a:t>colli</a:t>
            </a:r>
            <a:r>
              <a:rPr lang="en-GB" sz="500" dirty="0"/>
              <a:t> </a:t>
            </a:r>
            <a:r>
              <a:rPr lang="en-GB" sz="500" dirty="0" err="1"/>
              <a:t>diddordeb</a:t>
            </a:r>
            <a:r>
              <a:rPr lang="en-GB" sz="500" dirty="0"/>
              <a:t>.</a:t>
            </a:r>
          </a:p>
          <a:p>
            <a:r>
              <a:rPr lang="en-GB" sz="500" dirty="0"/>
              <a:t>•</a:t>
            </a:r>
            <a:r>
              <a:rPr lang="en-GB" sz="500" dirty="0" err="1"/>
              <a:t>Pe</a:t>
            </a:r>
            <a:r>
              <a:rPr lang="en-GB" sz="500" dirty="0"/>
              <a:t> </a:t>
            </a:r>
            <a:r>
              <a:rPr lang="en-GB" sz="500" dirty="0" err="1"/>
              <a:t>byddai</a:t>
            </a:r>
            <a:r>
              <a:rPr lang="en-GB" sz="500" dirty="0"/>
              <a:t> </a:t>
            </a:r>
            <a:r>
              <a:rPr lang="en-GB" sz="500" dirty="0" err="1"/>
              <a:t>disgybl</a:t>
            </a:r>
            <a:r>
              <a:rPr lang="en-GB" sz="500" dirty="0"/>
              <a:t> yn </a:t>
            </a:r>
            <a:r>
              <a:rPr lang="en-GB" sz="500" dirty="0" err="1"/>
              <a:t>colli</a:t>
            </a:r>
            <a:r>
              <a:rPr lang="en-GB" sz="500" dirty="0"/>
              <a:t> </a:t>
            </a:r>
            <a:r>
              <a:rPr lang="en-GB" sz="500" dirty="0" err="1"/>
              <a:t>gwers</a:t>
            </a:r>
            <a:r>
              <a:rPr lang="en-GB" sz="500" dirty="0"/>
              <a:t> </a:t>
            </a:r>
            <a:r>
              <a:rPr lang="en-GB" sz="500" dirty="0" err="1"/>
              <a:t>byddai’n</a:t>
            </a:r>
            <a:r>
              <a:rPr lang="en-GB" sz="500" dirty="0"/>
              <a:t> </a:t>
            </a:r>
            <a:r>
              <a:rPr lang="en-GB" sz="500" dirty="0" err="1"/>
              <a:t>anodd</a:t>
            </a:r>
            <a:r>
              <a:rPr lang="en-GB" sz="500" dirty="0"/>
              <a:t> </a:t>
            </a:r>
            <a:r>
              <a:rPr lang="en-GB" sz="500" dirty="0" err="1"/>
              <a:t>iddynt</a:t>
            </a:r>
            <a:r>
              <a:rPr lang="en-GB" sz="500" dirty="0"/>
              <a:t> ail </a:t>
            </a:r>
            <a:r>
              <a:rPr lang="en-GB" sz="500" dirty="0" err="1"/>
              <a:t>gysylltu</a:t>
            </a:r>
            <a:r>
              <a:rPr lang="en-GB" sz="500" dirty="0"/>
              <a:t> </a:t>
            </a:r>
            <a:r>
              <a:rPr lang="en-GB" sz="500" dirty="0" err="1"/>
              <a:t>â’r</a:t>
            </a:r>
            <a:r>
              <a:rPr lang="en-GB" sz="500" dirty="0"/>
              <a:t> </a:t>
            </a:r>
            <a:r>
              <a:rPr lang="en-GB" sz="500" dirty="0" err="1"/>
              <a:t>thema</a:t>
            </a:r>
            <a:r>
              <a:rPr lang="en-GB" sz="500" dirty="0"/>
              <a:t> (</a:t>
            </a:r>
            <a:r>
              <a:rPr lang="en-GB" sz="500" dirty="0" err="1"/>
              <a:t>Bermingham</a:t>
            </a:r>
            <a:r>
              <a:rPr lang="en-GB" sz="500" dirty="0"/>
              <a:t>, 2014)</a:t>
            </a:r>
          </a:p>
          <a:p>
            <a:r>
              <a:rPr lang="en-GB" sz="500" dirty="0"/>
              <a:t>•</a:t>
            </a:r>
            <a:r>
              <a:rPr lang="en-GB" sz="500" dirty="0" err="1"/>
              <a:t>Gellir</a:t>
            </a:r>
            <a:r>
              <a:rPr lang="en-GB" sz="500" dirty="0"/>
              <a:t> </a:t>
            </a:r>
            <a:r>
              <a:rPr lang="en-GB" sz="500" dirty="0" err="1"/>
              <a:t>dadlau</a:t>
            </a:r>
            <a:r>
              <a:rPr lang="en-GB" sz="500" dirty="0"/>
              <a:t> bod </a:t>
            </a:r>
            <a:r>
              <a:rPr lang="en-GB" sz="500" dirty="0" err="1"/>
              <a:t>amser</a:t>
            </a:r>
            <a:r>
              <a:rPr lang="en-GB" sz="500" dirty="0"/>
              <a:t> yn </a:t>
            </a:r>
            <a:r>
              <a:rPr lang="en-GB" sz="500" dirty="0" err="1"/>
              <a:t>cael</a:t>
            </a:r>
            <a:r>
              <a:rPr lang="en-GB" sz="500" dirty="0"/>
              <a:t> </a:t>
            </a:r>
            <a:r>
              <a:rPr lang="en-GB" sz="500" dirty="0" err="1"/>
              <a:t>ei</a:t>
            </a:r>
            <a:r>
              <a:rPr lang="en-GB" sz="500" dirty="0"/>
              <a:t> </a:t>
            </a:r>
            <a:r>
              <a:rPr lang="en-GB" sz="500" dirty="0" err="1"/>
              <a:t>wastraffu</a:t>
            </a:r>
            <a:r>
              <a:rPr lang="en-GB" sz="500" dirty="0"/>
              <a:t> </a:t>
            </a:r>
            <a:r>
              <a:rPr lang="en-GB" sz="500" dirty="0" err="1"/>
              <a:t>wrth</a:t>
            </a:r>
            <a:r>
              <a:rPr lang="en-GB" sz="500" dirty="0"/>
              <a:t> </a:t>
            </a:r>
            <a:r>
              <a:rPr lang="en-GB" sz="500" dirty="0" err="1"/>
              <a:t>i</a:t>
            </a:r>
            <a:r>
              <a:rPr lang="en-GB" sz="500" dirty="0"/>
              <a:t> </a:t>
            </a:r>
            <a:r>
              <a:rPr lang="en-GB" sz="500" dirty="0" err="1"/>
              <a:t>ddisgyblion</a:t>
            </a:r>
            <a:r>
              <a:rPr lang="en-GB" sz="500" dirty="0"/>
              <a:t> ac </a:t>
            </a:r>
            <a:r>
              <a:rPr lang="en-GB" sz="500" dirty="0" err="1"/>
              <a:t>athrawon</a:t>
            </a:r>
            <a:r>
              <a:rPr lang="en-GB" sz="500" dirty="0"/>
              <a:t> </a:t>
            </a:r>
            <a:r>
              <a:rPr lang="en-GB" sz="500" dirty="0" err="1"/>
              <a:t>ymchwilio</a:t>
            </a:r>
            <a:r>
              <a:rPr lang="en-GB" sz="500" dirty="0"/>
              <a:t> </a:t>
            </a:r>
            <a:r>
              <a:rPr lang="en-GB" sz="500" dirty="0" err="1"/>
              <a:t>i’r</a:t>
            </a:r>
            <a:r>
              <a:rPr lang="en-GB" sz="500" dirty="0"/>
              <a:t> </a:t>
            </a:r>
            <a:r>
              <a:rPr lang="en-GB" sz="500" dirty="0" err="1"/>
              <a:t>thema</a:t>
            </a:r>
            <a:r>
              <a:rPr lang="en-GB" sz="500" dirty="0"/>
              <a:t>, (Bermingham,2014).  </a:t>
            </a:r>
            <a:r>
              <a:rPr lang="en-GB" sz="500" dirty="0" err="1"/>
              <a:t>Ond</a:t>
            </a:r>
            <a:r>
              <a:rPr lang="en-GB" sz="500" dirty="0"/>
              <a:t> </a:t>
            </a:r>
            <a:r>
              <a:rPr lang="en-GB" sz="500" dirty="0" err="1"/>
              <a:t>dadleuir</a:t>
            </a:r>
            <a:r>
              <a:rPr lang="en-GB" sz="500" dirty="0"/>
              <a:t> </a:t>
            </a:r>
            <a:r>
              <a:rPr lang="en-GB" sz="500" dirty="0" err="1"/>
              <a:t>pe</a:t>
            </a:r>
            <a:r>
              <a:rPr lang="en-GB" sz="500" dirty="0"/>
              <a:t> </a:t>
            </a:r>
            <a:r>
              <a:rPr lang="en-GB" sz="500" dirty="0" err="1"/>
              <a:t>byddai</a:t>
            </a:r>
            <a:r>
              <a:rPr lang="en-GB" sz="500" dirty="0"/>
              <a:t> </a:t>
            </a:r>
            <a:r>
              <a:rPr lang="en-GB" sz="500" dirty="0" err="1"/>
              <a:t>athro</a:t>
            </a:r>
            <a:r>
              <a:rPr lang="en-GB" sz="500" dirty="0"/>
              <a:t> </a:t>
            </a:r>
            <a:r>
              <a:rPr lang="en-GB" sz="500" dirty="0" err="1"/>
              <a:t>wedi</a:t>
            </a:r>
            <a:r>
              <a:rPr lang="en-GB" sz="500" dirty="0"/>
              <a:t> </a:t>
            </a:r>
            <a:r>
              <a:rPr lang="en-GB" sz="500" dirty="0" err="1"/>
              <a:t>dewis</a:t>
            </a:r>
            <a:r>
              <a:rPr lang="en-GB" sz="500" dirty="0"/>
              <a:t> </a:t>
            </a:r>
            <a:r>
              <a:rPr lang="en-GB" sz="500" dirty="0" err="1"/>
              <a:t>thema</a:t>
            </a:r>
            <a:r>
              <a:rPr lang="en-GB" sz="500" dirty="0"/>
              <a:t> </a:t>
            </a:r>
            <a:r>
              <a:rPr lang="en-GB" sz="500" dirty="0" err="1"/>
              <a:t>ddiddorol</a:t>
            </a:r>
            <a:r>
              <a:rPr lang="en-GB" sz="500" dirty="0"/>
              <a:t> </a:t>
            </a:r>
            <a:r>
              <a:rPr lang="en-GB" sz="500" dirty="0" err="1"/>
              <a:t>byddai’r</a:t>
            </a:r>
            <a:r>
              <a:rPr lang="en-GB" sz="500" dirty="0"/>
              <a:t> </a:t>
            </a:r>
            <a:r>
              <a:rPr lang="en-GB" sz="500" dirty="0" err="1"/>
              <a:t>ymchwilio</a:t>
            </a:r>
            <a:r>
              <a:rPr lang="en-GB" sz="500" dirty="0"/>
              <a:t> yn </a:t>
            </a:r>
            <a:r>
              <a:rPr lang="en-GB" sz="500" dirty="0" err="1"/>
              <a:t>codi’n</a:t>
            </a:r>
            <a:r>
              <a:rPr lang="en-GB" sz="500" dirty="0"/>
              <a:t> </a:t>
            </a:r>
            <a:r>
              <a:rPr lang="en-GB" sz="500" dirty="0" err="1"/>
              <a:t>naturiol</a:t>
            </a:r>
            <a:r>
              <a:rPr lang="en-GB" sz="500" dirty="0"/>
              <a:t> </a:t>
            </a:r>
            <a:r>
              <a:rPr lang="en-GB" sz="500" dirty="0" err="1"/>
              <a:t>a’r</a:t>
            </a:r>
            <a:r>
              <a:rPr lang="en-GB" sz="500" dirty="0"/>
              <a:t> </a:t>
            </a:r>
            <a:r>
              <a:rPr lang="en-GB" sz="500" dirty="0" err="1"/>
              <a:t>dysgwyr</a:t>
            </a:r>
            <a:r>
              <a:rPr lang="en-GB" sz="500" dirty="0"/>
              <a:t> </a:t>
            </a:r>
            <a:r>
              <a:rPr lang="en-GB" sz="500" dirty="0" err="1"/>
              <a:t>eisiau</a:t>
            </a:r>
            <a:r>
              <a:rPr lang="en-GB" sz="500" dirty="0"/>
              <a:t> </a:t>
            </a:r>
            <a:r>
              <a:rPr lang="en-GB" sz="500" dirty="0" err="1"/>
              <a:t>dysgu</a:t>
            </a:r>
            <a:r>
              <a:rPr lang="en-GB" sz="500" dirty="0"/>
              <a:t> </a:t>
            </a:r>
            <a:r>
              <a:rPr lang="en-GB" sz="500" dirty="0" err="1"/>
              <a:t>mwy</a:t>
            </a:r>
            <a:r>
              <a:rPr lang="en-GB" sz="500" dirty="0"/>
              <a:t>. 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57F04737-E208-4919-86F1-52B5DCC8EEB5}"/>
              </a:ext>
            </a:extLst>
          </p:cNvPr>
          <p:cNvSpPr/>
          <p:nvPr/>
        </p:nvSpPr>
        <p:spPr>
          <a:xfrm>
            <a:off x="6035137" y="5470659"/>
            <a:ext cx="2248196" cy="1269091"/>
          </a:xfrm>
          <a:prstGeom prst="roundRect">
            <a:avLst/>
          </a:prstGeom>
          <a:noFill/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Arrow: Right 34">
            <a:extLst>
              <a:ext uri="{FF2B5EF4-FFF2-40B4-BE49-F238E27FC236}">
                <a16:creationId xmlns:a16="http://schemas.microsoft.com/office/drawing/2014/main" id="{B1E8B59D-B793-4997-8359-9E6D23E9F807}"/>
              </a:ext>
            </a:extLst>
          </p:cNvPr>
          <p:cNvSpPr/>
          <p:nvPr/>
        </p:nvSpPr>
        <p:spPr>
          <a:xfrm>
            <a:off x="3221428" y="5784112"/>
            <a:ext cx="292065" cy="5316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Arrow: Right 35">
            <a:extLst>
              <a:ext uri="{FF2B5EF4-FFF2-40B4-BE49-F238E27FC236}">
                <a16:creationId xmlns:a16="http://schemas.microsoft.com/office/drawing/2014/main" id="{22AE6CC4-5218-421F-BBBE-8B04275D4FC1}"/>
              </a:ext>
            </a:extLst>
          </p:cNvPr>
          <p:cNvSpPr/>
          <p:nvPr/>
        </p:nvSpPr>
        <p:spPr>
          <a:xfrm rot="10800000">
            <a:off x="8201213" y="5784112"/>
            <a:ext cx="313051" cy="4725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BDD9EE3-FDFD-42AF-84F1-80687B29707B}"/>
              </a:ext>
            </a:extLst>
          </p:cNvPr>
          <p:cNvSpPr/>
          <p:nvPr/>
        </p:nvSpPr>
        <p:spPr>
          <a:xfrm>
            <a:off x="3527411" y="3977984"/>
            <a:ext cx="2433729" cy="14003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500" u="sng" dirty="0"/>
              <a:t>Manteision Model </a:t>
            </a:r>
            <a:r>
              <a:rPr lang="en-GB" sz="500" u="sng" dirty="0" err="1"/>
              <a:t>Hierarchaidd</a:t>
            </a:r>
            <a:r>
              <a:rPr lang="en-GB" sz="500" u="sng" dirty="0"/>
              <a:t> </a:t>
            </a:r>
          </a:p>
          <a:p>
            <a:r>
              <a:rPr lang="en-GB" sz="500" dirty="0"/>
              <a:t>•“Many would argue that using a subject as an inferior partner in a learning hierarchy is the easiest way to make sure it appears at all in overcrowded curriculum” (Barnes, 2015, t.67)</a:t>
            </a:r>
          </a:p>
          <a:p>
            <a:r>
              <a:rPr lang="en-GB" sz="500" dirty="0"/>
              <a:t>• </a:t>
            </a:r>
            <a:r>
              <a:rPr lang="en-GB" sz="500" dirty="0" err="1"/>
              <a:t>Dysgu</a:t>
            </a:r>
            <a:r>
              <a:rPr lang="en-GB" sz="500" dirty="0"/>
              <a:t> </a:t>
            </a:r>
            <a:r>
              <a:rPr lang="en-GB" sz="500" dirty="0" err="1"/>
              <a:t>pwrpasol</a:t>
            </a:r>
            <a:r>
              <a:rPr lang="en-GB" sz="500" dirty="0"/>
              <a:t> a </a:t>
            </a:r>
            <a:r>
              <a:rPr lang="en-GB" sz="500" dirty="0" err="1"/>
              <a:t>pherthnasol</a:t>
            </a:r>
            <a:r>
              <a:rPr lang="en-GB" sz="500" dirty="0"/>
              <a:t>.</a:t>
            </a:r>
          </a:p>
          <a:p>
            <a:r>
              <a:rPr lang="en-GB" sz="500" dirty="0"/>
              <a:t>• </a:t>
            </a:r>
            <a:r>
              <a:rPr lang="en-GB" sz="500" dirty="0" err="1"/>
              <a:t>Sicrheuir</a:t>
            </a:r>
            <a:r>
              <a:rPr lang="en-GB" sz="500" dirty="0"/>
              <a:t> bod </a:t>
            </a:r>
            <a:r>
              <a:rPr lang="en-GB" sz="500" dirty="0" err="1"/>
              <a:t>pwnc</a:t>
            </a:r>
            <a:r>
              <a:rPr lang="en-GB" sz="500" dirty="0"/>
              <a:t> A yn </a:t>
            </a:r>
            <a:r>
              <a:rPr lang="en-GB" sz="500" dirty="0" err="1"/>
              <a:t>cael</a:t>
            </a:r>
            <a:r>
              <a:rPr lang="en-GB" sz="500" dirty="0"/>
              <a:t> </a:t>
            </a:r>
            <a:r>
              <a:rPr lang="en-GB" sz="500" dirty="0" err="1"/>
              <a:t>ei</a:t>
            </a:r>
            <a:r>
              <a:rPr lang="en-GB" sz="500" dirty="0"/>
              <a:t> </a:t>
            </a:r>
            <a:r>
              <a:rPr lang="en-GB" sz="500" dirty="0" err="1"/>
              <a:t>gyfoethogi</a:t>
            </a:r>
            <a:r>
              <a:rPr lang="en-GB" sz="500" dirty="0"/>
              <a:t> </a:t>
            </a:r>
            <a:r>
              <a:rPr lang="en-GB" sz="500" dirty="0" err="1"/>
              <a:t>gan</a:t>
            </a:r>
            <a:r>
              <a:rPr lang="en-GB" sz="500" dirty="0"/>
              <a:t> </a:t>
            </a:r>
            <a:r>
              <a:rPr lang="en-GB" sz="500" dirty="0" err="1"/>
              <a:t>bwnc</a:t>
            </a:r>
            <a:r>
              <a:rPr lang="en-GB" sz="500" dirty="0"/>
              <a:t> B.</a:t>
            </a:r>
          </a:p>
          <a:p>
            <a:r>
              <a:rPr lang="en-GB" sz="500" dirty="0"/>
              <a:t>• </a:t>
            </a:r>
            <a:r>
              <a:rPr lang="en-GB" sz="500" dirty="0" err="1"/>
              <a:t>Amlygir</a:t>
            </a:r>
            <a:r>
              <a:rPr lang="en-GB" sz="500" dirty="0"/>
              <a:t> </a:t>
            </a:r>
            <a:r>
              <a:rPr lang="en-GB" sz="500" dirty="0" err="1"/>
              <a:t>deallusrwydd</a:t>
            </a:r>
            <a:r>
              <a:rPr lang="en-GB" sz="500" dirty="0"/>
              <a:t> </a:t>
            </a:r>
            <a:r>
              <a:rPr lang="en-GB" sz="500" dirty="0" err="1"/>
              <a:t>cadarn</a:t>
            </a:r>
            <a:r>
              <a:rPr lang="en-GB" sz="500" dirty="0"/>
              <a:t> o </a:t>
            </a:r>
            <a:r>
              <a:rPr lang="en-GB" sz="500" dirty="0" err="1"/>
              <a:t>bwnc</a:t>
            </a:r>
            <a:r>
              <a:rPr lang="en-GB" sz="500" dirty="0"/>
              <a:t> A </a:t>
            </a:r>
            <a:r>
              <a:rPr lang="en-GB" sz="500" dirty="0" err="1"/>
              <a:t>wrth</a:t>
            </a:r>
            <a:r>
              <a:rPr lang="en-GB" sz="500" dirty="0"/>
              <a:t> </a:t>
            </a:r>
            <a:r>
              <a:rPr lang="en-GB" sz="500" dirty="0" err="1"/>
              <a:t>gysylltu</a:t>
            </a:r>
            <a:r>
              <a:rPr lang="en-GB" sz="500" dirty="0"/>
              <a:t> </a:t>
            </a:r>
            <a:r>
              <a:rPr lang="en-GB" sz="500" dirty="0" err="1"/>
              <a:t>gyda</a:t>
            </a:r>
            <a:r>
              <a:rPr lang="en-GB" sz="500" dirty="0"/>
              <a:t> </a:t>
            </a:r>
            <a:r>
              <a:rPr lang="en-GB" sz="500" dirty="0" err="1"/>
              <a:t>phwnc</a:t>
            </a:r>
            <a:r>
              <a:rPr lang="en-GB" sz="500" dirty="0"/>
              <a:t> B.</a:t>
            </a:r>
          </a:p>
          <a:p>
            <a:endParaRPr lang="en-GB" sz="500" dirty="0"/>
          </a:p>
          <a:p>
            <a:r>
              <a:rPr lang="en-GB" sz="500" u="sng" dirty="0"/>
              <a:t>Manteision Model </a:t>
            </a:r>
            <a:r>
              <a:rPr lang="en-GB" sz="500" u="sng" dirty="0" err="1"/>
              <a:t>Thema</a:t>
            </a:r>
            <a:r>
              <a:rPr lang="en-GB" sz="500" u="sng" dirty="0"/>
              <a:t> </a:t>
            </a:r>
            <a:r>
              <a:rPr lang="en-GB" sz="500" u="sng" dirty="0" err="1"/>
              <a:t>Seiliedig</a:t>
            </a:r>
            <a:endParaRPr lang="en-GB" sz="500" u="sng" dirty="0"/>
          </a:p>
          <a:p>
            <a:r>
              <a:rPr lang="en-GB" sz="500" dirty="0"/>
              <a:t>• </a:t>
            </a:r>
            <a:r>
              <a:rPr lang="en-GB" sz="500" dirty="0" err="1"/>
              <a:t>Gellir</a:t>
            </a:r>
            <a:r>
              <a:rPr lang="en-GB" sz="500" dirty="0"/>
              <a:t> </a:t>
            </a:r>
            <a:r>
              <a:rPr lang="en-GB" sz="500" dirty="0" err="1"/>
              <a:t>cynyddu</a:t>
            </a:r>
            <a:r>
              <a:rPr lang="en-GB" sz="500" dirty="0"/>
              <a:t> </a:t>
            </a:r>
            <a:r>
              <a:rPr lang="en-GB" sz="500" dirty="0" err="1"/>
              <a:t>deallusrwydd</a:t>
            </a:r>
            <a:r>
              <a:rPr lang="en-GB" sz="500" dirty="0"/>
              <a:t> </a:t>
            </a:r>
            <a:r>
              <a:rPr lang="en-GB" sz="500" dirty="0" err="1"/>
              <a:t>thema</a:t>
            </a:r>
            <a:r>
              <a:rPr lang="en-GB" sz="500" dirty="0"/>
              <a:t> </a:t>
            </a:r>
            <a:r>
              <a:rPr lang="en-GB" sz="500" dirty="0" err="1"/>
              <a:t>trwy</a:t>
            </a:r>
            <a:r>
              <a:rPr lang="en-GB" sz="500" dirty="0"/>
              <a:t> </a:t>
            </a:r>
            <a:r>
              <a:rPr lang="en-GB" sz="500" dirty="0" err="1"/>
              <a:t>gysylltu</a:t>
            </a:r>
            <a:r>
              <a:rPr lang="en-GB" sz="500" dirty="0"/>
              <a:t> </a:t>
            </a:r>
            <a:r>
              <a:rPr lang="en-GB" sz="500" dirty="0" err="1"/>
              <a:t>nifer</a:t>
            </a:r>
            <a:r>
              <a:rPr lang="en-GB" sz="500" dirty="0"/>
              <a:t> o </a:t>
            </a:r>
            <a:r>
              <a:rPr lang="en-GB" sz="500" dirty="0" err="1"/>
              <a:t>bynciau</a:t>
            </a:r>
            <a:r>
              <a:rPr lang="en-GB" sz="500" dirty="0"/>
              <a:t> </a:t>
            </a:r>
            <a:r>
              <a:rPr lang="en-GB" sz="500" dirty="0" err="1"/>
              <a:t>gwahanol</a:t>
            </a:r>
            <a:r>
              <a:rPr lang="en-GB" sz="500" dirty="0"/>
              <a:t>.</a:t>
            </a:r>
          </a:p>
          <a:p>
            <a:r>
              <a:rPr lang="en-GB" sz="500" dirty="0"/>
              <a:t>• </a:t>
            </a:r>
            <a:r>
              <a:rPr lang="en-GB" sz="500" dirty="0" err="1"/>
              <a:t>Galluogir</a:t>
            </a:r>
            <a:r>
              <a:rPr lang="en-GB" sz="500" dirty="0"/>
              <a:t> </a:t>
            </a:r>
            <a:r>
              <a:rPr lang="en-GB" sz="500" dirty="0" err="1"/>
              <a:t>i’r</a:t>
            </a:r>
            <a:r>
              <a:rPr lang="en-GB" sz="500" dirty="0"/>
              <a:t> </a:t>
            </a:r>
            <a:r>
              <a:rPr lang="en-GB" sz="500" dirty="0" err="1"/>
              <a:t>gwersi</a:t>
            </a:r>
            <a:r>
              <a:rPr lang="en-GB" sz="500" dirty="0"/>
              <a:t> </a:t>
            </a:r>
            <a:r>
              <a:rPr lang="en-GB" sz="500" dirty="0" err="1"/>
              <a:t>fod</a:t>
            </a:r>
            <a:r>
              <a:rPr lang="en-GB" sz="500" dirty="0"/>
              <a:t> yn </a:t>
            </a:r>
            <a:r>
              <a:rPr lang="en-GB" sz="500" dirty="0" err="1"/>
              <a:t>hynod</a:t>
            </a:r>
            <a:r>
              <a:rPr lang="en-GB" sz="500" dirty="0"/>
              <a:t> o </a:t>
            </a:r>
            <a:r>
              <a:rPr lang="en-GB" sz="500" dirty="0" err="1"/>
              <a:t>drawsgwricwlaidd</a:t>
            </a:r>
            <a:r>
              <a:rPr lang="en-GB" sz="500" dirty="0"/>
              <a:t> </a:t>
            </a:r>
            <a:r>
              <a:rPr lang="en-GB" sz="500" dirty="0" err="1"/>
              <a:t>wrth</a:t>
            </a:r>
            <a:r>
              <a:rPr lang="en-GB" sz="500" dirty="0"/>
              <a:t> </a:t>
            </a:r>
            <a:r>
              <a:rPr lang="en-GB" sz="500" dirty="0" err="1"/>
              <a:t>addysgu</a:t>
            </a:r>
            <a:r>
              <a:rPr lang="en-GB" sz="500" dirty="0"/>
              <a:t> </a:t>
            </a:r>
            <a:r>
              <a:rPr lang="en-GB" sz="500" dirty="0" err="1"/>
              <a:t>thema</a:t>
            </a:r>
            <a:r>
              <a:rPr lang="en-GB" sz="500" dirty="0"/>
              <a:t> </a:t>
            </a:r>
            <a:r>
              <a:rPr lang="en-GB" sz="500" dirty="0" err="1"/>
              <a:t>agored</a:t>
            </a:r>
            <a:r>
              <a:rPr lang="en-GB" sz="500" dirty="0"/>
              <a:t>. </a:t>
            </a:r>
          </a:p>
          <a:p>
            <a:r>
              <a:rPr lang="en-GB" sz="500" dirty="0"/>
              <a:t>• “A relevant and authentic theme may be used to generate learning in a wide variety of subjects” (Barnes, 2015, t.70) </a:t>
            </a:r>
          </a:p>
          <a:p>
            <a:r>
              <a:rPr lang="en-GB" sz="500" dirty="0"/>
              <a:t>• </a:t>
            </a:r>
            <a:r>
              <a:rPr lang="en-GB" sz="500" dirty="0" err="1"/>
              <a:t>Maent</a:t>
            </a:r>
            <a:r>
              <a:rPr lang="en-GB" sz="500" dirty="0"/>
              <a:t> yn </a:t>
            </a:r>
            <a:r>
              <a:rPr lang="en-GB" sz="500" dirty="0" err="1"/>
              <a:t>helpu’r</a:t>
            </a:r>
            <a:r>
              <a:rPr lang="en-GB" sz="500" dirty="0"/>
              <a:t> </a:t>
            </a:r>
            <a:r>
              <a:rPr lang="en-GB" sz="500" dirty="0" err="1"/>
              <a:t>dysgwyr</a:t>
            </a:r>
            <a:r>
              <a:rPr lang="en-GB" sz="500" dirty="0"/>
              <a:t> </a:t>
            </a:r>
            <a:r>
              <a:rPr lang="en-GB" sz="500" dirty="0" err="1"/>
              <a:t>i</a:t>
            </a:r>
            <a:r>
              <a:rPr lang="en-GB" sz="500" dirty="0"/>
              <a:t> weld </a:t>
            </a:r>
            <a:r>
              <a:rPr lang="en-GB" sz="500" dirty="0" err="1"/>
              <a:t>cysylltiadau</a:t>
            </a:r>
            <a:r>
              <a:rPr lang="en-GB" sz="500" dirty="0"/>
              <a:t> </a:t>
            </a:r>
            <a:r>
              <a:rPr lang="en-GB" sz="500" dirty="0" err="1"/>
              <a:t>rhwng</a:t>
            </a:r>
            <a:r>
              <a:rPr lang="en-GB" sz="500" dirty="0"/>
              <a:t> </a:t>
            </a:r>
            <a:r>
              <a:rPr lang="en-GB" sz="500" dirty="0" err="1"/>
              <a:t>pynciau</a:t>
            </a:r>
            <a:endParaRPr lang="en-GB" sz="500" dirty="0"/>
          </a:p>
          <a:p>
            <a:r>
              <a:rPr lang="en-GB" sz="500" dirty="0"/>
              <a:t>• “Students play a role in establishing and continuing the theme, giving them a role in the educational community that you're creating in your classroom.” (Hammond, </a:t>
            </a:r>
            <a:r>
              <a:rPr lang="en-GB" sz="500" dirty="0" err="1"/>
              <a:t>anhysbys</a:t>
            </a:r>
            <a:r>
              <a:rPr lang="en-GB" sz="500" dirty="0"/>
              <a:t>)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5F461A5-9FBF-48C0-93AC-453083CE5A43}"/>
              </a:ext>
            </a:extLst>
          </p:cNvPr>
          <p:cNvSpPr/>
          <p:nvPr/>
        </p:nvSpPr>
        <p:spPr>
          <a:xfrm>
            <a:off x="3515332" y="5478550"/>
            <a:ext cx="212326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/>
              <a:t>Y </a:t>
            </a:r>
            <a:r>
              <a:rPr lang="en-GB" sz="600" dirty="0" err="1"/>
              <a:t>ffordd</a:t>
            </a:r>
            <a:r>
              <a:rPr lang="en-GB" sz="600" dirty="0"/>
              <a:t> </a:t>
            </a:r>
            <a:r>
              <a:rPr lang="en-GB" sz="600" dirty="0" err="1"/>
              <a:t>ymlaen</a:t>
            </a:r>
            <a:r>
              <a:rPr lang="en-GB" sz="600" dirty="0"/>
              <a:t>:</a:t>
            </a:r>
          </a:p>
          <a:p>
            <a:endParaRPr lang="en-GB" sz="600" dirty="0"/>
          </a:p>
          <a:p>
            <a:r>
              <a:rPr lang="en-GB" sz="600" dirty="0"/>
              <a:t>•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 err="1"/>
              <a:t>barhau</a:t>
            </a:r>
            <a:r>
              <a:rPr lang="en-GB" sz="600" dirty="0"/>
              <a:t> </a:t>
            </a:r>
            <a:r>
              <a:rPr lang="en-GB" sz="600" dirty="0" err="1"/>
              <a:t>gyda</a:t>
            </a:r>
            <a:r>
              <a:rPr lang="en-GB" sz="600" dirty="0"/>
              <a:t> </a:t>
            </a:r>
            <a:r>
              <a:rPr lang="en-GB" sz="600" dirty="0" err="1"/>
              <a:t>dysgu</a:t>
            </a:r>
            <a:r>
              <a:rPr lang="en-GB" sz="600" dirty="0"/>
              <a:t> am </a:t>
            </a:r>
            <a:r>
              <a:rPr lang="en-GB" sz="600" dirty="0" err="1"/>
              <a:t>byllau</a:t>
            </a:r>
            <a:r>
              <a:rPr lang="en-GB" sz="600" dirty="0"/>
              <a:t> </a:t>
            </a:r>
            <a:r>
              <a:rPr lang="en-GB" sz="600" dirty="0" err="1"/>
              <a:t>glo</a:t>
            </a:r>
            <a:r>
              <a:rPr lang="en-GB" sz="600" dirty="0"/>
              <a:t>, a </a:t>
            </a:r>
            <a:r>
              <a:rPr lang="en-GB" sz="600" dirty="0" err="1"/>
              <a:t>phwysigrwydd</a:t>
            </a:r>
            <a:r>
              <a:rPr lang="en-GB" sz="600" dirty="0"/>
              <a:t> y </a:t>
            </a:r>
            <a:r>
              <a:rPr lang="en-GB" sz="600" dirty="0" err="1"/>
              <a:t>diwydiant</a:t>
            </a:r>
            <a:r>
              <a:rPr lang="en-GB" sz="600" dirty="0"/>
              <a:t> </a:t>
            </a:r>
            <a:r>
              <a:rPr lang="en-GB" sz="600" dirty="0" err="1"/>
              <a:t>glo</a:t>
            </a:r>
            <a:r>
              <a:rPr lang="en-GB" sz="600" dirty="0"/>
              <a:t> </a:t>
            </a:r>
            <a:r>
              <a:rPr lang="en-GB" sz="600" dirty="0" err="1"/>
              <a:t>yng</a:t>
            </a:r>
            <a:r>
              <a:rPr lang="en-GB" sz="600" dirty="0"/>
              <a:t> </a:t>
            </a:r>
            <a:r>
              <a:rPr lang="en-GB" sz="600" dirty="0" err="1"/>
              <a:t>Nghymru</a:t>
            </a:r>
            <a:r>
              <a:rPr lang="en-GB" sz="600" dirty="0"/>
              <a:t> </a:t>
            </a:r>
            <a:r>
              <a:rPr lang="en-GB" sz="600" dirty="0" err="1"/>
              <a:t>arweinir</a:t>
            </a:r>
            <a:r>
              <a:rPr lang="en-GB" sz="600" dirty="0"/>
              <a:t> </a:t>
            </a:r>
            <a:r>
              <a:rPr lang="en-GB" sz="600" dirty="0" err="1"/>
              <a:t>tuag</a:t>
            </a:r>
            <a:r>
              <a:rPr lang="en-GB" sz="600" dirty="0"/>
              <a:t> at </a:t>
            </a:r>
            <a:r>
              <a:rPr lang="en-GB" sz="600" dirty="0" err="1"/>
              <a:t>ddysgu</a:t>
            </a:r>
            <a:r>
              <a:rPr lang="en-GB" sz="600" dirty="0"/>
              <a:t> am </a:t>
            </a:r>
            <a:r>
              <a:rPr lang="en-GB" sz="600" dirty="0" err="1"/>
              <a:t>drychineb</a:t>
            </a:r>
            <a:r>
              <a:rPr lang="en-GB" sz="600" dirty="0"/>
              <a:t> Aberfan.  </a:t>
            </a:r>
          </a:p>
          <a:p>
            <a:r>
              <a:rPr lang="en-GB" sz="600" dirty="0"/>
              <a:t>•</a:t>
            </a:r>
            <a:r>
              <a:rPr lang="en-GB" sz="600" dirty="0" err="1"/>
              <a:t>Mae’n</a:t>
            </a:r>
            <a:r>
              <a:rPr lang="en-GB" sz="600" dirty="0"/>
              <a:t> “</a:t>
            </a:r>
            <a:r>
              <a:rPr lang="en-GB" sz="600" dirty="0" err="1"/>
              <a:t>elfen</a:t>
            </a:r>
            <a:r>
              <a:rPr lang="en-GB" sz="600" dirty="0"/>
              <a:t> </a:t>
            </a:r>
            <a:r>
              <a:rPr lang="en-GB" sz="600" dirty="0" err="1"/>
              <a:t>allweddol</a:t>
            </a:r>
            <a:r>
              <a:rPr lang="en-GB" sz="600" dirty="0"/>
              <a:t> </a:t>
            </a:r>
            <a:r>
              <a:rPr lang="en-GB" sz="600" dirty="0" err="1"/>
              <a:t>o’r</a:t>
            </a:r>
            <a:r>
              <a:rPr lang="en-GB" sz="600" dirty="0"/>
              <a:t> </a:t>
            </a:r>
            <a:r>
              <a:rPr lang="en-GB" sz="600" dirty="0" err="1"/>
              <a:t>wers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atgyfnerthu</a:t>
            </a:r>
            <a:r>
              <a:rPr lang="en-GB" sz="600" dirty="0"/>
              <a:t> </a:t>
            </a:r>
            <a:r>
              <a:rPr lang="en-GB" sz="600" dirty="0" err="1"/>
              <a:t>dysgu</a:t>
            </a:r>
            <a:r>
              <a:rPr lang="en-GB" sz="600" dirty="0"/>
              <a:t> </a:t>
            </a:r>
            <a:r>
              <a:rPr lang="en-GB" sz="600" dirty="0" err="1"/>
              <a:t>blaenorol</a:t>
            </a:r>
            <a:r>
              <a:rPr lang="en-GB" sz="600" dirty="0"/>
              <a:t>” (</a:t>
            </a:r>
            <a:r>
              <a:rPr lang="en-GB" sz="600" dirty="0" err="1"/>
              <a:t>Yr</a:t>
            </a:r>
            <a:r>
              <a:rPr lang="en-GB" sz="600" dirty="0"/>
              <a:t>  </a:t>
            </a:r>
            <a:r>
              <a:rPr lang="en-GB" sz="600" dirty="0" err="1"/>
              <a:t>Adran</a:t>
            </a:r>
            <a:r>
              <a:rPr lang="en-GB" sz="600" dirty="0"/>
              <a:t> </a:t>
            </a:r>
            <a:r>
              <a:rPr lang="en-GB" sz="600" dirty="0" err="1"/>
              <a:t>Addysg</a:t>
            </a:r>
            <a:r>
              <a:rPr lang="en-GB" sz="600" dirty="0"/>
              <a:t> a </a:t>
            </a:r>
            <a:r>
              <a:rPr lang="en-GB" sz="600" dirty="0" err="1"/>
              <a:t>Sgiliau</a:t>
            </a:r>
            <a:r>
              <a:rPr lang="en-GB" sz="600" dirty="0"/>
              <a:t>, 2013, t.75) felly o </a:t>
            </a:r>
            <a:r>
              <a:rPr lang="en-GB" sz="600" dirty="0" err="1"/>
              <a:t>ganlyniad</a:t>
            </a:r>
            <a:r>
              <a:rPr lang="en-GB" sz="600" dirty="0"/>
              <a:t> </a:t>
            </a:r>
            <a:r>
              <a:rPr lang="en-GB" sz="600" dirty="0" err="1"/>
              <a:t>i’r</a:t>
            </a:r>
            <a:r>
              <a:rPr lang="en-GB" sz="600" dirty="0"/>
              <a:t> </a:t>
            </a:r>
            <a:r>
              <a:rPr lang="en-GB" sz="600" dirty="0" err="1"/>
              <a:t>hyn</a:t>
            </a:r>
            <a:r>
              <a:rPr lang="en-GB" sz="600" dirty="0"/>
              <a:t> </a:t>
            </a:r>
            <a:r>
              <a:rPr lang="en-GB" sz="600" dirty="0" err="1"/>
              <a:t>mae’r</a:t>
            </a:r>
            <a:r>
              <a:rPr lang="en-GB" sz="600" dirty="0"/>
              <a:t> </a:t>
            </a:r>
            <a:r>
              <a:rPr lang="en-GB" sz="600" dirty="0" err="1"/>
              <a:t>dysgwyr</a:t>
            </a:r>
            <a:r>
              <a:rPr lang="en-GB" sz="600" dirty="0"/>
              <a:t> yn </a:t>
            </a:r>
            <a:r>
              <a:rPr lang="en-GB" sz="600" dirty="0" err="1"/>
              <a:t>ymwybodol</a:t>
            </a:r>
            <a:r>
              <a:rPr lang="en-GB" sz="600" dirty="0"/>
              <a:t> </a:t>
            </a:r>
            <a:r>
              <a:rPr lang="en-GB" sz="600" dirty="0" err="1"/>
              <a:t>ohoni’n</a:t>
            </a:r>
            <a:r>
              <a:rPr lang="en-GB" sz="600" dirty="0"/>
              <a:t> </a:t>
            </a:r>
            <a:r>
              <a:rPr lang="en-GB" sz="600" dirty="0" err="1"/>
              <a:t>barod</a:t>
            </a:r>
            <a:r>
              <a:rPr lang="en-GB" sz="600" dirty="0"/>
              <a:t>, </a:t>
            </a:r>
            <a:r>
              <a:rPr lang="en-GB" sz="600" dirty="0" err="1"/>
              <a:t>gellir</a:t>
            </a:r>
            <a:r>
              <a:rPr lang="en-GB" sz="600" dirty="0"/>
              <a:t> </a:t>
            </a:r>
            <a:r>
              <a:rPr lang="en-GB" sz="600" dirty="0" err="1"/>
              <a:t>dysgu</a:t>
            </a:r>
            <a:r>
              <a:rPr lang="en-GB" sz="600" dirty="0"/>
              <a:t> am </a:t>
            </a:r>
            <a:r>
              <a:rPr lang="en-GB" sz="600" dirty="0" err="1"/>
              <a:t>beryglon</a:t>
            </a:r>
            <a:r>
              <a:rPr lang="en-GB" sz="600" dirty="0"/>
              <a:t> y </a:t>
            </a:r>
            <a:r>
              <a:rPr lang="en-GB" sz="600" dirty="0" err="1"/>
              <a:t>pyllau</a:t>
            </a:r>
            <a:r>
              <a:rPr lang="en-GB" sz="600" dirty="0"/>
              <a:t> </a:t>
            </a:r>
            <a:r>
              <a:rPr lang="en-GB" sz="600" dirty="0" err="1"/>
              <a:t>glo</a:t>
            </a:r>
            <a:r>
              <a:rPr lang="en-GB" sz="600" dirty="0"/>
              <a:t>. </a:t>
            </a:r>
          </a:p>
          <a:p>
            <a:r>
              <a:rPr lang="en-GB" sz="600" dirty="0"/>
              <a:t>•Bydd </a:t>
            </a:r>
            <a:r>
              <a:rPr lang="en-GB" sz="600" dirty="0" err="1"/>
              <a:t>dysgwyr</a:t>
            </a:r>
            <a:r>
              <a:rPr lang="en-GB" sz="600" dirty="0"/>
              <a:t> yn “</a:t>
            </a:r>
            <a:r>
              <a:rPr lang="en-GB" sz="600" dirty="0" err="1"/>
              <a:t>deall</a:t>
            </a:r>
            <a:r>
              <a:rPr lang="en-GB" sz="600" dirty="0"/>
              <a:t> y </a:t>
            </a:r>
            <a:r>
              <a:rPr lang="en-GB" sz="600" dirty="0" err="1"/>
              <a:t>rôl</a:t>
            </a:r>
            <a:r>
              <a:rPr lang="en-GB" sz="600" dirty="0"/>
              <a:t> </a:t>
            </a:r>
            <a:r>
              <a:rPr lang="en-GB" sz="600" dirty="0" err="1"/>
              <a:t>sydd</a:t>
            </a:r>
            <a:r>
              <a:rPr lang="en-GB" sz="600" dirty="0"/>
              <a:t> </a:t>
            </a:r>
            <a:r>
              <a:rPr lang="en-GB" sz="600" dirty="0" err="1"/>
              <a:t>gan</a:t>
            </a:r>
            <a:r>
              <a:rPr lang="en-GB" sz="600" dirty="0"/>
              <a:t> </a:t>
            </a:r>
            <a:r>
              <a:rPr lang="en-GB" sz="600" dirty="0" err="1"/>
              <a:t>ddiwydiant</a:t>
            </a:r>
            <a:r>
              <a:rPr lang="en-GB" sz="600" dirty="0"/>
              <a:t> Cymru” ac </a:t>
            </a:r>
            <a:r>
              <a:rPr lang="en-GB" sz="600" dirty="0" err="1"/>
              <a:t>atebolrwydd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gymunedau</a:t>
            </a:r>
            <a:r>
              <a:rPr lang="en-GB" sz="600" dirty="0"/>
              <a:t> </a:t>
            </a:r>
            <a:r>
              <a:rPr lang="en-GB" sz="600" dirty="0" err="1"/>
              <a:t>megis</a:t>
            </a:r>
            <a:r>
              <a:rPr lang="en-GB" sz="600" dirty="0"/>
              <a:t> </a:t>
            </a:r>
            <a:r>
              <a:rPr lang="en-GB" sz="600" dirty="0" err="1"/>
              <a:t>Aberfan</a:t>
            </a:r>
            <a:r>
              <a:rPr lang="en-GB" sz="600" dirty="0"/>
              <a:t> (</a:t>
            </a:r>
            <a:r>
              <a:rPr lang="en-GB" sz="600" dirty="0" err="1"/>
              <a:t>Llywodraeth</a:t>
            </a:r>
            <a:r>
              <a:rPr lang="en-GB" sz="600" dirty="0"/>
              <a:t> </a:t>
            </a:r>
            <a:r>
              <a:rPr lang="en-GB" sz="600" dirty="0" err="1"/>
              <a:t>Cymru</a:t>
            </a:r>
            <a:r>
              <a:rPr lang="en-GB" sz="600" dirty="0"/>
              <a:t>, 2003, t.4).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9F3D2E8-A819-4B46-A1AA-F6782B4482C9}"/>
              </a:ext>
            </a:extLst>
          </p:cNvPr>
          <p:cNvSpPr/>
          <p:nvPr/>
        </p:nvSpPr>
        <p:spPr>
          <a:xfrm rot="10800000" flipV="1">
            <a:off x="6113047" y="5493254"/>
            <a:ext cx="197323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/>
              <a:t>Y </a:t>
            </a:r>
            <a:r>
              <a:rPr lang="en-GB" sz="600" dirty="0" err="1"/>
              <a:t>ffordd</a:t>
            </a:r>
            <a:r>
              <a:rPr lang="en-GB" sz="600" dirty="0"/>
              <a:t> </a:t>
            </a:r>
            <a:r>
              <a:rPr lang="en-GB" sz="600" dirty="0" err="1"/>
              <a:t>ymlaen</a:t>
            </a:r>
            <a:endParaRPr lang="en-GB" sz="600" dirty="0"/>
          </a:p>
          <a:p>
            <a:endParaRPr lang="en-GB" sz="600" dirty="0"/>
          </a:p>
          <a:p>
            <a:r>
              <a:rPr lang="en-GB" sz="600" dirty="0"/>
              <a:t>•</a:t>
            </a:r>
            <a:r>
              <a:rPr lang="en-GB" sz="600" dirty="0" err="1"/>
              <a:t>Er</a:t>
            </a:r>
            <a:r>
              <a:rPr lang="en-GB" sz="600" dirty="0"/>
              <a:t> </a:t>
            </a:r>
            <a:r>
              <a:rPr lang="en-GB" sz="600" dirty="0" err="1"/>
              <a:t>mwyn</a:t>
            </a:r>
            <a:r>
              <a:rPr lang="en-GB" sz="600" dirty="0"/>
              <a:t> </a:t>
            </a:r>
            <a:r>
              <a:rPr lang="en-GB" sz="600" dirty="0" err="1"/>
              <a:t>i’r</a:t>
            </a:r>
            <a:r>
              <a:rPr lang="en-GB" sz="600" dirty="0"/>
              <a:t> </a:t>
            </a:r>
            <a:r>
              <a:rPr lang="en-GB" sz="600" dirty="0" err="1"/>
              <a:t>dysgwyr</a:t>
            </a:r>
            <a:r>
              <a:rPr lang="en-GB" sz="600" dirty="0"/>
              <a:t> </a:t>
            </a:r>
            <a:r>
              <a:rPr lang="en-GB" sz="600" dirty="0" err="1"/>
              <a:t>wneud</a:t>
            </a:r>
            <a:r>
              <a:rPr lang="en-GB" sz="600" dirty="0"/>
              <a:t> </a:t>
            </a:r>
            <a:r>
              <a:rPr lang="en-GB" sz="600" dirty="0" err="1"/>
              <a:t>cynnydd</a:t>
            </a:r>
            <a:r>
              <a:rPr lang="en-GB" sz="600" dirty="0"/>
              <a:t> </a:t>
            </a:r>
            <a:r>
              <a:rPr lang="en-GB" sz="600" dirty="0" err="1"/>
              <a:t>bydd</a:t>
            </a:r>
            <a:r>
              <a:rPr lang="en-GB" sz="600" dirty="0"/>
              <a:t> </a:t>
            </a:r>
            <a:r>
              <a:rPr lang="en-GB" sz="600" dirty="0" err="1"/>
              <a:t>rhaid</a:t>
            </a:r>
            <a:r>
              <a:rPr lang="en-GB" sz="600" dirty="0"/>
              <a:t> </a:t>
            </a:r>
            <a:r>
              <a:rPr lang="en-GB" sz="600" dirty="0" err="1"/>
              <a:t>defnyddio</a:t>
            </a:r>
            <a:r>
              <a:rPr lang="en-GB" sz="600" dirty="0"/>
              <a:t> </a:t>
            </a:r>
            <a:r>
              <a:rPr lang="en-GB" sz="600" dirty="0" err="1"/>
              <a:t>strategaethau</a:t>
            </a:r>
            <a:r>
              <a:rPr lang="en-GB" sz="600" dirty="0"/>
              <a:t> </a:t>
            </a:r>
            <a:r>
              <a:rPr lang="en-GB" sz="600" dirty="0" err="1"/>
              <a:t>asesu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gyfer</a:t>
            </a:r>
            <a:r>
              <a:rPr lang="en-GB" sz="600" dirty="0"/>
              <a:t> </a:t>
            </a:r>
            <a:r>
              <a:rPr lang="en-GB" sz="600" dirty="0" err="1"/>
              <a:t>dysgu</a:t>
            </a:r>
            <a:r>
              <a:rPr lang="en-GB" sz="600" dirty="0"/>
              <a:t> </a:t>
            </a:r>
            <a:r>
              <a:rPr lang="en-GB" sz="600" dirty="0" err="1"/>
              <a:t>er</a:t>
            </a:r>
            <a:r>
              <a:rPr lang="en-GB" sz="600" dirty="0"/>
              <a:t> </a:t>
            </a:r>
            <a:r>
              <a:rPr lang="en-GB" sz="600" dirty="0" err="1"/>
              <a:t>mwyn</a:t>
            </a:r>
            <a:r>
              <a:rPr lang="en-GB" sz="600" dirty="0"/>
              <a:t> “</a:t>
            </a:r>
            <a:r>
              <a:rPr lang="en-GB" sz="600" dirty="0" err="1"/>
              <a:t>helpu</a:t>
            </a:r>
            <a:r>
              <a:rPr lang="en-GB" sz="600" dirty="0"/>
              <a:t> ac </a:t>
            </a:r>
            <a:r>
              <a:rPr lang="en-GB" sz="600" dirty="0" err="1"/>
              <a:t>ymrymuso</a:t>
            </a:r>
            <a:r>
              <a:rPr lang="en-GB" sz="600" dirty="0"/>
              <a:t> </a:t>
            </a:r>
            <a:r>
              <a:rPr lang="en-GB" sz="600" dirty="0" err="1"/>
              <a:t>dysgwyr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fod</a:t>
            </a:r>
            <a:r>
              <a:rPr lang="en-GB" sz="600" dirty="0"/>
              <a:t> yn </a:t>
            </a:r>
            <a:r>
              <a:rPr lang="en-GB" sz="600" dirty="0" err="1"/>
              <a:t>annibynnol</a:t>
            </a:r>
            <a:r>
              <a:rPr lang="en-GB" sz="600" dirty="0"/>
              <a:t>” (</a:t>
            </a:r>
            <a:r>
              <a:rPr lang="en-GB" sz="600" dirty="0" err="1"/>
              <a:t>Yr</a:t>
            </a:r>
            <a:r>
              <a:rPr lang="en-GB" sz="600" dirty="0"/>
              <a:t> </a:t>
            </a:r>
            <a:r>
              <a:rPr lang="en-GB" sz="600" dirty="0" err="1"/>
              <a:t>Adran</a:t>
            </a:r>
            <a:r>
              <a:rPr lang="en-GB" sz="600" dirty="0"/>
              <a:t> </a:t>
            </a:r>
            <a:r>
              <a:rPr lang="en-GB" sz="600" dirty="0" err="1"/>
              <a:t>Addysg</a:t>
            </a:r>
            <a:r>
              <a:rPr lang="en-GB" sz="600" dirty="0"/>
              <a:t> a </a:t>
            </a:r>
            <a:r>
              <a:rPr lang="en-GB" sz="600" dirty="0" err="1"/>
              <a:t>Sgiliau</a:t>
            </a:r>
            <a:r>
              <a:rPr lang="en-GB" sz="600" dirty="0"/>
              <a:t>, 2013, t.7). Gall </a:t>
            </a:r>
            <a:r>
              <a:rPr lang="en-GB" sz="600" dirty="0" err="1"/>
              <a:t>hyn</a:t>
            </a:r>
            <a:r>
              <a:rPr lang="en-GB" sz="600" dirty="0"/>
              <a:t> </a:t>
            </a:r>
            <a:r>
              <a:rPr lang="en-GB" sz="600" dirty="0" err="1"/>
              <a:t>arwain</a:t>
            </a:r>
            <a:r>
              <a:rPr lang="en-GB" sz="600" dirty="0"/>
              <a:t> at </a:t>
            </a:r>
            <a:r>
              <a:rPr lang="en-GB" sz="600" dirty="0" err="1"/>
              <a:t>ddysgwyr</a:t>
            </a:r>
            <a:r>
              <a:rPr lang="en-GB" sz="600" dirty="0"/>
              <a:t> </a:t>
            </a:r>
            <a:r>
              <a:rPr lang="en-GB" sz="600" dirty="0" err="1"/>
              <a:t>fwy</a:t>
            </a:r>
            <a:r>
              <a:rPr lang="en-GB" sz="600" dirty="0"/>
              <a:t> </a:t>
            </a:r>
            <a:r>
              <a:rPr lang="en-GB" sz="600" dirty="0" err="1"/>
              <a:t>cydwybodol</a:t>
            </a:r>
            <a:r>
              <a:rPr lang="en-GB" sz="600" dirty="0"/>
              <a:t> 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 err="1"/>
              <a:t>fwyta</a:t>
            </a:r>
            <a:r>
              <a:rPr lang="en-GB" sz="600" dirty="0"/>
              <a:t> </a:t>
            </a:r>
            <a:r>
              <a:rPr lang="en-GB" sz="600" dirty="0" err="1"/>
              <a:t>bwydydd</a:t>
            </a:r>
            <a:r>
              <a:rPr lang="en-GB" sz="600" dirty="0"/>
              <a:t> </a:t>
            </a:r>
            <a:r>
              <a:rPr lang="en-GB" sz="600" dirty="0" err="1"/>
              <a:t>iachus</a:t>
            </a:r>
            <a:r>
              <a:rPr lang="en-GB" sz="600" dirty="0"/>
              <a:t>.</a:t>
            </a:r>
          </a:p>
          <a:p>
            <a:r>
              <a:rPr lang="en-GB" sz="600" dirty="0"/>
              <a:t>•</a:t>
            </a:r>
            <a:r>
              <a:rPr lang="en-GB" sz="600" dirty="0" err="1"/>
              <a:t>Er</a:t>
            </a:r>
            <a:r>
              <a:rPr lang="en-GB" sz="600" dirty="0"/>
              <a:t> </a:t>
            </a:r>
            <a:r>
              <a:rPr lang="en-GB" sz="600" dirty="0" err="1"/>
              <a:t>mwyn</a:t>
            </a:r>
            <a:r>
              <a:rPr lang="en-GB" sz="600" dirty="0"/>
              <a:t> </a:t>
            </a:r>
            <a:r>
              <a:rPr lang="en-GB" sz="600" dirty="0" err="1"/>
              <a:t>herio’r</a:t>
            </a:r>
            <a:r>
              <a:rPr lang="en-GB" sz="600" dirty="0"/>
              <a:t> </a:t>
            </a:r>
            <a:r>
              <a:rPr lang="en-GB" sz="600" dirty="0" err="1"/>
              <a:t>dysgwyr</a:t>
            </a:r>
            <a:r>
              <a:rPr lang="en-GB" sz="600" dirty="0"/>
              <a:t> </a:t>
            </a:r>
            <a:r>
              <a:rPr lang="en-GB" sz="600" dirty="0" err="1"/>
              <a:t>gofynnir</a:t>
            </a:r>
            <a:r>
              <a:rPr lang="en-GB" sz="600" dirty="0"/>
              <a:t> </a:t>
            </a:r>
            <a:r>
              <a:rPr lang="en-GB" sz="600" dirty="0" err="1"/>
              <a:t>iddynt</a:t>
            </a:r>
            <a:r>
              <a:rPr lang="en-GB" sz="600" dirty="0"/>
              <a:t> ail </a:t>
            </a:r>
            <a:r>
              <a:rPr lang="en-GB" sz="600" dirty="0" err="1"/>
              <a:t>ddrafftio</a:t>
            </a:r>
            <a:r>
              <a:rPr lang="en-GB" sz="600" dirty="0"/>
              <a:t> </a:t>
            </a:r>
            <a:r>
              <a:rPr lang="en-GB" sz="600" dirty="0" err="1"/>
              <a:t>taflen</a:t>
            </a:r>
            <a:r>
              <a:rPr lang="en-GB" sz="600" dirty="0"/>
              <a:t> </a:t>
            </a:r>
            <a:r>
              <a:rPr lang="en-GB" sz="600" dirty="0" err="1"/>
              <a:t>wybodaeth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geisio</a:t>
            </a:r>
            <a:r>
              <a:rPr lang="en-GB" sz="600" dirty="0"/>
              <a:t> “</a:t>
            </a:r>
            <a:r>
              <a:rPr lang="en-GB" sz="600" dirty="0" err="1"/>
              <a:t>defnyddio</a:t>
            </a:r>
            <a:r>
              <a:rPr lang="en-GB" sz="600" dirty="0"/>
              <a:t> </a:t>
            </a:r>
            <a:r>
              <a:rPr lang="en-GB" sz="600" dirty="0" err="1"/>
              <a:t>nodweddion</a:t>
            </a:r>
            <a:r>
              <a:rPr lang="en-GB" sz="600" dirty="0"/>
              <a:t> </a:t>
            </a:r>
            <a:r>
              <a:rPr lang="en-GB" sz="600" dirty="0" err="1"/>
              <a:t>sy’n</a:t>
            </a:r>
            <a:r>
              <a:rPr lang="en-GB" sz="600" dirty="0"/>
              <a:t> </a:t>
            </a:r>
            <a:r>
              <a:rPr lang="en-GB" sz="600" dirty="0" err="1"/>
              <a:t>dangos</a:t>
            </a:r>
            <a:r>
              <a:rPr lang="en-GB" sz="600" dirty="0"/>
              <a:t> </a:t>
            </a:r>
            <a:r>
              <a:rPr lang="en-GB" sz="600" dirty="0" err="1"/>
              <a:t>strwythur</a:t>
            </a:r>
            <a:r>
              <a:rPr lang="en-GB" sz="600" dirty="0"/>
              <a:t> </a:t>
            </a:r>
            <a:r>
              <a:rPr lang="en-GB" sz="600" dirty="0" err="1"/>
              <a:t>yr</a:t>
            </a:r>
            <a:r>
              <a:rPr lang="en-GB" sz="600" dirty="0"/>
              <a:t> </a:t>
            </a:r>
            <a:r>
              <a:rPr lang="en-GB" sz="600" dirty="0" err="1"/>
              <a:t>ysgrifennu</a:t>
            </a:r>
            <a:r>
              <a:rPr lang="en-GB" sz="600" dirty="0"/>
              <a:t>, </a:t>
            </a:r>
            <a:r>
              <a:rPr lang="en-GB" sz="600" dirty="0" err="1"/>
              <a:t>e.e</a:t>
            </a:r>
            <a:r>
              <a:rPr lang="en-GB" sz="600" dirty="0"/>
              <a:t>. is-</a:t>
            </a:r>
            <a:r>
              <a:rPr lang="en-GB" sz="600" dirty="0" err="1"/>
              <a:t>benawdau</a:t>
            </a:r>
            <a:r>
              <a:rPr lang="en-GB" sz="600" dirty="0"/>
              <a:t>, </a:t>
            </a:r>
            <a:r>
              <a:rPr lang="en-GB" sz="600" dirty="0" err="1"/>
              <a:t>penawdau</a:t>
            </a:r>
            <a:r>
              <a:rPr lang="en-GB" sz="600" dirty="0"/>
              <a:t>” (</a:t>
            </a:r>
            <a:r>
              <a:rPr lang="en-GB" sz="600" dirty="0" err="1"/>
              <a:t>Llywodraeth</a:t>
            </a:r>
            <a:r>
              <a:rPr lang="en-GB" sz="600" dirty="0"/>
              <a:t> Cymru, 2014) </a:t>
            </a:r>
            <a:r>
              <a:rPr lang="en-GB" sz="600" dirty="0" err="1"/>
              <a:t>gan</a:t>
            </a:r>
            <a:r>
              <a:rPr lang="en-GB" sz="600" dirty="0"/>
              <a:t> </a:t>
            </a:r>
            <a:r>
              <a:rPr lang="en-GB" sz="600" dirty="0" err="1"/>
              <a:t>fewnbynnu</a:t>
            </a:r>
            <a:r>
              <a:rPr lang="en-GB" sz="600" dirty="0"/>
              <a:t>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blwyddyn</a:t>
            </a:r>
            <a:r>
              <a:rPr lang="en-GB" sz="600" dirty="0"/>
              <a:t> 5.</a:t>
            </a: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4F16BDCF-10EF-47C5-959D-8633DF9B1505}"/>
              </a:ext>
            </a:extLst>
          </p:cNvPr>
          <p:cNvSpPr/>
          <p:nvPr/>
        </p:nvSpPr>
        <p:spPr>
          <a:xfrm>
            <a:off x="3472441" y="1301380"/>
            <a:ext cx="4781448" cy="1068239"/>
          </a:xfrm>
          <a:prstGeom prst="roundRect">
            <a:avLst/>
          </a:prstGeom>
          <a:noFill/>
          <a:ln w="25400"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B6D5B56D-62A5-48A0-AC5B-48706BF876CA}"/>
              </a:ext>
            </a:extLst>
          </p:cNvPr>
          <p:cNvSpPr/>
          <p:nvPr/>
        </p:nvSpPr>
        <p:spPr>
          <a:xfrm>
            <a:off x="8694174" y="5733727"/>
            <a:ext cx="2679176" cy="711318"/>
          </a:xfrm>
          <a:prstGeom prst="roundRect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E785B6D-0A9A-4279-988C-B827713D9A4E}"/>
              </a:ext>
            </a:extLst>
          </p:cNvPr>
          <p:cNvSpPr txBox="1"/>
          <p:nvPr/>
        </p:nvSpPr>
        <p:spPr>
          <a:xfrm>
            <a:off x="8761781" y="5804377"/>
            <a:ext cx="230560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 err="1"/>
              <a:t>Allwedd</a:t>
            </a:r>
            <a:r>
              <a:rPr lang="en-GB" sz="600" dirty="0"/>
              <a:t> </a:t>
            </a:r>
            <a:r>
              <a:rPr lang="en-GB" sz="600" dirty="0" err="1"/>
              <a:t>lliw</a:t>
            </a:r>
            <a:r>
              <a:rPr lang="en-GB" sz="600" dirty="0"/>
              <a:t>: </a:t>
            </a:r>
          </a:p>
          <a:p>
            <a:pPr marL="171450" indent="-171450">
              <a:buFontTx/>
              <a:buChar char="-"/>
            </a:pPr>
            <a:r>
              <a:rPr lang="en-GB" sz="600" dirty="0" err="1">
                <a:solidFill>
                  <a:srgbClr val="00B050"/>
                </a:solidFill>
              </a:rPr>
              <a:t>Cwricwlwm</a:t>
            </a:r>
            <a:r>
              <a:rPr lang="en-GB" sz="600" dirty="0">
                <a:solidFill>
                  <a:srgbClr val="00B050"/>
                </a:solidFill>
              </a:rPr>
              <a:t> </a:t>
            </a:r>
            <a:r>
              <a:rPr lang="en-GB" sz="600" dirty="0" err="1">
                <a:solidFill>
                  <a:srgbClr val="00B050"/>
                </a:solidFill>
              </a:rPr>
              <a:t>Cymraeg</a:t>
            </a:r>
            <a:endParaRPr lang="en-GB" sz="600" dirty="0">
              <a:solidFill>
                <a:srgbClr val="00B050"/>
              </a:solidFill>
            </a:endParaRPr>
          </a:p>
          <a:p>
            <a:pPr marL="171450" indent="-171450">
              <a:buFontTx/>
              <a:buChar char="-"/>
            </a:pPr>
            <a:r>
              <a:rPr lang="en-GB" sz="600" dirty="0" err="1">
                <a:solidFill>
                  <a:srgbClr val="FF9900"/>
                </a:solidFill>
              </a:rPr>
              <a:t>Cwricwlwm</a:t>
            </a:r>
            <a:r>
              <a:rPr lang="en-GB" sz="600" dirty="0">
                <a:solidFill>
                  <a:srgbClr val="FF9900"/>
                </a:solidFill>
              </a:rPr>
              <a:t> </a:t>
            </a:r>
            <a:r>
              <a:rPr lang="en-GB" sz="600" dirty="0" err="1">
                <a:solidFill>
                  <a:srgbClr val="FF9900"/>
                </a:solidFill>
              </a:rPr>
              <a:t>Gwyddoniaeth</a:t>
            </a:r>
            <a:endParaRPr lang="en-GB" sz="600" dirty="0">
              <a:solidFill>
                <a:srgbClr val="FF9900"/>
              </a:solidFill>
            </a:endParaRPr>
          </a:p>
          <a:p>
            <a:pPr marL="171450" indent="-171450">
              <a:buFontTx/>
              <a:buChar char="-"/>
            </a:pPr>
            <a:r>
              <a:rPr lang="en-GB" sz="600" dirty="0" err="1">
                <a:solidFill>
                  <a:srgbClr val="006600"/>
                </a:solidFill>
              </a:rPr>
              <a:t>Cwricwlwm</a:t>
            </a:r>
            <a:r>
              <a:rPr lang="en-GB" sz="600" dirty="0">
                <a:solidFill>
                  <a:srgbClr val="006600"/>
                </a:solidFill>
              </a:rPr>
              <a:t> </a:t>
            </a:r>
            <a:r>
              <a:rPr lang="en-GB" sz="600" dirty="0" err="1">
                <a:solidFill>
                  <a:srgbClr val="006600"/>
                </a:solidFill>
              </a:rPr>
              <a:t>Dylunio</a:t>
            </a:r>
            <a:r>
              <a:rPr lang="en-GB" sz="600" dirty="0">
                <a:solidFill>
                  <a:srgbClr val="006600"/>
                </a:solidFill>
              </a:rPr>
              <a:t> a </a:t>
            </a:r>
            <a:r>
              <a:rPr lang="en-GB" sz="600" dirty="0" err="1">
                <a:solidFill>
                  <a:srgbClr val="006600"/>
                </a:solidFill>
              </a:rPr>
              <a:t>thechnoleg</a:t>
            </a:r>
            <a:endParaRPr lang="en-GB" sz="600" dirty="0">
              <a:solidFill>
                <a:srgbClr val="006600"/>
              </a:solidFill>
            </a:endParaRPr>
          </a:p>
          <a:p>
            <a:pPr marL="171450" indent="-171450">
              <a:buFontTx/>
              <a:buChar char="-"/>
            </a:pPr>
            <a:r>
              <a:rPr lang="en-GB" sz="600" dirty="0" err="1">
                <a:solidFill>
                  <a:srgbClr val="CC99FF"/>
                </a:solidFill>
              </a:rPr>
              <a:t>Fframwaith</a:t>
            </a:r>
            <a:r>
              <a:rPr lang="en-GB" sz="600" dirty="0">
                <a:solidFill>
                  <a:srgbClr val="CC99FF"/>
                </a:solidFill>
              </a:rPr>
              <a:t> </a:t>
            </a:r>
            <a:r>
              <a:rPr lang="en-GB" sz="600" dirty="0" err="1">
                <a:solidFill>
                  <a:srgbClr val="CC99FF"/>
                </a:solidFill>
              </a:rPr>
              <a:t>Llythrennedd</a:t>
            </a:r>
            <a:r>
              <a:rPr lang="en-GB" sz="600" dirty="0">
                <a:solidFill>
                  <a:srgbClr val="CC99FF"/>
                </a:solidFill>
              </a:rPr>
              <a:t> a </a:t>
            </a:r>
            <a:r>
              <a:rPr lang="en-GB" sz="600" dirty="0" err="1">
                <a:solidFill>
                  <a:srgbClr val="CC99FF"/>
                </a:solidFill>
              </a:rPr>
              <a:t>Rhifedd</a:t>
            </a:r>
            <a:r>
              <a:rPr lang="en-GB" sz="600" dirty="0">
                <a:solidFill>
                  <a:srgbClr val="CC99FF"/>
                </a:solidFill>
              </a:rPr>
              <a:t> a </a:t>
            </a:r>
            <a:r>
              <a:rPr lang="en-GB" sz="600" dirty="0" err="1">
                <a:solidFill>
                  <a:srgbClr val="CC99FF"/>
                </a:solidFill>
              </a:rPr>
              <a:t>Chymhwysedd</a:t>
            </a:r>
            <a:r>
              <a:rPr lang="en-GB" sz="600" dirty="0">
                <a:solidFill>
                  <a:srgbClr val="CC99FF"/>
                </a:solidFill>
              </a:rPr>
              <a:t> </a:t>
            </a:r>
            <a:r>
              <a:rPr lang="en-GB" sz="600" dirty="0" err="1">
                <a:solidFill>
                  <a:srgbClr val="CC99FF"/>
                </a:solidFill>
              </a:rPr>
              <a:t>Digidol</a:t>
            </a:r>
            <a:r>
              <a:rPr lang="en-GB" sz="600" dirty="0">
                <a:solidFill>
                  <a:srgbClr val="CC99FF"/>
                </a:solidFill>
              </a:rPr>
              <a:t> 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AD5ABA5F-248D-4303-BCCB-0F834F75781C}"/>
              </a:ext>
            </a:extLst>
          </p:cNvPr>
          <p:cNvSpPr/>
          <p:nvPr/>
        </p:nvSpPr>
        <p:spPr>
          <a:xfrm>
            <a:off x="486697" y="6003215"/>
            <a:ext cx="2196536" cy="611437"/>
          </a:xfrm>
          <a:prstGeom prst="roundRect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3C2EEB4-D3BB-40B9-AC19-6488574098A4}"/>
              </a:ext>
            </a:extLst>
          </p:cNvPr>
          <p:cNvSpPr txBox="1"/>
          <p:nvPr/>
        </p:nvSpPr>
        <p:spPr>
          <a:xfrm>
            <a:off x="535253" y="5986707"/>
            <a:ext cx="19612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 err="1"/>
              <a:t>Allwedd</a:t>
            </a:r>
            <a:r>
              <a:rPr lang="en-GB" sz="600" dirty="0"/>
              <a:t> </a:t>
            </a:r>
            <a:r>
              <a:rPr lang="en-GB" sz="600" dirty="0" err="1"/>
              <a:t>lliw</a:t>
            </a:r>
            <a:r>
              <a:rPr lang="en-GB" sz="600" dirty="0"/>
              <a:t>:</a:t>
            </a:r>
          </a:p>
          <a:p>
            <a:endParaRPr lang="en-GB" sz="600" dirty="0"/>
          </a:p>
          <a:p>
            <a:pPr marL="171450" indent="-171450">
              <a:buFontTx/>
              <a:buChar char="-"/>
            </a:pPr>
            <a:r>
              <a:rPr lang="en-GB" sz="600" dirty="0" err="1">
                <a:solidFill>
                  <a:srgbClr val="7030A0"/>
                </a:solidFill>
              </a:rPr>
              <a:t>Cwricwlwm</a:t>
            </a:r>
            <a:r>
              <a:rPr lang="en-GB" sz="600" dirty="0">
                <a:solidFill>
                  <a:srgbClr val="7030A0"/>
                </a:solidFill>
              </a:rPr>
              <a:t> Hanes</a:t>
            </a:r>
          </a:p>
          <a:p>
            <a:pPr marL="171450" indent="-171450">
              <a:buFontTx/>
              <a:buChar char="-"/>
            </a:pPr>
            <a:r>
              <a:rPr lang="en-GB" sz="600" dirty="0" err="1">
                <a:solidFill>
                  <a:srgbClr val="FF0066"/>
                </a:solidFill>
              </a:rPr>
              <a:t>Cwricwlwm</a:t>
            </a:r>
            <a:r>
              <a:rPr lang="en-GB" sz="600" dirty="0">
                <a:solidFill>
                  <a:srgbClr val="FF0066"/>
                </a:solidFill>
              </a:rPr>
              <a:t> </a:t>
            </a:r>
            <a:r>
              <a:rPr lang="en-GB" sz="600" dirty="0" err="1">
                <a:solidFill>
                  <a:srgbClr val="FF0066"/>
                </a:solidFill>
              </a:rPr>
              <a:t>Cerddoriaeth</a:t>
            </a:r>
            <a:endParaRPr lang="en-GB" sz="600" dirty="0">
              <a:solidFill>
                <a:srgbClr val="FF0066"/>
              </a:solidFill>
            </a:endParaRPr>
          </a:p>
          <a:p>
            <a:pPr marL="171450" indent="-171450">
              <a:buFontTx/>
              <a:buChar char="-"/>
            </a:pPr>
            <a:r>
              <a:rPr lang="en-GB" sz="600" dirty="0" err="1">
                <a:solidFill>
                  <a:srgbClr val="CC99FF"/>
                </a:solidFill>
              </a:rPr>
              <a:t>Fframwaith</a:t>
            </a:r>
            <a:r>
              <a:rPr lang="en-GB" sz="600" dirty="0">
                <a:solidFill>
                  <a:srgbClr val="CC99FF"/>
                </a:solidFill>
              </a:rPr>
              <a:t> </a:t>
            </a:r>
            <a:r>
              <a:rPr lang="en-GB" sz="600" dirty="0" err="1">
                <a:solidFill>
                  <a:srgbClr val="CC99FF"/>
                </a:solidFill>
              </a:rPr>
              <a:t>Llythrennedd</a:t>
            </a:r>
            <a:r>
              <a:rPr lang="en-GB" sz="600" dirty="0">
                <a:solidFill>
                  <a:srgbClr val="CC99FF"/>
                </a:solidFill>
              </a:rPr>
              <a:t> a </a:t>
            </a:r>
            <a:r>
              <a:rPr lang="en-GB" sz="600" dirty="0" err="1">
                <a:solidFill>
                  <a:srgbClr val="CC99FF"/>
                </a:solidFill>
              </a:rPr>
              <a:t>Rhifedd</a:t>
            </a:r>
            <a:r>
              <a:rPr lang="en-GB" sz="600" dirty="0">
                <a:solidFill>
                  <a:srgbClr val="CC99FF"/>
                </a:solidFill>
              </a:rPr>
              <a:t> a </a:t>
            </a:r>
            <a:r>
              <a:rPr lang="en-GB" sz="600" dirty="0" err="1">
                <a:solidFill>
                  <a:srgbClr val="CC99FF"/>
                </a:solidFill>
              </a:rPr>
              <a:t>Chymhwysedd</a:t>
            </a:r>
            <a:r>
              <a:rPr lang="en-GB" sz="600" dirty="0">
                <a:solidFill>
                  <a:srgbClr val="CC99FF"/>
                </a:solidFill>
              </a:rPr>
              <a:t> </a:t>
            </a:r>
            <a:r>
              <a:rPr lang="en-GB" sz="600" dirty="0" err="1">
                <a:solidFill>
                  <a:srgbClr val="CC99FF"/>
                </a:solidFill>
              </a:rPr>
              <a:t>Digidol</a:t>
            </a:r>
            <a:endParaRPr lang="en-GB" sz="600" dirty="0">
              <a:solidFill>
                <a:srgbClr val="CC99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6974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1645</TotalTime>
  <Words>2618</Words>
  <Application>Microsoft Office PowerPoint</Application>
  <PresentationFormat>Widescreen</PresentationFormat>
  <Paragraphs>108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Californian FB</vt:lpstr>
      <vt:lpstr>Gill Sans MT</vt:lpstr>
      <vt:lpstr>Symbol</vt:lpstr>
      <vt:lpstr>Parcel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celyn impey</dc:creator>
  <cp:lastModifiedBy>celyn impey</cp:lastModifiedBy>
  <cp:revision>62</cp:revision>
  <dcterms:created xsi:type="dcterms:W3CDTF">2018-11-27T16:23:12Z</dcterms:created>
  <dcterms:modified xsi:type="dcterms:W3CDTF">2018-12-12T20:16:41Z</dcterms:modified>
</cp:coreProperties>
</file>