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3" r:id="rId5"/>
    <p:sldId id="267" r:id="rId6"/>
    <p:sldId id="259" r:id="rId7"/>
    <p:sldId id="260" r:id="rId8"/>
    <p:sldId id="261" r:id="rId9"/>
    <p:sldId id="266" r:id="rId10"/>
    <p:sldId id="262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71956" autoAdjust="0"/>
  </p:normalViewPr>
  <p:slideViewPr>
    <p:cSldViewPr snapToGrid="0">
      <p:cViewPr varScale="1">
        <p:scale>
          <a:sx n="74" d="100"/>
          <a:sy n="74" d="100"/>
        </p:scale>
        <p:origin x="84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0" d="100"/>
          <a:sy n="80" d="100"/>
        </p:scale>
        <p:origin x="1998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2FCFB5-2B5D-4B99-BB3B-93F2FE18E41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40D6E-3CE1-4D3F-9C47-3A7FCD9D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514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nlive.com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arstechnica.com/gaming/2015/04/onlive-shuts-down-streaming-games-service-sells-patents-to-sony-embargoed-7pm-eastern/" TargetMode="Externa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026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568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 smtClean="0"/>
              <a:t>Mell P, </a:t>
            </a:r>
            <a:r>
              <a:rPr lang="en-GB" dirty="0" err="1" smtClean="0"/>
              <a:t>Grance</a:t>
            </a:r>
            <a:r>
              <a:rPr lang="en-GB" dirty="0" smtClean="0"/>
              <a:t> T. The NIST Definition of Cloud Computing [Internet]. faculty.winthrop.edu/. 2011 [cited 9 January 2018]. Available from: http://faculty.winthrop.edu/domanm/csci411/Handouts/NIST.pdf2. Wang L, von </a:t>
            </a:r>
            <a:r>
              <a:rPr lang="en-GB" dirty="0" err="1" smtClean="0"/>
              <a:t>Laszewsk</a:t>
            </a:r>
            <a:r>
              <a:rPr lang="en-GB" dirty="0" smtClean="0"/>
              <a:t> G, </a:t>
            </a:r>
            <a:r>
              <a:rPr lang="en-GB" dirty="0" err="1" smtClean="0"/>
              <a:t>Kunze</a:t>
            </a:r>
            <a:r>
              <a:rPr lang="en-GB" dirty="0" smtClean="0"/>
              <a:t> </a:t>
            </a:r>
          </a:p>
          <a:p>
            <a:pPr marL="228600" indent="-228600">
              <a:buAutoNum type="arabicPeriod"/>
            </a:pPr>
            <a:r>
              <a:rPr lang="en-GB" dirty="0" smtClean="0"/>
              <a:t>M, Tao J. Cloud computing: A Perspective study [Internet]. Scholarworks.rit.edu. 2008 [cited 16 January 2018]. Available from: http://scholarworks.rit.edu/cgi/viewcontent.cgi?article=1748&amp;context=other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14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3. Virtualization Technology &amp; Virtual Machine Software: What is Virtualization? [Internet]. HOW VIRTUALIZATION WORKS. 2015 [cited 16 January 2018]. Available from: https://www.vmware.com/uk/solutions/virtualization.html</a:t>
            </a:r>
          </a:p>
          <a:p>
            <a:endParaRPr lang="en-GB" dirty="0" smtClean="0"/>
          </a:p>
          <a:p>
            <a:r>
              <a:rPr lang="en-GB" dirty="0" smtClean="0"/>
              <a:t>Image :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Hughes S. How Virtualization Helps Your Business [Internet]. Hybridtp.ie. 2015 [cited 18 January 2018]. Available from: http://www.hybridtp.ie/wp-content/uploads/vmware-640x310.png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081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4. </a:t>
            </a:r>
            <a:r>
              <a:rPr lang="en-GB" dirty="0" err="1" smtClean="0"/>
              <a:t>Parashar</a:t>
            </a:r>
            <a:r>
              <a:rPr lang="en-GB" dirty="0" smtClean="0"/>
              <a:t> M, Hariri S. Autonomic Computing: An Overview  [Internet]. research gate. 2005 [cited 22 January 2018]. Available from: https://www.researchgate.net/profile/Manish_Parashar/publication/221598083_Autonomic_Computing_An_Overview/links/0deec526657ba3da24000000/Autonomic-Computing-An-Overview.pdf</a:t>
            </a:r>
          </a:p>
          <a:p>
            <a:r>
              <a:rPr lang="en-GB" dirty="0" smtClean="0"/>
              <a:t>5.Kephart J, Chess D. The Vision of Autonomic Computing [Internet]. 130.18.208.80. 2003 [cited 22 January 2018]. Available from: http://130.18.208.80/~ramkumar/acvision.pdf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9582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2160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2061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lang="en-GB" dirty="0" smtClean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/>
              <a:t>Amazons ec2 services never achieved 50% of the stated speeds with only one of the instance types reaching 58% </a:t>
            </a:r>
            <a:r>
              <a:rPr lang="en-GB" dirty="0" err="1" smtClean="0"/>
              <a:t>effieciency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6477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 dirty="0" smtClean="0">
                <a:solidFill>
                  <a:schemeClr val="hlink"/>
                </a:solidFill>
                <a:hlinkClick r:id="rId3"/>
              </a:rPr>
              <a:t>http://onlive.com/</a:t>
            </a:r>
            <a:endParaRPr lang="en-GB" dirty="0" smtClean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 dirty="0" smtClean="0">
                <a:solidFill>
                  <a:schemeClr val="hlink"/>
                </a:solidFill>
                <a:hlinkClick r:id="rId4"/>
              </a:rPr>
              <a:t>https://arstechnica.com/gaming/2015/04/onlive-shuts-down-streaming-games-service-sells-patents-to-sony-embargoed-7pm-eastern/</a:t>
            </a:r>
            <a:r>
              <a:rPr lang="en-GB" dirty="0" smtClean="0"/>
              <a:t> </a:t>
            </a: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9" name="Shape 11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171632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8537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F40D6E-3CE1-4D3F-9C47-3A7FCD9D95C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762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683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12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545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280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721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570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608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213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352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81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4182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6090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0615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145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91032AA-E530-4EFB-840E-8440633B9874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3675CFBF-79C6-4885-9B46-9D081B0B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1916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cholarworks.rit.edu/cgi/viewcontent.cgi?article=1748&amp;context=other" TargetMode="External"/><Relationship Id="rId7" Type="http://schemas.openxmlformats.org/officeDocument/2006/relationships/hyperlink" Target="https://arstechnica.com/gaming/2015/04/onlive-shuts-down-streaming-games-service-sells-patents-to-sony-embargoed-7pm-eastern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nlive.com/" TargetMode="External"/><Relationship Id="rId5" Type="http://schemas.openxmlformats.org/officeDocument/2006/relationships/hyperlink" Target="http://130.18.208.80/~ramkumar/acvision.pdf" TargetMode="External"/><Relationship Id="rId4" Type="http://schemas.openxmlformats.org/officeDocument/2006/relationships/hyperlink" Target="http://www.hybridtp.ie/wp-content/uploads/vmware-640x31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Cloud Computing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Owen </a:t>
            </a:r>
            <a:r>
              <a:rPr lang="en-GB" dirty="0"/>
              <a:t>Jones &amp; Callum Williams</a:t>
            </a:r>
          </a:p>
        </p:txBody>
      </p:sp>
    </p:spTree>
    <p:extLst>
      <p:ext uri="{BB962C8B-B14F-4D97-AF65-F5344CB8AC3E}">
        <p14:creationId xmlns:p14="http://schemas.microsoft.com/office/powerpoint/2010/main" val="559739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550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Cloud Computing?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Cloud </a:t>
            </a:r>
            <a:r>
              <a:rPr lang="en-GB" dirty="0" smtClean="0"/>
              <a:t>Computing is defined as the process or service of </a:t>
            </a:r>
            <a:r>
              <a:rPr lang="en-GB" dirty="0"/>
              <a:t>using networked, commonly via </a:t>
            </a:r>
            <a:r>
              <a:rPr lang="en-GB" dirty="0" smtClean="0"/>
              <a:t>the internet, computing resources to store, manipulate, and process data for a user in the stead of or a long side </a:t>
            </a:r>
            <a:r>
              <a:rPr lang="en-GB" dirty="0"/>
              <a:t>local computing resources </a:t>
            </a:r>
            <a:r>
              <a:rPr lang="en-GB" dirty="0" smtClean="0"/>
              <a:t>(1,2)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24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 </a:t>
            </a:r>
            <a:r>
              <a:rPr lang="en-GB" dirty="0" smtClean="0"/>
              <a:t>of Cloud </a:t>
            </a:r>
            <a:r>
              <a:rPr lang="en-GB" dirty="0"/>
              <a:t>Computing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Virtualization </a:t>
            </a:r>
            <a:r>
              <a:rPr lang="en-GB" dirty="0"/>
              <a:t>–  </a:t>
            </a:r>
            <a:r>
              <a:rPr lang="en-GB" dirty="0" smtClean="0"/>
              <a:t>Process </a:t>
            </a:r>
            <a:r>
              <a:rPr lang="en-GB" dirty="0"/>
              <a:t>of creating a virtual version of a physical </a:t>
            </a:r>
            <a:r>
              <a:rPr lang="en-GB" dirty="0" smtClean="0"/>
              <a:t>object or system(3)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2904503"/>
            <a:ext cx="5719405" cy="2646291"/>
          </a:xfrm>
        </p:spPr>
      </p:pic>
    </p:spTree>
    <p:extLst>
      <p:ext uri="{BB962C8B-B14F-4D97-AF65-F5344CB8AC3E}">
        <p14:creationId xmlns:p14="http://schemas.microsoft.com/office/powerpoint/2010/main" val="39268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 </a:t>
            </a:r>
            <a:r>
              <a:rPr lang="en-GB" dirty="0" smtClean="0"/>
              <a:t>of Cloud </a:t>
            </a:r>
            <a:r>
              <a:rPr lang="en-GB" dirty="0"/>
              <a:t>Computing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0000" y="2222287"/>
            <a:ext cx="10571998" cy="3638763"/>
          </a:xfrm>
        </p:spPr>
        <p:txBody>
          <a:bodyPr/>
          <a:lstStyle/>
          <a:p>
            <a:r>
              <a:rPr lang="en-GB" dirty="0"/>
              <a:t>Autonomic : D</a:t>
            </a:r>
            <a:r>
              <a:rPr lang="en-GB" dirty="0" smtClean="0"/>
              <a:t>erived </a:t>
            </a:r>
            <a:r>
              <a:rPr lang="en-GB" dirty="0"/>
              <a:t>from Greek autos 'self' + nomos </a:t>
            </a:r>
            <a:r>
              <a:rPr lang="en-GB" dirty="0" smtClean="0"/>
              <a:t>'law‘ </a:t>
            </a:r>
            <a:r>
              <a:rPr lang="en-GB" dirty="0"/>
              <a:t>and means self-governing</a:t>
            </a:r>
          </a:p>
          <a:p>
            <a:r>
              <a:rPr lang="en-GB" dirty="0" smtClean="0"/>
              <a:t>Autonomic Computing </a:t>
            </a:r>
            <a:r>
              <a:rPr lang="en-GB" dirty="0"/>
              <a:t>– </a:t>
            </a:r>
            <a:r>
              <a:rPr lang="en-GB" dirty="0" smtClean="0"/>
              <a:t>a Model of computing that makes a </a:t>
            </a:r>
            <a:r>
              <a:rPr lang="en-GB" dirty="0"/>
              <a:t>system self-managing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1266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Cloud Computing used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810000" y="2165440"/>
            <a:ext cx="3276600" cy="4467180"/>
          </a:xfrm>
        </p:spPr>
        <p:txBody>
          <a:bodyPr anchor="t"/>
          <a:lstStyle/>
          <a:p>
            <a:r>
              <a:rPr lang="en-GB" dirty="0"/>
              <a:t>Software as a Service (SaaS</a:t>
            </a:r>
            <a:r>
              <a:rPr lang="en-GB" dirty="0" smtClean="0"/>
              <a:t>)</a:t>
            </a:r>
          </a:p>
          <a:p>
            <a:r>
              <a:rPr lang="en-GB" dirty="0" smtClean="0"/>
              <a:t> Hosts </a:t>
            </a:r>
            <a:r>
              <a:rPr lang="en-GB" dirty="0"/>
              <a:t>software </a:t>
            </a:r>
            <a:r>
              <a:rPr lang="en-GB" dirty="0" smtClean="0"/>
              <a:t>for a user to use </a:t>
            </a:r>
          </a:p>
          <a:p>
            <a:r>
              <a:rPr lang="en-GB" dirty="0" smtClean="0"/>
              <a:t>Example</a:t>
            </a:r>
            <a:r>
              <a:rPr lang="en-GB" dirty="0"/>
              <a:t>: Microsoft Office </a:t>
            </a:r>
            <a:r>
              <a:rPr lang="en-GB" dirty="0" smtClean="0"/>
              <a:t>365, G-mail </a:t>
            </a:r>
            <a:endParaRPr lang="en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1"/>
          </p:nvPr>
        </p:nvSpPr>
        <p:spPr>
          <a:xfrm>
            <a:off x="4457699" y="2165440"/>
            <a:ext cx="3276600" cy="4467180"/>
          </a:xfrm>
        </p:spPr>
        <p:txBody>
          <a:bodyPr anchor="t"/>
          <a:lstStyle/>
          <a:p>
            <a:r>
              <a:rPr lang="en-GB" dirty="0"/>
              <a:t>Platform as a Service (PaaS) </a:t>
            </a:r>
            <a:endParaRPr lang="en-GB" dirty="0" smtClean="0"/>
          </a:p>
          <a:p>
            <a:r>
              <a:rPr lang="en-GB" dirty="0"/>
              <a:t>Provides  access to </a:t>
            </a:r>
            <a:r>
              <a:rPr lang="en-GB" dirty="0" smtClean="0"/>
              <a:t>hardware </a:t>
            </a:r>
            <a:r>
              <a:rPr lang="en-GB" dirty="0"/>
              <a:t>and  </a:t>
            </a:r>
            <a:r>
              <a:rPr lang="en-GB" dirty="0" smtClean="0"/>
              <a:t>hosts </a:t>
            </a:r>
            <a:r>
              <a:rPr lang="en-GB" dirty="0"/>
              <a:t>software for a user to use </a:t>
            </a:r>
          </a:p>
          <a:p>
            <a:r>
              <a:rPr lang="en-GB" dirty="0" smtClean="0"/>
              <a:t>Example: Microsoft Azure</a:t>
            </a:r>
            <a:r>
              <a:rPr lang="en-GB" dirty="0"/>
              <a:t>, </a:t>
            </a:r>
            <a:r>
              <a:rPr lang="en-GB" dirty="0" smtClean="0"/>
              <a:t>Google app engine</a:t>
            </a:r>
          </a:p>
          <a:p>
            <a:endParaRPr lang="en-GB" dirty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"/>
          </p:nvPr>
        </p:nvSpPr>
        <p:spPr>
          <a:xfrm>
            <a:off x="8105398" y="2165440"/>
            <a:ext cx="3276600" cy="4467180"/>
          </a:xfrm>
        </p:spPr>
        <p:txBody>
          <a:bodyPr anchor="t"/>
          <a:lstStyle/>
          <a:p>
            <a:r>
              <a:rPr lang="en-GB" dirty="0"/>
              <a:t>Infrastructure as a Service (IaaS) </a:t>
            </a:r>
            <a:endParaRPr lang="en-GB" dirty="0" smtClean="0"/>
          </a:p>
          <a:p>
            <a:r>
              <a:rPr lang="en-GB" dirty="0"/>
              <a:t>Provides  access to hardware </a:t>
            </a:r>
            <a:r>
              <a:rPr lang="en-GB" dirty="0" smtClean="0"/>
              <a:t>for a user to use </a:t>
            </a:r>
          </a:p>
          <a:p>
            <a:r>
              <a:rPr lang="en-GB" dirty="0" smtClean="0"/>
              <a:t>Examples: </a:t>
            </a:r>
            <a:r>
              <a:rPr lang="en-GB" dirty="0"/>
              <a:t>Amazon Web </a:t>
            </a:r>
            <a:r>
              <a:rPr lang="en-GB" dirty="0" smtClean="0"/>
              <a:t>Services,</a:t>
            </a:r>
            <a:r>
              <a:rPr lang="en-GB" dirty="0"/>
              <a:t> </a:t>
            </a:r>
            <a:r>
              <a:rPr lang="en-GB" dirty="0" smtClean="0"/>
              <a:t>render </a:t>
            </a:r>
            <a:r>
              <a:rPr lang="en-GB" dirty="0"/>
              <a:t>farms </a:t>
            </a:r>
          </a:p>
          <a:p>
            <a:r>
              <a:rPr lang="en-GB" dirty="0" smtClean="0"/>
              <a:t>(1)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574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Cloud Computing - </a:t>
            </a:r>
            <a:r>
              <a:rPr lang="en-GB" dirty="0" smtClean="0"/>
              <a:t>Pros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0"/>
              </a:spcBef>
              <a:spcAft>
                <a:spcPts val="0"/>
              </a:spcAft>
              <a:buSzPts val="1800"/>
              <a:buFont typeface="Noto Sans Symbols"/>
              <a:buChar char="○"/>
            </a:pPr>
            <a:r>
              <a:rPr lang="en-GB" dirty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Scalability</a:t>
            </a:r>
          </a:p>
          <a:p>
            <a:pPr lvl="0">
              <a:spcBef>
                <a:spcPts val="0"/>
              </a:spcBef>
              <a:spcAft>
                <a:spcPts val="0"/>
              </a:spcAft>
              <a:buSzPts val="1800"/>
              <a:buFont typeface="Noto Sans Symbols"/>
              <a:buChar char="○"/>
            </a:pPr>
            <a:r>
              <a:rPr lang="en-GB" dirty="0"/>
              <a:t>Cheaper start-up costs</a:t>
            </a:r>
          </a:p>
          <a:p>
            <a:pPr lvl="0">
              <a:spcBef>
                <a:spcPts val="0"/>
              </a:spcBef>
              <a:spcAft>
                <a:spcPts val="0"/>
              </a:spcAft>
              <a:buSzPts val="1800"/>
              <a:buFont typeface="Noto Sans Symbols"/>
              <a:buChar char="○"/>
            </a:pPr>
            <a:r>
              <a:rPr lang="en-GB" dirty="0"/>
              <a:t>Security </a:t>
            </a:r>
          </a:p>
          <a:p>
            <a:pPr lvl="0">
              <a:spcBef>
                <a:spcPts val="0"/>
              </a:spcBef>
              <a:spcAft>
                <a:spcPts val="0"/>
              </a:spcAft>
              <a:buSzPts val="1800"/>
              <a:buFont typeface="Noto Sans Symbols"/>
              <a:buChar char="○"/>
            </a:pPr>
            <a:r>
              <a:rPr lang="en-GB" dirty="0"/>
              <a:t>Ease of use</a:t>
            </a:r>
            <a:r>
              <a:rPr lang="en-GB" dirty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87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Cloud Computing - </a:t>
            </a:r>
            <a:r>
              <a:rPr lang="en-GB" dirty="0" smtClean="0"/>
              <a:t>Cons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Stated performance is at times </a:t>
            </a:r>
            <a:r>
              <a:rPr lang="en-GB" dirty="0" smtClean="0"/>
              <a:t>untrue</a:t>
            </a:r>
          </a:p>
          <a:p>
            <a:r>
              <a:rPr lang="en-GB" dirty="0" smtClean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Limited by bandwidth</a:t>
            </a:r>
            <a:endParaRPr lang="en-GB" dirty="0">
              <a:solidFill>
                <a:schemeClr val="lt1"/>
              </a:solidFill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96010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noFill/>
          <a:ln>
            <a:noFill/>
          </a:ln>
          <a:effectLst>
            <a:outerShdw blurRad="50800">
              <a:srgbClr val="000000">
                <a:alpha val="60000"/>
              </a:srgbClr>
            </a:outerShdw>
          </a:effectLst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lvl="0">
              <a:spcBef>
                <a:spcPts val="0"/>
              </a:spcBef>
              <a:buClr>
                <a:srgbClr val="FEFEFE"/>
              </a:buClr>
              <a:buSzPts val="4000"/>
            </a:pPr>
            <a:r>
              <a:rPr lang="en-GB" dirty="0">
                <a:ea typeface="Century Gothic"/>
                <a:cs typeface="Century Gothic"/>
                <a:sym typeface="Century Gothic"/>
              </a:rPr>
              <a:t>Examples </a:t>
            </a:r>
            <a:r>
              <a:rPr lang="en-GB" dirty="0" smtClean="0">
                <a:ea typeface="Century Gothic"/>
                <a:cs typeface="Century Gothic"/>
                <a:sym typeface="Century Gothic"/>
              </a:rPr>
              <a:t>of cloud </a:t>
            </a:r>
            <a:r>
              <a:rPr lang="en-GB" sz="4000" b="1" i="0" u="none" strike="noStrike" cap="none" dirty="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computing</a:t>
            </a:r>
            <a:endParaRPr sz="4000" b="1" i="0" u="none" strike="noStrike" cap="none" dirty="0">
              <a:solidFill>
                <a:srgbClr val="FEFEFE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818712" y="2222287"/>
            <a:ext cx="10554600" cy="3636600"/>
          </a:xfrm>
          <a:prstGeom prst="rect">
            <a:avLst/>
          </a:prstGeom>
          <a:noFill/>
          <a:ln>
            <a:noFill/>
          </a:ln>
          <a:effectLst>
            <a:outerShdw blurRad="5080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>
              <a:spcBef>
                <a:spcPts val="0"/>
              </a:spcBef>
              <a:spcAft>
                <a:spcPts val="0"/>
              </a:spcAft>
              <a:buSzPts val="1800"/>
              <a:buFont typeface="Noto Sans Symbols"/>
              <a:buChar char="○"/>
            </a:pPr>
            <a:r>
              <a:rPr lang="en-GB" dirty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Amazon’s EC2 (elastic compute cloud</a:t>
            </a:r>
            <a:r>
              <a:rPr lang="en-GB" dirty="0" smtClean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)(7)</a:t>
            </a:r>
            <a:endParaRPr lang="en-GB" dirty="0">
              <a:solidFill>
                <a:schemeClr val="lt1"/>
              </a:solidFill>
              <a:ea typeface="Century Gothic"/>
              <a:cs typeface="Century Gothic"/>
              <a:sym typeface="Century Gothic"/>
            </a:endParaRPr>
          </a:p>
          <a:p>
            <a:pPr lvl="0">
              <a:spcBef>
                <a:spcPts val="0"/>
              </a:spcBef>
              <a:spcAft>
                <a:spcPts val="0"/>
              </a:spcAft>
              <a:buSzPts val="1800"/>
              <a:buFont typeface="Noto Sans Symbols"/>
              <a:buChar char="○"/>
            </a:pPr>
            <a:r>
              <a:rPr lang="en-GB" dirty="0" err="1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Onlive</a:t>
            </a:r>
            <a:r>
              <a:rPr lang="en-GB" dirty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 (acquired by </a:t>
            </a:r>
            <a:r>
              <a:rPr lang="en-GB" dirty="0" err="1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sony</a:t>
            </a:r>
            <a:r>
              <a:rPr lang="en-GB" dirty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 on </a:t>
            </a:r>
            <a:r>
              <a:rPr lang="en-GB" dirty="0" err="1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april</a:t>
            </a:r>
            <a:r>
              <a:rPr lang="en-GB" dirty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 30th 2015</a:t>
            </a:r>
            <a:r>
              <a:rPr lang="en-GB" dirty="0" smtClean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)(8)</a:t>
            </a:r>
            <a:endParaRPr lang="en-GB" dirty="0">
              <a:solidFill>
                <a:schemeClr val="lt1"/>
              </a:solidFill>
              <a:ea typeface="Century Gothic"/>
              <a:cs typeface="Century Gothic"/>
              <a:sym typeface="Century Gothic"/>
            </a:endParaRPr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○"/>
            </a:pPr>
            <a:endParaRPr sz="1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26" name="Picture 2" descr="https://scontent-lhr3-1.xx.fbcdn.net/v/t34.0-12/27153044_1972685696389353_655825924_n.png?oh=d5367574b8628679d68158a8480abef1&amp;oe=5A69C5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135" y="3282962"/>
            <a:ext cx="4697863" cy="1286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4195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252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303" y="2222287"/>
            <a:ext cx="11758411" cy="4500485"/>
          </a:xfrm>
        </p:spPr>
        <p:txBody>
          <a:bodyPr anchor="t">
            <a:normAutofit fontScale="85000" lnSpcReduction="10000"/>
          </a:bodyPr>
          <a:lstStyle/>
          <a:p>
            <a:pPr>
              <a:buFont typeface="+mj-lt"/>
              <a:buAutoNum type="arabicPeriod"/>
            </a:pPr>
            <a:r>
              <a:rPr lang="en-GB" dirty="0"/>
              <a:t>Mell P, </a:t>
            </a:r>
            <a:r>
              <a:rPr lang="en-GB" dirty="0" err="1"/>
              <a:t>Grance</a:t>
            </a:r>
            <a:r>
              <a:rPr lang="en-GB" dirty="0"/>
              <a:t> T. The NIST Definition of Cloud Computing [Internet]. faculty.winthrop.edu/. 2011 [cited 9 January 2018]. Available from: http://faculty.winthrop.edu/domanm/csci411/Handouts/NIST.pdf2. Wang L, von </a:t>
            </a:r>
            <a:r>
              <a:rPr lang="en-GB" dirty="0" err="1"/>
              <a:t>Laszewsk</a:t>
            </a:r>
            <a:r>
              <a:rPr lang="en-GB" dirty="0"/>
              <a:t> G, </a:t>
            </a:r>
            <a:r>
              <a:rPr lang="en-GB" dirty="0" err="1"/>
              <a:t>Kunze</a:t>
            </a:r>
            <a:r>
              <a:rPr lang="en-GB" dirty="0"/>
              <a:t> </a:t>
            </a:r>
          </a:p>
          <a:p>
            <a:pPr>
              <a:buFont typeface="+mj-lt"/>
              <a:buAutoNum type="arabicPeriod"/>
            </a:pPr>
            <a:r>
              <a:rPr lang="en-GB" dirty="0"/>
              <a:t>M, Tao J. Cloud computing: A Perspective study [Internet]. Scholarworks.rit.edu. 2008 [cited 16 January 2018]. Available from: </a:t>
            </a: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scholarworks.rit.edu/cgi/viewcontent.cgi?article=1748&amp;context=other</a:t>
            </a:r>
            <a:endParaRPr lang="en-GB" dirty="0" smtClean="0"/>
          </a:p>
          <a:p>
            <a:pPr>
              <a:buFont typeface="+mj-lt"/>
              <a:buAutoNum type="arabicPeriod"/>
            </a:pPr>
            <a:r>
              <a:rPr lang="en-GB" dirty="0" smtClean="0"/>
              <a:t> </a:t>
            </a:r>
            <a:r>
              <a:rPr lang="en-GB" dirty="0"/>
              <a:t>Virtualization Technology &amp; Virtual Machine Software: What is Virtualization? [Internet]. HOW VIRTUALIZATION WORKS. 2015 [cited 16 January 2018]. Available from: https://</a:t>
            </a:r>
            <a:r>
              <a:rPr lang="en-GB" dirty="0" smtClean="0"/>
              <a:t>www.vmware.com/uk/solutions/virtualization.html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Image : Hughes S. How Virtualization Helps Your Business [Internet]. Hybridtp.ie. 2015 [cited 18 January 2018]. Available from: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www.hybridtp.ie/wp-content/uploads/vmware-640x310.png</a:t>
            </a:r>
            <a:endParaRPr lang="en-GB" dirty="0" smtClean="0"/>
          </a:p>
          <a:p>
            <a:pPr>
              <a:buFont typeface="+mj-lt"/>
              <a:buAutoNum type="arabicPeriod"/>
            </a:pPr>
            <a:r>
              <a:rPr lang="en-GB" dirty="0" err="1" smtClean="0"/>
              <a:t>Parashar</a:t>
            </a:r>
            <a:r>
              <a:rPr lang="en-GB" dirty="0" smtClean="0"/>
              <a:t> </a:t>
            </a:r>
            <a:r>
              <a:rPr lang="en-GB" dirty="0"/>
              <a:t>M, Hariri S. Autonomic Computing: An Overview  [Internet]. research gate. 2005 [cited 22 January 2018]. Available from: https://www.researchgate.net/profile/Manish_Parashar/publication/221598083_Autonomic_Computing_An_Overview/links/0deec526657ba3da24000000/Autonomic-Computing-An-Overview.pdf</a:t>
            </a:r>
          </a:p>
          <a:p>
            <a:pPr>
              <a:buFont typeface="+mj-lt"/>
              <a:buAutoNum type="arabicPeriod"/>
            </a:pPr>
            <a:r>
              <a:rPr lang="en-GB" dirty="0" err="1" smtClean="0"/>
              <a:t>Kephart</a:t>
            </a:r>
            <a:r>
              <a:rPr lang="en-GB" dirty="0" smtClean="0"/>
              <a:t> </a:t>
            </a:r>
            <a:r>
              <a:rPr lang="en-GB" dirty="0"/>
              <a:t>J, Chess D. The Vision of Autonomic Computing [Internet]. 130.18.208.80. 2003 [cited 22 January 2018]. Available from: </a:t>
            </a:r>
            <a:r>
              <a:rPr lang="en-GB" dirty="0">
                <a:hlinkClick r:id="rId5"/>
              </a:rPr>
              <a:t>http://130.18.208.80/~</a:t>
            </a:r>
            <a:r>
              <a:rPr lang="en-GB" dirty="0" smtClean="0">
                <a:hlinkClick r:id="rId5"/>
              </a:rPr>
              <a:t>ramkumar/acvision.pdf</a:t>
            </a:r>
            <a:endParaRPr lang="en-GB" dirty="0" smtClean="0"/>
          </a:p>
          <a:p>
            <a:pPr lv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u="sng" dirty="0">
                <a:solidFill>
                  <a:schemeClr val="hlink"/>
                </a:solidFill>
                <a:hlinkClick r:id="rId6"/>
              </a:rPr>
              <a:t>http://onlive.com/</a:t>
            </a:r>
            <a:endParaRPr lang="en-GB" dirty="0"/>
          </a:p>
          <a:p>
            <a:pPr lv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u="sng" dirty="0">
                <a:solidFill>
                  <a:schemeClr val="hlink"/>
                </a:solidFill>
                <a:hlinkClick r:id="rId7"/>
              </a:rPr>
              <a:t>https://arstechnica.com/gaming/2015/04/onlive-shuts-down-streaming-games-service-sells-patents-to-sony-embargoed-7pm-eastern/</a:t>
            </a:r>
            <a:r>
              <a:rPr lang="en-GB" dirty="0"/>
              <a:t> </a:t>
            </a:r>
          </a:p>
          <a:p>
            <a:pPr>
              <a:buFont typeface="+mj-lt"/>
              <a:buAutoNum type="arabicPeriod"/>
            </a:pPr>
            <a:endParaRPr lang="en-GB" dirty="0" smtClean="0"/>
          </a:p>
          <a:p>
            <a:pPr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4259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1026</TotalTime>
  <Words>673</Words>
  <Application>Microsoft Office PowerPoint</Application>
  <PresentationFormat>Widescreen</PresentationFormat>
  <Paragraphs>63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</vt:lpstr>
      <vt:lpstr>Century Gothic</vt:lpstr>
      <vt:lpstr>Noto Sans Symbols</vt:lpstr>
      <vt:lpstr>Wingdings 2</vt:lpstr>
      <vt:lpstr>Quotable</vt:lpstr>
      <vt:lpstr>Cloud Computing </vt:lpstr>
      <vt:lpstr>Introduction </vt:lpstr>
      <vt:lpstr>What is Cloud Computing? </vt:lpstr>
      <vt:lpstr>Technologies of Cloud Computing </vt:lpstr>
      <vt:lpstr>Technologies of Cloud Computing </vt:lpstr>
      <vt:lpstr>How is Cloud Computing used?</vt:lpstr>
      <vt:lpstr>Cloud Computing - Pros</vt:lpstr>
      <vt:lpstr>Cloud Computing - Cons</vt:lpstr>
      <vt:lpstr>Examples of cloud computing</vt:lpstr>
      <vt:lpstr>Questions?</vt:lpstr>
      <vt:lpstr>Bibliography</vt:lpstr>
    </vt:vector>
  </TitlesOfParts>
  <Company>NPTC Group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Computing</dc:title>
  <dc:creator>260432</dc:creator>
  <cp:lastModifiedBy>260432</cp:lastModifiedBy>
  <cp:revision>24</cp:revision>
  <dcterms:created xsi:type="dcterms:W3CDTF">2018-01-09T10:43:48Z</dcterms:created>
  <dcterms:modified xsi:type="dcterms:W3CDTF">2018-01-23T09:30:25Z</dcterms:modified>
</cp:coreProperties>
</file>