
<file path=[Content_Types].xml><?xml version="1.0" encoding="utf-8"?>
<Types xmlns="http://schemas.openxmlformats.org/package/2006/content-types">
  <Default Extension="bin" ContentType="application/vnd.ms-office.vbaProject"/>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7" r:id="rId4"/>
    <p:sldId id="268" r:id="rId5"/>
    <p:sldId id="269" r:id="rId6"/>
    <p:sldId id="270" r:id="rId7"/>
    <p:sldId id="271" r:id="rId8"/>
    <p:sldId id="272" r:id="rId9"/>
    <p:sldId id="273"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18" d="100"/>
          <a:sy n="118" d="100"/>
        </p:scale>
        <p:origin x="-72" y="13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06/relationships/vbaProject" Target="vbaProject.bin"/><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2680FF1-CDE8-48E1-B5A9-E6C451FD7F06}" type="datetimeFigureOut">
              <a:rPr lang="en-GB" smtClean="0"/>
              <a:pPr/>
              <a:t>18/03/2018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FF234-49AF-4C3F-88EB-5BE0EE068B35}" type="slidenum">
              <a:rPr lang="en-GB" smtClean="0"/>
              <a:pPr/>
              <a:t>‹#›</a:t>
            </a:fld>
            <a:endParaRPr lang="en-GB"/>
          </a:p>
        </p:txBody>
      </p:sp>
    </p:spTree>
    <p:extLst>
      <p:ext uri="{BB962C8B-B14F-4D97-AF65-F5344CB8AC3E}">
        <p14:creationId xmlns:p14="http://schemas.microsoft.com/office/powerpoint/2010/main" val="5489207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680FF1-CDE8-48E1-B5A9-E6C451FD7F06}" type="datetimeFigureOut">
              <a:rPr lang="en-GB" smtClean="0"/>
              <a:pPr/>
              <a:t>18/03/2018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FF234-49AF-4C3F-88EB-5BE0EE068B35}" type="slidenum">
              <a:rPr lang="en-GB" smtClean="0"/>
              <a:pPr/>
              <a:t>‹#›</a:t>
            </a:fld>
            <a:endParaRPr lang="en-GB"/>
          </a:p>
        </p:txBody>
      </p:sp>
    </p:spTree>
    <p:extLst>
      <p:ext uri="{BB962C8B-B14F-4D97-AF65-F5344CB8AC3E}">
        <p14:creationId xmlns:p14="http://schemas.microsoft.com/office/powerpoint/2010/main" val="1022532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680FF1-CDE8-48E1-B5A9-E6C451FD7F06}" type="datetimeFigureOut">
              <a:rPr lang="en-GB" smtClean="0"/>
              <a:pPr/>
              <a:t>18/03/2018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FF234-49AF-4C3F-88EB-5BE0EE068B35}" type="slidenum">
              <a:rPr lang="en-GB" smtClean="0"/>
              <a:pPr/>
              <a:t>‹#›</a:t>
            </a:fld>
            <a:endParaRPr lang="en-GB"/>
          </a:p>
        </p:txBody>
      </p:sp>
    </p:spTree>
    <p:extLst>
      <p:ext uri="{BB962C8B-B14F-4D97-AF65-F5344CB8AC3E}">
        <p14:creationId xmlns:p14="http://schemas.microsoft.com/office/powerpoint/2010/main" val="258630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2680FF1-CDE8-48E1-B5A9-E6C451FD7F06}" type="datetimeFigureOut">
              <a:rPr lang="en-GB" smtClean="0"/>
              <a:pPr/>
              <a:t>18/03/2018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FF234-49AF-4C3F-88EB-5BE0EE068B35}" type="slidenum">
              <a:rPr lang="en-GB" smtClean="0"/>
              <a:pPr/>
              <a:t>‹#›</a:t>
            </a:fld>
            <a:endParaRPr lang="en-GB"/>
          </a:p>
        </p:txBody>
      </p:sp>
    </p:spTree>
    <p:extLst>
      <p:ext uri="{BB962C8B-B14F-4D97-AF65-F5344CB8AC3E}">
        <p14:creationId xmlns:p14="http://schemas.microsoft.com/office/powerpoint/2010/main" val="2182643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2680FF1-CDE8-48E1-B5A9-E6C451FD7F06}" type="datetimeFigureOut">
              <a:rPr lang="en-GB" smtClean="0"/>
              <a:pPr/>
              <a:t>18/03/2018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EFF234-49AF-4C3F-88EB-5BE0EE068B35}" type="slidenum">
              <a:rPr lang="en-GB" smtClean="0"/>
              <a:pPr/>
              <a:t>‹#›</a:t>
            </a:fld>
            <a:endParaRPr lang="en-GB"/>
          </a:p>
        </p:txBody>
      </p:sp>
    </p:spTree>
    <p:extLst>
      <p:ext uri="{BB962C8B-B14F-4D97-AF65-F5344CB8AC3E}">
        <p14:creationId xmlns:p14="http://schemas.microsoft.com/office/powerpoint/2010/main" val="2601272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2680FF1-CDE8-48E1-B5A9-E6C451FD7F06}" type="datetimeFigureOut">
              <a:rPr lang="en-GB" smtClean="0"/>
              <a:pPr/>
              <a:t>18/03/2018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EFF234-49AF-4C3F-88EB-5BE0EE068B35}" type="slidenum">
              <a:rPr lang="en-GB" smtClean="0"/>
              <a:pPr/>
              <a:t>‹#›</a:t>
            </a:fld>
            <a:endParaRPr lang="en-GB"/>
          </a:p>
        </p:txBody>
      </p:sp>
    </p:spTree>
    <p:extLst>
      <p:ext uri="{BB962C8B-B14F-4D97-AF65-F5344CB8AC3E}">
        <p14:creationId xmlns:p14="http://schemas.microsoft.com/office/powerpoint/2010/main" val="1268649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680FF1-CDE8-48E1-B5A9-E6C451FD7F06}" type="datetimeFigureOut">
              <a:rPr lang="en-GB" smtClean="0"/>
              <a:pPr/>
              <a:t>18/03/2018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EFF234-49AF-4C3F-88EB-5BE0EE068B35}" type="slidenum">
              <a:rPr lang="en-GB" smtClean="0"/>
              <a:pPr/>
              <a:t>‹#›</a:t>
            </a:fld>
            <a:endParaRPr lang="en-GB"/>
          </a:p>
        </p:txBody>
      </p:sp>
    </p:spTree>
    <p:extLst>
      <p:ext uri="{BB962C8B-B14F-4D97-AF65-F5344CB8AC3E}">
        <p14:creationId xmlns:p14="http://schemas.microsoft.com/office/powerpoint/2010/main" val="26566152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680FF1-CDE8-48E1-B5A9-E6C451FD7F06}" type="datetimeFigureOut">
              <a:rPr lang="en-GB" smtClean="0"/>
              <a:pPr/>
              <a:t>18/03/2018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FF234-49AF-4C3F-88EB-5BE0EE068B35}" type="slidenum">
              <a:rPr lang="en-GB" smtClean="0"/>
              <a:pPr/>
              <a:t>‹#›</a:t>
            </a:fld>
            <a:endParaRPr lang="en-GB"/>
          </a:p>
        </p:txBody>
      </p:sp>
    </p:spTree>
    <p:extLst>
      <p:ext uri="{BB962C8B-B14F-4D97-AF65-F5344CB8AC3E}">
        <p14:creationId xmlns:p14="http://schemas.microsoft.com/office/powerpoint/2010/main" val="26903676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2680FF1-CDE8-48E1-B5A9-E6C451FD7F06}" type="datetimeFigureOut">
              <a:rPr lang="en-GB" smtClean="0"/>
              <a:pPr/>
              <a:t>18/03/2018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EFF234-49AF-4C3F-88EB-5BE0EE068B35}" type="slidenum">
              <a:rPr lang="en-GB" smtClean="0"/>
              <a:pPr/>
              <a:t>‹#›</a:t>
            </a:fld>
            <a:endParaRPr lang="en-GB"/>
          </a:p>
        </p:txBody>
      </p:sp>
    </p:spTree>
    <p:extLst>
      <p:ext uri="{BB962C8B-B14F-4D97-AF65-F5344CB8AC3E}">
        <p14:creationId xmlns:p14="http://schemas.microsoft.com/office/powerpoint/2010/main" val="1044039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680FF1-CDE8-48E1-B5A9-E6C451FD7F06}" type="datetimeFigureOut">
              <a:rPr lang="en-GB" smtClean="0"/>
              <a:pPr/>
              <a:t>18/03/2018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FF234-49AF-4C3F-88EB-5BE0EE068B35}" type="slidenum">
              <a:rPr lang="en-GB" smtClean="0"/>
              <a:pPr/>
              <a:t>‹#›</a:t>
            </a:fld>
            <a:endParaRPr lang="en-GB"/>
          </a:p>
        </p:txBody>
      </p:sp>
    </p:spTree>
    <p:extLst>
      <p:ext uri="{BB962C8B-B14F-4D97-AF65-F5344CB8AC3E}">
        <p14:creationId xmlns:p14="http://schemas.microsoft.com/office/powerpoint/2010/main" val="1354038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2680FF1-CDE8-48E1-B5A9-E6C451FD7F06}" type="datetimeFigureOut">
              <a:rPr lang="en-GB" smtClean="0"/>
              <a:pPr/>
              <a:t>18/03/2018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EFF234-49AF-4C3F-88EB-5BE0EE068B35}" type="slidenum">
              <a:rPr lang="en-GB" smtClean="0"/>
              <a:pPr/>
              <a:t>‹#›</a:t>
            </a:fld>
            <a:endParaRPr lang="en-GB"/>
          </a:p>
        </p:txBody>
      </p:sp>
    </p:spTree>
    <p:extLst>
      <p:ext uri="{BB962C8B-B14F-4D97-AF65-F5344CB8AC3E}">
        <p14:creationId xmlns:p14="http://schemas.microsoft.com/office/powerpoint/2010/main" val="26399543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680FF1-CDE8-48E1-B5A9-E6C451FD7F06}" type="datetimeFigureOut">
              <a:rPr lang="en-GB" smtClean="0"/>
              <a:pPr/>
              <a:t>18/03/2018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EFF234-49AF-4C3F-88EB-5BE0EE068B35}" type="slidenum">
              <a:rPr lang="en-GB" smtClean="0"/>
              <a:pPr/>
              <a:t>‹#›</a:t>
            </a:fld>
            <a:endParaRPr lang="en-GB"/>
          </a:p>
        </p:txBody>
      </p:sp>
    </p:spTree>
    <p:extLst>
      <p:ext uri="{BB962C8B-B14F-4D97-AF65-F5344CB8AC3E}">
        <p14:creationId xmlns:p14="http://schemas.microsoft.com/office/powerpoint/2010/main" val="24981112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7504" y="116632"/>
            <a:ext cx="8856984" cy="6408712"/>
          </a:xfrm>
        </p:spPr>
        <p:txBody>
          <a:bodyPr/>
          <a:lstStyle/>
          <a:p>
            <a:endParaRPr lang="en-GB" u="sng" dirty="0" smtClean="0"/>
          </a:p>
          <a:p>
            <a:endParaRPr lang="en-GB" u="sng" dirty="0"/>
          </a:p>
          <a:p>
            <a:endParaRPr lang="en-GB" u="sng" dirty="0" smtClean="0"/>
          </a:p>
          <a:p>
            <a:r>
              <a:rPr lang="en-GB" sz="4000" b="1" dirty="0" smtClean="0">
                <a:solidFill>
                  <a:schemeClr val="tx1"/>
                </a:solidFill>
                <a:latin typeface="Times New Roman" panose="02020603050405020304" pitchFamily="18" charset="0"/>
                <a:cs typeface="Times New Roman" panose="02020603050405020304" pitchFamily="18" charset="0"/>
              </a:rPr>
              <a:t>IBM SPSS Statistics Lesson</a:t>
            </a:r>
          </a:p>
          <a:p>
            <a:endParaRPr lang="en-GB" u="sng" dirty="0"/>
          </a:p>
          <a:p>
            <a:endParaRPr lang="en-GB" u="sng" dirty="0" smtClean="0"/>
          </a:p>
          <a:p>
            <a:r>
              <a:rPr lang="en-GB" sz="2000" u="sng" smtClean="0">
                <a:solidFill>
                  <a:schemeClr val="tx1"/>
                </a:solidFill>
                <a:latin typeface="Times New Roman" panose="02020603050405020304" pitchFamily="18" charset="0"/>
                <a:cs typeface="Times New Roman" panose="02020603050405020304" pitchFamily="18" charset="0"/>
              </a:rPr>
              <a:t>Linda </a:t>
            </a:r>
            <a:r>
              <a:rPr lang="en-GB" sz="2000" u="sng" dirty="0" smtClean="0">
                <a:solidFill>
                  <a:schemeClr val="tx1"/>
                </a:solidFill>
                <a:latin typeface="Times New Roman" panose="02020603050405020304" pitchFamily="18" charset="0"/>
                <a:cs typeface="Times New Roman" panose="02020603050405020304" pitchFamily="18" charset="0"/>
              </a:rPr>
              <a:t>M.K. </a:t>
            </a:r>
            <a:r>
              <a:rPr lang="en-GB" sz="2000" u="sng" dirty="0" err="1" smtClean="0">
                <a:solidFill>
                  <a:schemeClr val="tx1"/>
                </a:solidFill>
                <a:latin typeface="Times New Roman" panose="02020603050405020304" pitchFamily="18" charset="0"/>
                <a:cs typeface="Times New Roman" panose="02020603050405020304" pitchFamily="18" charset="0"/>
              </a:rPr>
              <a:t>Hamweemba</a:t>
            </a:r>
            <a:endParaRPr lang="en-GB" sz="2000" u="sng" dirty="0" smtClean="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45399679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7504" y="116632"/>
            <a:ext cx="8856984" cy="6408712"/>
          </a:xfrm>
        </p:spPr>
        <p:txBody>
          <a:bodyPr/>
          <a:lstStyle/>
          <a:p>
            <a:pPr algn="l"/>
            <a:r>
              <a:rPr lang="en-GB" sz="2400" b="1" u="sng" dirty="0" smtClean="0">
                <a:solidFill>
                  <a:schemeClr val="tx1"/>
                </a:solidFill>
              </a:rPr>
              <a:t>Background to SPSS</a:t>
            </a:r>
          </a:p>
          <a:p>
            <a:pPr algn="l"/>
            <a:endParaRPr lang="en-GB" sz="2400" b="1" u="sng" dirty="0" smtClean="0"/>
          </a:p>
          <a:p>
            <a:pPr algn="l"/>
            <a:r>
              <a:rPr lang="en-GB" sz="1800" b="1" dirty="0" smtClean="0">
                <a:solidFill>
                  <a:schemeClr val="tx1"/>
                </a:solidFill>
                <a:latin typeface="Times New Roman" panose="02020603050405020304" pitchFamily="18" charset="0"/>
                <a:cs typeface="Times New Roman" panose="02020603050405020304" pitchFamily="18" charset="0"/>
              </a:rPr>
              <a:t>The acronym SPSS originally stood for “Statistical Package for the </a:t>
            </a:r>
            <a:r>
              <a:rPr lang="en-GB" sz="1800" b="1" dirty="0">
                <a:solidFill>
                  <a:schemeClr val="tx1"/>
                </a:solidFill>
                <a:latin typeface="Times New Roman" panose="02020603050405020304" pitchFamily="18" charset="0"/>
                <a:cs typeface="Times New Roman" panose="02020603050405020304" pitchFamily="18" charset="0"/>
              </a:rPr>
              <a:t>S</a:t>
            </a:r>
            <a:r>
              <a:rPr lang="en-GB" sz="1800" b="1" dirty="0" smtClean="0">
                <a:solidFill>
                  <a:schemeClr val="tx1"/>
                </a:solidFill>
                <a:latin typeface="Times New Roman" panose="02020603050405020304" pitchFamily="18" charset="0"/>
                <a:cs typeface="Times New Roman" panose="02020603050405020304" pitchFamily="18" charset="0"/>
              </a:rPr>
              <a:t>ocial Sciences”</a:t>
            </a:r>
          </a:p>
          <a:p>
            <a:pPr algn="l"/>
            <a:r>
              <a:rPr lang="en-GB" sz="1800" b="1" dirty="0" smtClean="0">
                <a:solidFill>
                  <a:schemeClr val="tx1"/>
                </a:solidFill>
                <a:latin typeface="Times New Roman" panose="02020603050405020304" pitchFamily="18" charset="0"/>
                <a:cs typeface="Times New Roman" panose="02020603050405020304" pitchFamily="18" charset="0"/>
              </a:rPr>
              <a:t>SPSS is a statistical program or software which has been used for the last several decades for the purpose of statistical analyses in social sciences. It later became known as the “Statistical Product and Service Solutions”. IBM bought the program in 2009 and changed the name to PASW = Predictive Analytics software but later when the name proved unpopular reverted to IBM SPSS statistics.  It is therefore commonly referred to as SPSS.</a:t>
            </a:r>
          </a:p>
          <a:p>
            <a:pPr algn="l"/>
            <a:r>
              <a:rPr lang="en-GB" sz="1800" b="1" dirty="0" smtClean="0">
                <a:solidFill>
                  <a:schemeClr val="tx1"/>
                </a:solidFill>
                <a:latin typeface="Times New Roman" panose="02020603050405020304" pitchFamily="18" charset="0"/>
                <a:cs typeface="Times New Roman" panose="02020603050405020304" pitchFamily="18" charset="0"/>
              </a:rPr>
              <a:t>SPSS can open any or all file formats that are commonly used for structured data e.g., </a:t>
            </a:r>
            <a:r>
              <a:rPr lang="en-GB" sz="1800" b="1" dirty="0" err="1" smtClean="0">
                <a:solidFill>
                  <a:schemeClr val="tx1"/>
                </a:solidFill>
                <a:latin typeface="Times New Roman" panose="02020603050405020304" pitchFamily="18" charset="0"/>
                <a:cs typeface="Times New Roman" panose="02020603050405020304" pitchFamily="18" charset="0"/>
              </a:rPr>
              <a:t>spreadsheets</a:t>
            </a:r>
            <a:r>
              <a:rPr lang="en-GB" sz="1800" b="1" dirty="0" smtClean="0">
                <a:solidFill>
                  <a:schemeClr val="tx1"/>
                </a:solidFill>
                <a:latin typeface="Times New Roman" panose="02020603050405020304" pitchFamily="18" charset="0"/>
                <a:cs typeface="Times New Roman" panose="02020603050405020304" pitchFamily="18" charset="0"/>
              </a:rPr>
              <a:t> from </a:t>
            </a:r>
            <a:r>
              <a:rPr lang="en-GB" sz="1800" b="1" dirty="0">
                <a:solidFill>
                  <a:schemeClr val="tx1"/>
                </a:solidFill>
                <a:latin typeface="Times New Roman" panose="02020603050405020304" pitchFamily="18" charset="0"/>
                <a:cs typeface="Times New Roman" panose="02020603050405020304" pitchFamily="18" charset="0"/>
              </a:rPr>
              <a:t>M</a:t>
            </a:r>
            <a:r>
              <a:rPr lang="en-GB" sz="1800" b="1" dirty="0" smtClean="0">
                <a:solidFill>
                  <a:schemeClr val="tx1"/>
                </a:solidFill>
                <a:latin typeface="Times New Roman" panose="02020603050405020304" pitchFamily="18" charset="0"/>
                <a:cs typeface="Times New Roman" panose="02020603050405020304" pitchFamily="18" charset="0"/>
              </a:rPr>
              <a:t>icrosoft </a:t>
            </a:r>
            <a:r>
              <a:rPr lang="en-GB" sz="1800" b="1" dirty="0">
                <a:solidFill>
                  <a:schemeClr val="tx1"/>
                </a:solidFill>
                <a:latin typeface="Times New Roman" panose="02020603050405020304" pitchFamily="18" charset="0"/>
                <a:cs typeface="Times New Roman" panose="02020603050405020304" pitchFamily="18" charset="0"/>
              </a:rPr>
              <a:t>E</a:t>
            </a:r>
            <a:r>
              <a:rPr lang="en-GB" sz="1800" b="1" dirty="0" smtClean="0">
                <a:solidFill>
                  <a:schemeClr val="tx1"/>
                </a:solidFill>
                <a:latin typeface="Times New Roman" panose="02020603050405020304" pitchFamily="18" charset="0"/>
                <a:cs typeface="Times New Roman" panose="02020603050405020304" pitchFamily="18" charset="0"/>
              </a:rPr>
              <a:t>xcel or Open office, plain text files, Relational (SQL) databases, STATA and SAS. It has been popular since 1983 despite being in use much earlier due to its similarity to Excel in how it looks and how to navigate through it. Although </a:t>
            </a:r>
            <a:r>
              <a:rPr lang="en-GB" sz="1800" b="1" dirty="0">
                <a:solidFill>
                  <a:schemeClr val="tx1"/>
                </a:solidFill>
                <a:latin typeface="Times New Roman" panose="02020603050405020304" pitchFamily="18" charset="0"/>
                <a:cs typeface="Times New Roman" panose="02020603050405020304" pitchFamily="18" charset="0"/>
              </a:rPr>
              <a:t>M</a:t>
            </a:r>
            <a:r>
              <a:rPr lang="en-GB" sz="1800" b="1" dirty="0" smtClean="0">
                <a:solidFill>
                  <a:schemeClr val="tx1"/>
                </a:solidFill>
                <a:latin typeface="Times New Roman" panose="02020603050405020304" pitchFamily="18" charset="0"/>
                <a:cs typeface="Times New Roman" panose="02020603050405020304" pitchFamily="18" charset="0"/>
              </a:rPr>
              <a:t>icrosoft Excel has statistical functions and can be used to analyse questionnaires, its’ features are limited in this regard when compared to SPSS which is a complete statistical package.</a:t>
            </a:r>
            <a:endParaRPr lang="en-GB" sz="1800" b="1" dirty="0">
              <a:solidFill>
                <a:schemeClr val="tx1"/>
              </a:solidFill>
              <a:latin typeface="Times New Roman" panose="02020603050405020304" pitchFamily="18" charset="0"/>
              <a:cs typeface="Times New Roman" panose="02020603050405020304" pitchFamily="18" charset="0"/>
            </a:endParaRPr>
          </a:p>
          <a:p>
            <a:pPr algn="l"/>
            <a:endParaRPr lang="en-GB" sz="1800" b="1" dirty="0" smtClean="0">
              <a:latin typeface="Times New Roman" panose="02020603050405020304" pitchFamily="18" charset="0"/>
              <a:cs typeface="Times New Roman" panose="02020603050405020304" pitchFamily="18" charset="0"/>
            </a:endParaRPr>
          </a:p>
          <a:p>
            <a:pPr algn="l"/>
            <a:endParaRPr lang="en-GB" sz="2400" b="1" dirty="0"/>
          </a:p>
          <a:p>
            <a:pPr algn="l"/>
            <a:endParaRPr lang="en-GB" sz="2400" b="1" dirty="0" smtClean="0"/>
          </a:p>
          <a:p>
            <a:pPr algn="l"/>
            <a:endParaRPr lang="en-GB" sz="2400" b="1" dirty="0"/>
          </a:p>
          <a:p>
            <a:pPr algn="l"/>
            <a:endParaRPr lang="en-GB" sz="2400" b="1" dirty="0" smtClean="0"/>
          </a:p>
          <a:p>
            <a:endParaRPr lang="en-GB" u="sng" dirty="0" smtClean="0"/>
          </a:p>
          <a:p>
            <a:endParaRPr lang="en-GB" u="sng" dirty="0"/>
          </a:p>
        </p:txBody>
      </p:sp>
    </p:spTree>
    <p:extLst>
      <p:ext uri="{BB962C8B-B14F-4D97-AF65-F5344CB8AC3E}">
        <p14:creationId xmlns:p14="http://schemas.microsoft.com/office/powerpoint/2010/main" val="29816204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7504" y="116632"/>
            <a:ext cx="8856984" cy="6408712"/>
          </a:xfrm>
        </p:spPr>
        <p:txBody>
          <a:bodyPr/>
          <a:lstStyle/>
          <a:p>
            <a:pPr algn="l"/>
            <a:r>
              <a:rPr lang="en-GB" sz="1600" b="1" u="sng" dirty="0" smtClean="0">
                <a:solidFill>
                  <a:schemeClr val="tx1"/>
                </a:solidFill>
                <a:latin typeface="Times New Roman" panose="02020603050405020304" pitchFamily="18" charset="0"/>
                <a:cs typeface="Times New Roman" panose="02020603050405020304" pitchFamily="18" charset="0"/>
              </a:rPr>
              <a:t>Lecture Outline</a:t>
            </a: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marL="342900" indent="-342900" algn="l">
              <a:buFont typeface="Wingdings" panose="05000000000000000000"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Important Rules in the use of SPSS</a:t>
            </a:r>
          </a:p>
          <a:p>
            <a:pPr marL="342900" indent="-342900" algn="l">
              <a:buFont typeface="Wingdings" panose="05000000000000000000"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SPSS main windows</a:t>
            </a:r>
          </a:p>
          <a:p>
            <a:pPr marL="342900" indent="-342900" algn="l">
              <a:buFont typeface="Wingdings" panose="05000000000000000000"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Order of entering data in SPSS</a:t>
            </a:r>
          </a:p>
          <a:p>
            <a:pPr marL="342900" indent="-342900" algn="l">
              <a:buFont typeface="Wingdings" panose="05000000000000000000"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Entry of data in the variable view</a:t>
            </a:r>
          </a:p>
          <a:p>
            <a:pPr marL="342900" indent="-342900" algn="l">
              <a:buFont typeface="Wingdings" panose="05000000000000000000"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Entry of raw data in the data view</a:t>
            </a: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2400" b="1" dirty="0" smtClean="0">
              <a:solidFill>
                <a:schemeClr val="tx1"/>
              </a:solidFill>
            </a:endParaRPr>
          </a:p>
          <a:p>
            <a:pPr marL="342900" indent="-342900" algn="l">
              <a:buFont typeface="Wingdings" panose="05000000000000000000" pitchFamily="2" charset="2"/>
              <a:buChar char="Ø"/>
            </a:pPr>
            <a:endParaRPr lang="en-GB" sz="2400" b="1" dirty="0"/>
          </a:p>
          <a:p>
            <a:pPr algn="l"/>
            <a:endParaRPr lang="en-GB" sz="2400" b="1" dirty="0" smtClean="0"/>
          </a:p>
          <a:p>
            <a:pPr algn="l"/>
            <a:endParaRPr lang="en-GB" sz="2400" b="1" dirty="0"/>
          </a:p>
          <a:p>
            <a:pPr algn="l"/>
            <a:endParaRPr lang="en-GB" sz="2400" b="1" dirty="0" smtClean="0"/>
          </a:p>
          <a:p>
            <a:endParaRPr lang="en-GB" u="sng" dirty="0" smtClean="0"/>
          </a:p>
          <a:p>
            <a:endParaRPr lang="en-GB" u="sng" dirty="0"/>
          </a:p>
        </p:txBody>
      </p:sp>
    </p:spTree>
    <p:extLst>
      <p:ext uri="{BB962C8B-B14F-4D97-AF65-F5344CB8AC3E}">
        <p14:creationId xmlns:p14="http://schemas.microsoft.com/office/powerpoint/2010/main" val="22426930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7504" y="116632"/>
            <a:ext cx="8856984" cy="6408712"/>
          </a:xfrm>
        </p:spPr>
        <p:txBody>
          <a:bodyPr/>
          <a:lstStyle/>
          <a:p>
            <a:pPr algn="l"/>
            <a:r>
              <a:rPr lang="en-GB" sz="1600" b="1" u="sng" dirty="0" smtClean="0">
                <a:solidFill>
                  <a:schemeClr val="tx1"/>
                </a:solidFill>
                <a:latin typeface="Times New Roman" panose="02020603050405020304" pitchFamily="18" charset="0"/>
                <a:cs typeface="Times New Roman" panose="02020603050405020304" pitchFamily="18" charset="0"/>
              </a:rPr>
              <a:t>Important rules in the use of SPSS</a:t>
            </a: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marL="342900" indent="-342900" algn="l">
              <a:buAutoNum type="arabicPeriod"/>
            </a:pPr>
            <a:r>
              <a:rPr lang="en-GB" sz="1600" b="1" dirty="0" smtClean="0">
                <a:solidFill>
                  <a:schemeClr val="tx1"/>
                </a:solidFill>
                <a:latin typeface="Times New Roman" panose="02020603050405020304" pitchFamily="18" charset="0"/>
                <a:cs typeface="Times New Roman" panose="02020603050405020304" pitchFamily="18" charset="0"/>
              </a:rPr>
              <a:t>Each row represents one participant or respondent</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This means that all data representing one participant should be entered into one row</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No data involving the participant should be found anywhere else</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No data involving another participant should be found in this row</a:t>
            </a:r>
          </a:p>
          <a:p>
            <a:pPr marL="285750" indent="-285750" algn="l">
              <a:buFont typeface="Wingdings" pitchFamily="2" charset="2"/>
              <a:buChar char="Ø"/>
            </a:pPr>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a:solidFill>
                <a:schemeClr val="tx1"/>
              </a:solidFill>
              <a:latin typeface="Times New Roman" panose="02020603050405020304" pitchFamily="18" charset="0"/>
              <a:cs typeface="Times New Roman" panose="02020603050405020304" pitchFamily="18" charset="0"/>
            </a:endParaRPr>
          </a:p>
          <a:p>
            <a:pPr marL="342900" indent="-342900" algn="l">
              <a:buAutoNum type="arabicPeriod" startAt="2"/>
            </a:pPr>
            <a:r>
              <a:rPr lang="en-GB" sz="1600" b="1" dirty="0" smtClean="0">
                <a:solidFill>
                  <a:schemeClr val="tx1"/>
                </a:solidFill>
                <a:latin typeface="Times New Roman" panose="02020603050405020304" pitchFamily="18" charset="0"/>
                <a:cs typeface="Times New Roman" panose="02020603050405020304" pitchFamily="18" charset="0"/>
              </a:rPr>
              <a:t>Each column should represent one variable only</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This means that all data related to one variable should be entered into one column</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No data involving the variable should be found anywhere else</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No data involving another variable should be found in this column </a:t>
            </a:r>
          </a:p>
          <a:p>
            <a:pPr lvl="1" algn="l"/>
            <a:endParaRPr lang="en-GB" sz="1200" b="1" dirty="0" smtClean="0">
              <a:solidFill>
                <a:schemeClr val="tx1"/>
              </a:solidFill>
              <a:latin typeface="Times New Roman" panose="02020603050405020304" pitchFamily="18" charset="0"/>
              <a:cs typeface="Times New Roman" panose="02020603050405020304" pitchFamily="18" charset="0"/>
            </a:endParaRPr>
          </a:p>
          <a:p>
            <a:pPr algn="l"/>
            <a:r>
              <a:rPr lang="en-GB" sz="1600" b="1" dirty="0">
                <a:solidFill>
                  <a:schemeClr val="tx1"/>
                </a:solidFill>
                <a:latin typeface="Times New Roman" panose="02020603050405020304" pitchFamily="18" charset="0"/>
                <a:cs typeface="Times New Roman" panose="02020603050405020304" pitchFamily="18" charset="0"/>
              </a:rPr>
              <a:t>	</a:t>
            </a:r>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2400" b="1" dirty="0" smtClean="0">
              <a:solidFill>
                <a:schemeClr val="tx1"/>
              </a:solidFill>
            </a:endParaRPr>
          </a:p>
          <a:p>
            <a:pPr marL="342900" indent="-342900" algn="l">
              <a:buFont typeface="Wingdings" panose="05000000000000000000" pitchFamily="2" charset="2"/>
              <a:buChar char="Ø"/>
            </a:pPr>
            <a:endParaRPr lang="en-GB" sz="2400" b="1" dirty="0"/>
          </a:p>
          <a:p>
            <a:pPr algn="l"/>
            <a:endParaRPr lang="en-GB" sz="2400" b="1" dirty="0" smtClean="0"/>
          </a:p>
          <a:p>
            <a:pPr algn="l"/>
            <a:endParaRPr lang="en-GB" sz="2400" b="1" dirty="0"/>
          </a:p>
          <a:p>
            <a:pPr algn="l"/>
            <a:endParaRPr lang="en-GB" sz="2400" b="1" dirty="0" smtClean="0"/>
          </a:p>
          <a:p>
            <a:endParaRPr lang="en-GB" u="sng" dirty="0" smtClean="0"/>
          </a:p>
          <a:p>
            <a:endParaRPr lang="en-GB" u="sng" dirty="0"/>
          </a:p>
        </p:txBody>
      </p:sp>
    </p:spTree>
    <p:extLst>
      <p:ext uri="{BB962C8B-B14F-4D97-AF65-F5344CB8AC3E}">
        <p14:creationId xmlns:p14="http://schemas.microsoft.com/office/powerpoint/2010/main" val="261601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7504" y="116632"/>
            <a:ext cx="8856984" cy="6408712"/>
          </a:xfrm>
        </p:spPr>
        <p:txBody>
          <a:bodyPr/>
          <a:lstStyle/>
          <a:p>
            <a:pPr algn="l"/>
            <a:r>
              <a:rPr lang="en-GB" sz="1600" b="1" u="sng" dirty="0" smtClean="0">
                <a:solidFill>
                  <a:schemeClr val="tx1"/>
                </a:solidFill>
                <a:latin typeface="Times New Roman" panose="02020603050405020304" pitchFamily="18" charset="0"/>
                <a:cs typeface="Times New Roman" panose="02020603050405020304" pitchFamily="18" charset="0"/>
              </a:rPr>
              <a:t>SPSS uses two main windows:</a:t>
            </a: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marL="342900" indent="-342900" algn="l">
              <a:buAutoNum type="arabicPeriod"/>
            </a:pPr>
            <a:r>
              <a:rPr lang="en-GB" sz="1600" b="1" dirty="0" smtClean="0">
                <a:solidFill>
                  <a:schemeClr val="tx1"/>
                </a:solidFill>
                <a:latin typeface="Times New Roman" panose="02020603050405020304" pitchFamily="18" charset="0"/>
                <a:cs typeface="Times New Roman" panose="02020603050405020304" pitchFamily="18" charset="0"/>
              </a:rPr>
              <a:t>Data Editor (This is where you input your data and perform statistical functions)</a:t>
            </a:r>
          </a:p>
          <a:p>
            <a:pPr algn="l"/>
            <a:r>
              <a:rPr lang="en-GB" sz="1600" b="1" dirty="0">
                <a:solidFill>
                  <a:schemeClr val="tx1"/>
                </a:solidFill>
                <a:latin typeface="Times New Roman" panose="02020603050405020304" pitchFamily="18" charset="0"/>
                <a:cs typeface="Times New Roman" panose="02020603050405020304" pitchFamily="18" charset="0"/>
              </a:rPr>
              <a:t> </a:t>
            </a:r>
            <a:r>
              <a:rPr lang="en-GB" sz="1600" b="1" dirty="0" smtClean="0">
                <a:solidFill>
                  <a:schemeClr val="tx1"/>
                </a:solidFill>
                <a:latin typeface="Times New Roman" panose="02020603050405020304" pitchFamily="18" charset="0"/>
                <a:cs typeface="Times New Roman" panose="02020603050405020304" pitchFamily="18" charset="0"/>
              </a:rPr>
              <a:t>      	Data Editor comprises two views which you will find at the bottom labelled as “Variable 	view” and “Data view”.</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Variable view: used to define variable characteristics within the data viewer (i.e. types of data collected)</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Data view: used to enter raw data</a:t>
            </a:r>
          </a:p>
          <a:p>
            <a:pPr marL="285750" indent="-285750" algn="l">
              <a:buFont typeface="Wingdings" pitchFamily="2" charset="2"/>
              <a:buChar char="Ø"/>
            </a:pPr>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a:solidFill>
                <a:schemeClr val="tx1"/>
              </a:solidFill>
              <a:latin typeface="Times New Roman" panose="02020603050405020304" pitchFamily="18" charset="0"/>
              <a:cs typeface="Times New Roman" panose="02020603050405020304" pitchFamily="18" charset="0"/>
            </a:endParaRPr>
          </a:p>
          <a:p>
            <a:pPr marL="342900" indent="-342900" algn="l">
              <a:buAutoNum type="arabicPeriod" startAt="2"/>
            </a:pPr>
            <a:r>
              <a:rPr lang="en-GB" sz="1600" b="1" dirty="0" smtClean="0">
                <a:solidFill>
                  <a:schemeClr val="tx1"/>
                </a:solidFill>
                <a:latin typeface="Times New Roman" panose="02020603050405020304" pitchFamily="18" charset="0"/>
                <a:cs typeface="Times New Roman" panose="02020603050405020304" pitchFamily="18" charset="0"/>
              </a:rPr>
              <a:t>Viewer (displays all of the output of your analysis i.e., statistical analysis results, graphs, error messages etc.)</a:t>
            </a: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2400" b="1" dirty="0" smtClean="0">
              <a:solidFill>
                <a:schemeClr val="tx1"/>
              </a:solidFill>
            </a:endParaRPr>
          </a:p>
          <a:p>
            <a:pPr marL="342900" indent="-342900" algn="l">
              <a:buFont typeface="Wingdings" panose="05000000000000000000" pitchFamily="2" charset="2"/>
              <a:buChar char="Ø"/>
            </a:pPr>
            <a:endParaRPr lang="en-GB" sz="2400" b="1" dirty="0"/>
          </a:p>
          <a:p>
            <a:pPr algn="l"/>
            <a:endParaRPr lang="en-GB" sz="2400" b="1" dirty="0" smtClean="0"/>
          </a:p>
          <a:p>
            <a:pPr algn="l"/>
            <a:endParaRPr lang="en-GB" sz="2400" b="1" dirty="0"/>
          </a:p>
          <a:p>
            <a:pPr algn="l"/>
            <a:endParaRPr lang="en-GB" sz="2400" b="1" dirty="0" smtClean="0"/>
          </a:p>
          <a:p>
            <a:endParaRPr lang="en-GB" u="sng" dirty="0" smtClean="0"/>
          </a:p>
          <a:p>
            <a:endParaRPr lang="en-GB" u="sng" dirty="0"/>
          </a:p>
        </p:txBody>
      </p:sp>
    </p:spTree>
    <p:extLst>
      <p:ext uri="{BB962C8B-B14F-4D97-AF65-F5344CB8AC3E}">
        <p14:creationId xmlns:p14="http://schemas.microsoft.com/office/powerpoint/2010/main" val="31895086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7504" y="116632"/>
            <a:ext cx="8856984" cy="6408712"/>
          </a:xfrm>
        </p:spPr>
        <p:txBody>
          <a:bodyPr/>
          <a:lstStyle/>
          <a:p>
            <a:pPr algn="l"/>
            <a:endParaRPr lang="en-GB" sz="1600" b="1" dirty="0">
              <a:solidFill>
                <a:schemeClr val="tx1"/>
              </a:solidFill>
              <a:latin typeface="Times New Roman" panose="02020603050405020304" pitchFamily="18" charset="0"/>
              <a:cs typeface="Times New Roman" panose="02020603050405020304" pitchFamily="18" charset="0"/>
            </a:endParaRPr>
          </a:p>
          <a:p>
            <a:pPr algn="l"/>
            <a:r>
              <a:rPr lang="en-GB" sz="1600" b="1" u="sng" dirty="0" smtClean="0">
                <a:solidFill>
                  <a:schemeClr val="tx1"/>
                </a:solidFill>
                <a:latin typeface="Times New Roman" panose="02020603050405020304" pitchFamily="18" charset="0"/>
                <a:cs typeface="Times New Roman" panose="02020603050405020304" pitchFamily="18" charset="0"/>
              </a:rPr>
              <a:t>Order of entering your data</a:t>
            </a:r>
            <a:r>
              <a:rPr lang="en-GB" sz="1600" b="1" dirty="0" smtClean="0">
                <a:solidFill>
                  <a:schemeClr val="tx1"/>
                </a:solidFill>
                <a:latin typeface="Times New Roman" panose="02020603050405020304" pitchFamily="18" charset="0"/>
                <a:cs typeface="Times New Roman" panose="02020603050405020304" pitchFamily="18" charset="0"/>
              </a:rPr>
              <a:t> </a:t>
            </a:r>
            <a:endParaRPr lang="en-GB" sz="1600" b="1" dirty="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Using the variable view, name and define the properties of your variables (e.g., age, name, gender, job role)</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Using the data view, enter the raw data you have collected</a:t>
            </a: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2400" b="1" dirty="0" smtClean="0">
              <a:solidFill>
                <a:schemeClr val="tx1"/>
              </a:solidFill>
            </a:endParaRPr>
          </a:p>
          <a:p>
            <a:pPr marL="342900" indent="-342900" algn="l">
              <a:buFont typeface="Wingdings" panose="05000000000000000000" pitchFamily="2" charset="2"/>
              <a:buChar char="Ø"/>
            </a:pPr>
            <a:endParaRPr lang="en-GB" sz="2400" b="1" dirty="0"/>
          </a:p>
          <a:p>
            <a:pPr algn="l"/>
            <a:endParaRPr lang="en-GB" sz="2400" b="1" dirty="0" smtClean="0"/>
          </a:p>
          <a:p>
            <a:pPr algn="l"/>
            <a:endParaRPr lang="en-GB" sz="2400" b="1" dirty="0"/>
          </a:p>
          <a:p>
            <a:pPr algn="l"/>
            <a:endParaRPr lang="en-GB" sz="2400" b="1" dirty="0" smtClean="0"/>
          </a:p>
          <a:p>
            <a:endParaRPr lang="en-GB" u="sng" dirty="0" smtClean="0"/>
          </a:p>
          <a:p>
            <a:endParaRPr lang="en-GB" u="sng" dirty="0"/>
          </a:p>
        </p:txBody>
      </p:sp>
    </p:spTree>
    <p:extLst>
      <p:ext uri="{BB962C8B-B14F-4D97-AF65-F5344CB8AC3E}">
        <p14:creationId xmlns:p14="http://schemas.microsoft.com/office/powerpoint/2010/main" val="422639065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7504" y="116632"/>
            <a:ext cx="8856984" cy="6408712"/>
          </a:xfrm>
        </p:spPr>
        <p:txBody>
          <a:bodyPr>
            <a:normAutofit/>
          </a:bodyPr>
          <a:lstStyle/>
          <a:p>
            <a:pPr algn="l"/>
            <a:endParaRPr lang="en-GB" sz="1600" b="1" dirty="0">
              <a:solidFill>
                <a:schemeClr val="tx1"/>
              </a:solidFill>
              <a:latin typeface="Times New Roman" panose="02020603050405020304" pitchFamily="18" charset="0"/>
              <a:cs typeface="Times New Roman" panose="02020603050405020304" pitchFamily="18" charset="0"/>
            </a:endParaRPr>
          </a:p>
          <a:p>
            <a:pPr algn="l"/>
            <a:r>
              <a:rPr lang="en-GB" sz="1600" b="1" u="sng" dirty="0" smtClean="0">
                <a:solidFill>
                  <a:schemeClr val="tx1"/>
                </a:solidFill>
                <a:latin typeface="Times New Roman" panose="02020603050405020304" pitchFamily="18" charset="0"/>
                <a:cs typeface="Times New Roman" panose="02020603050405020304" pitchFamily="18" charset="0"/>
              </a:rPr>
              <a:t>Variable view:</a:t>
            </a:r>
          </a:p>
          <a:p>
            <a:pPr algn="l"/>
            <a:endParaRPr lang="en-GB" sz="1600" b="1" u="sng" dirty="0">
              <a:solidFill>
                <a:schemeClr val="tx1"/>
              </a:solidFill>
              <a:latin typeface="Times New Roman" panose="02020603050405020304" pitchFamily="18" charset="0"/>
              <a:cs typeface="Times New Roman" panose="02020603050405020304" pitchFamily="18" charset="0"/>
            </a:endParaRP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Name of variable: name of variable should be short, should not contain spaces and should not start with a number</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Type of variable: defines the kind of data you will enter which is usually numeric hence the default setting but can be changed if entering dates or free text (i.e. date variable or string variable).</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Width: defines the number of characters you can enter (usually 8)</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Decimals: changes the number of decimals shown</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Label: this is a more detailed label for the variable which will appear in all outputs or graphs created. It can start with a number and can contain spaces.</a:t>
            </a:r>
          </a:p>
          <a:p>
            <a:pPr marL="285750" indent="-285750" algn="l">
              <a:buFont typeface="Wingdings" pitchFamily="2" charset="2"/>
              <a:buChar char="Ø"/>
            </a:pPr>
            <a:r>
              <a:rPr lang="en-GB" sz="1600" b="1" dirty="0" smtClean="0">
                <a:solidFill>
                  <a:schemeClr val="tx1"/>
                </a:solidFill>
                <a:latin typeface="Times New Roman" panose="02020603050405020304" pitchFamily="18" charset="0"/>
                <a:cs typeface="Times New Roman" panose="02020603050405020304" pitchFamily="18" charset="0"/>
              </a:rPr>
              <a:t>Values: Give word labels to any categorical variable but other variables must be numerical e.g., 1=Male 2= Female . </a:t>
            </a:r>
            <a:r>
              <a:rPr lang="en-GB" sz="1600" b="1" dirty="0">
                <a:solidFill>
                  <a:schemeClr val="tx1"/>
                </a:solidFill>
                <a:latin typeface="Times New Roman" panose="02020603050405020304" pitchFamily="18" charset="0"/>
                <a:cs typeface="Times New Roman" panose="02020603050405020304" pitchFamily="18" charset="0"/>
              </a:rPr>
              <a:t>Coding is not required where the number already has  </a:t>
            </a:r>
            <a:r>
              <a:rPr lang="en-GB" sz="1600" b="1" dirty="0" smtClean="0">
                <a:solidFill>
                  <a:schemeClr val="tx1"/>
                </a:solidFill>
                <a:latin typeface="Times New Roman" panose="02020603050405020304" pitchFamily="18" charset="0"/>
                <a:cs typeface="Times New Roman" panose="02020603050405020304" pitchFamily="18" charset="0"/>
              </a:rPr>
              <a:t>value or meaning.</a:t>
            </a: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2400" b="1" dirty="0" smtClean="0">
              <a:solidFill>
                <a:schemeClr val="tx1"/>
              </a:solidFill>
            </a:endParaRPr>
          </a:p>
          <a:p>
            <a:pPr marL="342900" indent="-342900" algn="l">
              <a:buFont typeface="Wingdings" panose="05000000000000000000" pitchFamily="2" charset="2"/>
              <a:buChar char="Ø"/>
            </a:pPr>
            <a:endParaRPr lang="en-GB" sz="2400" b="1" dirty="0"/>
          </a:p>
          <a:p>
            <a:pPr algn="l"/>
            <a:endParaRPr lang="en-GB" sz="2400" b="1" dirty="0" smtClean="0"/>
          </a:p>
          <a:p>
            <a:pPr algn="l"/>
            <a:endParaRPr lang="en-GB" sz="2400" b="1" dirty="0"/>
          </a:p>
          <a:p>
            <a:pPr algn="l"/>
            <a:endParaRPr lang="en-GB" sz="2400" b="1" dirty="0" smtClean="0"/>
          </a:p>
          <a:p>
            <a:endParaRPr lang="en-GB" u="sng" dirty="0" smtClean="0"/>
          </a:p>
          <a:p>
            <a:endParaRPr lang="en-GB" u="sng" dirty="0"/>
          </a:p>
        </p:txBody>
      </p:sp>
    </p:spTree>
    <p:extLst>
      <p:ext uri="{BB962C8B-B14F-4D97-AF65-F5344CB8AC3E}">
        <p14:creationId xmlns:p14="http://schemas.microsoft.com/office/powerpoint/2010/main" val="343088289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7504" y="116632"/>
            <a:ext cx="8856984" cy="6408712"/>
          </a:xfrm>
        </p:spPr>
        <p:txBody>
          <a:bodyPr>
            <a:normAutofit/>
          </a:bodyPr>
          <a:lstStyle/>
          <a:p>
            <a:pPr algn="l"/>
            <a:endParaRPr lang="en-GB" sz="1600" b="1" dirty="0">
              <a:solidFill>
                <a:schemeClr val="tx1"/>
              </a:solidFill>
              <a:latin typeface="Times New Roman" panose="02020603050405020304" pitchFamily="18" charset="0"/>
              <a:cs typeface="Times New Roman" panose="02020603050405020304" pitchFamily="18" charset="0"/>
            </a:endParaRPr>
          </a:p>
          <a:p>
            <a:pPr algn="l"/>
            <a:r>
              <a:rPr lang="en-GB" sz="1600" b="1" u="sng" dirty="0" smtClean="0">
                <a:solidFill>
                  <a:schemeClr val="tx1"/>
                </a:solidFill>
                <a:latin typeface="Times New Roman" panose="02020603050405020304" pitchFamily="18" charset="0"/>
                <a:cs typeface="Times New Roman" panose="02020603050405020304" pitchFamily="18" charset="0"/>
              </a:rPr>
              <a:t>Variable view contd.:</a:t>
            </a:r>
          </a:p>
          <a:p>
            <a:pPr algn="l"/>
            <a:endParaRPr lang="en-GB" sz="1600" b="1" u="sng" dirty="0">
              <a:solidFill>
                <a:schemeClr val="tx1"/>
              </a:solidFill>
              <a:latin typeface="Times New Roman" panose="02020603050405020304" pitchFamily="18" charset="0"/>
              <a:cs typeface="Times New Roman" panose="02020603050405020304" pitchFamily="18" charset="0"/>
            </a:endParaRPr>
          </a:p>
          <a:p>
            <a:pPr marL="285750" indent="-285750" algn="l">
              <a:buFont typeface="Wingdings" pitchFamily="2" charset="2"/>
              <a:buChar char="Ø"/>
            </a:pPr>
            <a:r>
              <a:rPr lang="en-GB" sz="1600" b="1" dirty="0">
                <a:solidFill>
                  <a:schemeClr val="tx1"/>
                </a:solidFill>
                <a:latin typeface="Times New Roman" panose="02020603050405020304" pitchFamily="18" charset="0"/>
                <a:cs typeface="Times New Roman" panose="02020603050405020304" pitchFamily="18" charset="0"/>
              </a:rPr>
              <a:t>Missing: If there is  any missing data, define as impossible values e.g., 99 or 999, otherwise they will get analysed and distort the analysis</a:t>
            </a:r>
          </a:p>
          <a:p>
            <a:pPr marL="285750" indent="-285750" algn="l">
              <a:buFont typeface="Wingdings" pitchFamily="2" charset="2"/>
              <a:buChar char="Ø"/>
            </a:pPr>
            <a:r>
              <a:rPr lang="en-GB" sz="1600" b="1" dirty="0">
                <a:solidFill>
                  <a:schemeClr val="tx1"/>
                </a:solidFill>
                <a:latin typeface="Times New Roman" panose="02020603050405020304" pitchFamily="18" charset="0"/>
                <a:cs typeface="Times New Roman" panose="02020603050405020304" pitchFamily="18" charset="0"/>
              </a:rPr>
              <a:t>Columns: this changes the column size in the data view</a:t>
            </a:r>
          </a:p>
          <a:p>
            <a:pPr marL="285750" indent="-285750" algn="l">
              <a:buFont typeface="Wingdings" pitchFamily="2" charset="2"/>
              <a:buChar char="Ø"/>
            </a:pPr>
            <a:r>
              <a:rPr lang="en-GB" sz="1600" b="1" dirty="0">
                <a:solidFill>
                  <a:schemeClr val="tx1"/>
                </a:solidFill>
                <a:latin typeface="Times New Roman" panose="02020603050405020304" pitchFamily="18" charset="0"/>
                <a:cs typeface="Times New Roman" panose="02020603050405020304" pitchFamily="18" charset="0"/>
              </a:rPr>
              <a:t>Align: Change the alignment of the data in the data view</a:t>
            </a:r>
          </a:p>
          <a:p>
            <a:pPr marL="285750" indent="-285750" algn="l">
              <a:buFont typeface="Wingdings" pitchFamily="2" charset="2"/>
              <a:buChar char="Ø"/>
            </a:pPr>
            <a:r>
              <a:rPr lang="en-GB" sz="1600" b="1" dirty="0">
                <a:solidFill>
                  <a:schemeClr val="tx1"/>
                </a:solidFill>
                <a:latin typeface="Times New Roman" panose="02020603050405020304" pitchFamily="18" charset="0"/>
                <a:cs typeface="Times New Roman" panose="02020603050405020304" pitchFamily="18" charset="0"/>
              </a:rPr>
              <a:t>Measure: defines the measure of the variable (continuous variable = Scale, categorical variable = Nominal and a </a:t>
            </a:r>
            <a:r>
              <a:rPr lang="en-GB" sz="1600" b="1" dirty="0" smtClean="0">
                <a:solidFill>
                  <a:schemeClr val="tx1"/>
                </a:solidFill>
                <a:latin typeface="Times New Roman" panose="02020603050405020304" pitchFamily="18" charset="0"/>
                <a:cs typeface="Times New Roman" panose="02020603050405020304" pitchFamily="18" charset="0"/>
              </a:rPr>
              <a:t>categorical ordered </a:t>
            </a:r>
            <a:r>
              <a:rPr lang="en-GB" sz="1600" b="1" dirty="0">
                <a:solidFill>
                  <a:schemeClr val="tx1"/>
                </a:solidFill>
                <a:latin typeface="Times New Roman" panose="02020603050405020304" pitchFamily="18" charset="0"/>
                <a:cs typeface="Times New Roman" panose="02020603050405020304" pitchFamily="18" charset="0"/>
              </a:rPr>
              <a:t>variable = ordinal). It is vital that you get this right, some analyses or graphs will not work if this is </a:t>
            </a:r>
            <a:r>
              <a:rPr lang="en-GB" sz="1600" b="1" dirty="0" smtClean="0">
                <a:solidFill>
                  <a:schemeClr val="tx1"/>
                </a:solidFill>
                <a:latin typeface="Times New Roman" panose="02020603050405020304" pitchFamily="18" charset="0"/>
                <a:cs typeface="Times New Roman" panose="02020603050405020304" pitchFamily="18" charset="0"/>
              </a:rPr>
              <a:t>wrong. Nominal (order doesn’t matter, neither is one grouping considered better than another) and ordinal variables are considered to be qualitative variables ones where numbers don’t actually mean anything other than category. Where the variable is continuous e.g., age, it is considered to be quantitative as it has value or meaning. </a:t>
            </a:r>
            <a:endParaRPr lang="en-GB" sz="1600" b="1" dirty="0">
              <a:solidFill>
                <a:schemeClr val="tx1"/>
              </a:solidFill>
              <a:latin typeface="Times New Roman" panose="02020603050405020304" pitchFamily="18" charset="0"/>
              <a:cs typeface="Times New Roman" panose="02020603050405020304" pitchFamily="18" charset="0"/>
            </a:endParaRPr>
          </a:p>
          <a:p>
            <a:pPr marL="285750" indent="-285750" algn="l">
              <a:buFont typeface="Wingdings" pitchFamily="2" charset="2"/>
              <a:buChar char="Ø"/>
            </a:pPr>
            <a:r>
              <a:rPr lang="en-GB" sz="1600" b="1" dirty="0">
                <a:solidFill>
                  <a:schemeClr val="tx1"/>
                </a:solidFill>
                <a:latin typeface="Times New Roman" panose="02020603050405020304" pitchFamily="18" charset="0"/>
                <a:cs typeface="Times New Roman" panose="02020603050405020304" pitchFamily="18" charset="0"/>
              </a:rPr>
              <a:t>Role: this will be ignored at this </a:t>
            </a:r>
            <a:r>
              <a:rPr lang="en-GB" sz="1600" b="1" dirty="0" smtClean="0">
                <a:solidFill>
                  <a:schemeClr val="tx1"/>
                </a:solidFill>
                <a:latin typeface="Times New Roman" panose="02020603050405020304" pitchFamily="18" charset="0"/>
                <a:cs typeface="Times New Roman" panose="02020603050405020304" pitchFamily="18" charset="0"/>
              </a:rPr>
              <a:t>stage</a:t>
            </a:r>
          </a:p>
          <a:p>
            <a:pPr algn="l"/>
            <a:endParaRPr lang="en-GB" sz="1600" b="1" dirty="0">
              <a:solidFill>
                <a:schemeClr val="tx1"/>
              </a:solidFill>
              <a:latin typeface="Times New Roman" panose="02020603050405020304" pitchFamily="18" charset="0"/>
              <a:cs typeface="Times New Roman" panose="02020603050405020304" pitchFamily="18" charset="0"/>
            </a:endParaRPr>
          </a:p>
          <a:p>
            <a:pPr algn="l"/>
            <a:r>
              <a:rPr lang="en-GB" sz="1600" b="1" dirty="0" smtClean="0">
                <a:solidFill>
                  <a:schemeClr val="tx1"/>
                </a:solidFill>
                <a:latin typeface="Times New Roman" panose="02020603050405020304" pitchFamily="18" charset="0"/>
                <a:cs typeface="Times New Roman" panose="02020603050405020304" pitchFamily="18" charset="0"/>
              </a:rPr>
              <a:t>When all these are set up in the variable view, you can switch to the data view to input your raw data.</a:t>
            </a:r>
            <a:endParaRPr lang="en-GB" sz="1600" b="1" dirty="0">
              <a:solidFill>
                <a:schemeClr val="tx1"/>
              </a:solidFill>
              <a:latin typeface="Times New Roman" panose="02020603050405020304" pitchFamily="18" charset="0"/>
              <a:cs typeface="Times New Roman" panose="02020603050405020304" pitchFamily="18" charset="0"/>
            </a:endParaRPr>
          </a:p>
          <a:p>
            <a:pPr algn="l"/>
            <a:endParaRPr lang="en-GB" sz="1600" b="1" u="sng" dirty="0" smtClean="0">
              <a:solidFill>
                <a:schemeClr val="tx1"/>
              </a:solidFill>
              <a:latin typeface="Times New Roman" panose="02020603050405020304" pitchFamily="18" charset="0"/>
              <a:cs typeface="Times New Roman" panose="02020603050405020304" pitchFamily="18" charset="0"/>
            </a:endParaRPr>
          </a:p>
          <a:p>
            <a:pPr algn="l"/>
            <a:endParaRPr lang="en-GB" sz="1600" b="1" u="sng" dirty="0">
              <a:solidFill>
                <a:schemeClr val="tx1"/>
              </a:solidFill>
              <a:latin typeface="Times New Roman" panose="02020603050405020304" pitchFamily="18" charset="0"/>
              <a:cs typeface="Times New Roman" panose="02020603050405020304" pitchFamily="18" charset="0"/>
            </a:endParaRPr>
          </a:p>
          <a:p>
            <a:pPr algn="l"/>
            <a:r>
              <a:rPr lang="en-GB" sz="1600" b="1" dirty="0" smtClean="0">
                <a:solidFill>
                  <a:schemeClr val="tx1"/>
                </a:solidFill>
                <a:latin typeface="Times New Roman" panose="02020603050405020304" pitchFamily="18" charset="0"/>
                <a:cs typeface="Times New Roman" panose="02020603050405020304" pitchFamily="18" charset="0"/>
              </a:rPr>
              <a:t> </a:t>
            </a: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2400" b="1" dirty="0" smtClean="0">
              <a:solidFill>
                <a:schemeClr val="tx1"/>
              </a:solidFill>
            </a:endParaRPr>
          </a:p>
          <a:p>
            <a:pPr marL="342900" indent="-342900" algn="l">
              <a:buFont typeface="Wingdings" panose="05000000000000000000" pitchFamily="2" charset="2"/>
              <a:buChar char="Ø"/>
            </a:pPr>
            <a:endParaRPr lang="en-GB" sz="2400" b="1" dirty="0"/>
          </a:p>
          <a:p>
            <a:pPr algn="l"/>
            <a:endParaRPr lang="en-GB" sz="2400" b="1" dirty="0" smtClean="0"/>
          </a:p>
          <a:p>
            <a:pPr algn="l"/>
            <a:endParaRPr lang="en-GB" sz="2400" b="1" dirty="0"/>
          </a:p>
          <a:p>
            <a:pPr algn="l"/>
            <a:endParaRPr lang="en-GB" sz="2400" b="1" dirty="0" smtClean="0"/>
          </a:p>
          <a:p>
            <a:endParaRPr lang="en-GB" u="sng" dirty="0" smtClean="0"/>
          </a:p>
          <a:p>
            <a:endParaRPr lang="en-GB" u="sng" dirty="0"/>
          </a:p>
        </p:txBody>
      </p:sp>
    </p:spTree>
    <p:extLst>
      <p:ext uri="{BB962C8B-B14F-4D97-AF65-F5344CB8AC3E}">
        <p14:creationId xmlns:p14="http://schemas.microsoft.com/office/powerpoint/2010/main" val="378946731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7504" y="116632"/>
            <a:ext cx="8856984" cy="6408712"/>
          </a:xfrm>
        </p:spPr>
        <p:txBody>
          <a:bodyPr>
            <a:normAutofit/>
          </a:bodyPr>
          <a:lstStyle/>
          <a:p>
            <a:pPr algn="l"/>
            <a:endParaRPr lang="en-GB" sz="1600" b="1" dirty="0">
              <a:solidFill>
                <a:schemeClr val="tx1"/>
              </a:solidFill>
              <a:latin typeface="Times New Roman" panose="02020603050405020304" pitchFamily="18" charset="0"/>
              <a:cs typeface="Times New Roman" panose="02020603050405020304" pitchFamily="18" charset="0"/>
            </a:endParaRPr>
          </a:p>
          <a:p>
            <a:pPr algn="l"/>
            <a:r>
              <a:rPr lang="en-GB" sz="1600" b="1" u="sng" dirty="0" smtClean="0">
                <a:solidFill>
                  <a:schemeClr val="tx1"/>
                </a:solidFill>
                <a:latin typeface="Times New Roman" panose="02020603050405020304" pitchFamily="18" charset="0"/>
                <a:cs typeface="Times New Roman" panose="02020603050405020304" pitchFamily="18" charset="0"/>
              </a:rPr>
              <a:t>Exercise 1:</a:t>
            </a:r>
          </a:p>
          <a:p>
            <a:pPr algn="l"/>
            <a:r>
              <a:rPr lang="en-GB" sz="1600" b="1" dirty="0" smtClean="0">
                <a:solidFill>
                  <a:schemeClr val="tx1"/>
                </a:solidFill>
                <a:latin typeface="Times New Roman" panose="02020603050405020304" pitchFamily="18" charset="0"/>
                <a:cs typeface="Times New Roman" panose="02020603050405020304" pitchFamily="18" charset="0"/>
              </a:rPr>
              <a:t>What is your gender? □ Male </a:t>
            </a:r>
            <a:r>
              <a:rPr lang="en-GB" sz="1600" b="1" dirty="0">
                <a:solidFill>
                  <a:schemeClr val="tx1"/>
                </a:solidFill>
                <a:latin typeface="Times New Roman" panose="02020603050405020304" pitchFamily="18" charset="0"/>
                <a:cs typeface="Times New Roman" panose="02020603050405020304" pitchFamily="18" charset="0"/>
              </a:rPr>
              <a:t>□ </a:t>
            </a:r>
            <a:r>
              <a:rPr lang="en-GB" sz="1600" b="1" dirty="0" smtClean="0">
                <a:solidFill>
                  <a:schemeClr val="tx1"/>
                </a:solidFill>
                <a:latin typeface="Times New Roman" panose="02020603050405020304" pitchFamily="18" charset="0"/>
                <a:cs typeface="Times New Roman" panose="02020603050405020304" pitchFamily="18" charset="0"/>
              </a:rPr>
              <a:t>Female</a:t>
            </a:r>
          </a:p>
          <a:p>
            <a:pPr algn="l"/>
            <a:r>
              <a:rPr lang="en-GB" sz="1600" b="1" dirty="0" smtClean="0">
                <a:solidFill>
                  <a:schemeClr val="tx1"/>
                </a:solidFill>
                <a:latin typeface="Times New Roman" panose="02020603050405020304" pitchFamily="18" charset="0"/>
                <a:cs typeface="Times New Roman" panose="02020603050405020304" pitchFamily="18" charset="0"/>
              </a:rPr>
              <a:t>What is your ethnicity</a:t>
            </a:r>
            <a:r>
              <a:rPr lang="en-GB" sz="1600" b="1" dirty="0">
                <a:solidFill>
                  <a:schemeClr val="tx1"/>
                </a:solidFill>
                <a:latin typeface="Times New Roman" panose="02020603050405020304" pitchFamily="18" charset="0"/>
                <a:cs typeface="Times New Roman" panose="02020603050405020304" pitchFamily="18" charset="0"/>
              </a:rPr>
              <a:t>? □ </a:t>
            </a:r>
            <a:r>
              <a:rPr lang="en-GB" sz="1600" b="1" dirty="0" smtClean="0">
                <a:solidFill>
                  <a:schemeClr val="tx1"/>
                </a:solidFill>
                <a:latin typeface="Times New Roman" panose="02020603050405020304" pitchFamily="18" charset="0"/>
                <a:cs typeface="Times New Roman" panose="02020603050405020304" pitchFamily="18" charset="0"/>
              </a:rPr>
              <a:t>African  </a:t>
            </a:r>
            <a:r>
              <a:rPr lang="en-GB" sz="1600" b="1" dirty="0">
                <a:solidFill>
                  <a:schemeClr val="tx1"/>
                </a:solidFill>
                <a:latin typeface="Times New Roman" panose="02020603050405020304" pitchFamily="18" charset="0"/>
                <a:cs typeface="Times New Roman" panose="02020603050405020304" pitchFamily="18" charset="0"/>
              </a:rPr>
              <a:t>□ </a:t>
            </a:r>
            <a:r>
              <a:rPr lang="en-GB" sz="1600" b="1" dirty="0" smtClean="0">
                <a:solidFill>
                  <a:schemeClr val="tx1"/>
                </a:solidFill>
                <a:latin typeface="Times New Roman" panose="02020603050405020304" pitchFamily="18" charset="0"/>
                <a:cs typeface="Times New Roman" panose="02020603050405020304" pitchFamily="18" charset="0"/>
              </a:rPr>
              <a:t>Asian American</a:t>
            </a:r>
            <a:r>
              <a:rPr lang="en-GB" sz="1600" b="1" dirty="0">
                <a:solidFill>
                  <a:schemeClr val="tx1"/>
                </a:solidFill>
                <a:latin typeface="Times New Roman" panose="02020603050405020304" pitchFamily="18" charset="0"/>
                <a:cs typeface="Times New Roman" panose="02020603050405020304" pitchFamily="18" charset="0"/>
              </a:rPr>
              <a:t> □ </a:t>
            </a:r>
            <a:r>
              <a:rPr lang="en-GB" sz="1600" b="1" dirty="0" smtClean="0">
                <a:solidFill>
                  <a:schemeClr val="tx1"/>
                </a:solidFill>
                <a:latin typeface="Times New Roman" panose="02020603050405020304" pitchFamily="18" charset="0"/>
                <a:cs typeface="Times New Roman" panose="02020603050405020304" pitchFamily="18" charset="0"/>
              </a:rPr>
              <a:t>Caucasian  </a:t>
            </a:r>
            <a:r>
              <a:rPr lang="en-GB" sz="1600" b="1" dirty="0">
                <a:solidFill>
                  <a:schemeClr val="tx1"/>
                </a:solidFill>
                <a:latin typeface="Times New Roman" panose="02020603050405020304" pitchFamily="18" charset="0"/>
                <a:cs typeface="Times New Roman" panose="02020603050405020304" pitchFamily="18" charset="0"/>
              </a:rPr>
              <a:t>□ </a:t>
            </a:r>
            <a:r>
              <a:rPr lang="en-GB" sz="1600" b="1" dirty="0" smtClean="0">
                <a:solidFill>
                  <a:schemeClr val="tx1"/>
                </a:solidFill>
                <a:latin typeface="Times New Roman" panose="02020603050405020304" pitchFamily="18" charset="0"/>
                <a:cs typeface="Times New Roman" panose="02020603050405020304" pitchFamily="18" charset="0"/>
              </a:rPr>
              <a:t>Hispanic</a:t>
            </a:r>
          </a:p>
          <a:p>
            <a:pPr algn="l"/>
            <a:r>
              <a:rPr lang="en-GB" sz="1600" b="1" dirty="0" smtClean="0">
                <a:solidFill>
                  <a:schemeClr val="tx1"/>
                </a:solidFill>
                <a:latin typeface="Times New Roman" panose="02020603050405020304" pitchFamily="18" charset="0"/>
                <a:cs typeface="Times New Roman" panose="02020603050405020304" pitchFamily="18" charset="0"/>
              </a:rPr>
              <a:t>What is your age?</a:t>
            </a:r>
          </a:p>
          <a:p>
            <a:pPr algn="l"/>
            <a:r>
              <a:rPr lang="en-GB" sz="1600" b="1" dirty="0" smtClean="0">
                <a:solidFill>
                  <a:schemeClr val="tx1"/>
                </a:solidFill>
                <a:latin typeface="Times New Roman" panose="02020603050405020304" pitchFamily="18" charset="0"/>
                <a:cs typeface="Times New Roman" panose="02020603050405020304" pitchFamily="18" charset="0"/>
              </a:rPr>
              <a:t>What is your marital status?</a:t>
            </a:r>
            <a:r>
              <a:rPr lang="en-GB" sz="1600" b="1" dirty="0">
                <a:solidFill>
                  <a:schemeClr val="tx1"/>
                </a:solidFill>
                <a:latin typeface="Times New Roman" panose="02020603050405020304" pitchFamily="18" charset="0"/>
                <a:cs typeface="Times New Roman" panose="02020603050405020304" pitchFamily="18" charset="0"/>
              </a:rPr>
              <a:t> </a:t>
            </a:r>
            <a:r>
              <a:rPr lang="en-GB" sz="1600" b="1">
                <a:solidFill>
                  <a:schemeClr val="tx1"/>
                </a:solidFill>
                <a:latin typeface="Times New Roman" panose="02020603050405020304" pitchFamily="18" charset="0"/>
                <a:cs typeface="Times New Roman" panose="02020603050405020304" pitchFamily="18" charset="0"/>
              </a:rPr>
              <a:t>□ </a:t>
            </a:r>
            <a:r>
              <a:rPr lang="en-GB" sz="1600" b="1" smtClean="0">
                <a:solidFill>
                  <a:schemeClr val="tx1"/>
                </a:solidFill>
                <a:latin typeface="Times New Roman" panose="02020603050405020304" pitchFamily="18" charset="0"/>
                <a:cs typeface="Times New Roman" panose="02020603050405020304" pitchFamily="18" charset="0"/>
              </a:rPr>
              <a:t>Single  </a:t>
            </a:r>
            <a:r>
              <a:rPr lang="en-GB" sz="1600" b="1">
                <a:solidFill>
                  <a:schemeClr val="tx1"/>
                </a:solidFill>
                <a:latin typeface="Times New Roman" panose="02020603050405020304" pitchFamily="18" charset="0"/>
                <a:cs typeface="Times New Roman" panose="02020603050405020304" pitchFamily="18" charset="0"/>
              </a:rPr>
              <a:t>□ </a:t>
            </a:r>
            <a:r>
              <a:rPr lang="en-GB" sz="1600" b="1" smtClean="0">
                <a:solidFill>
                  <a:schemeClr val="tx1"/>
                </a:solidFill>
                <a:latin typeface="Times New Roman" panose="02020603050405020304" pitchFamily="18" charset="0"/>
                <a:cs typeface="Times New Roman" panose="02020603050405020304" pitchFamily="18" charset="0"/>
              </a:rPr>
              <a:t>Married </a:t>
            </a:r>
            <a:endParaRPr lang="en-GB" sz="1600" b="1" dirty="0" smtClean="0">
              <a:solidFill>
                <a:schemeClr val="tx1"/>
              </a:solidFill>
              <a:latin typeface="Times New Roman" panose="02020603050405020304" pitchFamily="18" charset="0"/>
              <a:cs typeface="Times New Roman" panose="02020603050405020304" pitchFamily="18" charset="0"/>
            </a:endParaRPr>
          </a:p>
          <a:p>
            <a:pPr algn="l"/>
            <a:r>
              <a:rPr lang="en-GB" sz="1600" b="1" dirty="0" smtClean="0">
                <a:solidFill>
                  <a:schemeClr val="tx1"/>
                </a:solidFill>
                <a:latin typeface="Times New Roman" panose="02020603050405020304" pitchFamily="18" charset="0"/>
                <a:cs typeface="Times New Roman" panose="02020603050405020304" pitchFamily="18" charset="0"/>
              </a:rPr>
              <a:t>What is highest level of education? </a:t>
            </a:r>
            <a:r>
              <a:rPr lang="en-GB" sz="1600" b="1" dirty="0">
                <a:solidFill>
                  <a:schemeClr val="tx1"/>
                </a:solidFill>
                <a:latin typeface="Times New Roman" panose="02020603050405020304" pitchFamily="18" charset="0"/>
                <a:cs typeface="Times New Roman" panose="02020603050405020304" pitchFamily="18" charset="0"/>
              </a:rPr>
              <a:t>□ </a:t>
            </a:r>
            <a:r>
              <a:rPr lang="en-GB" sz="1600" b="1" dirty="0" smtClean="0">
                <a:solidFill>
                  <a:schemeClr val="tx1"/>
                </a:solidFill>
                <a:latin typeface="Times New Roman" panose="02020603050405020304" pitchFamily="18" charset="0"/>
                <a:cs typeface="Times New Roman" panose="02020603050405020304" pitchFamily="18" charset="0"/>
              </a:rPr>
              <a:t>Up to age 16  </a:t>
            </a:r>
            <a:r>
              <a:rPr lang="en-GB" sz="1600" b="1" dirty="0">
                <a:solidFill>
                  <a:schemeClr val="tx1"/>
                </a:solidFill>
                <a:latin typeface="Times New Roman" panose="02020603050405020304" pitchFamily="18" charset="0"/>
                <a:cs typeface="Times New Roman" panose="02020603050405020304" pitchFamily="18" charset="0"/>
              </a:rPr>
              <a:t>□ </a:t>
            </a:r>
            <a:r>
              <a:rPr lang="en-GB" sz="1600" b="1" dirty="0" smtClean="0">
                <a:solidFill>
                  <a:schemeClr val="tx1"/>
                </a:solidFill>
                <a:latin typeface="Times New Roman" panose="02020603050405020304" pitchFamily="18" charset="0"/>
                <a:cs typeface="Times New Roman" panose="02020603050405020304" pitchFamily="18" charset="0"/>
              </a:rPr>
              <a:t>Further Education </a:t>
            </a:r>
            <a:r>
              <a:rPr lang="en-GB" sz="1600" b="1" dirty="0">
                <a:solidFill>
                  <a:schemeClr val="tx1"/>
                </a:solidFill>
                <a:latin typeface="Times New Roman" panose="02020603050405020304" pitchFamily="18" charset="0"/>
                <a:cs typeface="Times New Roman" panose="02020603050405020304" pitchFamily="18" charset="0"/>
              </a:rPr>
              <a:t>□ </a:t>
            </a:r>
            <a:r>
              <a:rPr lang="en-GB" sz="1600" b="1" dirty="0" smtClean="0">
                <a:solidFill>
                  <a:schemeClr val="tx1"/>
                </a:solidFill>
                <a:latin typeface="Times New Roman" panose="02020603050405020304" pitchFamily="18" charset="0"/>
                <a:cs typeface="Times New Roman" panose="02020603050405020304" pitchFamily="18" charset="0"/>
              </a:rPr>
              <a:t>Higher Education</a:t>
            </a:r>
          </a:p>
          <a:p>
            <a:pPr algn="l"/>
            <a:endParaRPr lang="en-GB" sz="1600" b="1" u="sng" dirty="0">
              <a:solidFill>
                <a:schemeClr val="tx1"/>
              </a:solidFill>
              <a:latin typeface="Times New Roman" panose="02020603050405020304" pitchFamily="18" charset="0"/>
              <a:cs typeface="Times New Roman" panose="02020603050405020304" pitchFamily="18" charset="0"/>
            </a:endParaRPr>
          </a:p>
          <a:p>
            <a:pPr algn="l"/>
            <a:endParaRPr lang="en-GB" sz="1600" b="1" u="sng" dirty="0" smtClean="0">
              <a:solidFill>
                <a:schemeClr val="tx1"/>
              </a:solidFill>
              <a:latin typeface="Times New Roman" panose="02020603050405020304" pitchFamily="18" charset="0"/>
              <a:cs typeface="Times New Roman" panose="02020603050405020304" pitchFamily="18" charset="0"/>
            </a:endParaRPr>
          </a:p>
          <a:p>
            <a:pPr algn="l"/>
            <a:endParaRPr lang="en-GB" sz="1600" b="1" u="sng" dirty="0">
              <a:solidFill>
                <a:schemeClr val="tx1"/>
              </a:solidFill>
              <a:latin typeface="Times New Roman" panose="02020603050405020304" pitchFamily="18" charset="0"/>
              <a:cs typeface="Times New Roman" panose="02020603050405020304" pitchFamily="18" charset="0"/>
            </a:endParaRPr>
          </a:p>
          <a:p>
            <a:pPr algn="l"/>
            <a:endParaRPr lang="en-GB" sz="1600" b="1" u="sng" dirty="0" smtClean="0">
              <a:solidFill>
                <a:schemeClr val="tx1"/>
              </a:solidFill>
              <a:latin typeface="Times New Roman" panose="02020603050405020304" pitchFamily="18" charset="0"/>
              <a:cs typeface="Times New Roman" panose="02020603050405020304" pitchFamily="18" charset="0"/>
            </a:endParaRPr>
          </a:p>
          <a:p>
            <a:pPr algn="l"/>
            <a:endParaRPr lang="en-GB" sz="1600" b="1" u="sng" dirty="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1600" b="1" dirty="0" smtClean="0">
              <a:solidFill>
                <a:schemeClr val="tx1"/>
              </a:solidFill>
              <a:latin typeface="Times New Roman" panose="02020603050405020304" pitchFamily="18" charset="0"/>
              <a:cs typeface="Times New Roman" panose="02020603050405020304" pitchFamily="18" charset="0"/>
            </a:endParaRPr>
          </a:p>
          <a:p>
            <a:pPr algn="l"/>
            <a:endParaRPr lang="en-GB" sz="2400" b="1" dirty="0" smtClean="0">
              <a:solidFill>
                <a:schemeClr val="tx1"/>
              </a:solidFill>
            </a:endParaRPr>
          </a:p>
          <a:p>
            <a:pPr marL="342900" indent="-342900" algn="l">
              <a:buFont typeface="Wingdings" panose="05000000000000000000" pitchFamily="2" charset="2"/>
              <a:buChar char="Ø"/>
            </a:pPr>
            <a:endParaRPr lang="en-GB" sz="2400" b="1" dirty="0"/>
          </a:p>
          <a:p>
            <a:pPr algn="l"/>
            <a:endParaRPr lang="en-GB" sz="2400" b="1" dirty="0" smtClean="0"/>
          </a:p>
          <a:p>
            <a:pPr algn="l"/>
            <a:endParaRPr lang="en-GB" sz="2400" b="1" dirty="0"/>
          </a:p>
          <a:p>
            <a:pPr algn="l"/>
            <a:endParaRPr lang="en-GB" sz="2400" b="1" dirty="0" smtClean="0"/>
          </a:p>
          <a:p>
            <a:endParaRPr lang="en-GB" u="sng" dirty="0" smtClean="0"/>
          </a:p>
          <a:p>
            <a:endParaRPr lang="en-GB" u="sng" dirty="0"/>
          </a:p>
        </p:txBody>
      </p:sp>
    </p:spTree>
    <p:extLst>
      <p:ext uri="{BB962C8B-B14F-4D97-AF65-F5344CB8AC3E}">
        <p14:creationId xmlns:p14="http://schemas.microsoft.com/office/powerpoint/2010/main" val="362123272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456</TotalTime>
  <Words>797</Words>
  <Application>Microsoft Office PowerPoint</Application>
  <PresentationFormat>On-screen Show (4:3)</PresentationFormat>
  <Paragraphs>142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Swansea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MUSHTAQ M. (584733)</dc:creator>
  <cp:lastModifiedBy>loanlaptop</cp:lastModifiedBy>
  <cp:revision>61</cp:revision>
  <dcterms:created xsi:type="dcterms:W3CDTF">2014-07-25T14:18:29Z</dcterms:created>
  <dcterms:modified xsi:type="dcterms:W3CDTF">2018-03-18T23:01:56Z</dcterms:modified>
</cp:coreProperties>
</file>