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0" r:id="rId1"/>
  </p:sldMasterIdLst>
  <p:notesMasterIdLst>
    <p:notesMasterId r:id="rId24"/>
  </p:notesMasterIdLst>
  <p:handoutMasterIdLst>
    <p:handoutMasterId r:id="rId25"/>
  </p:handoutMasterIdLst>
  <p:sldIdLst>
    <p:sldId id="319" r:id="rId2"/>
    <p:sldId id="321" r:id="rId3"/>
    <p:sldId id="349" r:id="rId4"/>
    <p:sldId id="360" r:id="rId5"/>
    <p:sldId id="348" r:id="rId6"/>
    <p:sldId id="365" r:id="rId7"/>
    <p:sldId id="388" r:id="rId8"/>
    <p:sldId id="385" r:id="rId9"/>
    <p:sldId id="375" r:id="rId10"/>
    <p:sldId id="368" r:id="rId11"/>
    <p:sldId id="376" r:id="rId12"/>
    <p:sldId id="373" r:id="rId13"/>
    <p:sldId id="379" r:id="rId14"/>
    <p:sldId id="378" r:id="rId15"/>
    <p:sldId id="377" r:id="rId16"/>
    <p:sldId id="380" r:id="rId17"/>
    <p:sldId id="366" r:id="rId18"/>
    <p:sldId id="369" r:id="rId19"/>
    <p:sldId id="384" r:id="rId20"/>
    <p:sldId id="386" r:id="rId21"/>
    <p:sldId id="387" r:id="rId22"/>
    <p:sldId id="367"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27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6" d="100"/>
          <a:sy n="66" d="100"/>
        </p:scale>
        <p:origin x="2676"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2EB24BFD-1546-46D6-B81A-F6A8F8E5C87F}"/>
    <pc:docChg chg="custSel delSld modSld">
      <pc:chgData name="Ceri Phelps" userId="44e5b747-28bd-454d-8b1f-8b8d7db49187" providerId="ADAL" clId="{2EB24BFD-1546-46D6-B81A-F6A8F8E5C87F}" dt="2022-11-05T07:15:19.019" v="280" actId="20577"/>
      <pc:docMkLst>
        <pc:docMk/>
      </pc:docMkLst>
      <pc:sldChg chg="del">
        <pc:chgData name="Ceri Phelps" userId="44e5b747-28bd-454d-8b1f-8b8d7db49187" providerId="ADAL" clId="{2EB24BFD-1546-46D6-B81A-F6A8F8E5C87F}" dt="2022-11-05T06:27:34.529" v="199" actId="47"/>
        <pc:sldMkLst>
          <pc:docMk/>
          <pc:sldMk cId="1351627172" sldId="298"/>
        </pc:sldMkLst>
      </pc:sldChg>
      <pc:sldChg chg="delSp modSp mod delAnim">
        <pc:chgData name="Ceri Phelps" userId="44e5b747-28bd-454d-8b1f-8b8d7db49187" providerId="ADAL" clId="{2EB24BFD-1546-46D6-B81A-F6A8F8E5C87F}" dt="2022-11-05T07:15:19.019" v="280" actId="20577"/>
        <pc:sldMkLst>
          <pc:docMk/>
          <pc:sldMk cId="1658327930" sldId="319"/>
        </pc:sldMkLst>
        <pc:spChg chg="mod">
          <ac:chgData name="Ceri Phelps" userId="44e5b747-28bd-454d-8b1f-8b8d7db49187" providerId="ADAL" clId="{2EB24BFD-1546-46D6-B81A-F6A8F8E5C87F}" dt="2022-11-05T07:15:19.019" v="280" actId="20577"/>
          <ac:spMkLst>
            <pc:docMk/>
            <pc:sldMk cId="1658327930" sldId="319"/>
            <ac:spMk id="2" creationId="{00000000-0000-0000-0000-000000000000}"/>
          </ac:spMkLst>
        </pc:spChg>
        <pc:spChg chg="del">
          <ac:chgData name="Ceri Phelps" userId="44e5b747-28bd-454d-8b1f-8b8d7db49187" providerId="ADAL" clId="{2EB24BFD-1546-46D6-B81A-F6A8F8E5C87F}" dt="2022-11-05T06:24:43.565" v="0" actId="478"/>
          <ac:spMkLst>
            <pc:docMk/>
            <pc:sldMk cId="1658327930" sldId="319"/>
            <ac:spMk id="4" creationId="{00000000-0000-0000-0000-000000000000}"/>
          </ac:spMkLst>
        </pc:spChg>
      </pc:sldChg>
      <pc:sldChg chg="modSp mod">
        <pc:chgData name="Ceri Phelps" userId="44e5b747-28bd-454d-8b1f-8b8d7db49187" providerId="ADAL" clId="{2EB24BFD-1546-46D6-B81A-F6A8F8E5C87F}" dt="2022-11-05T06:26:10.808" v="120" actId="20577"/>
        <pc:sldMkLst>
          <pc:docMk/>
          <pc:sldMk cId="261709689" sldId="321"/>
        </pc:sldMkLst>
        <pc:spChg chg="mod">
          <ac:chgData name="Ceri Phelps" userId="44e5b747-28bd-454d-8b1f-8b8d7db49187" providerId="ADAL" clId="{2EB24BFD-1546-46D6-B81A-F6A8F8E5C87F}" dt="2022-11-05T06:26:10.808" v="120" actId="20577"/>
          <ac:spMkLst>
            <pc:docMk/>
            <pc:sldMk cId="261709689" sldId="321"/>
            <ac:spMk id="2" creationId="{00000000-0000-0000-0000-000000000000}"/>
          </ac:spMkLst>
        </pc:spChg>
      </pc:sldChg>
      <pc:sldChg chg="modSp mod">
        <pc:chgData name="Ceri Phelps" userId="44e5b747-28bd-454d-8b1f-8b8d7db49187" providerId="ADAL" clId="{2EB24BFD-1546-46D6-B81A-F6A8F8E5C87F}" dt="2022-11-05T06:27:22.504" v="198" actId="20577"/>
        <pc:sldMkLst>
          <pc:docMk/>
          <pc:sldMk cId="108006475" sldId="348"/>
        </pc:sldMkLst>
        <pc:spChg chg="mod">
          <ac:chgData name="Ceri Phelps" userId="44e5b747-28bd-454d-8b1f-8b8d7db49187" providerId="ADAL" clId="{2EB24BFD-1546-46D6-B81A-F6A8F8E5C87F}" dt="2022-11-05T06:27:22.504" v="198" actId="20577"/>
          <ac:spMkLst>
            <pc:docMk/>
            <pc:sldMk cId="108006475" sldId="348"/>
            <ac:spMk id="7" creationId="{00000000-0000-0000-0000-000000000000}"/>
          </ac:spMkLst>
        </pc:spChg>
      </pc:sldChg>
      <pc:sldChg chg="modSp mod">
        <pc:chgData name="Ceri Phelps" userId="44e5b747-28bd-454d-8b1f-8b8d7db49187" providerId="ADAL" clId="{2EB24BFD-1546-46D6-B81A-F6A8F8E5C87F}" dt="2022-11-05T06:26:40.792" v="179" actId="5793"/>
        <pc:sldMkLst>
          <pc:docMk/>
          <pc:sldMk cId="4050722773" sldId="349"/>
        </pc:sldMkLst>
        <pc:spChg chg="mod">
          <ac:chgData name="Ceri Phelps" userId="44e5b747-28bd-454d-8b1f-8b8d7db49187" providerId="ADAL" clId="{2EB24BFD-1546-46D6-B81A-F6A8F8E5C87F}" dt="2022-11-05T06:26:40.792" v="179" actId="5793"/>
          <ac:spMkLst>
            <pc:docMk/>
            <pc:sldMk cId="4050722773" sldId="349"/>
            <ac:spMk id="4" creationId="{00000000-0000-0000-0000-000000000000}"/>
          </ac:spMkLst>
        </pc:spChg>
      </pc:sldChg>
      <pc:sldChg chg="modSp mod">
        <pc:chgData name="Ceri Phelps" userId="44e5b747-28bd-454d-8b1f-8b8d7db49187" providerId="ADAL" clId="{2EB24BFD-1546-46D6-B81A-F6A8F8E5C87F}" dt="2022-11-05T06:27:08.768" v="197" actId="20577"/>
        <pc:sldMkLst>
          <pc:docMk/>
          <pc:sldMk cId="2630066566" sldId="360"/>
        </pc:sldMkLst>
        <pc:spChg chg="mod">
          <ac:chgData name="Ceri Phelps" userId="44e5b747-28bd-454d-8b1f-8b8d7db49187" providerId="ADAL" clId="{2EB24BFD-1546-46D6-B81A-F6A8F8E5C87F}" dt="2022-11-05T06:27:08.768" v="197" actId="20577"/>
          <ac:spMkLst>
            <pc:docMk/>
            <pc:sldMk cId="2630066566" sldId="360"/>
            <ac:spMk id="12" creationId="{00000000-0000-0000-0000-000000000000}"/>
          </ac:spMkLst>
        </pc:spChg>
      </pc:sldChg>
      <pc:sldChg chg="del">
        <pc:chgData name="Ceri Phelps" userId="44e5b747-28bd-454d-8b1f-8b8d7db49187" providerId="ADAL" clId="{2EB24BFD-1546-46D6-B81A-F6A8F8E5C87F}" dt="2022-11-05T06:26:57.452" v="180" actId="47"/>
        <pc:sldMkLst>
          <pc:docMk/>
          <pc:sldMk cId="3002769734" sldId="362"/>
        </pc:sldMkLst>
      </pc:sldChg>
      <pc:sldChg chg="addSp delSp modSp mod">
        <pc:chgData name="Ceri Phelps" userId="44e5b747-28bd-454d-8b1f-8b8d7db49187" providerId="ADAL" clId="{2EB24BFD-1546-46D6-B81A-F6A8F8E5C87F}" dt="2022-11-05T06:29:24.725" v="214" actId="478"/>
        <pc:sldMkLst>
          <pc:docMk/>
          <pc:sldMk cId="1534771439" sldId="369"/>
        </pc:sldMkLst>
        <pc:spChg chg="del">
          <ac:chgData name="Ceri Phelps" userId="44e5b747-28bd-454d-8b1f-8b8d7db49187" providerId="ADAL" clId="{2EB24BFD-1546-46D6-B81A-F6A8F8E5C87F}" dt="2022-11-05T06:29:24.725" v="214" actId="478"/>
          <ac:spMkLst>
            <pc:docMk/>
            <pc:sldMk cId="1534771439" sldId="369"/>
            <ac:spMk id="2" creationId="{00000000-0000-0000-0000-000000000000}"/>
          </ac:spMkLst>
        </pc:spChg>
        <pc:spChg chg="add mod">
          <ac:chgData name="Ceri Phelps" userId="44e5b747-28bd-454d-8b1f-8b8d7db49187" providerId="ADAL" clId="{2EB24BFD-1546-46D6-B81A-F6A8F8E5C87F}" dt="2022-11-05T06:29:24.725" v="214" actId="478"/>
          <ac:spMkLst>
            <pc:docMk/>
            <pc:sldMk cId="1534771439" sldId="369"/>
            <ac:spMk id="6" creationId="{E07BA930-3594-F0FC-7EFD-0836954820D7}"/>
          </ac:spMkLst>
        </pc:spChg>
      </pc:sldChg>
      <pc:sldChg chg="addSp delSp modSp mod">
        <pc:chgData name="Ceri Phelps" userId="44e5b747-28bd-454d-8b1f-8b8d7db49187" providerId="ADAL" clId="{2EB24BFD-1546-46D6-B81A-F6A8F8E5C87F}" dt="2022-11-05T06:29:18.098" v="213" actId="478"/>
        <pc:sldMkLst>
          <pc:docMk/>
          <pc:sldMk cId="1656774860" sldId="380"/>
        </pc:sldMkLst>
        <pc:spChg chg="del mod">
          <ac:chgData name="Ceri Phelps" userId="44e5b747-28bd-454d-8b1f-8b8d7db49187" providerId="ADAL" clId="{2EB24BFD-1546-46D6-B81A-F6A8F8E5C87F}" dt="2022-11-05T06:29:18.098" v="213" actId="478"/>
          <ac:spMkLst>
            <pc:docMk/>
            <pc:sldMk cId="1656774860" sldId="380"/>
            <ac:spMk id="2" creationId="{00000000-0000-0000-0000-000000000000}"/>
          </ac:spMkLst>
        </pc:spChg>
        <pc:spChg chg="add mod">
          <ac:chgData name="Ceri Phelps" userId="44e5b747-28bd-454d-8b1f-8b8d7db49187" providerId="ADAL" clId="{2EB24BFD-1546-46D6-B81A-F6A8F8E5C87F}" dt="2022-11-05T06:29:18.098" v="213" actId="478"/>
          <ac:spMkLst>
            <pc:docMk/>
            <pc:sldMk cId="1656774860" sldId="380"/>
            <ac:spMk id="5" creationId="{F5475EA3-7A0C-C163-5159-CFCB600B877D}"/>
          </ac:spMkLst>
        </pc:spChg>
      </pc:sldChg>
      <pc:sldChg chg="addSp delSp modSp mod">
        <pc:chgData name="Ceri Phelps" userId="44e5b747-28bd-454d-8b1f-8b8d7db49187" providerId="ADAL" clId="{2EB24BFD-1546-46D6-B81A-F6A8F8E5C87F}" dt="2022-11-05T06:29:40.700" v="215" actId="478"/>
        <pc:sldMkLst>
          <pc:docMk/>
          <pc:sldMk cId="2911015189" sldId="386"/>
        </pc:sldMkLst>
        <pc:spChg chg="del">
          <ac:chgData name="Ceri Phelps" userId="44e5b747-28bd-454d-8b1f-8b8d7db49187" providerId="ADAL" clId="{2EB24BFD-1546-46D6-B81A-F6A8F8E5C87F}" dt="2022-11-05T06:29:40.700" v="215" actId="478"/>
          <ac:spMkLst>
            <pc:docMk/>
            <pc:sldMk cId="2911015189" sldId="386"/>
            <ac:spMk id="2" creationId="{00000000-0000-0000-0000-000000000000}"/>
          </ac:spMkLst>
        </pc:spChg>
        <pc:spChg chg="add mod">
          <ac:chgData name="Ceri Phelps" userId="44e5b747-28bd-454d-8b1f-8b8d7db49187" providerId="ADAL" clId="{2EB24BFD-1546-46D6-B81A-F6A8F8E5C87F}" dt="2022-11-05T06:29:40.700" v="215" actId="478"/>
          <ac:spMkLst>
            <pc:docMk/>
            <pc:sldMk cId="2911015189" sldId="386"/>
            <ac:spMk id="7" creationId="{2D669C73-0880-9915-FDF4-9387442A941C}"/>
          </ac:spMkLst>
        </pc:spChg>
      </pc:sldChg>
      <pc:sldChg chg="modSp mod">
        <pc:chgData name="Ceri Phelps" userId="44e5b747-28bd-454d-8b1f-8b8d7db49187" providerId="ADAL" clId="{2EB24BFD-1546-46D6-B81A-F6A8F8E5C87F}" dt="2022-11-05T06:30:25.589" v="269" actId="20577"/>
        <pc:sldMkLst>
          <pc:docMk/>
          <pc:sldMk cId="4042844283" sldId="387"/>
        </pc:sldMkLst>
        <pc:spChg chg="mod">
          <ac:chgData name="Ceri Phelps" userId="44e5b747-28bd-454d-8b1f-8b8d7db49187" providerId="ADAL" clId="{2EB24BFD-1546-46D6-B81A-F6A8F8E5C87F}" dt="2022-11-05T06:30:25.589" v="269" actId="20577"/>
          <ac:spMkLst>
            <pc:docMk/>
            <pc:sldMk cId="4042844283" sldId="387"/>
            <ac:spMk id="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E720DB3-3D6D-47EF-8BEC-D80FC3FAB6E0}" type="datetimeFigureOut">
              <a:rPr lang="en-GB" smtClean="0"/>
              <a:t>05/11/2022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94E14B1-8A79-4F3A-B4A5-9D51F612277A}" type="slidenum">
              <a:rPr lang="en-GB" smtClean="0"/>
              <a:t>‹#›</a:t>
            </a:fld>
            <a:endParaRPr lang="en-GB"/>
          </a:p>
        </p:txBody>
      </p:sp>
    </p:spTree>
    <p:extLst>
      <p:ext uri="{BB962C8B-B14F-4D97-AF65-F5344CB8AC3E}">
        <p14:creationId xmlns:p14="http://schemas.microsoft.com/office/powerpoint/2010/main" val="33442260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0D8770F-3D4C-4C05-92B1-D56C7E24ED54}" type="datetimeFigureOut">
              <a:rPr lang="en-GB" smtClean="0"/>
              <a:t>05/11/2022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8CC3F1E-DF4D-45FA-8C35-F216125A3A55}" type="slidenum">
              <a:rPr lang="en-GB" smtClean="0"/>
              <a:t>‹#›</a:t>
            </a:fld>
            <a:endParaRPr lang="en-GB"/>
          </a:p>
        </p:txBody>
      </p:sp>
    </p:spTree>
    <p:extLst>
      <p:ext uri="{BB962C8B-B14F-4D97-AF65-F5344CB8AC3E}">
        <p14:creationId xmlns:p14="http://schemas.microsoft.com/office/powerpoint/2010/main" val="1846018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a:t>
            </a:fld>
            <a:endParaRPr lang="en-GB"/>
          </a:p>
        </p:txBody>
      </p:sp>
    </p:spTree>
    <p:extLst>
      <p:ext uri="{BB962C8B-B14F-4D97-AF65-F5344CB8AC3E}">
        <p14:creationId xmlns:p14="http://schemas.microsoft.com/office/powerpoint/2010/main" val="2852139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2</a:t>
            </a:fld>
            <a:endParaRPr lang="en-GB"/>
          </a:p>
        </p:txBody>
      </p:sp>
    </p:spTree>
    <p:extLst>
      <p:ext uri="{BB962C8B-B14F-4D97-AF65-F5344CB8AC3E}">
        <p14:creationId xmlns:p14="http://schemas.microsoft.com/office/powerpoint/2010/main" val="344990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3</a:t>
            </a:fld>
            <a:endParaRPr lang="en-GB"/>
          </a:p>
        </p:txBody>
      </p:sp>
    </p:spTree>
    <p:extLst>
      <p:ext uri="{BB962C8B-B14F-4D97-AF65-F5344CB8AC3E}">
        <p14:creationId xmlns:p14="http://schemas.microsoft.com/office/powerpoint/2010/main" val="503156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4</a:t>
            </a:fld>
            <a:endParaRPr lang="en-GB"/>
          </a:p>
        </p:txBody>
      </p:sp>
    </p:spTree>
    <p:extLst>
      <p:ext uri="{BB962C8B-B14F-4D97-AF65-F5344CB8AC3E}">
        <p14:creationId xmlns:p14="http://schemas.microsoft.com/office/powerpoint/2010/main" val="3352853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5</a:t>
            </a:fld>
            <a:endParaRPr lang="en-GB"/>
          </a:p>
        </p:txBody>
      </p:sp>
    </p:spTree>
    <p:extLst>
      <p:ext uri="{BB962C8B-B14F-4D97-AF65-F5344CB8AC3E}">
        <p14:creationId xmlns:p14="http://schemas.microsoft.com/office/powerpoint/2010/main" val="2564115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Dr.</a:t>
            </a:r>
            <a:r>
              <a:rPr lang="en-GB" sz="1200" b="0" i="0" kern="1200" dirty="0">
                <a:solidFill>
                  <a:schemeClr val="tx1"/>
                </a:solidFill>
                <a:effectLst/>
                <a:latin typeface="+mn-lt"/>
                <a:ea typeface="+mn-ea"/>
                <a:cs typeface="+mn-cs"/>
              </a:rPr>
              <a:t> Ekman was named one of the 100 most influential people in the world by TIME Magazine and ranked fifteenth among the most influential psychologists of the 21st century.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other words, emotions prepare us to deal with important events without having to think about them. These emotional responses are an unbidden occurrence, meaning that we don’t choose to feel them, they just happen to us automatically. Of all the human emotions we experience, there are seven universal emotions that we </a:t>
            </a:r>
            <a:r>
              <a:rPr lang="en-GB" sz="1200" b="0" i="1" kern="1200" dirty="0">
                <a:solidFill>
                  <a:schemeClr val="tx1"/>
                </a:solidFill>
                <a:effectLst/>
                <a:latin typeface="+mn-lt"/>
                <a:ea typeface="+mn-ea"/>
                <a:cs typeface="+mn-cs"/>
              </a:rPr>
              <a:t>all</a:t>
            </a:r>
            <a:r>
              <a:rPr lang="en-GB" sz="1200" b="0" i="0" kern="1200" dirty="0">
                <a:solidFill>
                  <a:schemeClr val="tx1"/>
                </a:solidFill>
                <a:effectLst/>
                <a:latin typeface="+mn-lt"/>
                <a:ea typeface="+mn-ea"/>
                <a:cs typeface="+mn-cs"/>
              </a:rPr>
              <a:t> feel, transcending language, regional, cultural, and ethnic differences</a:t>
            </a:r>
          </a:p>
          <a:p>
            <a:endParaRPr lang="en-GB" sz="1200" b="0" i="0" kern="1200" dirty="0">
              <a:solidFill>
                <a:schemeClr val="tx1"/>
              </a:solidFill>
              <a:effectLst/>
              <a:latin typeface="+mn-lt"/>
              <a:ea typeface="+mn-ea"/>
              <a:cs typeface="+mn-cs"/>
            </a:endParaRPr>
          </a:p>
          <a:p>
            <a:endParaRPr lang="en-GB" sz="1200" b="0" i="0" kern="1200" dirty="0" err="1">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8CC3F1E-DF4D-45FA-8C35-F216125A3A55}" type="slidenum">
              <a:rPr lang="en-GB" smtClean="0"/>
              <a:t>6</a:t>
            </a:fld>
            <a:endParaRPr lang="en-GB"/>
          </a:p>
        </p:txBody>
      </p:sp>
    </p:spTree>
    <p:extLst>
      <p:ext uri="{BB962C8B-B14F-4D97-AF65-F5344CB8AC3E}">
        <p14:creationId xmlns:p14="http://schemas.microsoft.com/office/powerpoint/2010/main" val="3548124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Dr.</a:t>
            </a:r>
            <a:r>
              <a:rPr lang="en-GB" sz="1200" b="0" i="0" kern="1200" dirty="0">
                <a:solidFill>
                  <a:schemeClr val="tx1"/>
                </a:solidFill>
                <a:effectLst/>
                <a:latin typeface="+mn-lt"/>
                <a:ea typeface="+mn-ea"/>
                <a:cs typeface="+mn-cs"/>
              </a:rPr>
              <a:t> Ekman was named one of the 100 most influential people in the world by TIME Magazine and ranked fifteenth among the most influential psychologists of the 21st century.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other words, emotions prepare us to deal with important events without having to think about them. These emotional responses are an unbidden occurrence, meaning that we don’t choose to feel them, they just happen to us automatically. Of all the human emotions we experience, there are seven universal emotions that we </a:t>
            </a:r>
            <a:r>
              <a:rPr lang="en-GB" sz="1200" b="0" i="1" kern="1200" dirty="0">
                <a:solidFill>
                  <a:schemeClr val="tx1"/>
                </a:solidFill>
                <a:effectLst/>
                <a:latin typeface="+mn-lt"/>
                <a:ea typeface="+mn-ea"/>
                <a:cs typeface="+mn-cs"/>
              </a:rPr>
              <a:t>all</a:t>
            </a:r>
            <a:r>
              <a:rPr lang="en-GB" sz="1200" b="0" i="0" kern="1200" dirty="0">
                <a:solidFill>
                  <a:schemeClr val="tx1"/>
                </a:solidFill>
                <a:effectLst/>
                <a:latin typeface="+mn-lt"/>
                <a:ea typeface="+mn-ea"/>
                <a:cs typeface="+mn-cs"/>
              </a:rPr>
              <a:t> feel, transcending language, regional, cultural, and ethnic differences</a:t>
            </a:r>
          </a:p>
          <a:p>
            <a:endParaRPr lang="en-GB" sz="1200" b="0" i="0" kern="1200" dirty="0">
              <a:solidFill>
                <a:schemeClr val="tx1"/>
              </a:solidFill>
              <a:effectLst/>
              <a:latin typeface="+mn-lt"/>
              <a:ea typeface="+mn-ea"/>
              <a:cs typeface="+mn-cs"/>
            </a:endParaRPr>
          </a:p>
          <a:p>
            <a:endParaRPr lang="en-GB" sz="1200" b="0" i="0" kern="1200" dirty="0" err="1">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8CC3F1E-DF4D-45FA-8C35-F216125A3A55}" type="slidenum">
              <a:rPr lang="en-GB" smtClean="0"/>
              <a:t>7</a:t>
            </a:fld>
            <a:endParaRPr lang="en-GB"/>
          </a:p>
        </p:txBody>
      </p:sp>
    </p:spTree>
    <p:extLst>
      <p:ext uri="{BB962C8B-B14F-4D97-AF65-F5344CB8AC3E}">
        <p14:creationId xmlns:p14="http://schemas.microsoft.com/office/powerpoint/2010/main" val="98430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Surprise, sadness</a:t>
            </a:r>
          </a:p>
          <a:p>
            <a:r>
              <a:rPr lang="en-GB" sz="1200" b="0" i="0" kern="1200" dirty="0">
                <a:solidFill>
                  <a:schemeClr val="tx1"/>
                </a:solidFill>
                <a:effectLst/>
                <a:latin typeface="+mn-lt"/>
                <a:ea typeface="+mn-ea"/>
                <a:cs typeface="+mn-cs"/>
              </a:rPr>
              <a:t>Anger,</a:t>
            </a:r>
            <a:r>
              <a:rPr lang="en-GB" sz="1200" b="0" i="0" kern="1200" baseline="0" dirty="0">
                <a:solidFill>
                  <a:schemeClr val="tx1"/>
                </a:solidFill>
                <a:effectLst/>
                <a:latin typeface="+mn-lt"/>
                <a:ea typeface="+mn-ea"/>
                <a:cs typeface="+mn-cs"/>
              </a:rPr>
              <a:t> Happy </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Dr.</a:t>
            </a:r>
            <a:r>
              <a:rPr lang="en-GB" sz="1200" b="0" i="0" kern="1200" dirty="0">
                <a:solidFill>
                  <a:schemeClr val="tx1"/>
                </a:solidFill>
                <a:effectLst/>
                <a:latin typeface="+mn-lt"/>
                <a:ea typeface="+mn-ea"/>
                <a:cs typeface="+mn-cs"/>
              </a:rPr>
              <a:t> Ekman was named one of the 100 most influential people in the world by TIME Magazine and ranked fifteenth among the most influential psychologists of the 21st century.</a:t>
            </a:r>
          </a:p>
          <a:p>
            <a:r>
              <a:rPr lang="en-GB" sz="1200" b="0" i="0" kern="1200" dirty="0">
                <a:solidFill>
                  <a:schemeClr val="tx1"/>
                </a:solidFill>
                <a:effectLst/>
                <a:latin typeface="+mn-lt"/>
                <a:ea typeface="+mn-ea"/>
                <a:cs typeface="+mn-cs"/>
              </a:rPr>
              <a:t>In other words, emotions prepare us to deal with important events without having to think about them. These emotional responses are an unbidden occurrence, meaning that we don’t choose to feel them, they just happen to us automatically. Of all the human emotions we experience, there are seven universal emotions that we </a:t>
            </a:r>
            <a:r>
              <a:rPr lang="en-GB" sz="1200" b="0" i="1" kern="1200" dirty="0">
                <a:solidFill>
                  <a:schemeClr val="tx1"/>
                </a:solidFill>
                <a:effectLst/>
                <a:latin typeface="+mn-lt"/>
                <a:ea typeface="+mn-ea"/>
                <a:cs typeface="+mn-cs"/>
              </a:rPr>
              <a:t>all</a:t>
            </a:r>
            <a:r>
              <a:rPr lang="en-GB" sz="1200" b="0" i="0" kern="1200" dirty="0">
                <a:solidFill>
                  <a:schemeClr val="tx1"/>
                </a:solidFill>
                <a:effectLst/>
                <a:latin typeface="+mn-lt"/>
                <a:ea typeface="+mn-ea"/>
                <a:cs typeface="+mn-cs"/>
              </a:rPr>
              <a:t> feel, transcending language, regional, cultural, and ethnic differences</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Dr.</a:t>
            </a:r>
            <a:r>
              <a:rPr lang="en-GB" sz="1200" b="0" i="0" kern="1200" dirty="0">
                <a:solidFill>
                  <a:schemeClr val="tx1"/>
                </a:solidFill>
                <a:effectLst/>
                <a:latin typeface="+mn-lt"/>
                <a:ea typeface="+mn-ea"/>
                <a:cs typeface="+mn-cs"/>
              </a:rPr>
              <a:t> Ekman identified the six basic emotions as anger, surprise, disgust, enjoyment, fear, and sadness. His research shows the strongest evidence to date of a seventh emotion, which is contempt.</a:t>
            </a:r>
            <a:endParaRPr lang="en-GB" dirty="0"/>
          </a:p>
        </p:txBody>
      </p:sp>
      <p:sp>
        <p:nvSpPr>
          <p:cNvPr id="4" name="Slide Number Placeholder 3"/>
          <p:cNvSpPr>
            <a:spLocks noGrp="1"/>
          </p:cNvSpPr>
          <p:nvPr>
            <p:ph type="sldNum" sz="quarter" idx="10"/>
          </p:nvPr>
        </p:nvSpPr>
        <p:spPr/>
        <p:txBody>
          <a:bodyPr/>
          <a:lstStyle/>
          <a:p>
            <a:fld id="{28CC3F1E-DF4D-45FA-8C35-F216125A3A55}" type="slidenum">
              <a:rPr lang="en-GB" smtClean="0"/>
              <a:t>8</a:t>
            </a:fld>
            <a:endParaRPr lang="en-GB"/>
          </a:p>
        </p:txBody>
      </p:sp>
    </p:spTree>
    <p:extLst>
      <p:ext uri="{BB962C8B-B14F-4D97-AF65-F5344CB8AC3E}">
        <p14:creationId xmlns:p14="http://schemas.microsoft.com/office/powerpoint/2010/main" val="3314709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CC3F1E-DF4D-45FA-8C35-F216125A3A55}" type="slidenum">
              <a:rPr lang="en-GB" smtClean="0"/>
              <a:t>9</a:t>
            </a:fld>
            <a:endParaRPr lang="en-GB"/>
          </a:p>
        </p:txBody>
      </p:sp>
    </p:spTree>
    <p:extLst>
      <p:ext uri="{BB962C8B-B14F-4D97-AF65-F5344CB8AC3E}">
        <p14:creationId xmlns:p14="http://schemas.microsoft.com/office/powerpoint/2010/main" val="3882119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speed of their emotional </a:t>
            </a:r>
            <a:r>
              <a:rPr lang="en-GB" sz="1200" b="1" i="0" kern="1200" dirty="0">
                <a:solidFill>
                  <a:schemeClr val="tx1"/>
                </a:solidFill>
                <a:effectLst/>
                <a:latin typeface="+mn-lt"/>
                <a:ea typeface="+mn-ea"/>
                <a:cs typeface="+mn-cs"/>
              </a:rPr>
              <a:t>onset</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how quickly they become emotional</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intensity </a:t>
            </a:r>
            <a:r>
              <a:rPr lang="en-GB" sz="1200" b="0" i="0" kern="1200" dirty="0">
                <a:solidFill>
                  <a:schemeClr val="tx1"/>
                </a:solidFill>
                <a:effectLst/>
                <a:latin typeface="+mn-lt"/>
                <a:ea typeface="+mn-ea"/>
                <a:cs typeface="+mn-cs"/>
              </a:rPr>
              <a:t>of emotional response (</a:t>
            </a:r>
            <a:r>
              <a:rPr lang="en-GB" sz="1200" b="0" i="1" kern="1200" dirty="0">
                <a:solidFill>
                  <a:schemeClr val="tx1"/>
                </a:solidFill>
                <a:effectLst/>
                <a:latin typeface="+mn-lt"/>
                <a:ea typeface="+mn-ea"/>
                <a:cs typeface="+mn-cs"/>
              </a:rPr>
              <a:t>how strong it is</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duration</a:t>
            </a:r>
            <a:r>
              <a:rPr lang="en-GB" sz="1200" b="0" i="0" kern="1200" dirty="0">
                <a:solidFill>
                  <a:schemeClr val="tx1"/>
                </a:solidFill>
                <a:effectLst/>
                <a:latin typeface="+mn-lt"/>
                <a:ea typeface="+mn-ea"/>
                <a:cs typeface="+mn-cs"/>
              </a:rPr>
              <a:t> of the emotional response (</a:t>
            </a:r>
            <a:r>
              <a:rPr lang="en-GB" sz="1200" b="0" i="1" kern="1200" dirty="0">
                <a:solidFill>
                  <a:schemeClr val="tx1"/>
                </a:solidFill>
                <a:effectLst/>
                <a:latin typeface="+mn-lt"/>
                <a:ea typeface="+mn-ea"/>
                <a:cs typeface="+mn-cs"/>
              </a:rPr>
              <a:t>how long it lasts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and the </a:t>
            </a:r>
            <a:r>
              <a:rPr lang="en-GB" sz="1200" b="1" i="0" kern="1200" dirty="0">
                <a:solidFill>
                  <a:schemeClr val="tx1"/>
                </a:solidFill>
                <a:effectLst/>
                <a:latin typeface="+mn-lt"/>
                <a:ea typeface="+mn-ea"/>
                <a:cs typeface="+mn-cs"/>
              </a:rPr>
              <a:t>decline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how long it takes to recover and go back to a baseline state</a:t>
            </a:r>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28CC3F1E-DF4D-45FA-8C35-F216125A3A55}" type="slidenum">
              <a:rPr lang="en-GB" smtClean="0"/>
              <a:t>10</a:t>
            </a:fld>
            <a:endParaRPr lang="en-GB"/>
          </a:p>
        </p:txBody>
      </p:sp>
    </p:spTree>
    <p:extLst>
      <p:ext uri="{BB962C8B-B14F-4D97-AF65-F5344CB8AC3E}">
        <p14:creationId xmlns:p14="http://schemas.microsoft.com/office/powerpoint/2010/main" val="797169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11</a:t>
            </a:fld>
            <a:endParaRPr lang="en-GB"/>
          </a:p>
        </p:txBody>
      </p:sp>
    </p:spTree>
    <p:extLst>
      <p:ext uri="{BB962C8B-B14F-4D97-AF65-F5344CB8AC3E}">
        <p14:creationId xmlns:p14="http://schemas.microsoft.com/office/powerpoint/2010/main" val="12605198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12</a:t>
            </a:fld>
            <a:endParaRPr lang="en-GB"/>
          </a:p>
        </p:txBody>
      </p:sp>
    </p:spTree>
    <p:extLst>
      <p:ext uri="{BB962C8B-B14F-4D97-AF65-F5344CB8AC3E}">
        <p14:creationId xmlns:p14="http://schemas.microsoft.com/office/powerpoint/2010/main" val="2236806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13</a:t>
            </a:fld>
            <a:endParaRPr lang="en-GB"/>
          </a:p>
        </p:txBody>
      </p:sp>
    </p:spTree>
    <p:extLst>
      <p:ext uri="{BB962C8B-B14F-4D97-AF65-F5344CB8AC3E}">
        <p14:creationId xmlns:p14="http://schemas.microsoft.com/office/powerpoint/2010/main" val="3619196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14</a:t>
            </a:fld>
            <a:endParaRPr lang="en-GB"/>
          </a:p>
        </p:txBody>
      </p:sp>
    </p:spTree>
    <p:extLst>
      <p:ext uri="{BB962C8B-B14F-4D97-AF65-F5344CB8AC3E}">
        <p14:creationId xmlns:p14="http://schemas.microsoft.com/office/powerpoint/2010/main" val="2165736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15</a:t>
            </a:fld>
            <a:endParaRPr lang="en-GB"/>
          </a:p>
        </p:txBody>
      </p:sp>
    </p:spTree>
    <p:extLst>
      <p:ext uri="{BB962C8B-B14F-4D97-AF65-F5344CB8AC3E}">
        <p14:creationId xmlns:p14="http://schemas.microsoft.com/office/powerpoint/2010/main" val="1369488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16</a:t>
            </a:fld>
            <a:endParaRPr lang="en-GB"/>
          </a:p>
        </p:txBody>
      </p:sp>
    </p:spTree>
    <p:extLst>
      <p:ext uri="{BB962C8B-B14F-4D97-AF65-F5344CB8AC3E}">
        <p14:creationId xmlns:p14="http://schemas.microsoft.com/office/powerpoint/2010/main" val="2911825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CC3F1E-DF4D-45FA-8C35-F216125A3A55}" type="slidenum">
              <a:rPr lang="en-GB" smtClean="0"/>
              <a:t>18</a:t>
            </a:fld>
            <a:endParaRPr lang="en-GB"/>
          </a:p>
        </p:txBody>
      </p:sp>
    </p:spTree>
    <p:extLst>
      <p:ext uri="{BB962C8B-B14F-4D97-AF65-F5344CB8AC3E}">
        <p14:creationId xmlns:p14="http://schemas.microsoft.com/office/powerpoint/2010/main" val="8390480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Positive emotion</a:t>
            </a:r>
            <a:r>
              <a:rPr lang="en-GB" sz="1200" b="0" i="0" kern="1200" dirty="0">
                <a:solidFill>
                  <a:schemeClr val="tx1"/>
                </a:solidFill>
                <a:effectLst/>
                <a:latin typeface="+mn-lt"/>
                <a:ea typeface="+mn-ea"/>
                <a:cs typeface="+mn-cs"/>
              </a:rPr>
              <a:t> – What is the ‘mood’ like in your team? How are you providing positive feedback to your team members? What support are you providing people through an organisational change? Do your team members feel good about themselves and each other? Are you actively working to reduce stressors? Are workloads in the team fair and deadlines reasonable? Is there a sense of ‘hope’ or ‘optimism’ in your team? Do they have ‘fun’? Is there transparency in decision making?</a:t>
            </a:r>
          </a:p>
          <a:p>
            <a:r>
              <a:rPr lang="en-GB" sz="1200" b="1" i="0" kern="1200" dirty="0">
                <a:solidFill>
                  <a:schemeClr val="tx1"/>
                </a:solidFill>
                <a:effectLst/>
                <a:latin typeface="+mn-lt"/>
                <a:ea typeface="+mn-ea"/>
                <a:cs typeface="+mn-cs"/>
              </a:rPr>
              <a:t>Engagement –</a:t>
            </a:r>
            <a:r>
              <a:rPr lang="en-GB" sz="1200" b="0" i="0" kern="1200" dirty="0">
                <a:solidFill>
                  <a:schemeClr val="tx1"/>
                </a:solidFill>
                <a:effectLst/>
                <a:latin typeface="+mn-lt"/>
                <a:ea typeface="+mn-ea"/>
                <a:cs typeface="+mn-cs"/>
              </a:rPr>
              <a:t> Are people having the chance to do what they do best every day? Do they get the chance to use their ‘strengths’ – and work in their ‘sweet spot’? Is anyone bored in their role – or stretched too much? Do people get to be focussed, have limited interruptions and have the chance to make progress in their work – every day?</a:t>
            </a:r>
          </a:p>
          <a:p>
            <a:r>
              <a:rPr lang="en-GB" sz="1200" b="1" i="0" kern="1200" dirty="0">
                <a:solidFill>
                  <a:schemeClr val="tx1"/>
                </a:solidFill>
                <a:effectLst/>
                <a:latin typeface="+mn-lt"/>
                <a:ea typeface="+mn-ea"/>
                <a:cs typeface="+mn-cs"/>
              </a:rPr>
              <a:t>Relationships</a:t>
            </a:r>
            <a:r>
              <a:rPr lang="en-GB" sz="1200" b="0" i="0" kern="1200" dirty="0">
                <a:solidFill>
                  <a:schemeClr val="tx1"/>
                </a:solidFill>
                <a:effectLst/>
                <a:latin typeface="+mn-lt"/>
                <a:ea typeface="+mn-ea"/>
                <a:cs typeface="+mn-cs"/>
              </a:rPr>
              <a:t> – Do team members work collegially or as individuals? Do they seem to care for each other? Do they back each other up? Do you work on building trusting relationships with all of your team members? Do you explore opportunities for coaching or mentoring? Do actively work to improve cross functional / cross unit collaboration?</a:t>
            </a:r>
          </a:p>
          <a:p>
            <a:r>
              <a:rPr lang="en-GB" sz="1200" b="1" i="0" kern="1200" dirty="0">
                <a:solidFill>
                  <a:schemeClr val="tx1"/>
                </a:solidFill>
                <a:effectLst/>
                <a:latin typeface="+mn-lt"/>
                <a:ea typeface="+mn-ea"/>
                <a:cs typeface="+mn-cs"/>
              </a:rPr>
              <a:t>Meaning</a:t>
            </a:r>
            <a:r>
              <a:rPr lang="en-GB" sz="1200" b="0" i="0" kern="1200" dirty="0">
                <a:solidFill>
                  <a:schemeClr val="tx1"/>
                </a:solidFill>
                <a:effectLst/>
                <a:latin typeface="+mn-lt"/>
                <a:ea typeface="+mn-ea"/>
                <a:cs typeface="+mn-cs"/>
              </a:rPr>
              <a:t> –  Do team members appreciate the link between what they do and the value they provide? Do you actively work to eliminate non-value adding work? Do they get a chance to see how their contribution makes a difference? Do you know what their motivation ‘hot buttons’ are – and are they being pushed right now? Do you encourage people to build in reflective practice to their day?</a:t>
            </a:r>
          </a:p>
          <a:p>
            <a:r>
              <a:rPr lang="en-GB" sz="1200" b="1" i="0" kern="1200" dirty="0">
                <a:solidFill>
                  <a:schemeClr val="tx1"/>
                </a:solidFill>
                <a:effectLst/>
                <a:latin typeface="+mn-lt"/>
                <a:ea typeface="+mn-ea"/>
                <a:cs typeface="+mn-cs"/>
              </a:rPr>
              <a:t>Achievement</a:t>
            </a:r>
            <a:r>
              <a:rPr lang="en-GB" sz="1200" b="0" i="0" kern="1200" dirty="0">
                <a:solidFill>
                  <a:schemeClr val="tx1"/>
                </a:solidFill>
                <a:effectLst/>
                <a:latin typeface="+mn-lt"/>
                <a:ea typeface="+mn-ea"/>
                <a:cs typeface="+mn-cs"/>
              </a:rPr>
              <a:t> – Do team members have the opportunity to be proud of what they are doing? Do you ensure people know what is expected of them? Do you tell them about what they are doing well and why? Do you provide appropriate information, resources, clarity and support? Do you help remove obstacles so people can make progress each day? Do team members get to develop and grow in their roles? Do you promote a culture of innovation? Do you empower others and delegate effectively? Do you make time to celebrate success?</a:t>
            </a:r>
          </a:p>
          <a:p>
            <a:endParaRPr lang="en-GB" dirty="0"/>
          </a:p>
        </p:txBody>
      </p:sp>
      <p:sp>
        <p:nvSpPr>
          <p:cNvPr id="4" name="Slide Number Placeholder 3"/>
          <p:cNvSpPr>
            <a:spLocks noGrp="1"/>
          </p:cNvSpPr>
          <p:nvPr>
            <p:ph type="sldNum" sz="quarter" idx="10"/>
          </p:nvPr>
        </p:nvSpPr>
        <p:spPr/>
        <p:txBody>
          <a:bodyPr/>
          <a:lstStyle/>
          <a:p>
            <a:fld id="{28CC3F1E-DF4D-45FA-8C35-F216125A3A55}" type="slidenum">
              <a:rPr lang="en-GB" smtClean="0"/>
              <a:t>19</a:t>
            </a:fld>
            <a:endParaRPr lang="en-GB"/>
          </a:p>
        </p:txBody>
      </p:sp>
    </p:spTree>
    <p:extLst>
      <p:ext uri="{BB962C8B-B14F-4D97-AF65-F5344CB8AC3E}">
        <p14:creationId xmlns:p14="http://schemas.microsoft.com/office/powerpoint/2010/main" val="5852725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Positive emotion</a:t>
            </a:r>
            <a:r>
              <a:rPr lang="en-GB" sz="1200" b="0" i="0" kern="1200" dirty="0">
                <a:solidFill>
                  <a:schemeClr val="tx1"/>
                </a:solidFill>
                <a:effectLst/>
                <a:latin typeface="+mn-lt"/>
                <a:ea typeface="+mn-ea"/>
                <a:cs typeface="+mn-cs"/>
              </a:rPr>
              <a:t> – What is the ‘mood’ like in your team? How are you providing positive feedback to your team members? What support are you providing people through an organisational change? Do your team members feel good about themselves and each other? Are you actively working to reduce stressors? Are workloads in the team fair and deadlines reasonable? Is there a sense of ‘hope’ or ‘optimism’ in your team? Do they have ‘fun’? Is there transparency in decision making?</a:t>
            </a:r>
          </a:p>
          <a:p>
            <a:r>
              <a:rPr lang="en-GB" sz="1200" b="1" i="0" kern="1200" dirty="0">
                <a:solidFill>
                  <a:schemeClr val="tx1"/>
                </a:solidFill>
                <a:effectLst/>
                <a:latin typeface="+mn-lt"/>
                <a:ea typeface="+mn-ea"/>
                <a:cs typeface="+mn-cs"/>
              </a:rPr>
              <a:t>Engagement –</a:t>
            </a:r>
            <a:r>
              <a:rPr lang="en-GB" sz="1200" b="0" i="0" kern="1200" dirty="0">
                <a:solidFill>
                  <a:schemeClr val="tx1"/>
                </a:solidFill>
                <a:effectLst/>
                <a:latin typeface="+mn-lt"/>
                <a:ea typeface="+mn-ea"/>
                <a:cs typeface="+mn-cs"/>
              </a:rPr>
              <a:t> Are people having the chance to do what they do best every day? Do they get the chance to use their ‘strengths’ – and work in their ‘sweet spot’? Is anyone bored in their role – or stretched too much? Do people get to be focussed, have limited interruptions and have the chance to make progress in their work – every day?</a:t>
            </a:r>
          </a:p>
          <a:p>
            <a:r>
              <a:rPr lang="en-GB" sz="1200" b="1" i="0" kern="1200" dirty="0">
                <a:solidFill>
                  <a:schemeClr val="tx1"/>
                </a:solidFill>
                <a:effectLst/>
                <a:latin typeface="+mn-lt"/>
                <a:ea typeface="+mn-ea"/>
                <a:cs typeface="+mn-cs"/>
              </a:rPr>
              <a:t>Relationships</a:t>
            </a:r>
            <a:r>
              <a:rPr lang="en-GB" sz="1200" b="0" i="0" kern="1200" dirty="0">
                <a:solidFill>
                  <a:schemeClr val="tx1"/>
                </a:solidFill>
                <a:effectLst/>
                <a:latin typeface="+mn-lt"/>
                <a:ea typeface="+mn-ea"/>
                <a:cs typeface="+mn-cs"/>
              </a:rPr>
              <a:t> – Do team members work collegially or as individuals? Do they seem to care for each other? Do they back each other up? Do you work on building trusting relationships with all of your team members? Do you explore opportunities for coaching or mentoring? Do actively work to improve cross functional / cross unit collaboration?</a:t>
            </a:r>
          </a:p>
          <a:p>
            <a:r>
              <a:rPr lang="en-GB" sz="1200" b="1" i="0" kern="1200" dirty="0">
                <a:solidFill>
                  <a:schemeClr val="tx1"/>
                </a:solidFill>
                <a:effectLst/>
                <a:latin typeface="+mn-lt"/>
                <a:ea typeface="+mn-ea"/>
                <a:cs typeface="+mn-cs"/>
              </a:rPr>
              <a:t>Meaning</a:t>
            </a:r>
            <a:r>
              <a:rPr lang="en-GB" sz="1200" b="0" i="0" kern="1200" dirty="0">
                <a:solidFill>
                  <a:schemeClr val="tx1"/>
                </a:solidFill>
                <a:effectLst/>
                <a:latin typeface="+mn-lt"/>
                <a:ea typeface="+mn-ea"/>
                <a:cs typeface="+mn-cs"/>
              </a:rPr>
              <a:t> –  Do team members appreciate the link between what they do and the value they provide? Do you actively work to eliminate non-value adding work? Do they get a chance to see how their contribution makes a difference? Do you know what their motivation ‘hot buttons’ are – and are they being pushed right now? Do you encourage people to build in reflective practice to their day?</a:t>
            </a:r>
          </a:p>
          <a:p>
            <a:r>
              <a:rPr lang="en-GB" sz="1200" b="1" i="0" kern="1200" dirty="0">
                <a:solidFill>
                  <a:schemeClr val="tx1"/>
                </a:solidFill>
                <a:effectLst/>
                <a:latin typeface="+mn-lt"/>
                <a:ea typeface="+mn-ea"/>
                <a:cs typeface="+mn-cs"/>
              </a:rPr>
              <a:t>Achievement</a:t>
            </a:r>
            <a:r>
              <a:rPr lang="en-GB" sz="1200" b="0" i="0" kern="1200" dirty="0">
                <a:solidFill>
                  <a:schemeClr val="tx1"/>
                </a:solidFill>
                <a:effectLst/>
                <a:latin typeface="+mn-lt"/>
                <a:ea typeface="+mn-ea"/>
                <a:cs typeface="+mn-cs"/>
              </a:rPr>
              <a:t> – Do team members have the opportunity to be proud of what they are doing? Do you ensure people know what is expected of them? Do you tell them about what they are doing well and why? Do you provide appropriate information, resources, clarity and support? Do you help remove obstacles so people can make progress each day? Do team members get to develop and grow in their roles? Do you promote a culture of innovation? Do you empower others and delegate effectively? Do you make time to celebrate success?</a:t>
            </a:r>
          </a:p>
          <a:p>
            <a:endParaRPr lang="en-GB" dirty="0"/>
          </a:p>
        </p:txBody>
      </p:sp>
      <p:sp>
        <p:nvSpPr>
          <p:cNvPr id="4" name="Slide Number Placeholder 3"/>
          <p:cNvSpPr>
            <a:spLocks noGrp="1"/>
          </p:cNvSpPr>
          <p:nvPr>
            <p:ph type="sldNum" sz="quarter" idx="10"/>
          </p:nvPr>
        </p:nvSpPr>
        <p:spPr/>
        <p:txBody>
          <a:bodyPr/>
          <a:lstStyle/>
          <a:p>
            <a:fld id="{28CC3F1E-DF4D-45FA-8C35-F216125A3A55}" type="slidenum">
              <a:rPr lang="en-GB" smtClean="0"/>
              <a:t>20</a:t>
            </a:fld>
            <a:endParaRPr lang="en-GB"/>
          </a:p>
        </p:txBody>
      </p:sp>
    </p:spTree>
    <p:extLst>
      <p:ext uri="{BB962C8B-B14F-4D97-AF65-F5344CB8AC3E}">
        <p14:creationId xmlns:p14="http://schemas.microsoft.com/office/powerpoint/2010/main" val="6839011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going back…only adapting to the new normal….</a:t>
            </a:r>
          </a:p>
        </p:txBody>
      </p:sp>
      <p:sp>
        <p:nvSpPr>
          <p:cNvPr id="4" name="Slide Number Placeholder 3"/>
          <p:cNvSpPr>
            <a:spLocks noGrp="1"/>
          </p:cNvSpPr>
          <p:nvPr>
            <p:ph type="sldNum" sz="quarter" idx="10"/>
          </p:nvPr>
        </p:nvSpPr>
        <p:spPr/>
        <p:txBody>
          <a:bodyPr/>
          <a:lstStyle/>
          <a:p>
            <a:fld id="{28CC3F1E-DF4D-45FA-8C35-F216125A3A55}" type="slidenum">
              <a:rPr lang="en-GB" smtClean="0"/>
              <a:t>21</a:t>
            </a:fld>
            <a:endParaRPr lang="en-GB"/>
          </a:p>
        </p:txBody>
      </p:sp>
    </p:spTree>
    <p:extLst>
      <p:ext uri="{BB962C8B-B14F-4D97-AF65-F5344CB8AC3E}">
        <p14:creationId xmlns:p14="http://schemas.microsoft.com/office/powerpoint/2010/main" val="680625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11/5/2022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7406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85417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1028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62461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6203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4449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2636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7768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52426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3540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1422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1653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95916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7326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5043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6256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95824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57463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11/5/2022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95562643"/>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 id="2147483748"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hyperlink" Target="https://www.bps.org.uk/news-and-policy/bps-offers-advice-preventing-secondary-trauma-those-taking-distressing-work-home" TargetMode="External"/><Relationship Id="rId2" Type="http://schemas.openxmlformats.org/officeDocument/2006/relationships/hyperlink" Target="https://www.paulekman.com/universal-emotions/" TargetMode="External"/><Relationship Id="rId1" Type="http://schemas.openxmlformats.org/officeDocument/2006/relationships/slideLayout" Target="../slideLayouts/slideLayout2.xml"/><Relationship Id="rId5" Type="http://schemas.openxmlformats.org/officeDocument/2006/relationships/hyperlink" Target="https://youtu.be/iK6K_N2qe9Y" TargetMode="External"/><Relationship Id="rId4" Type="http://schemas.openxmlformats.org/officeDocument/2006/relationships/hyperlink" Target="https://positivepsychology.com/perma-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9164" y="1433767"/>
            <a:ext cx="7193476" cy="2094047"/>
          </a:xfrm>
        </p:spPr>
        <p:txBody>
          <a:bodyPr>
            <a:normAutofit/>
          </a:bodyPr>
          <a:lstStyle/>
          <a:p>
            <a:r>
              <a:rPr lang="en-GB" dirty="0"/>
              <a:t>Wellbeing at Work </a:t>
            </a:r>
            <a:br>
              <a:rPr lang="en-GB" dirty="0"/>
            </a:br>
            <a:r>
              <a:rPr lang="en-GB" dirty="0"/>
              <a:t>Session 2 </a:t>
            </a:r>
          </a:p>
        </p:txBody>
      </p:sp>
      <p:sp>
        <p:nvSpPr>
          <p:cNvPr id="3" name="Subtitle 2"/>
          <p:cNvSpPr>
            <a:spLocks noGrp="1"/>
          </p:cNvSpPr>
          <p:nvPr>
            <p:ph type="subTitle" idx="1"/>
          </p:nvPr>
        </p:nvSpPr>
        <p:spPr>
          <a:xfrm>
            <a:off x="1863345" y="4045974"/>
            <a:ext cx="8689976" cy="1371599"/>
          </a:xfrm>
        </p:spPr>
        <p:txBody>
          <a:bodyPr/>
          <a:lstStyle/>
          <a:p>
            <a:r>
              <a:rPr lang="en-GB" dirty="0"/>
              <a:t>Dr Ceri Phelps, </a:t>
            </a:r>
            <a:r>
              <a:rPr lang="en-GB" dirty="0" err="1"/>
              <a:t>AFBPsS</a:t>
            </a:r>
            <a:r>
              <a:rPr lang="en-GB" dirty="0"/>
              <a:t>, </a:t>
            </a:r>
            <a:r>
              <a:rPr lang="en-GB" dirty="0" err="1"/>
              <a:t>CPsychol</a:t>
            </a:r>
            <a:r>
              <a:rPr lang="en-GB" dirty="0"/>
              <a:t>, SFHEA</a:t>
            </a:r>
          </a:p>
          <a:p>
            <a:r>
              <a:rPr lang="en-GB" dirty="0"/>
              <a:t>Registered health psychologist </a:t>
            </a:r>
          </a:p>
          <a:p>
            <a:r>
              <a:rPr lang="en-GB" dirty="0"/>
              <a:t>Centre for Psychology &amp; Counselling, UWTSD</a:t>
            </a:r>
          </a:p>
        </p:txBody>
      </p:sp>
    </p:spTree>
    <p:extLst>
      <p:ext uri="{BB962C8B-B14F-4D97-AF65-F5344CB8AC3E}">
        <p14:creationId xmlns:p14="http://schemas.microsoft.com/office/powerpoint/2010/main" val="1658327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9974" y="123217"/>
            <a:ext cx="10364451" cy="1596177"/>
          </a:xfrm>
        </p:spPr>
        <p:txBody>
          <a:bodyPr/>
          <a:lstStyle/>
          <a:p>
            <a:r>
              <a:rPr lang="en-GB" dirty="0"/>
              <a:t>Session Aims: Critical Personal Reflection </a:t>
            </a:r>
          </a:p>
        </p:txBody>
      </p:sp>
      <p:sp>
        <p:nvSpPr>
          <p:cNvPr id="4" name="Content Placeholder 3"/>
          <p:cNvSpPr>
            <a:spLocks noGrp="1"/>
          </p:cNvSpPr>
          <p:nvPr>
            <p:ph sz="quarter" idx="14"/>
          </p:nvPr>
        </p:nvSpPr>
        <p:spPr>
          <a:xfrm>
            <a:off x="914400" y="1516871"/>
            <a:ext cx="6005543" cy="4351019"/>
          </a:xfrm>
        </p:spPr>
        <p:txBody>
          <a:bodyPr>
            <a:normAutofit/>
          </a:bodyPr>
          <a:lstStyle/>
          <a:p>
            <a:pPr marL="0" indent="0">
              <a:buNone/>
            </a:pPr>
            <a:endParaRPr lang="en-GB" dirty="0"/>
          </a:p>
          <a:p>
            <a:pPr lvl="1"/>
            <a:r>
              <a:rPr lang="en-GB" dirty="0"/>
              <a:t>Why stress and anxiety is a natural response to COVID-19</a:t>
            </a:r>
          </a:p>
          <a:p>
            <a:pPr lvl="1"/>
            <a:r>
              <a:rPr lang="en-GB" dirty="0"/>
              <a:t>The links between stress, anxiety, health and performance </a:t>
            </a:r>
          </a:p>
          <a:p>
            <a:pPr lvl="1"/>
            <a:r>
              <a:rPr lang="en-GB" dirty="0"/>
              <a:t>The impact of stress and anxiety in your work and home lives</a:t>
            </a:r>
          </a:p>
          <a:p>
            <a:pPr lvl="1"/>
            <a:r>
              <a:rPr lang="en-GB" dirty="0"/>
              <a:t>A range of strategies for helping you control your worries during COVID-19 </a:t>
            </a:r>
          </a:p>
          <a:p>
            <a:pPr lvl="1"/>
            <a:endParaRPr lang="en-GB" dirty="0"/>
          </a:p>
          <a:p>
            <a:pPr lvl="1"/>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9729" y="2174026"/>
            <a:ext cx="4384577" cy="2756386"/>
          </a:xfrm>
          <a:prstGeom prst="rect">
            <a:avLst/>
          </a:prstGeom>
        </p:spPr>
      </p:pic>
    </p:spTree>
    <p:extLst>
      <p:ext uri="{BB962C8B-B14F-4D97-AF65-F5344CB8AC3E}">
        <p14:creationId xmlns:p14="http://schemas.microsoft.com/office/powerpoint/2010/main" val="261709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443257"/>
            <a:ext cx="10364451" cy="1596177"/>
          </a:xfrm>
        </p:spPr>
        <p:txBody>
          <a:bodyPr/>
          <a:lstStyle/>
          <a:p>
            <a:r>
              <a:rPr lang="en-GB" dirty="0"/>
              <a:t>Pause for a moment……Reflection point </a:t>
            </a:r>
          </a:p>
        </p:txBody>
      </p:sp>
      <p:sp>
        <p:nvSpPr>
          <p:cNvPr id="4" name="Content Placeholder 3"/>
          <p:cNvSpPr>
            <a:spLocks noGrp="1"/>
          </p:cNvSpPr>
          <p:nvPr>
            <p:ph sz="quarter" idx="13"/>
          </p:nvPr>
        </p:nvSpPr>
        <p:spPr>
          <a:xfrm>
            <a:off x="848389" y="2464187"/>
            <a:ext cx="5452122" cy="3424107"/>
          </a:xfrm>
        </p:spPr>
        <p:txBody>
          <a:bodyPr>
            <a:normAutofit fontScale="92500" lnSpcReduction="10000"/>
          </a:bodyPr>
          <a:lstStyle/>
          <a:p>
            <a:pPr marL="0" indent="0" algn="ctr">
              <a:buNone/>
            </a:pPr>
            <a:r>
              <a:rPr lang="en-GB" altLang="en-US" sz="3600" dirty="0"/>
              <a:t>Identify the different emotions you may have felt over the last few years through the pandemic </a:t>
            </a:r>
          </a:p>
          <a:p>
            <a:pPr marL="0" indent="0" algn="ctr">
              <a:buNone/>
            </a:pPr>
            <a:endParaRPr lang="en-GB" altLang="en-US" sz="3600" dirty="0"/>
          </a:p>
          <a:p>
            <a:pPr marL="0" indent="0" algn="ctr">
              <a:buNone/>
            </a:pPr>
            <a:r>
              <a:rPr lang="en-GB" altLang="en-US" sz="3600" dirty="0"/>
              <a:t>What coping strategies worked well for you?..... </a:t>
            </a:r>
            <a:endParaRPr lang="en-GB" sz="3600" b="1" dirty="0"/>
          </a:p>
        </p:txBody>
      </p:sp>
      <p:pic>
        <p:nvPicPr>
          <p:cNvPr id="5" name="Picture 4"/>
          <p:cNvPicPr>
            <a:picLocks noChangeAspect="1"/>
          </p:cNvPicPr>
          <p:nvPr/>
        </p:nvPicPr>
        <p:blipFill>
          <a:blip r:embed="rId3"/>
          <a:stretch>
            <a:fillRect/>
          </a:stretch>
        </p:blipFill>
        <p:spPr>
          <a:xfrm>
            <a:off x="6792861" y="2464187"/>
            <a:ext cx="4068744" cy="2712497"/>
          </a:xfrm>
          <a:prstGeom prst="rect">
            <a:avLst/>
          </a:prstGeom>
        </p:spPr>
      </p:pic>
    </p:spTree>
    <p:extLst>
      <p:ext uri="{BB962C8B-B14F-4D97-AF65-F5344CB8AC3E}">
        <p14:creationId xmlns:p14="http://schemas.microsoft.com/office/powerpoint/2010/main" val="4050722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85300" y="548273"/>
            <a:ext cx="10279627" cy="1303337"/>
          </a:xfrm>
        </p:spPr>
        <p:txBody>
          <a:bodyPr>
            <a:normAutofit fontScale="90000"/>
          </a:bodyPr>
          <a:lstStyle/>
          <a:p>
            <a:r>
              <a:rPr lang="en-GB" dirty="0"/>
              <a:t>A return to “normality”…. Or a “new normal?” </a:t>
            </a:r>
          </a:p>
        </p:txBody>
      </p:sp>
      <p:pic>
        <p:nvPicPr>
          <p:cNvPr id="4" name="Picture 3"/>
          <p:cNvPicPr>
            <a:picLocks noChangeAspect="1"/>
          </p:cNvPicPr>
          <p:nvPr/>
        </p:nvPicPr>
        <p:blipFill>
          <a:blip r:embed="rId3"/>
          <a:stretch>
            <a:fillRect/>
          </a:stretch>
        </p:blipFill>
        <p:spPr>
          <a:xfrm>
            <a:off x="1497653" y="1786717"/>
            <a:ext cx="9149886" cy="3993226"/>
          </a:xfrm>
          <a:prstGeom prst="rect">
            <a:avLst/>
          </a:prstGeom>
        </p:spPr>
      </p:pic>
      <p:sp>
        <p:nvSpPr>
          <p:cNvPr id="12" name="Content Placeholder 3"/>
          <p:cNvSpPr txBox="1">
            <a:spLocks/>
          </p:cNvSpPr>
          <p:nvPr/>
        </p:nvSpPr>
        <p:spPr>
          <a:xfrm>
            <a:off x="2075454" y="2605254"/>
            <a:ext cx="4354842" cy="3424107"/>
          </a:xfrm>
          <a:prstGeom prst="rect">
            <a:avLst/>
          </a:prstGeom>
        </p:spPr>
        <p:txBody>
          <a:bodyPr>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ctr">
              <a:buNone/>
            </a:pPr>
            <a:r>
              <a:rPr lang="en-GB" sz="3600" dirty="0">
                <a:solidFill>
                  <a:schemeClr val="bg1"/>
                </a:solidFill>
              </a:rPr>
              <a:t>What emotions do you feel as you think about your future?</a:t>
            </a:r>
            <a:endParaRPr lang="en-GB" sz="3600" b="1" dirty="0"/>
          </a:p>
        </p:txBody>
      </p:sp>
    </p:spTree>
    <p:extLst>
      <p:ext uri="{BB962C8B-B14F-4D97-AF65-F5344CB8AC3E}">
        <p14:creationId xmlns:p14="http://schemas.microsoft.com/office/powerpoint/2010/main" val="2630066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2417" y="2260954"/>
            <a:ext cx="4725770" cy="3128197"/>
          </a:xfrm>
          <a:prstGeom prst="rect">
            <a:avLst/>
          </a:prstGeom>
        </p:spPr>
      </p:pic>
      <p:sp>
        <p:nvSpPr>
          <p:cNvPr id="7" name="Title 3"/>
          <p:cNvSpPr txBox="1">
            <a:spLocks/>
          </p:cNvSpPr>
          <p:nvPr/>
        </p:nvSpPr>
        <p:spPr>
          <a:xfrm>
            <a:off x="912197" y="737073"/>
            <a:ext cx="10364451" cy="1596177"/>
          </a:xfrm>
          <a:prstGeom prst="rect">
            <a:avLst/>
          </a:prstGeom>
        </p:spPr>
        <p:txBody>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Stress, appraisal and coping</a:t>
            </a:r>
          </a:p>
        </p:txBody>
      </p:sp>
      <p:sp>
        <p:nvSpPr>
          <p:cNvPr id="11" name="Right Arrow 10"/>
          <p:cNvSpPr/>
          <p:nvPr/>
        </p:nvSpPr>
        <p:spPr>
          <a:xfrm>
            <a:off x="912197" y="2725502"/>
            <a:ext cx="2580220" cy="201985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Real or perceived Stressors</a:t>
            </a:r>
          </a:p>
        </p:txBody>
      </p:sp>
      <p:sp>
        <p:nvSpPr>
          <p:cNvPr id="12" name="Left Arrow 11"/>
          <p:cNvSpPr/>
          <p:nvPr/>
        </p:nvSpPr>
        <p:spPr>
          <a:xfrm>
            <a:off x="8218187" y="2489528"/>
            <a:ext cx="2748714" cy="214005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Your appraisal of your ability to cope with these stressors </a:t>
            </a:r>
          </a:p>
        </p:txBody>
      </p:sp>
      <p:sp>
        <p:nvSpPr>
          <p:cNvPr id="13" name="Up Arrow 12"/>
          <p:cNvSpPr/>
          <p:nvPr/>
        </p:nvSpPr>
        <p:spPr>
          <a:xfrm>
            <a:off x="4480946" y="4821257"/>
            <a:ext cx="2748712" cy="15043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Your equilibrium or wellbeing </a:t>
            </a:r>
          </a:p>
        </p:txBody>
      </p:sp>
    </p:spTree>
    <p:extLst>
      <p:ext uri="{BB962C8B-B14F-4D97-AF65-F5344CB8AC3E}">
        <p14:creationId xmlns:p14="http://schemas.microsoft.com/office/powerpoint/2010/main" val="108006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285" y="2609252"/>
            <a:ext cx="10364451" cy="1596177"/>
          </a:xfrm>
        </p:spPr>
        <p:txBody>
          <a:bodyPr/>
          <a:lstStyle/>
          <a:p>
            <a:r>
              <a:rPr lang="en-GB" dirty="0"/>
              <a:t>Understanding our emotional responses</a:t>
            </a:r>
          </a:p>
        </p:txBody>
      </p:sp>
      <p:sp>
        <p:nvSpPr>
          <p:cNvPr id="3" name="Content Placeholder 2"/>
          <p:cNvSpPr>
            <a:spLocks noGrp="1"/>
          </p:cNvSpPr>
          <p:nvPr>
            <p:ph sz="quarter" idx="13"/>
          </p:nvPr>
        </p:nvSpPr>
        <p:spPr>
          <a:xfrm>
            <a:off x="1084856" y="2519490"/>
            <a:ext cx="9681467" cy="3775122"/>
          </a:xfrm>
        </p:spPr>
        <p:txBody>
          <a:bodyPr>
            <a:normAutofit/>
          </a:bodyPr>
          <a:lstStyle/>
          <a:p>
            <a:endParaRPr lang="en-GB" i="1" dirty="0"/>
          </a:p>
          <a:p>
            <a:endParaRPr lang="en-GB" i="1" dirty="0"/>
          </a:p>
          <a:p>
            <a:endParaRPr lang="en-GB" i="1" dirty="0"/>
          </a:p>
          <a:p>
            <a:endParaRPr lang="en-GB" i="1" dirty="0"/>
          </a:p>
          <a:p>
            <a:pPr marL="0" indent="0">
              <a:buNone/>
            </a:pPr>
            <a:endParaRPr lang="en-GB" i="1" dirty="0"/>
          </a:p>
          <a:p>
            <a:pPr marL="0" indent="0">
              <a:buNone/>
            </a:pPr>
            <a:endParaRPr lang="en-GB" dirty="0"/>
          </a:p>
          <a:p>
            <a:pPr marL="0" indent="0">
              <a:buNone/>
            </a:pPr>
            <a:endParaRPr lang="en-GB" dirty="0"/>
          </a:p>
          <a:p>
            <a:pPr marL="0" indent="0">
              <a:buNone/>
            </a:pPr>
            <a:endParaRPr lang="en-GB" dirty="0"/>
          </a:p>
        </p:txBody>
      </p:sp>
      <p:sp>
        <p:nvSpPr>
          <p:cNvPr id="10" name="AutoShape 2" descr="https://1ammce38pkj41n8xkp1iocwe-wpengine.netdna-ssl.com/wp-content/uploads/2013/05/Happiness-150x150.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84467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99" y="302605"/>
            <a:ext cx="10364451" cy="1596177"/>
          </a:xfrm>
        </p:spPr>
        <p:txBody>
          <a:bodyPr/>
          <a:lstStyle/>
          <a:p>
            <a:r>
              <a:rPr lang="en-GB" dirty="0"/>
              <a:t>Understanding our emotional responses</a:t>
            </a:r>
          </a:p>
        </p:txBody>
      </p:sp>
      <p:sp>
        <p:nvSpPr>
          <p:cNvPr id="3" name="Content Placeholder 2"/>
          <p:cNvSpPr>
            <a:spLocks noGrp="1"/>
          </p:cNvSpPr>
          <p:nvPr>
            <p:ph sz="quarter" idx="13"/>
          </p:nvPr>
        </p:nvSpPr>
        <p:spPr>
          <a:xfrm>
            <a:off x="1084856" y="2519490"/>
            <a:ext cx="9681467" cy="3775122"/>
          </a:xfrm>
        </p:spPr>
        <p:txBody>
          <a:bodyPr>
            <a:normAutofit fontScale="92500" lnSpcReduction="20000"/>
          </a:bodyPr>
          <a:lstStyle/>
          <a:p>
            <a:endParaRPr lang="en-GB" i="1" dirty="0"/>
          </a:p>
          <a:p>
            <a:endParaRPr lang="en-GB" i="1" dirty="0"/>
          </a:p>
          <a:p>
            <a:endParaRPr lang="en-GB" i="1" dirty="0"/>
          </a:p>
          <a:p>
            <a:endParaRPr lang="en-GB" i="1" dirty="0"/>
          </a:p>
          <a:p>
            <a:pPr marL="0" indent="0">
              <a:buNone/>
            </a:pPr>
            <a:endParaRPr lang="en-GB" i="1" dirty="0"/>
          </a:p>
          <a:p>
            <a:pPr marL="0" indent="0">
              <a:buNone/>
            </a:pPr>
            <a:endParaRPr lang="en-GB" dirty="0"/>
          </a:p>
          <a:p>
            <a:pPr marL="0" indent="0">
              <a:buNone/>
            </a:pPr>
            <a:endParaRPr lang="en-GB" dirty="0"/>
          </a:p>
          <a:p>
            <a:pPr marL="0" indent="0">
              <a:buNone/>
            </a:pPr>
            <a:endParaRPr lang="en-GB" dirty="0"/>
          </a:p>
          <a:p>
            <a:pPr marL="0" indent="0">
              <a:buNone/>
            </a:pPr>
            <a:r>
              <a:rPr lang="en-GB" dirty="0"/>
              <a:t>https://www.paulekman.com/universal-emotions/</a:t>
            </a:r>
          </a:p>
        </p:txBody>
      </p:sp>
      <p:sp>
        <p:nvSpPr>
          <p:cNvPr id="5" name="Oval Callout 4"/>
          <p:cNvSpPr/>
          <p:nvPr/>
        </p:nvSpPr>
        <p:spPr>
          <a:xfrm>
            <a:off x="2430534" y="1421744"/>
            <a:ext cx="7288415" cy="4279979"/>
          </a:xfrm>
          <a:prstGeom prst="wedgeEllipseCallout">
            <a:avLst>
              <a:gd name="adj1" fmla="val -70094"/>
              <a:gd name="adj2" fmla="val -1295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  </a:t>
            </a:r>
          </a:p>
          <a:p>
            <a:pPr algn="ctr"/>
            <a:r>
              <a:rPr lang="en-GB" sz="2400" dirty="0"/>
              <a:t>Emotions are a process, a particular kind of automatic appraisal influenced by our evolutionary and personal past, in which we sense that something important to our welfare is occurring, and a set of psychological changes and emotional </a:t>
            </a:r>
            <a:r>
              <a:rPr lang="en-GB" sz="2400" dirty="0" err="1"/>
              <a:t>behaviors</a:t>
            </a:r>
            <a:r>
              <a:rPr lang="en-GB" sz="2400" dirty="0"/>
              <a:t> begins to deal with the situation."   </a:t>
            </a:r>
          </a:p>
          <a:p>
            <a:pPr algn="ctr"/>
            <a:r>
              <a:rPr lang="en-GB" sz="2400" i="1" dirty="0"/>
              <a:t>Paul Ekman, PhD</a:t>
            </a:r>
          </a:p>
          <a:p>
            <a:pPr algn="ctr"/>
            <a:endParaRPr lang="en-GB" dirty="0"/>
          </a:p>
        </p:txBody>
      </p:sp>
      <p:sp>
        <p:nvSpPr>
          <p:cNvPr id="10" name="AutoShape 2" descr="https://1ammce38pkj41n8xkp1iocwe-wpengine.netdna-ssl.com/wp-content/uploads/2013/05/Happiness-150x150.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59078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99" y="302605"/>
            <a:ext cx="10364451" cy="1596177"/>
          </a:xfrm>
        </p:spPr>
        <p:txBody>
          <a:bodyPr/>
          <a:lstStyle/>
          <a:p>
            <a:r>
              <a:rPr lang="en-GB" dirty="0"/>
              <a:t>Understanding our emotional responses</a:t>
            </a:r>
          </a:p>
        </p:txBody>
      </p:sp>
      <p:sp>
        <p:nvSpPr>
          <p:cNvPr id="3" name="Content Placeholder 2"/>
          <p:cNvSpPr>
            <a:spLocks noGrp="1"/>
          </p:cNvSpPr>
          <p:nvPr>
            <p:ph sz="quarter" idx="13"/>
          </p:nvPr>
        </p:nvSpPr>
        <p:spPr>
          <a:xfrm>
            <a:off x="1084856" y="2519490"/>
            <a:ext cx="9681467" cy="3775122"/>
          </a:xfrm>
        </p:spPr>
        <p:txBody>
          <a:bodyPr>
            <a:normAutofit fontScale="92500" lnSpcReduction="20000"/>
          </a:bodyPr>
          <a:lstStyle/>
          <a:p>
            <a:endParaRPr lang="en-GB" i="1" dirty="0"/>
          </a:p>
          <a:p>
            <a:endParaRPr lang="en-GB" i="1" dirty="0"/>
          </a:p>
          <a:p>
            <a:endParaRPr lang="en-GB" i="1" dirty="0"/>
          </a:p>
          <a:p>
            <a:endParaRPr lang="en-GB" i="1" dirty="0"/>
          </a:p>
          <a:p>
            <a:pPr marL="0" indent="0">
              <a:buNone/>
            </a:pPr>
            <a:endParaRPr lang="en-GB" i="1" dirty="0"/>
          </a:p>
          <a:p>
            <a:pPr marL="0" indent="0">
              <a:buNone/>
            </a:pPr>
            <a:endParaRPr lang="en-GB" dirty="0"/>
          </a:p>
          <a:p>
            <a:pPr marL="0" indent="0">
              <a:buNone/>
            </a:pPr>
            <a:endParaRPr lang="en-GB" dirty="0"/>
          </a:p>
          <a:p>
            <a:pPr marL="0" indent="0">
              <a:buNone/>
            </a:pPr>
            <a:endParaRPr lang="en-GB" dirty="0"/>
          </a:p>
          <a:p>
            <a:pPr marL="0" indent="0">
              <a:buNone/>
            </a:pPr>
            <a:r>
              <a:rPr lang="en-GB" dirty="0"/>
              <a:t>https://www.paulekman.com/universal-emotions/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4856" y="2087005"/>
            <a:ext cx="1476205" cy="1476205"/>
          </a:xfrm>
          <a:prstGeom prst="rect">
            <a:avLst/>
          </a:prstGeom>
        </p:spPr>
      </p:pic>
      <p:pic>
        <p:nvPicPr>
          <p:cNvPr id="8" name="Picture 7"/>
          <p:cNvPicPr>
            <a:picLocks noChangeAspect="1"/>
          </p:cNvPicPr>
          <p:nvPr/>
        </p:nvPicPr>
        <p:blipFill>
          <a:blip r:embed="rId4"/>
          <a:stretch>
            <a:fillRect/>
          </a:stretch>
        </p:blipFill>
        <p:spPr>
          <a:xfrm>
            <a:off x="1132311" y="3735214"/>
            <a:ext cx="1428750" cy="1428750"/>
          </a:xfrm>
          <a:prstGeom prst="rect">
            <a:avLst/>
          </a:prstGeom>
        </p:spPr>
      </p:pic>
      <p:pic>
        <p:nvPicPr>
          <p:cNvPr id="9" name="Picture 8"/>
          <p:cNvPicPr>
            <a:picLocks noChangeAspect="1"/>
          </p:cNvPicPr>
          <p:nvPr/>
        </p:nvPicPr>
        <p:blipFill>
          <a:blip r:embed="rId5"/>
          <a:stretch>
            <a:fillRect/>
          </a:stretch>
        </p:blipFill>
        <p:spPr>
          <a:xfrm>
            <a:off x="2908381" y="3735214"/>
            <a:ext cx="1428750" cy="1428750"/>
          </a:xfrm>
          <a:prstGeom prst="rect">
            <a:avLst/>
          </a:prstGeom>
        </p:spPr>
      </p:pic>
      <p:sp>
        <p:nvSpPr>
          <p:cNvPr id="10" name="AutoShape 2" descr="https://1ammce38pkj41n8xkp1iocwe-wpengine.netdna-ssl.com/wp-content/uploads/2013/05/Happiness-150x150.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6"/>
          <a:stretch>
            <a:fillRect/>
          </a:stretch>
        </p:blipFill>
        <p:spPr>
          <a:xfrm>
            <a:off x="2848282" y="2070786"/>
            <a:ext cx="1428750" cy="1428750"/>
          </a:xfrm>
          <a:prstGeom prst="rect">
            <a:avLst/>
          </a:prstGeom>
        </p:spPr>
      </p:pic>
      <p:pic>
        <p:nvPicPr>
          <p:cNvPr id="4" name="Picture 3"/>
          <p:cNvPicPr>
            <a:picLocks noChangeAspect="1"/>
          </p:cNvPicPr>
          <p:nvPr/>
        </p:nvPicPr>
        <p:blipFill>
          <a:blip r:embed="rId7"/>
          <a:stretch>
            <a:fillRect/>
          </a:stretch>
        </p:blipFill>
        <p:spPr>
          <a:xfrm>
            <a:off x="5065855" y="1898782"/>
            <a:ext cx="5700468" cy="3337652"/>
          </a:xfrm>
          <a:prstGeom prst="rect">
            <a:avLst/>
          </a:prstGeom>
        </p:spPr>
      </p:pic>
    </p:spTree>
    <p:extLst>
      <p:ext uri="{BB962C8B-B14F-4D97-AF65-F5344CB8AC3E}">
        <p14:creationId xmlns:p14="http://schemas.microsoft.com/office/powerpoint/2010/main" val="2974154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298448" y="754648"/>
            <a:ext cx="5506554" cy="1303867"/>
          </a:xfrm>
        </p:spPr>
        <p:txBody>
          <a:bodyPr>
            <a:normAutofit fontScale="90000"/>
          </a:bodyPr>
          <a:lstStyle/>
          <a:p>
            <a:pPr eaLnBrk="1" hangingPunct="1"/>
            <a:r>
              <a:rPr lang="en-GB" altLang="en-US" dirty="0"/>
              <a:t>Appraisal, Emotions &amp; Coping </a:t>
            </a:r>
          </a:p>
        </p:txBody>
      </p:sp>
      <p:sp>
        <p:nvSpPr>
          <p:cNvPr id="2" name="Content Placeholder 1"/>
          <p:cNvSpPr>
            <a:spLocks noGrp="1"/>
          </p:cNvSpPr>
          <p:nvPr>
            <p:ph sz="half" idx="1"/>
          </p:nvPr>
        </p:nvSpPr>
        <p:spPr>
          <a:xfrm>
            <a:off x="1298448" y="2560319"/>
            <a:ext cx="5013862" cy="3504217"/>
          </a:xfrm>
        </p:spPr>
        <p:txBody>
          <a:bodyPr>
            <a:normAutofit lnSpcReduction="10000"/>
          </a:bodyPr>
          <a:lstStyle/>
          <a:p>
            <a:r>
              <a:rPr lang="en-GB" sz="2800" dirty="0"/>
              <a:t>We will all experience different emotions, dependent upon the significance of the event to us personally, and our appraisals of our ability to control (or cope with) that situation…..</a:t>
            </a:r>
          </a:p>
          <a:p>
            <a:r>
              <a:rPr lang="en-GB" sz="2800" dirty="0"/>
              <a:t>We may have multiple emotions to one significant event </a:t>
            </a:r>
          </a:p>
        </p:txBody>
      </p:sp>
      <p:sp>
        <p:nvSpPr>
          <p:cNvPr id="5" name="Rectangle 4"/>
          <p:cNvSpPr/>
          <p:nvPr/>
        </p:nvSpPr>
        <p:spPr>
          <a:xfrm>
            <a:off x="7943481" y="687584"/>
            <a:ext cx="2578018" cy="7728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Environmental Stressor </a:t>
            </a:r>
          </a:p>
        </p:txBody>
      </p:sp>
      <p:sp>
        <p:nvSpPr>
          <p:cNvPr id="9" name="Oval 8"/>
          <p:cNvSpPr/>
          <p:nvPr/>
        </p:nvSpPr>
        <p:spPr>
          <a:xfrm>
            <a:off x="8046720" y="2081546"/>
            <a:ext cx="2371541" cy="7079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Perceived Threat </a:t>
            </a:r>
          </a:p>
        </p:txBody>
      </p:sp>
      <p:sp>
        <p:nvSpPr>
          <p:cNvPr id="10" name="Down Arrow 9"/>
          <p:cNvSpPr/>
          <p:nvPr/>
        </p:nvSpPr>
        <p:spPr>
          <a:xfrm>
            <a:off x="8066666" y="2627303"/>
            <a:ext cx="253671" cy="9615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a:off x="9906707" y="2720264"/>
            <a:ext cx="253671" cy="9615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653845" y="3767878"/>
            <a:ext cx="1932173" cy="920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Perceived ability to cope emotionally  with the stress  </a:t>
            </a:r>
          </a:p>
        </p:txBody>
      </p:sp>
      <p:sp>
        <p:nvSpPr>
          <p:cNvPr id="13" name="TextBox 12"/>
          <p:cNvSpPr txBox="1"/>
          <p:nvPr/>
        </p:nvSpPr>
        <p:spPr>
          <a:xfrm>
            <a:off x="8481551" y="3035528"/>
            <a:ext cx="1292946" cy="646331"/>
          </a:xfrm>
          <a:prstGeom prst="rect">
            <a:avLst/>
          </a:prstGeom>
          <a:noFill/>
        </p:spPr>
        <p:txBody>
          <a:bodyPr wrap="square" rtlCol="0">
            <a:spAutoFit/>
          </a:bodyPr>
          <a:lstStyle/>
          <a:p>
            <a:r>
              <a:rPr lang="en-GB" dirty="0"/>
              <a:t>Secondary Appraisals </a:t>
            </a:r>
          </a:p>
        </p:txBody>
      </p:sp>
      <p:sp>
        <p:nvSpPr>
          <p:cNvPr id="15" name="Down Arrow 14"/>
          <p:cNvSpPr/>
          <p:nvPr/>
        </p:nvSpPr>
        <p:spPr>
          <a:xfrm>
            <a:off x="7584237" y="4685647"/>
            <a:ext cx="515208" cy="406276"/>
          </a:xfrm>
          <a:prstGeom prst="downArrow">
            <a:avLst>
              <a:gd name="adj1" fmla="val 50000"/>
              <a:gd name="adj2" fmla="val 4656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7264916" y="5157570"/>
            <a:ext cx="3604505" cy="8598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yes – coping strategies employed</a:t>
            </a:r>
          </a:p>
          <a:p>
            <a:pPr algn="ctr"/>
            <a:r>
              <a:rPr lang="en-GB" dirty="0"/>
              <a:t>If no – heightened stress response </a:t>
            </a:r>
          </a:p>
        </p:txBody>
      </p:sp>
      <p:sp>
        <p:nvSpPr>
          <p:cNvPr id="18" name="Down Arrow 17"/>
          <p:cNvSpPr/>
          <p:nvPr/>
        </p:nvSpPr>
        <p:spPr>
          <a:xfrm>
            <a:off x="9649103" y="4701554"/>
            <a:ext cx="515208" cy="406276"/>
          </a:xfrm>
          <a:prstGeom prst="downArrow">
            <a:avLst>
              <a:gd name="adj1" fmla="val 50000"/>
              <a:gd name="adj2" fmla="val 4656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8586018" y="1441649"/>
            <a:ext cx="1292946" cy="646331"/>
          </a:xfrm>
          <a:prstGeom prst="rect">
            <a:avLst/>
          </a:prstGeom>
          <a:noFill/>
        </p:spPr>
        <p:txBody>
          <a:bodyPr wrap="square" rtlCol="0">
            <a:spAutoFit/>
          </a:bodyPr>
          <a:lstStyle/>
          <a:p>
            <a:pPr algn="ctr"/>
            <a:r>
              <a:rPr lang="en-GB" dirty="0"/>
              <a:t>Primary Appraisal</a:t>
            </a:r>
          </a:p>
        </p:txBody>
      </p:sp>
      <p:sp>
        <p:nvSpPr>
          <p:cNvPr id="23" name="Rectangle 22"/>
          <p:cNvSpPr/>
          <p:nvPr/>
        </p:nvSpPr>
        <p:spPr>
          <a:xfrm>
            <a:off x="9062930" y="3731598"/>
            <a:ext cx="1968864" cy="920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Perceived ability to control/change the stress </a:t>
            </a:r>
          </a:p>
        </p:txBody>
      </p:sp>
    </p:spTree>
    <p:extLst>
      <p:ext uri="{BB962C8B-B14F-4D97-AF65-F5344CB8AC3E}">
        <p14:creationId xmlns:p14="http://schemas.microsoft.com/office/powerpoint/2010/main" val="3826382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184" y="406141"/>
            <a:ext cx="10364451" cy="1596177"/>
          </a:xfrm>
        </p:spPr>
        <p:txBody>
          <a:bodyPr>
            <a:normAutofit/>
          </a:bodyPr>
          <a:lstStyle/>
          <a:p>
            <a:r>
              <a:rPr lang="en-GB" sz="3600" dirty="0"/>
              <a:t>Individual Differences in stress, emotion and adaptation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7933" y="1754544"/>
            <a:ext cx="8288593" cy="4038033"/>
          </a:xfrm>
          <a:prstGeom prst="rect">
            <a:avLst/>
          </a:prstGeom>
        </p:spPr>
      </p:pic>
      <p:sp>
        <p:nvSpPr>
          <p:cNvPr id="3" name="Rectangle 2"/>
          <p:cNvSpPr/>
          <p:nvPr/>
        </p:nvSpPr>
        <p:spPr>
          <a:xfrm>
            <a:off x="915004" y="5824434"/>
            <a:ext cx="10583576" cy="646331"/>
          </a:xfrm>
          <a:prstGeom prst="rect">
            <a:avLst/>
          </a:prstGeom>
        </p:spPr>
        <p:txBody>
          <a:bodyPr wrap="square">
            <a:spAutoFit/>
          </a:bodyPr>
          <a:lstStyle/>
          <a:p>
            <a:r>
              <a:rPr lang="en-GB" dirty="0"/>
              <a:t>Smith, C. A., &amp; Lazarus, R. S. (1990). Emotion and adaptation. Handbook of personality: Theory and research,</a:t>
            </a:r>
          </a:p>
          <a:p>
            <a:r>
              <a:rPr lang="en-GB" dirty="0"/>
              <a:t> 609-637.</a:t>
            </a:r>
          </a:p>
        </p:txBody>
      </p:sp>
    </p:spTree>
    <p:extLst>
      <p:ext uri="{BB962C8B-B14F-4D97-AF65-F5344CB8AC3E}">
        <p14:creationId xmlns:p14="http://schemas.microsoft.com/office/powerpoint/2010/main" val="3164902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653" name="Group 165"/>
          <p:cNvGraphicFramePr>
            <a:graphicFrameLocks noGrp="1"/>
          </p:cNvGraphicFramePr>
          <p:nvPr>
            <p:extLst>
              <p:ext uri="{D42A27DB-BD31-4B8C-83A1-F6EECF244321}">
                <p14:modId xmlns:p14="http://schemas.microsoft.com/office/powerpoint/2010/main" val="324370829"/>
              </p:ext>
            </p:extLst>
          </p:nvPr>
        </p:nvGraphicFramePr>
        <p:xfrm>
          <a:off x="1221168" y="772867"/>
          <a:ext cx="9733935" cy="5394520"/>
        </p:xfrm>
        <a:graphic>
          <a:graphicData uri="http://schemas.openxmlformats.org/drawingml/2006/table">
            <a:tbl>
              <a:tblPr/>
              <a:tblGrid>
                <a:gridCol w="1294706">
                  <a:extLst>
                    <a:ext uri="{9D8B030D-6E8A-4147-A177-3AD203B41FA5}">
                      <a16:colId xmlns:a16="http://schemas.microsoft.com/office/drawing/2014/main" val="20000"/>
                    </a:ext>
                  </a:extLst>
                </a:gridCol>
                <a:gridCol w="4316899">
                  <a:extLst>
                    <a:ext uri="{9D8B030D-6E8A-4147-A177-3AD203B41FA5}">
                      <a16:colId xmlns:a16="http://schemas.microsoft.com/office/drawing/2014/main" val="20001"/>
                    </a:ext>
                  </a:extLst>
                </a:gridCol>
                <a:gridCol w="1963880">
                  <a:extLst>
                    <a:ext uri="{9D8B030D-6E8A-4147-A177-3AD203B41FA5}">
                      <a16:colId xmlns:a16="http://schemas.microsoft.com/office/drawing/2014/main" val="20002"/>
                    </a:ext>
                  </a:extLst>
                </a:gridCol>
                <a:gridCol w="2158450">
                  <a:extLst>
                    <a:ext uri="{9D8B030D-6E8A-4147-A177-3AD203B41FA5}">
                      <a16:colId xmlns:a16="http://schemas.microsoft.com/office/drawing/2014/main" val="20003"/>
                    </a:ext>
                  </a:extLst>
                </a:gridCol>
              </a:tblGrid>
              <a:tr h="91429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Emotion</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Appraisal</a:t>
                      </a:r>
                      <a:endParaRPr kumimoji="0" lang="en-GB"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Core Relational Theme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Proposed Adaptive Function </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18858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Anxiety </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Low emotion-focused coping potential</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Ambiguous danger/threat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Avoid potential harm</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Hope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Possibility of success</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Sustain coping efforts</a:t>
                      </a:r>
                      <a:endParaRPr kumimoji="0" lang="en-US" sz="1800" b="1"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4628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Challenge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problem-focused coping potential</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Effortful Optimism</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Motivate striving towards mastery or gain</a:t>
                      </a:r>
                      <a:endParaRPr kumimoji="0" lang="en-US" sz="1800" b="1"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Gratitude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accountability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credit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Reinforce pro-social behaviour in others</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13347" name="Rectangle 160"/>
          <p:cNvSpPr>
            <a:spLocks noChangeArrowheads="1"/>
          </p:cNvSpPr>
          <p:nvPr/>
        </p:nvSpPr>
        <p:spPr bwMode="auto">
          <a:xfrm>
            <a:off x="1701800" y="4924426"/>
            <a:ext cx="1841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tabLst>
                <a:tab pos="2400300" algn="l"/>
                <a:tab pos="2514600" algn="l"/>
              </a:tabLst>
              <a:defRPr>
                <a:solidFill>
                  <a:schemeClr val="tx1"/>
                </a:solidFill>
                <a:latin typeface="Arial" panose="020B0604020202020204" pitchFamily="34" charset="0"/>
              </a:defRPr>
            </a:lvl1pPr>
            <a:lvl2pPr marL="742950" indent="-285750" eaLnBrk="0" hangingPunct="0">
              <a:tabLst>
                <a:tab pos="2400300" algn="l"/>
                <a:tab pos="2514600" algn="l"/>
              </a:tabLst>
              <a:defRPr>
                <a:solidFill>
                  <a:schemeClr val="tx1"/>
                </a:solidFill>
                <a:latin typeface="Arial" panose="020B0604020202020204" pitchFamily="34" charset="0"/>
              </a:defRPr>
            </a:lvl2pPr>
            <a:lvl3pPr marL="1143000" indent="-228600" eaLnBrk="0" hangingPunct="0">
              <a:tabLst>
                <a:tab pos="2400300" algn="l"/>
                <a:tab pos="2514600" algn="l"/>
              </a:tabLst>
              <a:defRPr>
                <a:solidFill>
                  <a:schemeClr val="tx1"/>
                </a:solidFill>
                <a:latin typeface="Arial" panose="020B0604020202020204" pitchFamily="34" charset="0"/>
              </a:defRPr>
            </a:lvl3pPr>
            <a:lvl4pPr marL="1600200" indent="-228600" eaLnBrk="0" hangingPunct="0">
              <a:tabLst>
                <a:tab pos="2400300" algn="l"/>
                <a:tab pos="2514600" algn="l"/>
              </a:tabLst>
              <a:defRPr>
                <a:solidFill>
                  <a:schemeClr val="tx1"/>
                </a:solidFill>
                <a:latin typeface="Arial" panose="020B0604020202020204" pitchFamily="34" charset="0"/>
              </a:defRPr>
            </a:lvl4pPr>
            <a:lvl5pPr marL="2057400" indent="-228600" eaLnBrk="0" hangingPunct="0">
              <a:tabLst>
                <a:tab pos="2400300" algn="l"/>
                <a:tab pos="2514600"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9pPr>
          </a:lstStyle>
          <a:p>
            <a:pPr defTabSz="914400" eaLnBrk="1" fontAlgn="base" hangingPunct="1">
              <a:spcBef>
                <a:spcPct val="0"/>
              </a:spcBef>
              <a:spcAft>
                <a:spcPct val="0"/>
              </a:spcAft>
            </a:pPr>
            <a:br>
              <a:rPr lang="en-US" altLang="en-US" sz="1200">
                <a:solidFill>
                  <a:prstClr val="black"/>
                </a:solidFill>
                <a:latin typeface="Times" panose="02020603050405020304" pitchFamily="18" charset="0"/>
                <a:cs typeface="Times New Roman" panose="02020603050405020304" pitchFamily="18" charset="0"/>
              </a:rPr>
            </a:br>
            <a:endParaRPr lang="en-US" altLang="en-US">
              <a:solidFill>
                <a:prstClr val="black"/>
              </a:solidFill>
              <a:latin typeface="Calibri" panose="020F0502020204030204" pitchFamily="34" charset="0"/>
            </a:endParaRPr>
          </a:p>
        </p:txBody>
      </p:sp>
    </p:spTree>
    <p:extLst>
      <p:ext uri="{BB962C8B-B14F-4D97-AF65-F5344CB8AC3E}">
        <p14:creationId xmlns:p14="http://schemas.microsoft.com/office/powerpoint/2010/main" val="3518373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653" name="Group 165"/>
          <p:cNvGraphicFramePr>
            <a:graphicFrameLocks noGrp="1"/>
          </p:cNvGraphicFramePr>
          <p:nvPr>
            <p:extLst>
              <p:ext uri="{D42A27DB-BD31-4B8C-83A1-F6EECF244321}">
                <p14:modId xmlns:p14="http://schemas.microsoft.com/office/powerpoint/2010/main" val="2675364350"/>
              </p:ext>
            </p:extLst>
          </p:nvPr>
        </p:nvGraphicFramePr>
        <p:xfrm>
          <a:off x="1221168" y="772867"/>
          <a:ext cx="9733935" cy="5394520"/>
        </p:xfrm>
        <a:graphic>
          <a:graphicData uri="http://schemas.openxmlformats.org/drawingml/2006/table">
            <a:tbl>
              <a:tblPr/>
              <a:tblGrid>
                <a:gridCol w="1294706">
                  <a:extLst>
                    <a:ext uri="{9D8B030D-6E8A-4147-A177-3AD203B41FA5}">
                      <a16:colId xmlns:a16="http://schemas.microsoft.com/office/drawing/2014/main" val="20000"/>
                    </a:ext>
                  </a:extLst>
                </a:gridCol>
                <a:gridCol w="4316899">
                  <a:extLst>
                    <a:ext uri="{9D8B030D-6E8A-4147-A177-3AD203B41FA5}">
                      <a16:colId xmlns:a16="http://schemas.microsoft.com/office/drawing/2014/main" val="20001"/>
                    </a:ext>
                  </a:extLst>
                </a:gridCol>
                <a:gridCol w="1963880">
                  <a:extLst>
                    <a:ext uri="{9D8B030D-6E8A-4147-A177-3AD203B41FA5}">
                      <a16:colId xmlns:a16="http://schemas.microsoft.com/office/drawing/2014/main" val="20002"/>
                    </a:ext>
                  </a:extLst>
                </a:gridCol>
                <a:gridCol w="2158450">
                  <a:extLst>
                    <a:ext uri="{9D8B030D-6E8A-4147-A177-3AD203B41FA5}">
                      <a16:colId xmlns:a16="http://schemas.microsoft.com/office/drawing/2014/main" val="20003"/>
                    </a:ext>
                  </a:extLst>
                </a:gridCol>
              </a:tblGrid>
              <a:tr h="91429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Emotion</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Appraisal</a:t>
                      </a:r>
                      <a:endParaRPr kumimoji="0" lang="en-GB"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Core Relational Theme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Proposed Adaptive Function </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18858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Anxiety </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Low emotion-focused coping potential</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Ambiguous danger/threat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Avoid potential harm</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Hope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Possibility of success</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Sustain coping efforts</a:t>
                      </a:r>
                      <a:endParaRPr kumimoji="0" lang="en-US" sz="1800" b="1"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4628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Challenge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problem-focused coping potential</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Effortful Optimism</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Motivate striving towards mastery or gain</a:t>
                      </a:r>
                      <a:endParaRPr kumimoji="0" lang="en-US" sz="1800" b="1"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Gratitude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accountability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credit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Reinforce pro-social behaviour in others</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13347" name="Rectangle 160"/>
          <p:cNvSpPr>
            <a:spLocks noChangeArrowheads="1"/>
          </p:cNvSpPr>
          <p:nvPr/>
        </p:nvSpPr>
        <p:spPr bwMode="auto">
          <a:xfrm>
            <a:off x="1701800" y="4924426"/>
            <a:ext cx="1841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tabLst>
                <a:tab pos="2400300" algn="l"/>
                <a:tab pos="2514600" algn="l"/>
              </a:tabLst>
              <a:defRPr>
                <a:solidFill>
                  <a:schemeClr val="tx1"/>
                </a:solidFill>
                <a:latin typeface="Arial" panose="020B0604020202020204" pitchFamily="34" charset="0"/>
              </a:defRPr>
            </a:lvl1pPr>
            <a:lvl2pPr marL="742950" indent="-285750" eaLnBrk="0" hangingPunct="0">
              <a:tabLst>
                <a:tab pos="2400300" algn="l"/>
                <a:tab pos="2514600" algn="l"/>
              </a:tabLst>
              <a:defRPr>
                <a:solidFill>
                  <a:schemeClr val="tx1"/>
                </a:solidFill>
                <a:latin typeface="Arial" panose="020B0604020202020204" pitchFamily="34" charset="0"/>
              </a:defRPr>
            </a:lvl2pPr>
            <a:lvl3pPr marL="1143000" indent="-228600" eaLnBrk="0" hangingPunct="0">
              <a:tabLst>
                <a:tab pos="2400300" algn="l"/>
                <a:tab pos="2514600" algn="l"/>
              </a:tabLst>
              <a:defRPr>
                <a:solidFill>
                  <a:schemeClr val="tx1"/>
                </a:solidFill>
                <a:latin typeface="Arial" panose="020B0604020202020204" pitchFamily="34" charset="0"/>
              </a:defRPr>
            </a:lvl3pPr>
            <a:lvl4pPr marL="1600200" indent="-228600" eaLnBrk="0" hangingPunct="0">
              <a:tabLst>
                <a:tab pos="2400300" algn="l"/>
                <a:tab pos="2514600" algn="l"/>
              </a:tabLst>
              <a:defRPr>
                <a:solidFill>
                  <a:schemeClr val="tx1"/>
                </a:solidFill>
                <a:latin typeface="Arial" panose="020B0604020202020204" pitchFamily="34" charset="0"/>
              </a:defRPr>
            </a:lvl4pPr>
            <a:lvl5pPr marL="2057400" indent="-228600" eaLnBrk="0" hangingPunct="0">
              <a:tabLst>
                <a:tab pos="2400300" algn="l"/>
                <a:tab pos="2514600"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9pPr>
          </a:lstStyle>
          <a:p>
            <a:pPr defTabSz="914400" eaLnBrk="1" fontAlgn="base" hangingPunct="1">
              <a:spcBef>
                <a:spcPct val="0"/>
              </a:spcBef>
              <a:spcAft>
                <a:spcPct val="0"/>
              </a:spcAft>
            </a:pPr>
            <a:br>
              <a:rPr lang="en-US" altLang="en-US" sz="1200">
                <a:solidFill>
                  <a:prstClr val="black"/>
                </a:solidFill>
                <a:latin typeface="Times" panose="02020603050405020304" pitchFamily="18" charset="0"/>
                <a:cs typeface="Times New Roman" panose="02020603050405020304" pitchFamily="18" charset="0"/>
              </a:rPr>
            </a:br>
            <a:endParaRPr lang="en-US" altLang="en-US">
              <a:solidFill>
                <a:prstClr val="black"/>
              </a:solidFill>
              <a:latin typeface="Calibri" panose="020F0502020204030204" pitchFamily="34" charset="0"/>
            </a:endParaRPr>
          </a:p>
        </p:txBody>
      </p:sp>
      <p:sp>
        <p:nvSpPr>
          <p:cNvPr id="4" name="Cloud Callout 3"/>
          <p:cNvSpPr/>
          <p:nvPr/>
        </p:nvSpPr>
        <p:spPr>
          <a:xfrm>
            <a:off x="1885950" y="2312547"/>
            <a:ext cx="9287428" cy="3911273"/>
          </a:xfrm>
          <a:prstGeom prst="cloudCallout">
            <a:avLst>
              <a:gd name="adj1" fmla="val -52495"/>
              <a:gd name="adj2" fmla="val -4483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i="1" dirty="0"/>
          </a:p>
          <a:p>
            <a:pPr algn="ctr"/>
            <a:endParaRPr lang="en-GB" sz="2400" i="1" dirty="0"/>
          </a:p>
          <a:p>
            <a:pPr algn="ctr"/>
            <a:r>
              <a:rPr lang="en-GB" sz="2400" i="1" dirty="0"/>
              <a:t>I feel anxious about the return to campus because…..</a:t>
            </a:r>
          </a:p>
          <a:p>
            <a:pPr algn="ctr"/>
            <a:r>
              <a:rPr lang="en-GB" sz="2400" dirty="0"/>
              <a:t>I have preferred working from home</a:t>
            </a:r>
          </a:p>
          <a:p>
            <a:pPr algn="ctr"/>
            <a:r>
              <a:rPr lang="en-GB" sz="2400" dirty="0"/>
              <a:t>I have felt more in control of my work-life balance working from home</a:t>
            </a:r>
          </a:p>
          <a:p>
            <a:pPr algn="ctr"/>
            <a:r>
              <a:rPr lang="en-GB" sz="2400" dirty="0"/>
              <a:t>I am not sure I will be able to deal with the stress of more change and upheaval </a:t>
            </a:r>
          </a:p>
          <a:p>
            <a:pPr algn="ctr"/>
            <a:endParaRPr lang="en-GB" dirty="0"/>
          </a:p>
          <a:p>
            <a:pPr algn="ctr"/>
            <a:endParaRPr lang="en-GB" dirty="0"/>
          </a:p>
        </p:txBody>
      </p:sp>
    </p:spTree>
    <p:extLst>
      <p:ext uri="{BB962C8B-B14F-4D97-AF65-F5344CB8AC3E}">
        <p14:creationId xmlns:p14="http://schemas.microsoft.com/office/powerpoint/2010/main" val="3873991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653" name="Group 165"/>
          <p:cNvGraphicFramePr>
            <a:graphicFrameLocks noGrp="1"/>
          </p:cNvGraphicFramePr>
          <p:nvPr>
            <p:extLst>
              <p:ext uri="{D42A27DB-BD31-4B8C-83A1-F6EECF244321}">
                <p14:modId xmlns:p14="http://schemas.microsoft.com/office/powerpoint/2010/main" val="3752449701"/>
              </p:ext>
            </p:extLst>
          </p:nvPr>
        </p:nvGraphicFramePr>
        <p:xfrm>
          <a:off x="1221168" y="772867"/>
          <a:ext cx="9733935" cy="5394520"/>
        </p:xfrm>
        <a:graphic>
          <a:graphicData uri="http://schemas.openxmlformats.org/drawingml/2006/table">
            <a:tbl>
              <a:tblPr/>
              <a:tblGrid>
                <a:gridCol w="1294706">
                  <a:extLst>
                    <a:ext uri="{9D8B030D-6E8A-4147-A177-3AD203B41FA5}">
                      <a16:colId xmlns:a16="http://schemas.microsoft.com/office/drawing/2014/main" val="20000"/>
                    </a:ext>
                  </a:extLst>
                </a:gridCol>
                <a:gridCol w="4316899">
                  <a:extLst>
                    <a:ext uri="{9D8B030D-6E8A-4147-A177-3AD203B41FA5}">
                      <a16:colId xmlns:a16="http://schemas.microsoft.com/office/drawing/2014/main" val="20001"/>
                    </a:ext>
                  </a:extLst>
                </a:gridCol>
                <a:gridCol w="1963880">
                  <a:extLst>
                    <a:ext uri="{9D8B030D-6E8A-4147-A177-3AD203B41FA5}">
                      <a16:colId xmlns:a16="http://schemas.microsoft.com/office/drawing/2014/main" val="20002"/>
                    </a:ext>
                  </a:extLst>
                </a:gridCol>
                <a:gridCol w="2158450">
                  <a:extLst>
                    <a:ext uri="{9D8B030D-6E8A-4147-A177-3AD203B41FA5}">
                      <a16:colId xmlns:a16="http://schemas.microsoft.com/office/drawing/2014/main" val="20003"/>
                    </a:ext>
                  </a:extLst>
                </a:gridCol>
              </a:tblGrid>
              <a:tr h="91429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Emotion</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Appraisal</a:t>
                      </a:r>
                      <a:endParaRPr kumimoji="0" lang="en-GB"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Core Relational Theme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Proposed Adaptive Function </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18858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Anxiety </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Low emotion-focused coping potential</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Ambiguous danger/threat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Avoid potential harm</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Hope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Possibility of success</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Sustain coping efforts</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4628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Challenge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High problem-focused coping potential</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Effortful Optimism</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Motivate striving towards mastery or gain</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Gratitude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accountability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credit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Reinforce pro-social behaviour in others</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13347" name="Rectangle 160"/>
          <p:cNvSpPr>
            <a:spLocks noChangeArrowheads="1"/>
          </p:cNvSpPr>
          <p:nvPr/>
        </p:nvSpPr>
        <p:spPr bwMode="auto">
          <a:xfrm>
            <a:off x="1701800" y="4924426"/>
            <a:ext cx="1841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tabLst>
                <a:tab pos="2400300" algn="l"/>
                <a:tab pos="2514600" algn="l"/>
              </a:tabLst>
              <a:defRPr>
                <a:solidFill>
                  <a:schemeClr val="tx1"/>
                </a:solidFill>
                <a:latin typeface="Arial" panose="020B0604020202020204" pitchFamily="34" charset="0"/>
              </a:defRPr>
            </a:lvl1pPr>
            <a:lvl2pPr marL="742950" indent="-285750" eaLnBrk="0" hangingPunct="0">
              <a:tabLst>
                <a:tab pos="2400300" algn="l"/>
                <a:tab pos="2514600" algn="l"/>
              </a:tabLst>
              <a:defRPr>
                <a:solidFill>
                  <a:schemeClr val="tx1"/>
                </a:solidFill>
                <a:latin typeface="Arial" panose="020B0604020202020204" pitchFamily="34" charset="0"/>
              </a:defRPr>
            </a:lvl2pPr>
            <a:lvl3pPr marL="1143000" indent="-228600" eaLnBrk="0" hangingPunct="0">
              <a:tabLst>
                <a:tab pos="2400300" algn="l"/>
                <a:tab pos="2514600" algn="l"/>
              </a:tabLst>
              <a:defRPr>
                <a:solidFill>
                  <a:schemeClr val="tx1"/>
                </a:solidFill>
                <a:latin typeface="Arial" panose="020B0604020202020204" pitchFamily="34" charset="0"/>
              </a:defRPr>
            </a:lvl3pPr>
            <a:lvl4pPr marL="1600200" indent="-228600" eaLnBrk="0" hangingPunct="0">
              <a:tabLst>
                <a:tab pos="2400300" algn="l"/>
                <a:tab pos="2514600" algn="l"/>
              </a:tabLst>
              <a:defRPr>
                <a:solidFill>
                  <a:schemeClr val="tx1"/>
                </a:solidFill>
                <a:latin typeface="Arial" panose="020B0604020202020204" pitchFamily="34" charset="0"/>
              </a:defRPr>
            </a:lvl4pPr>
            <a:lvl5pPr marL="2057400" indent="-228600" eaLnBrk="0" hangingPunct="0">
              <a:tabLst>
                <a:tab pos="2400300" algn="l"/>
                <a:tab pos="2514600"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9pPr>
          </a:lstStyle>
          <a:p>
            <a:pPr defTabSz="914400" eaLnBrk="1" fontAlgn="base" hangingPunct="1">
              <a:spcBef>
                <a:spcPct val="0"/>
              </a:spcBef>
              <a:spcAft>
                <a:spcPct val="0"/>
              </a:spcAft>
            </a:pPr>
            <a:br>
              <a:rPr lang="en-US" altLang="en-US" sz="1200">
                <a:solidFill>
                  <a:prstClr val="black"/>
                </a:solidFill>
                <a:latin typeface="Times" panose="02020603050405020304" pitchFamily="18" charset="0"/>
                <a:cs typeface="Times New Roman" panose="02020603050405020304" pitchFamily="18" charset="0"/>
              </a:rPr>
            </a:br>
            <a:endParaRPr lang="en-US" altLang="en-US">
              <a:solidFill>
                <a:prstClr val="black"/>
              </a:solidFill>
              <a:latin typeface="Calibri" panose="020F0502020204030204" pitchFamily="34" charset="0"/>
            </a:endParaRPr>
          </a:p>
        </p:txBody>
      </p:sp>
      <p:sp>
        <p:nvSpPr>
          <p:cNvPr id="5" name="Cloud Callout 4"/>
          <p:cNvSpPr/>
          <p:nvPr/>
        </p:nvSpPr>
        <p:spPr>
          <a:xfrm>
            <a:off x="3036326" y="3769686"/>
            <a:ext cx="7918777" cy="2902483"/>
          </a:xfrm>
          <a:prstGeom prst="cloudCallout">
            <a:avLst>
              <a:gd name="adj1" fmla="val -59817"/>
              <a:gd name="adj2" fmla="val -556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i="1" dirty="0"/>
          </a:p>
          <a:p>
            <a:pPr algn="ctr"/>
            <a:endParaRPr lang="en-GB" sz="2400" i="1" dirty="0"/>
          </a:p>
          <a:p>
            <a:pPr algn="ctr"/>
            <a:r>
              <a:rPr lang="en-GB" sz="2400" i="1" dirty="0"/>
              <a:t>I am looking forward to next year because…..</a:t>
            </a:r>
          </a:p>
          <a:p>
            <a:pPr algn="ctr"/>
            <a:r>
              <a:rPr lang="en-GB" sz="2400" dirty="0"/>
              <a:t>I am looking forward to seeing my colleagues again </a:t>
            </a:r>
          </a:p>
          <a:p>
            <a:pPr algn="ctr"/>
            <a:r>
              <a:rPr lang="en-GB" sz="2400" dirty="0"/>
              <a:t>I think the new hybrid model will work really well </a:t>
            </a:r>
          </a:p>
          <a:p>
            <a:pPr algn="ctr"/>
            <a:r>
              <a:rPr lang="en-GB" sz="2400" dirty="0"/>
              <a:t>I have developed new skills</a:t>
            </a:r>
          </a:p>
          <a:p>
            <a:pPr algn="ctr"/>
            <a:endParaRPr lang="en-GB" dirty="0"/>
          </a:p>
          <a:p>
            <a:pPr algn="ctr"/>
            <a:endParaRPr lang="en-GB" dirty="0"/>
          </a:p>
        </p:txBody>
      </p:sp>
    </p:spTree>
    <p:extLst>
      <p:ext uri="{BB962C8B-B14F-4D97-AF65-F5344CB8AC3E}">
        <p14:creationId xmlns:p14="http://schemas.microsoft.com/office/powerpoint/2010/main" val="1833439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653" name="Group 165"/>
          <p:cNvGraphicFramePr>
            <a:graphicFrameLocks noGrp="1"/>
          </p:cNvGraphicFramePr>
          <p:nvPr>
            <p:extLst>
              <p:ext uri="{D42A27DB-BD31-4B8C-83A1-F6EECF244321}">
                <p14:modId xmlns:p14="http://schemas.microsoft.com/office/powerpoint/2010/main" val="324370829"/>
              </p:ext>
            </p:extLst>
          </p:nvPr>
        </p:nvGraphicFramePr>
        <p:xfrm>
          <a:off x="1221168" y="772867"/>
          <a:ext cx="9733935" cy="5394520"/>
        </p:xfrm>
        <a:graphic>
          <a:graphicData uri="http://schemas.openxmlformats.org/drawingml/2006/table">
            <a:tbl>
              <a:tblPr/>
              <a:tblGrid>
                <a:gridCol w="1294706">
                  <a:extLst>
                    <a:ext uri="{9D8B030D-6E8A-4147-A177-3AD203B41FA5}">
                      <a16:colId xmlns:a16="http://schemas.microsoft.com/office/drawing/2014/main" val="20000"/>
                    </a:ext>
                  </a:extLst>
                </a:gridCol>
                <a:gridCol w="4316899">
                  <a:extLst>
                    <a:ext uri="{9D8B030D-6E8A-4147-A177-3AD203B41FA5}">
                      <a16:colId xmlns:a16="http://schemas.microsoft.com/office/drawing/2014/main" val="20001"/>
                    </a:ext>
                  </a:extLst>
                </a:gridCol>
                <a:gridCol w="1963880">
                  <a:extLst>
                    <a:ext uri="{9D8B030D-6E8A-4147-A177-3AD203B41FA5}">
                      <a16:colId xmlns:a16="http://schemas.microsoft.com/office/drawing/2014/main" val="20002"/>
                    </a:ext>
                  </a:extLst>
                </a:gridCol>
                <a:gridCol w="2158450">
                  <a:extLst>
                    <a:ext uri="{9D8B030D-6E8A-4147-A177-3AD203B41FA5}">
                      <a16:colId xmlns:a16="http://schemas.microsoft.com/office/drawing/2014/main" val="20003"/>
                    </a:ext>
                  </a:extLst>
                </a:gridCol>
              </a:tblGrid>
              <a:tr h="91429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Emotion</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Appraisal</a:t>
                      </a:r>
                      <a:endParaRPr kumimoji="0" lang="en-GB"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Core Relational Theme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Proposed Adaptive Function </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18858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Anxiety </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Low emotion-focused coping potential</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Ambiguous danger/threat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Avoid potential harm</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Hope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Possibility of success</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Sustain coping efforts</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4628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Challenge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problem-focused coping potential</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Effortful Optimism</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Motivate striving towards mastery or gain</a:t>
                      </a:r>
                      <a:endParaRPr kumimoji="0" lang="en-US" sz="1800" b="1"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Gratitude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accountability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credit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Reinforce pro-social behaviour in others</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13347" name="Rectangle 160"/>
          <p:cNvSpPr>
            <a:spLocks noChangeArrowheads="1"/>
          </p:cNvSpPr>
          <p:nvPr/>
        </p:nvSpPr>
        <p:spPr bwMode="auto">
          <a:xfrm>
            <a:off x="1701800" y="4924426"/>
            <a:ext cx="1841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tabLst>
                <a:tab pos="2400300" algn="l"/>
                <a:tab pos="2514600" algn="l"/>
              </a:tabLst>
              <a:defRPr>
                <a:solidFill>
                  <a:schemeClr val="tx1"/>
                </a:solidFill>
                <a:latin typeface="Arial" panose="020B0604020202020204" pitchFamily="34" charset="0"/>
              </a:defRPr>
            </a:lvl1pPr>
            <a:lvl2pPr marL="742950" indent="-285750" eaLnBrk="0" hangingPunct="0">
              <a:tabLst>
                <a:tab pos="2400300" algn="l"/>
                <a:tab pos="2514600" algn="l"/>
              </a:tabLst>
              <a:defRPr>
                <a:solidFill>
                  <a:schemeClr val="tx1"/>
                </a:solidFill>
                <a:latin typeface="Arial" panose="020B0604020202020204" pitchFamily="34" charset="0"/>
              </a:defRPr>
            </a:lvl2pPr>
            <a:lvl3pPr marL="1143000" indent="-228600" eaLnBrk="0" hangingPunct="0">
              <a:tabLst>
                <a:tab pos="2400300" algn="l"/>
                <a:tab pos="2514600" algn="l"/>
              </a:tabLst>
              <a:defRPr>
                <a:solidFill>
                  <a:schemeClr val="tx1"/>
                </a:solidFill>
                <a:latin typeface="Arial" panose="020B0604020202020204" pitchFamily="34" charset="0"/>
              </a:defRPr>
            </a:lvl3pPr>
            <a:lvl4pPr marL="1600200" indent="-228600" eaLnBrk="0" hangingPunct="0">
              <a:tabLst>
                <a:tab pos="2400300" algn="l"/>
                <a:tab pos="2514600" algn="l"/>
              </a:tabLst>
              <a:defRPr>
                <a:solidFill>
                  <a:schemeClr val="tx1"/>
                </a:solidFill>
                <a:latin typeface="Arial" panose="020B0604020202020204" pitchFamily="34" charset="0"/>
              </a:defRPr>
            </a:lvl4pPr>
            <a:lvl5pPr marL="2057400" indent="-228600" eaLnBrk="0" hangingPunct="0">
              <a:tabLst>
                <a:tab pos="2400300" algn="l"/>
                <a:tab pos="2514600"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9pPr>
          </a:lstStyle>
          <a:p>
            <a:pPr defTabSz="914400" eaLnBrk="1" fontAlgn="base" hangingPunct="1">
              <a:spcBef>
                <a:spcPct val="0"/>
              </a:spcBef>
              <a:spcAft>
                <a:spcPct val="0"/>
              </a:spcAft>
            </a:pPr>
            <a:br>
              <a:rPr lang="en-US" altLang="en-US" sz="1200">
                <a:solidFill>
                  <a:prstClr val="black"/>
                </a:solidFill>
                <a:latin typeface="Times" panose="02020603050405020304" pitchFamily="18" charset="0"/>
                <a:cs typeface="Times New Roman" panose="02020603050405020304" pitchFamily="18" charset="0"/>
              </a:rPr>
            </a:br>
            <a:endParaRPr lang="en-US" altLang="en-US">
              <a:solidFill>
                <a:prstClr val="black"/>
              </a:solidFill>
              <a:latin typeface="Calibri" panose="020F0502020204030204" pitchFamily="34" charset="0"/>
            </a:endParaRPr>
          </a:p>
        </p:txBody>
      </p:sp>
      <p:sp>
        <p:nvSpPr>
          <p:cNvPr id="4" name="Cloud Callout 3"/>
          <p:cNvSpPr/>
          <p:nvPr/>
        </p:nvSpPr>
        <p:spPr>
          <a:xfrm>
            <a:off x="2720547" y="703329"/>
            <a:ext cx="8237342" cy="2547216"/>
          </a:xfrm>
          <a:prstGeom prst="cloudCallout">
            <a:avLst>
              <a:gd name="adj1" fmla="val -58099"/>
              <a:gd name="adj2" fmla="val 704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i="1" dirty="0"/>
          </a:p>
          <a:p>
            <a:pPr algn="ctr"/>
            <a:endParaRPr lang="en-GB" sz="2400" i="1" dirty="0"/>
          </a:p>
          <a:p>
            <a:pPr algn="ctr"/>
            <a:r>
              <a:rPr lang="en-GB" sz="2400" i="1" dirty="0"/>
              <a:t>I am up for whatever next year brings because …..</a:t>
            </a:r>
          </a:p>
          <a:p>
            <a:pPr algn="ctr"/>
            <a:r>
              <a:rPr lang="en-GB" sz="2400" dirty="0"/>
              <a:t>I know I have developed the resilience and coping strategies to deal with whatever comes and it will be ok </a:t>
            </a:r>
            <a:endParaRPr lang="en-GB" dirty="0"/>
          </a:p>
        </p:txBody>
      </p:sp>
    </p:spTree>
    <p:extLst>
      <p:ext uri="{BB962C8B-B14F-4D97-AF65-F5344CB8AC3E}">
        <p14:creationId xmlns:p14="http://schemas.microsoft.com/office/powerpoint/2010/main" val="3446563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653" name="Group 165"/>
          <p:cNvGraphicFramePr>
            <a:graphicFrameLocks noGrp="1"/>
          </p:cNvGraphicFramePr>
          <p:nvPr>
            <p:extLst>
              <p:ext uri="{D42A27DB-BD31-4B8C-83A1-F6EECF244321}">
                <p14:modId xmlns:p14="http://schemas.microsoft.com/office/powerpoint/2010/main" val="324370829"/>
              </p:ext>
            </p:extLst>
          </p:nvPr>
        </p:nvGraphicFramePr>
        <p:xfrm>
          <a:off x="1221168" y="772867"/>
          <a:ext cx="9733935" cy="5394520"/>
        </p:xfrm>
        <a:graphic>
          <a:graphicData uri="http://schemas.openxmlformats.org/drawingml/2006/table">
            <a:tbl>
              <a:tblPr/>
              <a:tblGrid>
                <a:gridCol w="1294706">
                  <a:extLst>
                    <a:ext uri="{9D8B030D-6E8A-4147-A177-3AD203B41FA5}">
                      <a16:colId xmlns:a16="http://schemas.microsoft.com/office/drawing/2014/main" val="20000"/>
                    </a:ext>
                  </a:extLst>
                </a:gridCol>
                <a:gridCol w="4316899">
                  <a:extLst>
                    <a:ext uri="{9D8B030D-6E8A-4147-A177-3AD203B41FA5}">
                      <a16:colId xmlns:a16="http://schemas.microsoft.com/office/drawing/2014/main" val="20001"/>
                    </a:ext>
                  </a:extLst>
                </a:gridCol>
                <a:gridCol w="1963880">
                  <a:extLst>
                    <a:ext uri="{9D8B030D-6E8A-4147-A177-3AD203B41FA5}">
                      <a16:colId xmlns:a16="http://schemas.microsoft.com/office/drawing/2014/main" val="20002"/>
                    </a:ext>
                  </a:extLst>
                </a:gridCol>
                <a:gridCol w="2158450">
                  <a:extLst>
                    <a:ext uri="{9D8B030D-6E8A-4147-A177-3AD203B41FA5}">
                      <a16:colId xmlns:a16="http://schemas.microsoft.com/office/drawing/2014/main" val="20003"/>
                    </a:ext>
                  </a:extLst>
                </a:gridCol>
              </a:tblGrid>
              <a:tr h="91429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Emotion</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Times New Roman" pitchFamily="18" charset="0"/>
                          <a:cs typeface="Times New Roman" pitchFamily="18" charset="0"/>
                        </a:rPr>
                        <a:t>Appraisal</a:t>
                      </a:r>
                      <a:endParaRPr kumimoji="0" lang="en-GB"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Core Relational Theme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Proposed Adaptive Function </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18858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Anxiety </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dirty="0">
                          <a:ln>
                            <a:noFill/>
                          </a:ln>
                          <a:solidFill>
                            <a:schemeClr val="tx1"/>
                          </a:solidFill>
                          <a:effectLst/>
                          <a:latin typeface="Times New Roman" pitchFamily="18" charset="0"/>
                          <a:cs typeface="Times New Roman" pitchFamily="18" charset="0"/>
                        </a:rPr>
                        <a:t>Low emotion-focused coping potential</a:t>
                      </a:r>
                      <a:endParaRPr kumimoji="0" lang="en-US" sz="1800" b="0"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Ambiguous danger/threat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Avoid potential harm</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Hope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Possibility of success</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Sustain coping efforts</a:t>
                      </a:r>
                      <a:endParaRPr kumimoji="0" lang="en-US" sz="1800" b="1"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4628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Challenge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incongruence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problem-focused coping potential</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High future expectancy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Effortful Optimism</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Times New Roman" pitchFamily="18" charset="0"/>
                          <a:cs typeface="Times New Roman" pitchFamily="18" charset="0"/>
                        </a:rPr>
                        <a:t>Motivate striving towards mastery or gain</a:t>
                      </a:r>
                      <a:endParaRPr kumimoji="0" lang="en-US" sz="1800" b="1"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Gratitude</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relevance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Motivational congruence</a:t>
                      </a: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Symbol" pitchFamily="18" charset="2"/>
                        <a:buChar char=""/>
                        <a:tabLst>
                          <a:tab pos="228600" algn="l"/>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accountability</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cs typeface="Times New Roman" pitchFamily="18" charset="0"/>
                        </a:rPr>
                        <a:t>Other credit</a:t>
                      </a:r>
                      <a:endParaRPr kumimoji="0" lang="en-US" sz="1800" b="0" i="0" u="none" strike="noStrike" cap="none" normalizeH="0" baseline="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Times New Roman" pitchFamily="18" charset="0"/>
                          <a:cs typeface="Times New Roman" pitchFamily="18" charset="0"/>
                        </a:rPr>
                        <a:t>Reinforce pro-social behaviour in others</a:t>
                      </a:r>
                      <a:endParaRPr kumimoji="0" lang="en-US" sz="1800" b="1" i="0" u="none" strike="noStrike" cap="none" normalizeH="0" baseline="0" dirty="0">
                        <a:ln>
                          <a:noFill/>
                        </a:ln>
                        <a:solidFill>
                          <a:schemeClr val="tx1"/>
                        </a:solidFill>
                        <a:effectLst/>
                        <a:latin typeface="Arial" pitchFamily="34" charset="0"/>
                      </a:endParaRPr>
                    </a:p>
                  </a:txBody>
                  <a:tcPr marT="45715" marB="4571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13347" name="Rectangle 160"/>
          <p:cNvSpPr>
            <a:spLocks noChangeArrowheads="1"/>
          </p:cNvSpPr>
          <p:nvPr/>
        </p:nvSpPr>
        <p:spPr bwMode="auto">
          <a:xfrm>
            <a:off x="1701800" y="4924426"/>
            <a:ext cx="1841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tabLst>
                <a:tab pos="2400300" algn="l"/>
                <a:tab pos="2514600" algn="l"/>
              </a:tabLst>
              <a:defRPr>
                <a:solidFill>
                  <a:schemeClr val="tx1"/>
                </a:solidFill>
                <a:latin typeface="Arial" panose="020B0604020202020204" pitchFamily="34" charset="0"/>
              </a:defRPr>
            </a:lvl1pPr>
            <a:lvl2pPr marL="742950" indent="-285750" eaLnBrk="0" hangingPunct="0">
              <a:tabLst>
                <a:tab pos="2400300" algn="l"/>
                <a:tab pos="2514600" algn="l"/>
              </a:tabLst>
              <a:defRPr>
                <a:solidFill>
                  <a:schemeClr val="tx1"/>
                </a:solidFill>
                <a:latin typeface="Arial" panose="020B0604020202020204" pitchFamily="34" charset="0"/>
              </a:defRPr>
            </a:lvl2pPr>
            <a:lvl3pPr marL="1143000" indent="-228600" eaLnBrk="0" hangingPunct="0">
              <a:tabLst>
                <a:tab pos="2400300" algn="l"/>
                <a:tab pos="2514600" algn="l"/>
              </a:tabLst>
              <a:defRPr>
                <a:solidFill>
                  <a:schemeClr val="tx1"/>
                </a:solidFill>
                <a:latin typeface="Arial" panose="020B0604020202020204" pitchFamily="34" charset="0"/>
              </a:defRPr>
            </a:lvl3pPr>
            <a:lvl4pPr marL="1600200" indent="-228600" eaLnBrk="0" hangingPunct="0">
              <a:tabLst>
                <a:tab pos="2400300" algn="l"/>
                <a:tab pos="2514600" algn="l"/>
              </a:tabLst>
              <a:defRPr>
                <a:solidFill>
                  <a:schemeClr val="tx1"/>
                </a:solidFill>
                <a:latin typeface="Arial" panose="020B0604020202020204" pitchFamily="34" charset="0"/>
              </a:defRPr>
            </a:lvl4pPr>
            <a:lvl5pPr marL="2057400" indent="-228600" eaLnBrk="0" hangingPunct="0">
              <a:tabLst>
                <a:tab pos="2400300" algn="l"/>
                <a:tab pos="2514600"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2400300" algn="l"/>
                <a:tab pos="2514600" algn="l"/>
              </a:tabLst>
              <a:defRPr>
                <a:solidFill>
                  <a:schemeClr val="tx1"/>
                </a:solidFill>
                <a:latin typeface="Arial" panose="020B0604020202020204" pitchFamily="34" charset="0"/>
              </a:defRPr>
            </a:lvl9pPr>
          </a:lstStyle>
          <a:p>
            <a:pPr defTabSz="914400" eaLnBrk="1" fontAlgn="base" hangingPunct="1">
              <a:spcBef>
                <a:spcPct val="0"/>
              </a:spcBef>
              <a:spcAft>
                <a:spcPct val="0"/>
              </a:spcAft>
            </a:pPr>
            <a:br>
              <a:rPr lang="en-US" altLang="en-US" sz="1200">
                <a:solidFill>
                  <a:prstClr val="black"/>
                </a:solidFill>
                <a:latin typeface="Times" panose="02020603050405020304" pitchFamily="18" charset="0"/>
                <a:cs typeface="Times New Roman" panose="02020603050405020304" pitchFamily="18" charset="0"/>
              </a:rPr>
            </a:br>
            <a:endParaRPr lang="en-US" altLang="en-US">
              <a:solidFill>
                <a:prstClr val="black"/>
              </a:solidFill>
              <a:latin typeface="Calibri" panose="020F0502020204030204" pitchFamily="34" charset="0"/>
            </a:endParaRPr>
          </a:p>
        </p:txBody>
      </p:sp>
      <p:sp>
        <p:nvSpPr>
          <p:cNvPr id="4" name="Cloud Callout 3"/>
          <p:cNvSpPr/>
          <p:nvPr/>
        </p:nvSpPr>
        <p:spPr>
          <a:xfrm>
            <a:off x="2670565" y="890804"/>
            <a:ext cx="8237342" cy="3079462"/>
          </a:xfrm>
          <a:prstGeom prst="cloudCallout">
            <a:avLst>
              <a:gd name="adj1" fmla="val -57024"/>
              <a:gd name="adj2" fmla="val 10641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i="1" dirty="0"/>
          </a:p>
          <a:p>
            <a:pPr algn="ctr"/>
            <a:r>
              <a:rPr lang="en-GB" sz="2400" i="1" dirty="0"/>
              <a:t>I feel grateful for…</a:t>
            </a:r>
          </a:p>
          <a:p>
            <a:pPr algn="ctr"/>
            <a:endParaRPr lang="en-GB" sz="2400" i="1" dirty="0"/>
          </a:p>
          <a:p>
            <a:pPr marL="342900" indent="-342900" algn="ctr">
              <a:buFont typeface="Arial" panose="020B0604020202020204" pitchFamily="34" charset="0"/>
              <a:buChar char="•"/>
            </a:pPr>
            <a:r>
              <a:rPr lang="en-GB" sz="2400" dirty="0"/>
              <a:t>My health </a:t>
            </a:r>
          </a:p>
          <a:p>
            <a:pPr marL="342900" indent="-342900" algn="ctr">
              <a:buFont typeface="Arial" panose="020B0604020202020204" pitchFamily="34" charset="0"/>
              <a:buChar char="•"/>
            </a:pPr>
            <a:r>
              <a:rPr lang="en-GB" sz="2400" dirty="0"/>
              <a:t>Having a supportive team/line manager</a:t>
            </a:r>
          </a:p>
          <a:p>
            <a:pPr marL="342900" indent="-342900" algn="ctr">
              <a:buFont typeface="Arial" panose="020B0604020202020204" pitchFamily="34" charset="0"/>
              <a:buChar char="•"/>
            </a:pPr>
            <a:r>
              <a:rPr lang="en-GB" sz="2400" dirty="0"/>
              <a:t>Having supportive friends/family</a:t>
            </a:r>
          </a:p>
          <a:p>
            <a:pPr marL="342900" indent="-342900" algn="ctr">
              <a:buFont typeface="Arial" panose="020B0604020202020204" pitchFamily="34" charset="0"/>
              <a:buChar char="•"/>
            </a:pPr>
            <a:r>
              <a:rPr lang="en-GB" sz="2400" dirty="0"/>
              <a:t>Being in a job that makes a difference</a:t>
            </a:r>
          </a:p>
          <a:p>
            <a:pPr algn="ctr"/>
            <a:endParaRPr lang="en-GB" sz="2400" i="1" dirty="0"/>
          </a:p>
        </p:txBody>
      </p:sp>
    </p:spTree>
    <p:extLst>
      <p:ext uri="{BB962C8B-B14F-4D97-AF65-F5344CB8AC3E}">
        <p14:creationId xmlns:p14="http://schemas.microsoft.com/office/powerpoint/2010/main" val="1508074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normAutofit/>
          </a:bodyPr>
          <a:lstStyle/>
          <a:p>
            <a:pPr marL="0" indent="0">
              <a:buNone/>
            </a:pPr>
            <a:r>
              <a:rPr lang="en-GB" sz="4000" b="1" dirty="0"/>
              <a:t>Same sea…. </a:t>
            </a:r>
          </a:p>
          <a:p>
            <a:pPr marL="0" indent="0">
              <a:buNone/>
            </a:pPr>
            <a:r>
              <a:rPr lang="en-GB" sz="4000" b="1" dirty="0"/>
              <a:t>Different boats…</a:t>
            </a:r>
          </a:p>
          <a:p>
            <a:pPr marL="0" indent="0">
              <a:buNone/>
            </a:pPr>
            <a:endParaRPr lang="en-GB" sz="4000" b="1" dirty="0"/>
          </a:p>
          <a:p>
            <a:pPr marL="0" indent="0">
              <a:buNone/>
            </a:pPr>
            <a:r>
              <a:rPr lang="en-GB" sz="4000" b="1" i="1" dirty="0"/>
              <a:t>Different days…….</a:t>
            </a:r>
          </a:p>
          <a:p>
            <a:endParaRPr lang="en-GB" dirty="0"/>
          </a:p>
          <a:p>
            <a:endParaRPr lang="en-GB" dirty="0"/>
          </a:p>
          <a:p>
            <a:endParaRPr lang="en-GB" dirty="0"/>
          </a:p>
          <a:p>
            <a:endParaRPr lang="en-GB" dirty="0"/>
          </a:p>
          <a:p>
            <a:endParaRPr lang="en-GB" dirty="0"/>
          </a:p>
        </p:txBody>
      </p:sp>
      <p:pic>
        <p:nvPicPr>
          <p:cNvPr id="7" name="Content Placeholder 6"/>
          <p:cNvPicPr>
            <a:picLocks noGrp="1" noChangeAspect="1"/>
          </p:cNvPicPr>
          <p:nvPr>
            <p:ph sz="half" idx="2"/>
          </p:nvPr>
        </p:nvPicPr>
        <p:blipFill>
          <a:blip r:embed="rId3"/>
          <a:stretch>
            <a:fillRect/>
          </a:stretch>
        </p:blipFill>
        <p:spPr>
          <a:xfrm>
            <a:off x="6191736" y="2495428"/>
            <a:ext cx="5017038" cy="3326514"/>
          </a:xfrm>
          <a:prstGeom prst="rect">
            <a:avLst/>
          </a:prstGeom>
        </p:spPr>
      </p:pic>
      <p:sp>
        <p:nvSpPr>
          <p:cNvPr id="5" name="Title 4">
            <a:extLst>
              <a:ext uri="{FF2B5EF4-FFF2-40B4-BE49-F238E27FC236}">
                <a16:creationId xmlns:a16="http://schemas.microsoft.com/office/drawing/2014/main" id="{F5475EA3-7A0C-C163-5159-CFCB600B877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656774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5050473" cy="1596177"/>
          </a:xfrm>
        </p:spPr>
        <p:txBody>
          <a:bodyPr/>
          <a:lstStyle/>
          <a:p>
            <a:r>
              <a:rPr lang="en-GB" dirty="0"/>
              <a:t>Emotional </a:t>
            </a:r>
            <a:br>
              <a:rPr lang="en-GB" dirty="0"/>
            </a:br>
            <a:r>
              <a:rPr lang="en-GB" dirty="0"/>
              <a:t>Awareness</a:t>
            </a:r>
          </a:p>
        </p:txBody>
      </p:sp>
      <p:sp>
        <p:nvSpPr>
          <p:cNvPr id="3" name="Content Placeholder 2"/>
          <p:cNvSpPr>
            <a:spLocks noGrp="1"/>
          </p:cNvSpPr>
          <p:nvPr>
            <p:ph sz="quarter" idx="13"/>
          </p:nvPr>
        </p:nvSpPr>
        <p:spPr/>
        <p:txBody>
          <a:bodyPr/>
          <a:lstStyle/>
          <a:p>
            <a:pPr marL="0" indent="0">
              <a:buNone/>
            </a:pPr>
            <a:r>
              <a:rPr lang="en-GB" dirty="0"/>
              <a:t>We do not choose the emotions we experience. However, our emotional responses shape our experience of the world. </a:t>
            </a:r>
          </a:p>
          <a:p>
            <a:pPr marL="0" indent="0">
              <a:buNone/>
            </a:pPr>
            <a:r>
              <a:rPr lang="en-GB" dirty="0"/>
              <a:t>In order to choose our responses wisely, we must first become more aware of and familiar with our own emotional experiences.</a:t>
            </a:r>
          </a:p>
        </p:txBody>
      </p:sp>
      <p:sp>
        <p:nvSpPr>
          <p:cNvPr id="4" name="Content Placeholder 3"/>
          <p:cNvSpPr>
            <a:spLocks noGrp="1"/>
          </p:cNvSpPr>
          <p:nvPr>
            <p:ph sz="quarter" idx="14"/>
          </p:nvPr>
        </p:nvSpPr>
        <p:spPr/>
        <p:txBody>
          <a:bodyPr/>
          <a:lstStyle/>
          <a:p>
            <a:r>
              <a:rPr lang="en-GB" dirty="0"/>
              <a:t>The ability to perceive, use, understand and manage our emotions, and importantly, to recognise emotions in others.</a:t>
            </a:r>
          </a:p>
          <a:p>
            <a:r>
              <a:rPr lang="en-GB" dirty="0"/>
              <a:t>Associated with empathy – being able to understand and connect </a:t>
            </a:r>
            <a:r>
              <a:rPr lang="en-GB"/>
              <a:t>with others’ </a:t>
            </a:r>
            <a:r>
              <a:rPr lang="en-GB" dirty="0"/>
              <a:t>experiences, even if different from </a:t>
            </a:r>
            <a:r>
              <a:rPr lang="en-GB"/>
              <a:t>our own.</a:t>
            </a:r>
            <a:endParaRPr lang="en-GB" dirty="0"/>
          </a:p>
        </p:txBody>
      </p:sp>
      <p:sp>
        <p:nvSpPr>
          <p:cNvPr id="5" name="Title 1"/>
          <p:cNvSpPr txBox="1">
            <a:spLocks/>
          </p:cNvSpPr>
          <p:nvPr/>
        </p:nvSpPr>
        <p:spPr>
          <a:xfrm>
            <a:off x="6127821" y="618517"/>
            <a:ext cx="5050473" cy="1596177"/>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Emotional Intelligence </a:t>
            </a:r>
          </a:p>
        </p:txBody>
      </p:sp>
    </p:spTree>
    <p:extLst>
      <p:ext uri="{BB962C8B-B14F-4D97-AF65-F5344CB8AC3E}">
        <p14:creationId xmlns:p14="http://schemas.microsoft.com/office/powerpoint/2010/main" val="2321639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normAutofit lnSpcReduction="10000"/>
          </a:bodyPr>
          <a:lstStyle/>
          <a:p>
            <a:pPr marL="0" indent="0">
              <a:buNone/>
            </a:pPr>
            <a:endParaRPr lang="en-GB" dirty="0"/>
          </a:p>
          <a:p>
            <a:r>
              <a:rPr lang="en-GB" dirty="0"/>
              <a:t>Recognise and think about your own emotional response to navigating the new normal – you may be able to control this response through understanding your appraisals…</a:t>
            </a:r>
          </a:p>
          <a:p>
            <a:endParaRPr lang="en-GB" dirty="0"/>
          </a:p>
          <a:p>
            <a:endParaRPr lang="en-GB" dirty="0"/>
          </a:p>
          <a:p>
            <a:endParaRPr lang="en-GB" dirty="0"/>
          </a:p>
          <a:p>
            <a:endParaRPr lang="en-GB" dirty="0"/>
          </a:p>
        </p:txBody>
      </p:sp>
      <p:sp>
        <p:nvSpPr>
          <p:cNvPr id="3" name="Content Placeholder 2"/>
          <p:cNvSpPr>
            <a:spLocks noGrp="1"/>
          </p:cNvSpPr>
          <p:nvPr>
            <p:ph sz="half" idx="2"/>
          </p:nvPr>
        </p:nvSpPr>
        <p:spPr/>
        <p:txBody>
          <a:bodyPr>
            <a:normAutofit lnSpcReduction="10000"/>
          </a:bodyPr>
          <a:lstStyle/>
          <a:p>
            <a:r>
              <a:rPr lang="en-GB" dirty="0"/>
              <a:t> Try and recognise and understand why others may be feeling differently from you… </a:t>
            </a:r>
          </a:p>
          <a:p>
            <a:endParaRPr lang="en-GB" dirty="0"/>
          </a:p>
          <a:p>
            <a:r>
              <a:rPr lang="en-GB" dirty="0"/>
              <a:t>We each have different motivations, desires, anxieties, challenges, support systems  – practical and psychological </a:t>
            </a:r>
          </a:p>
        </p:txBody>
      </p:sp>
      <p:sp>
        <p:nvSpPr>
          <p:cNvPr id="6" name="Title 5">
            <a:extLst>
              <a:ext uri="{FF2B5EF4-FFF2-40B4-BE49-F238E27FC236}">
                <a16:creationId xmlns:a16="http://schemas.microsoft.com/office/drawing/2014/main" id="{E07BA930-3594-F0FC-7EFD-0836954820D7}"/>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534771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PERMA &amp; the five building blocks of wellbeing </a:t>
            </a:r>
          </a:p>
        </p:txBody>
      </p:sp>
      <p:sp>
        <p:nvSpPr>
          <p:cNvPr id="4" name="Content Placeholder 3"/>
          <p:cNvSpPr>
            <a:spLocks noGrp="1"/>
          </p:cNvSpPr>
          <p:nvPr>
            <p:ph sz="half" idx="1"/>
          </p:nvPr>
        </p:nvSpPr>
        <p:spPr/>
        <p:txBody>
          <a:bodyPr>
            <a:normAutofit lnSpcReduction="10000"/>
          </a:bodyPr>
          <a:lstStyle/>
          <a:p>
            <a:pPr marL="0" indent="0">
              <a:buNone/>
            </a:pPr>
            <a:endParaRPr lang="en-GB" dirty="0"/>
          </a:p>
          <a:p>
            <a:endParaRPr lang="en-GB" dirty="0"/>
          </a:p>
          <a:p>
            <a:endParaRPr lang="en-GB" dirty="0"/>
          </a:p>
          <a:p>
            <a:endParaRPr lang="en-GB" dirty="0"/>
          </a:p>
        </p:txBody>
      </p:sp>
      <p:sp>
        <p:nvSpPr>
          <p:cNvPr id="3" name="Content Placeholder 2"/>
          <p:cNvSpPr>
            <a:spLocks noGrp="1"/>
          </p:cNvSpPr>
          <p:nvPr>
            <p:ph sz="half" idx="2"/>
          </p:nvPr>
        </p:nvSpPr>
        <p:spPr>
          <a:xfrm>
            <a:off x="6482211" y="2690105"/>
            <a:ext cx="4718304" cy="3310128"/>
          </a:xfrm>
        </p:spPr>
        <p:txBody>
          <a:bodyPr>
            <a:normAutofit lnSpcReduction="10000"/>
          </a:bodyPr>
          <a:lstStyle/>
          <a:p>
            <a:r>
              <a:rPr lang="en-GB" dirty="0"/>
              <a:t>P – positive emotion</a:t>
            </a:r>
          </a:p>
          <a:p>
            <a:r>
              <a:rPr lang="en-GB" dirty="0"/>
              <a:t>E – engagement</a:t>
            </a:r>
          </a:p>
          <a:p>
            <a:r>
              <a:rPr lang="en-GB" dirty="0"/>
              <a:t>R – relationships</a:t>
            </a:r>
          </a:p>
          <a:p>
            <a:r>
              <a:rPr lang="en-GB" dirty="0"/>
              <a:t>M – meaning</a:t>
            </a:r>
          </a:p>
          <a:p>
            <a:r>
              <a:rPr lang="en-GB" dirty="0"/>
              <a:t>A – achievement</a:t>
            </a:r>
          </a:p>
          <a:p>
            <a:endParaRPr lang="en-GB" dirty="0"/>
          </a:p>
          <a:p>
            <a:pPr marL="0" indent="0">
              <a:buNone/>
            </a:pPr>
            <a:r>
              <a:rPr lang="en-GB" dirty="0"/>
              <a:t>Seligman (2012)</a:t>
            </a:r>
          </a:p>
        </p:txBody>
      </p:sp>
      <p:pic>
        <p:nvPicPr>
          <p:cNvPr id="6" name="Picture 5"/>
          <p:cNvPicPr>
            <a:picLocks noChangeAspect="1"/>
          </p:cNvPicPr>
          <p:nvPr/>
        </p:nvPicPr>
        <p:blipFill>
          <a:blip r:embed="rId3"/>
          <a:stretch>
            <a:fillRect/>
          </a:stretch>
        </p:blipFill>
        <p:spPr>
          <a:xfrm>
            <a:off x="1295401" y="2433117"/>
            <a:ext cx="4639349" cy="3479512"/>
          </a:xfrm>
          <a:prstGeom prst="rect">
            <a:avLst/>
          </a:prstGeom>
        </p:spPr>
      </p:pic>
    </p:spTree>
    <p:extLst>
      <p:ext uri="{BB962C8B-B14F-4D97-AF65-F5344CB8AC3E}">
        <p14:creationId xmlns:p14="http://schemas.microsoft.com/office/powerpoint/2010/main" val="1207220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normAutofit lnSpcReduction="10000"/>
          </a:bodyPr>
          <a:lstStyle/>
          <a:p>
            <a:pPr marL="0" indent="0">
              <a:buNone/>
            </a:pPr>
            <a:endParaRPr lang="en-GB" dirty="0"/>
          </a:p>
          <a:p>
            <a:endParaRPr lang="en-GB" dirty="0"/>
          </a:p>
          <a:p>
            <a:endParaRPr lang="en-GB" dirty="0"/>
          </a:p>
          <a:p>
            <a:endParaRPr lang="en-GB" dirty="0"/>
          </a:p>
        </p:txBody>
      </p:sp>
      <p:sp>
        <p:nvSpPr>
          <p:cNvPr id="3" name="Content Placeholder 2"/>
          <p:cNvSpPr>
            <a:spLocks noGrp="1"/>
          </p:cNvSpPr>
          <p:nvPr>
            <p:ph sz="half" idx="2"/>
          </p:nvPr>
        </p:nvSpPr>
        <p:spPr>
          <a:xfrm>
            <a:off x="857042" y="2560320"/>
            <a:ext cx="4718304" cy="3310128"/>
          </a:xfrm>
        </p:spPr>
        <p:txBody>
          <a:bodyPr>
            <a:normAutofit lnSpcReduction="10000"/>
          </a:bodyPr>
          <a:lstStyle/>
          <a:p>
            <a:r>
              <a:rPr lang="en-GB" dirty="0"/>
              <a:t>P – positive emotion</a:t>
            </a:r>
          </a:p>
          <a:p>
            <a:r>
              <a:rPr lang="en-GB" dirty="0"/>
              <a:t>E – engagement</a:t>
            </a:r>
          </a:p>
          <a:p>
            <a:r>
              <a:rPr lang="en-GB" dirty="0"/>
              <a:t>R – relationships</a:t>
            </a:r>
          </a:p>
          <a:p>
            <a:r>
              <a:rPr lang="en-GB" dirty="0"/>
              <a:t>M – meaning</a:t>
            </a:r>
          </a:p>
          <a:p>
            <a:r>
              <a:rPr lang="en-GB" dirty="0"/>
              <a:t>A – achievement</a:t>
            </a:r>
          </a:p>
          <a:p>
            <a:endParaRPr lang="en-GB" dirty="0"/>
          </a:p>
          <a:p>
            <a:pPr marL="0" indent="0">
              <a:buNone/>
            </a:pPr>
            <a:r>
              <a:rPr lang="en-GB" dirty="0"/>
              <a:t>Seligman (2012)</a:t>
            </a:r>
          </a:p>
        </p:txBody>
      </p:sp>
      <p:sp>
        <p:nvSpPr>
          <p:cNvPr id="5" name="Rectangle 4"/>
          <p:cNvSpPr/>
          <p:nvPr/>
        </p:nvSpPr>
        <p:spPr>
          <a:xfrm>
            <a:off x="3916679" y="2691890"/>
            <a:ext cx="6864928" cy="3416320"/>
          </a:xfrm>
          <a:prstGeom prst="rect">
            <a:avLst/>
          </a:prstGeom>
        </p:spPr>
        <p:txBody>
          <a:bodyPr wrap="square">
            <a:spAutoFit/>
          </a:bodyPr>
          <a:lstStyle/>
          <a:p>
            <a:r>
              <a:rPr lang="en-GB" b="1" dirty="0"/>
              <a:t>Positive emotion </a:t>
            </a:r>
            <a:r>
              <a:rPr lang="en-GB" dirty="0"/>
              <a:t>– What is the ‘mood’ like in your team? How are you providing positive feedback to </a:t>
            </a:r>
            <a:r>
              <a:rPr lang="en-GB" dirty="0" err="1"/>
              <a:t>eachother</a:t>
            </a:r>
            <a:r>
              <a:rPr lang="en-GB" dirty="0"/>
              <a:t>? What support are you providing people?</a:t>
            </a:r>
          </a:p>
          <a:p>
            <a:r>
              <a:rPr lang="en-GB" b="1" dirty="0"/>
              <a:t>Engagement </a:t>
            </a:r>
            <a:r>
              <a:rPr lang="en-GB" dirty="0"/>
              <a:t>– Are people having the chance to do what they do best every day? Do they get the chance to use their ‘strengths’ ?</a:t>
            </a:r>
          </a:p>
          <a:p>
            <a:r>
              <a:rPr lang="en-GB" b="1" dirty="0"/>
              <a:t>Relationships</a:t>
            </a:r>
            <a:r>
              <a:rPr lang="en-GB" dirty="0"/>
              <a:t> – Do team members work collegially or as individuals? Do they genuinely seem to care for each other?  Do you work on building trusting relationships with all of your team members? </a:t>
            </a:r>
          </a:p>
          <a:p>
            <a:r>
              <a:rPr lang="en-GB" b="1" dirty="0"/>
              <a:t>Meaning</a:t>
            </a:r>
            <a:r>
              <a:rPr lang="en-GB" dirty="0"/>
              <a:t> –  Do team members appreciate the link between what they do and the value they provide? </a:t>
            </a:r>
          </a:p>
          <a:p>
            <a:r>
              <a:rPr lang="en-GB" b="1" dirty="0"/>
              <a:t>Achievement</a:t>
            </a:r>
            <a:r>
              <a:rPr lang="en-GB" dirty="0"/>
              <a:t> – Do team members have the opportunity to be proud of what they are doing? </a:t>
            </a:r>
          </a:p>
        </p:txBody>
      </p:sp>
      <p:sp>
        <p:nvSpPr>
          <p:cNvPr id="7" name="Title 6">
            <a:extLst>
              <a:ext uri="{FF2B5EF4-FFF2-40B4-BE49-F238E27FC236}">
                <a16:creationId xmlns:a16="http://schemas.microsoft.com/office/drawing/2014/main" id="{2D669C73-0880-9915-FDF4-9387442A941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911015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Personal  &amp; </a:t>
            </a:r>
            <a:r>
              <a:rPr lang="en-GB" dirty="0" err="1"/>
              <a:t>Profesional</a:t>
            </a:r>
            <a:r>
              <a:rPr lang="en-GB" dirty="0"/>
              <a:t> Development Time…</a:t>
            </a:r>
          </a:p>
        </p:txBody>
      </p:sp>
      <p:pic>
        <p:nvPicPr>
          <p:cNvPr id="8" name="Content Placeholder 7"/>
          <p:cNvPicPr>
            <a:picLocks noGrp="1" noChangeAspect="1"/>
          </p:cNvPicPr>
          <p:nvPr>
            <p:ph idx="1"/>
          </p:nvPr>
        </p:nvPicPr>
        <p:blipFill>
          <a:blip r:embed="rId3"/>
          <a:stretch>
            <a:fillRect/>
          </a:stretch>
        </p:blipFill>
        <p:spPr>
          <a:xfrm>
            <a:off x="576486" y="2595776"/>
            <a:ext cx="4190194" cy="2857122"/>
          </a:xfrm>
          <a:prstGeom prst="rect">
            <a:avLst/>
          </a:prstGeom>
          <a:effectLst>
            <a:outerShdw blurRad="50800" dist="38100" dir="13500000" algn="br" rotWithShape="0">
              <a:prstClr val="black">
                <a:alpha val="40000"/>
              </a:prstClr>
            </a:outerShdw>
          </a:effectLst>
        </p:spPr>
      </p:pic>
      <p:pic>
        <p:nvPicPr>
          <p:cNvPr id="10" name="Picture 9"/>
          <p:cNvPicPr>
            <a:picLocks noChangeAspect="1"/>
          </p:cNvPicPr>
          <p:nvPr/>
        </p:nvPicPr>
        <p:blipFill>
          <a:blip r:embed="rId4"/>
          <a:stretch>
            <a:fillRect/>
          </a:stretch>
        </p:blipFill>
        <p:spPr>
          <a:xfrm>
            <a:off x="3074798" y="2947007"/>
            <a:ext cx="4386654" cy="2956972"/>
          </a:xfrm>
          <a:prstGeom prst="rect">
            <a:avLst/>
          </a:prstGeom>
        </p:spPr>
      </p:pic>
      <p:pic>
        <p:nvPicPr>
          <p:cNvPr id="9" name="Picture 8"/>
          <p:cNvPicPr>
            <a:picLocks noChangeAspect="1"/>
          </p:cNvPicPr>
          <p:nvPr/>
        </p:nvPicPr>
        <p:blipFill>
          <a:blip r:embed="rId5"/>
          <a:stretch>
            <a:fillRect/>
          </a:stretch>
        </p:blipFill>
        <p:spPr>
          <a:xfrm>
            <a:off x="6969105" y="2466270"/>
            <a:ext cx="4469745" cy="2986628"/>
          </a:xfrm>
          <a:prstGeom prst="rect">
            <a:avLst/>
          </a:prstGeom>
        </p:spPr>
      </p:pic>
    </p:spTree>
    <p:extLst>
      <p:ext uri="{BB962C8B-B14F-4D97-AF65-F5344CB8AC3E}">
        <p14:creationId xmlns:p14="http://schemas.microsoft.com/office/powerpoint/2010/main" val="4042844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discover more…..</a:t>
            </a:r>
          </a:p>
        </p:txBody>
      </p:sp>
      <p:sp>
        <p:nvSpPr>
          <p:cNvPr id="3" name="Content Placeholder 2"/>
          <p:cNvSpPr>
            <a:spLocks noGrp="1"/>
          </p:cNvSpPr>
          <p:nvPr>
            <p:ph idx="1"/>
          </p:nvPr>
        </p:nvSpPr>
        <p:spPr/>
        <p:txBody>
          <a:bodyPr>
            <a:normAutofit lnSpcReduction="10000"/>
          </a:bodyPr>
          <a:lstStyle/>
          <a:p>
            <a:r>
              <a:rPr lang="en-GB" dirty="0">
                <a:hlinkClick r:id="rId2"/>
              </a:rPr>
              <a:t>https://www.paulekman.com/universal-emotions/</a:t>
            </a:r>
            <a:endParaRPr lang="en-GB" dirty="0"/>
          </a:p>
          <a:p>
            <a:pPr marL="0" indent="0">
              <a:buNone/>
            </a:pPr>
            <a:endParaRPr lang="en-GB" dirty="0"/>
          </a:p>
          <a:p>
            <a:r>
              <a:rPr lang="en-GB" dirty="0">
                <a:hlinkClick r:id="rId3"/>
              </a:rPr>
              <a:t>https://www.bps.org.uk/news-and-policy/bps-offers-advice-preventing-secondary-trauma-those-taking-distressing-work-home</a:t>
            </a:r>
            <a:endParaRPr lang="en-GB" dirty="0"/>
          </a:p>
          <a:p>
            <a:endParaRPr lang="en-GB" dirty="0"/>
          </a:p>
          <a:p>
            <a:r>
              <a:rPr lang="en-GB" dirty="0">
                <a:hlinkClick r:id="rId4"/>
              </a:rPr>
              <a:t>https://positivepsychology.com/perma-model/</a:t>
            </a:r>
            <a:endParaRPr lang="en-GB" dirty="0"/>
          </a:p>
          <a:p>
            <a:r>
              <a:rPr lang="en-GB" dirty="0">
                <a:hlinkClick r:id="rId5"/>
              </a:rPr>
              <a:t>https://youtu.be/iK6K_N2qe9Y</a:t>
            </a: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003121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892</TotalTime>
  <Words>2498</Words>
  <Application>Microsoft Office PowerPoint</Application>
  <PresentationFormat>Widescreen</PresentationFormat>
  <Paragraphs>353</Paragraphs>
  <Slides>22</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Garamond</vt:lpstr>
      <vt:lpstr>Symbol</vt:lpstr>
      <vt:lpstr>Times</vt:lpstr>
      <vt:lpstr>Times New Roman</vt:lpstr>
      <vt:lpstr>Organic</vt:lpstr>
      <vt:lpstr>Wellbeing at Work  Session 2 </vt:lpstr>
      <vt:lpstr>Session Aims: Critical Personal Reflection </vt:lpstr>
      <vt:lpstr>Pause for a moment……Reflection point </vt:lpstr>
      <vt:lpstr>A return to “normality”…. Or a “new normal?” </vt:lpstr>
      <vt:lpstr>PowerPoint Presentation</vt:lpstr>
      <vt:lpstr>Understanding our emotional responses</vt:lpstr>
      <vt:lpstr>Understanding our emotional responses</vt:lpstr>
      <vt:lpstr>Understanding our emotional responses</vt:lpstr>
      <vt:lpstr>Appraisal, Emotions &amp; Coping </vt:lpstr>
      <vt:lpstr>Individual Differences in stress, emotion and adaptation </vt:lpstr>
      <vt:lpstr>PowerPoint Presentation</vt:lpstr>
      <vt:lpstr>PowerPoint Presentation</vt:lpstr>
      <vt:lpstr>PowerPoint Presentation</vt:lpstr>
      <vt:lpstr>PowerPoint Presentation</vt:lpstr>
      <vt:lpstr>PowerPoint Presentation</vt:lpstr>
      <vt:lpstr>PowerPoint Presentation</vt:lpstr>
      <vt:lpstr>Emotional  Awareness</vt:lpstr>
      <vt:lpstr>PowerPoint Presentation</vt:lpstr>
      <vt:lpstr>PERMA &amp; the five building blocks of wellbeing </vt:lpstr>
      <vt:lpstr>PowerPoint Presentation</vt:lpstr>
      <vt:lpstr>Personal  &amp; Profesional Development Time…</vt:lpstr>
      <vt:lpstr>To discover more…..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113</cp:revision>
  <cp:lastPrinted>2019-03-19T10:06:07Z</cp:lastPrinted>
  <dcterms:created xsi:type="dcterms:W3CDTF">2019-03-16T18:39:37Z</dcterms:created>
  <dcterms:modified xsi:type="dcterms:W3CDTF">2022-11-05T07:15:25Z</dcterms:modified>
</cp:coreProperties>
</file>