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9174" autoAdjust="0"/>
  </p:normalViewPr>
  <p:slideViewPr>
    <p:cSldViewPr snapToGrid="0">
      <p:cViewPr varScale="1">
        <p:scale>
          <a:sx n="68" d="100"/>
          <a:sy n="68"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7F867-D160-4BCA-950B-75B82E7C53C8}" type="datetimeFigureOut">
              <a:rPr lang="en-US" smtClean="0"/>
              <a:t>10/16/2022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46140-C620-44FA-BF4E-78BB2F666BA3}" type="slidenum">
              <a:rPr lang="en-US" smtClean="0"/>
              <a:t>‹#›</a:t>
            </a:fld>
            <a:endParaRPr lang="en-US"/>
          </a:p>
        </p:txBody>
      </p:sp>
    </p:spTree>
    <p:extLst>
      <p:ext uri="{BB962C8B-B14F-4D97-AF65-F5344CB8AC3E}">
        <p14:creationId xmlns:p14="http://schemas.microsoft.com/office/powerpoint/2010/main" val="2264084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pPr lvl="0"/>
            <a:r>
              <a:rPr lang="en-US" sz="1200" kern="1200" dirty="0">
                <a:solidFill>
                  <a:schemeClr val="tx1"/>
                </a:solidFill>
                <a:effectLst/>
                <a:latin typeface="+mn-lt"/>
                <a:ea typeface="+mn-ea"/>
                <a:cs typeface="+mn-cs"/>
              </a:rPr>
              <a:t>This particular presentation is about understanding the nature and impact of the problem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and in this presentation, a proper understanding of the cause and effect analysis and pest analysis is conducted.</a:t>
            </a:r>
          </a:p>
          <a:p>
            <a:pPr lvl="0"/>
            <a:r>
              <a:rPr lang="en-US" sz="1200" kern="1200" dirty="0">
                <a:solidFill>
                  <a:schemeClr val="tx1"/>
                </a:solidFill>
                <a:effectLst/>
                <a:latin typeface="+mn-lt"/>
                <a:ea typeface="+mn-ea"/>
                <a:cs typeface="+mn-cs"/>
              </a:rPr>
              <a:t>This presentation also consists of the alternative solution for the company to increase profitability.</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2</a:t>
            </a:fld>
            <a:endParaRPr lang="en-US"/>
          </a:p>
        </p:txBody>
      </p:sp>
    </p:spTree>
    <p:extLst>
      <p:ext uri="{BB962C8B-B14F-4D97-AF65-F5344CB8AC3E}">
        <p14:creationId xmlns:p14="http://schemas.microsoft.com/office/powerpoint/2010/main" val="2675738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Discussion about the nature of the problem</a:t>
            </a:r>
          </a:p>
          <a:p>
            <a:r>
              <a:rPr lang="en-US" sz="1200" kern="1200" dirty="0">
                <a:solidFill>
                  <a:schemeClr val="tx1"/>
                </a:solidFill>
                <a:effectLst/>
                <a:latin typeface="+mn-lt"/>
                <a:ea typeface="+mn-ea"/>
                <a:cs typeface="+mn-cs"/>
              </a:rPr>
              <a:t>The Retail Industry has been facing challenges in the last few years due to covid-19 situation and the price rise due to the war between Russia and Ukraine </a:t>
            </a:r>
            <a:r>
              <a:rPr lang="en-GB" sz="1200" kern="1200" dirty="0">
                <a:solidFill>
                  <a:schemeClr val="tx1"/>
                </a:solidFill>
                <a:effectLst/>
                <a:latin typeface="+mn-lt"/>
                <a:ea typeface="+mn-ea"/>
                <a:cs typeface="+mn-cs"/>
              </a:rPr>
              <a:t>(E. A., 2016)</a:t>
            </a:r>
            <a:r>
              <a:rPr lang="en-US" sz="1200" kern="1200" dirty="0">
                <a:solidFill>
                  <a:schemeClr val="tx1"/>
                </a:solidFill>
                <a:effectLst/>
                <a:latin typeface="+mn-lt"/>
                <a:ea typeface="+mn-ea"/>
                <a:cs typeface="+mn-cs"/>
              </a:rPr>
              <a:t>.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is facing difficulty in terms of increasing its profitability and sustaining in the Global market. The main problem of this particular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less profitability and a decrease in the sales rate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Heizer</a:t>
            </a:r>
            <a:r>
              <a:rPr lang="en-GB" sz="1200" kern="1200" dirty="0">
                <a:solidFill>
                  <a:schemeClr val="tx1"/>
                </a:solidFill>
                <a:effectLst/>
                <a:latin typeface="+mn-lt"/>
                <a:ea typeface="+mn-ea"/>
                <a:cs typeface="+mn-cs"/>
              </a:rPr>
              <a:t>, Render and Munson, 2019)</a:t>
            </a:r>
            <a:r>
              <a:rPr lang="en-US" sz="1200" kern="1200" dirty="0">
                <a:solidFill>
                  <a:schemeClr val="tx1"/>
                </a:solidFill>
                <a:effectLst/>
                <a:latin typeface="+mn-lt"/>
                <a:ea typeface="+mn-ea"/>
                <a:cs typeface="+mn-cs"/>
              </a:rPr>
              <a:t>. due to the covid-19 situation, the sales of formal suits has been decreased due to social distancing so meaning consumers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do not need formal suits as they are conducting home offices. Due to the consumers changing purchase behavior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has been suffering greatly.</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3</a:t>
            </a:fld>
            <a:endParaRPr lang="en-US"/>
          </a:p>
        </p:txBody>
      </p:sp>
    </p:spTree>
    <p:extLst>
      <p:ext uri="{BB962C8B-B14F-4D97-AF65-F5344CB8AC3E}">
        <p14:creationId xmlns:p14="http://schemas.microsoft.com/office/powerpoint/2010/main" val="18946025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Impact of the problem on employees and T M </a:t>
            </a:r>
            <a:r>
              <a:rPr lang="en-US" sz="1200" b="1" kern="1200" dirty="0" err="1">
                <a:solidFill>
                  <a:schemeClr val="tx1"/>
                </a:solidFill>
                <a:effectLst/>
                <a:latin typeface="+mn-lt"/>
                <a:ea typeface="+mn-ea"/>
                <a:cs typeface="+mn-cs"/>
              </a:rPr>
              <a:t>Lewin</a:t>
            </a:r>
            <a:endParaRPr lang="en-US" sz="1200" b="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the profitability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decreasing without impacting the employees as well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also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Kumbhat</a:t>
            </a:r>
            <a:r>
              <a:rPr lang="en-GB" sz="1200" kern="1200" dirty="0">
                <a:solidFill>
                  <a:schemeClr val="tx1"/>
                </a:solidFill>
                <a:effectLst/>
                <a:latin typeface="+mn-lt"/>
                <a:ea typeface="+mn-ea"/>
                <a:cs typeface="+mn-cs"/>
              </a:rPr>
              <a:t>, 2019)</a:t>
            </a:r>
            <a:r>
              <a:rPr lang="en-US" sz="1200" kern="1200" dirty="0">
                <a:solidFill>
                  <a:schemeClr val="tx1"/>
                </a:solidFill>
                <a:effectLst/>
                <a:latin typeface="+mn-lt"/>
                <a:ea typeface="+mn-ea"/>
                <a:cs typeface="+mn-cs"/>
              </a:rPr>
              <a:t>. Decrease in profitability has impacted the business as it created supply chain issues and it has decreased the sales rate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which impacted the employees in terms of providing their wages and incentives </a:t>
            </a:r>
            <a:r>
              <a:rPr lang="en-GB" sz="1200" kern="1200" dirty="0">
                <a:solidFill>
                  <a:schemeClr val="tx1"/>
                </a:solidFill>
                <a:effectLst/>
                <a:latin typeface="+mn-lt"/>
                <a:ea typeface="+mn-ea"/>
                <a:cs typeface="+mn-cs"/>
              </a:rPr>
              <a:t>(Malar, 2019)</a:t>
            </a:r>
            <a:r>
              <a:rPr lang="en-US" sz="1200" kern="1200" dirty="0">
                <a:solidFill>
                  <a:schemeClr val="tx1"/>
                </a:solidFill>
                <a:effectLst/>
                <a:latin typeface="+mn-lt"/>
                <a:ea typeface="+mn-ea"/>
                <a:cs typeface="+mn-cs"/>
              </a:rPr>
              <a:t>.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cannot conduct operation activities due to less profitability in the formal shirt purchase section. It is also creating difficulty 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expand the business and increase sales revenue </a:t>
            </a:r>
            <a:r>
              <a:rPr lang="en-GB" sz="1200" kern="1200" dirty="0">
                <a:solidFill>
                  <a:schemeClr val="tx1"/>
                </a:solidFill>
                <a:effectLst/>
                <a:latin typeface="+mn-lt"/>
                <a:ea typeface="+mn-ea"/>
                <a:cs typeface="+mn-cs"/>
              </a:rPr>
              <a:t>(Mandel, Rucker, </a:t>
            </a:r>
            <a:r>
              <a:rPr lang="en-GB" sz="1200" kern="1200" dirty="0" err="1">
                <a:solidFill>
                  <a:schemeClr val="tx1"/>
                </a:solidFill>
                <a:effectLst/>
                <a:latin typeface="+mn-lt"/>
                <a:ea typeface="+mn-ea"/>
                <a:cs typeface="+mn-cs"/>
              </a:rPr>
              <a:t>Levav</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Galinsky</a:t>
            </a:r>
            <a:r>
              <a:rPr lang="en-GB" sz="1200" kern="1200" dirty="0">
                <a:solidFill>
                  <a:schemeClr val="tx1"/>
                </a:solidFill>
                <a:effectLst/>
                <a:latin typeface="+mn-lt"/>
                <a:ea typeface="+mn-ea"/>
                <a:cs typeface="+mn-cs"/>
              </a:rPr>
              <a:t>, 2017)</a:t>
            </a:r>
            <a:r>
              <a:rPr lang="en-US" sz="1200" kern="1200" dirty="0">
                <a:solidFill>
                  <a:schemeClr val="tx1"/>
                </a:solidFill>
                <a:effectLst/>
                <a:latin typeface="+mn-lt"/>
                <a:ea typeface="+mn-ea"/>
                <a:cs typeface="+mn-cs"/>
              </a:rPr>
              <a:t>. Employees are greatly suffering due to the cost of living increasing the employees are also getting affected by this.</a:t>
            </a:r>
          </a:p>
        </p:txBody>
      </p:sp>
      <p:sp>
        <p:nvSpPr>
          <p:cNvPr id="4" name="Slide Number Placeholder 3"/>
          <p:cNvSpPr>
            <a:spLocks noGrp="1"/>
          </p:cNvSpPr>
          <p:nvPr>
            <p:ph type="sldNum" sz="quarter" idx="10"/>
          </p:nvPr>
        </p:nvSpPr>
        <p:spPr/>
        <p:txBody>
          <a:bodyPr/>
          <a:lstStyle/>
          <a:p>
            <a:fld id="{8C046140-C620-44FA-BF4E-78BB2F666BA3}" type="slidenum">
              <a:rPr lang="en-US" smtClean="0"/>
              <a:t>4</a:t>
            </a:fld>
            <a:endParaRPr lang="en-US"/>
          </a:p>
        </p:txBody>
      </p:sp>
    </p:spTree>
    <p:extLst>
      <p:ext uri="{BB962C8B-B14F-4D97-AF65-F5344CB8AC3E}">
        <p14:creationId xmlns:p14="http://schemas.microsoft.com/office/powerpoint/2010/main" val="293886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err="1">
                <a:solidFill>
                  <a:schemeClr val="tx1"/>
                </a:solidFill>
                <a:effectLst/>
                <a:latin typeface="+mn-lt"/>
                <a:ea typeface="+mn-ea"/>
                <a:cs typeface="+mn-cs"/>
              </a:rPr>
              <a:t>Pestel</a:t>
            </a:r>
            <a:r>
              <a:rPr lang="en-US" sz="1200" b="1" kern="1200" dirty="0">
                <a:solidFill>
                  <a:schemeClr val="tx1"/>
                </a:solidFill>
                <a:effectLst/>
                <a:latin typeface="+mn-lt"/>
                <a:ea typeface="+mn-ea"/>
                <a:cs typeface="+mn-cs"/>
              </a:rPr>
              <a:t> analysis</a:t>
            </a:r>
          </a:p>
          <a:p>
            <a:r>
              <a:rPr lang="en-US" sz="1200" b="1" kern="1200" dirty="0">
                <a:solidFill>
                  <a:schemeClr val="tx1"/>
                </a:solidFill>
                <a:effectLst/>
                <a:latin typeface="+mn-lt"/>
                <a:ea typeface="+mn-ea"/>
                <a:cs typeface="+mn-cs"/>
              </a:rPr>
              <a:t> Political factor: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situation has impacted the business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deeply in terms of conducting operations in the United Kingdom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Outreville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Desrochers</a:t>
            </a:r>
            <a:r>
              <a:rPr lang="en-GB" sz="1200" kern="1200" dirty="0">
                <a:solidFill>
                  <a:schemeClr val="tx1"/>
                </a:solidFill>
                <a:effectLst/>
                <a:latin typeface="+mn-lt"/>
                <a:ea typeface="+mn-ea"/>
                <a:cs typeface="+mn-cs"/>
              </a:rPr>
              <a:t>, 2016)</a:t>
            </a:r>
            <a:r>
              <a:rPr lang="en-US" sz="1200" kern="1200" dirty="0">
                <a:solidFill>
                  <a:schemeClr val="tx1"/>
                </a:solidFill>
                <a:effectLst/>
                <a:latin typeface="+mn-lt"/>
                <a:ea typeface="+mn-ea"/>
                <a:cs typeface="+mn-cs"/>
              </a:rPr>
              <a:t>. Due to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many company employees has lost their job and due to that reason, formal shirt purchase has decreased in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Political factors for example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has been contributing to difficulties in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by reducing sales revenue.</a:t>
            </a:r>
          </a:p>
          <a:p>
            <a:r>
              <a:rPr lang="en-US" sz="1200" b="1" kern="1200" dirty="0">
                <a:solidFill>
                  <a:schemeClr val="tx1"/>
                </a:solidFill>
                <a:effectLst/>
                <a:latin typeface="+mn-lt"/>
                <a:ea typeface="+mn-ea"/>
                <a:cs typeface="+mn-cs"/>
              </a:rPr>
              <a:t>Economic factor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is greatly suffering economically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facing fewer sales revenue and the fall of formal shirt purchase has increased due to the consumers work from home situation. and Meanwhile the sales of the particular company has decreased due to the trade war between Russia and Ukraine which has increased the price of raw materials and for that reason the company is getting infected through the war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Somjani</a:t>
            </a:r>
            <a:r>
              <a:rPr lang="en-GB"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Social factor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problem for this particular company which they are facing is a decrease in profitability the main reason behind this is consumer purchase behavior has changed due to the coronavirus outbreak and people are now forced to maintain social distancing which has impacted the business. Due to social distancing consumers don't require to be physically present in the company so the purchase of formal shirts has decreased.</a:t>
            </a:r>
          </a:p>
          <a:p>
            <a:r>
              <a:rPr lang="en-US" sz="1200" b="1" kern="1200" dirty="0">
                <a:solidFill>
                  <a:schemeClr val="tx1"/>
                </a:solidFill>
                <a:effectLst/>
                <a:latin typeface="+mn-lt"/>
                <a:ea typeface="+mn-ea"/>
                <a:cs typeface="+mn-cs"/>
              </a:rPr>
              <a:t>Technological factors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In the Retail Industry, technological factors does an important part in terms of expanding the business and increasing profitability.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does business in different countries and has multiple outlets. Technological factors for example- Social media platforms can help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increase its profitability by giving a global presence.</a:t>
            </a:r>
          </a:p>
          <a:p>
            <a:r>
              <a:rPr lang="en-US" sz="1200" b="1" kern="1200" dirty="0">
                <a:solidFill>
                  <a:schemeClr val="tx1"/>
                </a:solidFill>
                <a:effectLst/>
                <a:latin typeface="+mn-lt"/>
                <a:ea typeface="+mn-ea"/>
                <a:cs typeface="+mn-cs"/>
              </a:rPr>
              <a:t> Legal factor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United Kingdom, </a:t>
            </a:r>
            <a:r>
              <a:rPr lang="en-US" sz="1200" kern="1200" dirty="0" err="1">
                <a:solidFill>
                  <a:schemeClr val="tx1"/>
                </a:solidFill>
                <a:effectLst/>
                <a:latin typeface="+mn-lt"/>
                <a:ea typeface="+mn-ea"/>
                <a:cs typeface="+mn-cs"/>
              </a:rPr>
              <a:t>Brexit</a:t>
            </a:r>
            <a:r>
              <a:rPr lang="en-US" sz="1200" kern="1200" dirty="0">
                <a:solidFill>
                  <a:schemeClr val="tx1"/>
                </a:solidFill>
                <a:effectLst/>
                <a:latin typeface="+mn-lt"/>
                <a:ea typeface="+mn-ea"/>
                <a:cs typeface="+mn-cs"/>
              </a:rPr>
              <a:t> will impact the business regulatory environment and the government is imposing £2 per play on betting termination this will impact the business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contact their operation in the United Kingdom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Zahara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Muslimin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Chintya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Dewi</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Buntuang</a:t>
            </a:r>
            <a:r>
              <a:rPr lang="en-GB"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All the betting is for company’s welfare but it will impact the business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The company gets affected by tax regulations and export rules for legal factors.</a:t>
            </a:r>
          </a:p>
          <a:p>
            <a:r>
              <a:rPr lang="en-US" sz="1200" b="1" kern="1200" dirty="0">
                <a:solidFill>
                  <a:schemeClr val="tx1"/>
                </a:solidFill>
                <a:effectLst/>
                <a:latin typeface="+mn-lt"/>
                <a:ea typeface="+mn-ea"/>
                <a:cs typeface="+mn-cs"/>
              </a:rPr>
              <a:t>Environmental factor</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In the Retail Industry, many clothes are made from cotton but before that Chemicals are used in the way of making cotton and which is not environmentally friendly for anyone. The mess around of chemicals that are used in terms of producing cloth can be hazardous to humans and for that reason, environmental factors do impact the business of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5</a:t>
            </a:fld>
            <a:endParaRPr lang="en-US"/>
          </a:p>
        </p:txBody>
      </p:sp>
    </p:spTree>
    <p:extLst>
      <p:ext uri="{BB962C8B-B14F-4D97-AF65-F5344CB8AC3E}">
        <p14:creationId xmlns:p14="http://schemas.microsoft.com/office/powerpoint/2010/main" val="1062565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Cause and effect analysis</a:t>
            </a:r>
          </a:p>
          <a:p>
            <a:r>
              <a:rPr lang="en-US" sz="1200" b="1" kern="1200" dirty="0">
                <a:solidFill>
                  <a:schemeClr val="tx1"/>
                </a:solidFill>
                <a:effectLst/>
                <a:latin typeface="+mn-lt"/>
                <a:ea typeface="+mn-ea"/>
                <a:cs typeface="+mn-cs"/>
              </a:rPr>
              <a:t>Problem identification:</a:t>
            </a:r>
            <a:r>
              <a:rPr lang="en-US" sz="1200" kern="1200" dirty="0">
                <a:solidFill>
                  <a:schemeClr val="tx1"/>
                </a:solidFill>
                <a:effectLst/>
                <a:latin typeface="+mn-lt"/>
                <a:ea typeface="+mn-ea"/>
                <a:cs typeface="+mn-cs"/>
              </a:rPr>
              <a:t>  The main problem of this particular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a lack of profitability and supply chain issues with low sales rates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Soni</a:t>
            </a:r>
            <a:r>
              <a:rPr lang="en-GB" sz="1200" kern="1200" dirty="0">
                <a:solidFill>
                  <a:schemeClr val="tx1"/>
                </a:solidFill>
                <a:effectLst/>
                <a:latin typeface="+mn-lt"/>
                <a:ea typeface="+mn-ea"/>
                <a:cs typeface="+mn-cs"/>
              </a:rPr>
              <a:t>, 2020)</a:t>
            </a:r>
            <a:r>
              <a:rPr lang="en-US" sz="120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Major factors:</a:t>
            </a:r>
            <a:r>
              <a:rPr lang="en-US" sz="1200" kern="1200" dirty="0">
                <a:solidFill>
                  <a:schemeClr val="tx1"/>
                </a:solidFill>
                <a:effectLst/>
                <a:latin typeface="+mn-lt"/>
                <a:ea typeface="+mn-ea"/>
                <a:cs typeface="+mn-cs"/>
              </a:rPr>
              <a:t>  The major factors that are creating problems are-The covid-19 situation, the coronavirus outbreak, the war between Russia and Ukraine, and lastly consumer purchase behavior those are creating the problem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Harel</a:t>
            </a:r>
            <a:r>
              <a:rPr lang="en-GB"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a:t>
            </a:r>
          </a:p>
          <a:p>
            <a:r>
              <a:rPr lang="en-US" sz="1200" b="1" kern="1200" dirty="0">
                <a:solidFill>
                  <a:schemeClr val="tx1"/>
                </a:solidFill>
                <a:effectLst/>
                <a:latin typeface="+mn-lt"/>
                <a:ea typeface="+mn-ea"/>
                <a:cs typeface="+mn-cs"/>
              </a:rPr>
              <a:t>Possible causes:</a:t>
            </a:r>
            <a:r>
              <a:rPr lang="en-US" sz="1200" kern="1200" dirty="0">
                <a:solidFill>
                  <a:schemeClr val="tx1"/>
                </a:solidFill>
                <a:effectLst/>
                <a:latin typeface="+mn-lt"/>
                <a:ea typeface="+mn-ea"/>
                <a:cs typeface="+mn-cs"/>
              </a:rPr>
              <a:t>  The reason behind consumer purchase change is due to the social distancing and working from home has caused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for informal shirt purchases as Consumers do not require a formal at-home office situation.</a:t>
            </a:r>
          </a:p>
          <a:p>
            <a:r>
              <a:rPr lang="en-US" sz="1200" b="1" kern="1200" dirty="0">
                <a:solidFill>
                  <a:schemeClr val="tx1"/>
                </a:solidFill>
                <a:effectLst/>
                <a:latin typeface="+mn-lt"/>
                <a:ea typeface="+mn-ea"/>
                <a:cs typeface="+mn-cs"/>
              </a:rPr>
              <a:t>Analyze:</a:t>
            </a:r>
            <a:r>
              <a:rPr lang="en-US" sz="1200" kern="1200" dirty="0">
                <a:solidFill>
                  <a:schemeClr val="tx1"/>
                </a:solidFill>
                <a:effectLst/>
                <a:latin typeface="+mn-lt"/>
                <a:ea typeface="+mn-ea"/>
                <a:cs typeface="+mn-cs"/>
              </a:rPr>
              <a:t>  The fishbone diagram shows the causes and effects of the factors that are causing problems for the company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Gelashvili</a:t>
            </a:r>
            <a:r>
              <a:rPr lang="en-GB" sz="1200" kern="1200" dirty="0">
                <a:solidFill>
                  <a:schemeClr val="tx1"/>
                </a:solidFill>
                <a:effectLst/>
                <a:latin typeface="+mn-lt"/>
                <a:ea typeface="+mn-ea"/>
                <a:cs typeface="+mn-cs"/>
              </a:rPr>
              <a:t>, 2022)</a:t>
            </a:r>
            <a:r>
              <a:rPr lang="en-US" sz="1200" kern="1200" dirty="0">
                <a:solidFill>
                  <a:schemeClr val="tx1"/>
                </a:solidFill>
                <a:effectLst/>
                <a:latin typeface="+mn-lt"/>
                <a:ea typeface="+mn-ea"/>
                <a:cs typeface="+mn-cs"/>
              </a:rPr>
              <a:t>. Due to the social distancing and home work from home situation consumers and not the formal shirts are causing a problem for the company to decrease in their profitability.</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6</a:t>
            </a:fld>
            <a:endParaRPr lang="en-US"/>
          </a:p>
        </p:txBody>
      </p:sp>
    </p:spTree>
    <p:extLst>
      <p:ext uri="{BB962C8B-B14F-4D97-AF65-F5344CB8AC3E}">
        <p14:creationId xmlns:p14="http://schemas.microsoft.com/office/powerpoint/2010/main" val="1038909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Alternative solution:</a:t>
            </a:r>
          </a:p>
          <a:p>
            <a:r>
              <a:rPr lang="en-US" sz="1200" kern="1200" dirty="0">
                <a:solidFill>
                  <a:schemeClr val="tx1"/>
                </a:solidFill>
                <a:effectLst/>
                <a:latin typeface="+mn-lt"/>
                <a:ea typeface="+mn-ea"/>
                <a:cs typeface="+mn-cs"/>
              </a:rPr>
              <a:t> In terms of increasing profitability and getting the sales rate, high T M </a:t>
            </a:r>
            <a:r>
              <a:rPr lang="en-US" sz="1200" kern="1200" dirty="0" err="1">
                <a:solidFill>
                  <a:schemeClr val="tx1"/>
                </a:solidFill>
                <a:effectLst/>
                <a:latin typeface="+mn-lt"/>
                <a:ea typeface="+mn-ea"/>
                <a:cs typeface="+mn-cs"/>
              </a:rPr>
              <a:t>Lewin</a:t>
            </a:r>
            <a:r>
              <a:rPr lang="en-US" sz="1200" kern="1200" dirty="0">
                <a:solidFill>
                  <a:schemeClr val="tx1"/>
                </a:solidFill>
                <a:effectLst/>
                <a:latin typeface="+mn-lt"/>
                <a:ea typeface="+mn-ea"/>
                <a:cs typeface="+mn-cs"/>
              </a:rPr>
              <a:t> needs to consider a proper solution are come up with strategies so that they can ensure our profitability. For this particular company ordinary solution can be reducing their operation cost and production cost of formal shirts with other products so that they can increase profitability (</a:t>
            </a:r>
            <a:r>
              <a:rPr lang="en-US" sz="1200" kern="1200" dirty="0" err="1">
                <a:solidFill>
                  <a:schemeClr val="tx1"/>
                </a:solidFill>
                <a:effectLst/>
                <a:latin typeface="+mn-lt"/>
                <a:ea typeface="+mn-ea"/>
                <a:cs typeface="+mn-cs"/>
              </a:rPr>
              <a:t>Eckey</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Memmel</a:t>
            </a:r>
            <a:r>
              <a:rPr lang="en-US" sz="1200" kern="1200" dirty="0">
                <a:solidFill>
                  <a:schemeClr val="tx1"/>
                </a:solidFill>
                <a:effectLst/>
                <a:latin typeface="+mn-lt"/>
                <a:ea typeface="+mn-ea"/>
                <a:cs typeface="+mn-cs"/>
              </a:rPr>
              <a:t>, 2022). Also, another strategy that they can add up is to invest more in the research and development process to come up with new designs of shirts that will attract consumers more.</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7</a:t>
            </a:fld>
            <a:endParaRPr lang="en-US"/>
          </a:p>
        </p:txBody>
      </p:sp>
    </p:spTree>
    <p:extLst>
      <p:ext uri="{BB962C8B-B14F-4D97-AF65-F5344CB8AC3E}">
        <p14:creationId xmlns:p14="http://schemas.microsoft.com/office/powerpoint/2010/main" val="1207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pPr lvl="0"/>
            <a:r>
              <a:rPr lang="en-US" sz="1200" kern="1200" dirty="0">
                <a:solidFill>
                  <a:schemeClr val="tx1"/>
                </a:solidFill>
                <a:effectLst/>
                <a:latin typeface="+mn-lt"/>
                <a:ea typeface="+mn-ea"/>
                <a:cs typeface="+mn-cs"/>
              </a:rPr>
              <a:t>This presentation consists of a pastel analysis and causes and effect analysis of T M </a:t>
            </a:r>
            <a:r>
              <a:rPr lang="en-US" sz="1200" kern="1200" dirty="0" err="1">
                <a:solidFill>
                  <a:schemeClr val="tx1"/>
                </a:solidFill>
                <a:effectLst/>
                <a:latin typeface="+mn-lt"/>
                <a:ea typeface="+mn-ea"/>
                <a:cs typeface="+mn-cs"/>
              </a:rPr>
              <a:t>Lewin's</a:t>
            </a:r>
            <a:r>
              <a:rPr lang="en-US" sz="1200" kern="1200" dirty="0">
                <a:solidFill>
                  <a:schemeClr val="tx1"/>
                </a:solidFill>
                <a:effectLst/>
                <a:latin typeface="+mn-lt"/>
                <a:ea typeface="+mn-ea"/>
                <a:cs typeface="+mn-cs"/>
              </a:rPr>
              <a:t> understanding of the impact of the coronavirus outbreak on their profitability.</a:t>
            </a:r>
          </a:p>
          <a:p>
            <a:pPr lvl="0"/>
            <a:r>
              <a:rPr lang="en-US" sz="1200" kern="1200" dirty="0">
                <a:solidFill>
                  <a:schemeClr val="tx1"/>
                </a:solidFill>
                <a:effectLst/>
                <a:latin typeface="+mn-lt"/>
                <a:ea typeface="+mn-ea"/>
                <a:cs typeface="+mn-cs"/>
              </a:rPr>
              <a:t>This presentation also provides an understanding of the impact of the problem on the employees and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with the proper solution.</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8</a:t>
            </a:fld>
            <a:endParaRPr lang="en-US"/>
          </a:p>
        </p:txBody>
      </p:sp>
    </p:spTree>
    <p:extLst>
      <p:ext uri="{BB962C8B-B14F-4D97-AF65-F5344CB8AC3E}">
        <p14:creationId xmlns:p14="http://schemas.microsoft.com/office/powerpoint/2010/main" val="1761689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E. A., F., 2016. Family Buying Behavior Of Female Consumers In Retail Industry. </a:t>
            </a:r>
            <a:r>
              <a:rPr lang="en-US" sz="1200" i="1" kern="1200" dirty="0">
                <a:solidFill>
                  <a:schemeClr val="tx1"/>
                </a:solidFill>
                <a:effectLst/>
                <a:latin typeface="+mn-lt"/>
                <a:ea typeface="+mn-ea"/>
                <a:cs typeface="+mn-cs"/>
              </a:rPr>
              <a:t>RA Journal Of Applied Research</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Eckey</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Memmel</a:t>
            </a:r>
            <a:r>
              <a:rPr lang="en-US" sz="1200" kern="1200" dirty="0">
                <a:solidFill>
                  <a:schemeClr val="tx1"/>
                </a:solidFill>
                <a:effectLst/>
                <a:latin typeface="+mn-lt"/>
                <a:ea typeface="+mn-ea"/>
                <a:cs typeface="+mn-cs"/>
              </a:rPr>
              <a:t>, S., 2022. Impact of COVID-19 on family business performance: evidence from listed companies in Germany. </a:t>
            </a:r>
            <a:r>
              <a:rPr lang="en-US" sz="1200" i="1" kern="1200" dirty="0">
                <a:solidFill>
                  <a:schemeClr val="tx1"/>
                </a:solidFill>
                <a:effectLst/>
                <a:latin typeface="+mn-lt"/>
                <a:ea typeface="+mn-ea"/>
                <a:cs typeface="+mn-cs"/>
              </a:rPr>
              <a:t>Journal of Family Business Management</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Gelashvili</a:t>
            </a:r>
            <a:r>
              <a:rPr lang="en-US" sz="1200" kern="1200" dirty="0">
                <a:solidFill>
                  <a:schemeClr val="tx1"/>
                </a:solidFill>
                <a:effectLst/>
                <a:latin typeface="+mn-lt"/>
                <a:ea typeface="+mn-ea"/>
                <a:cs typeface="+mn-cs"/>
              </a:rPr>
              <a:t>, M., 2022. COVID-19, IMPACT OF THE CORONAVIRUS AND GLOBAL CHALLENGES. </a:t>
            </a:r>
            <a:r>
              <a:rPr lang="en-US" sz="1200" i="1" kern="1200" dirty="0">
                <a:solidFill>
                  <a:schemeClr val="tx1"/>
                </a:solidFill>
                <a:effectLst/>
                <a:latin typeface="+mn-lt"/>
                <a:ea typeface="+mn-ea"/>
                <a:cs typeface="+mn-cs"/>
              </a:rPr>
              <a:t>Globalization and Business</a:t>
            </a:r>
            <a:r>
              <a:rPr lang="en-US" sz="1200" kern="1200" dirty="0">
                <a:solidFill>
                  <a:schemeClr val="tx1"/>
                </a:solidFill>
                <a:effectLst/>
                <a:latin typeface="+mn-lt"/>
                <a:ea typeface="+mn-ea"/>
                <a:cs typeface="+mn-cs"/>
              </a:rPr>
              <a:t>, pp.57-60.</a:t>
            </a:r>
          </a:p>
          <a:p>
            <a:r>
              <a:rPr lang="en-US" sz="1200" kern="1200" dirty="0" err="1">
                <a:solidFill>
                  <a:schemeClr val="tx1"/>
                </a:solidFill>
                <a:effectLst/>
                <a:latin typeface="+mn-lt"/>
                <a:ea typeface="+mn-ea"/>
                <a:cs typeface="+mn-cs"/>
              </a:rPr>
              <a:t>Harel</a:t>
            </a:r>
            <a:r>
              <a:rPr lang="en-US" sz="1200" kern="1200" dirty="0">
                <a:solidFill>
                  <a:schemeClr val="tx1"/>
                </a:solidFill>
                <a:effectLst/>
                <a:latin typeface="+mn-lt"/>
                <a:ea typeface="+mn-ea"/>
                <a:cs typeface="+mn-cs"/>
              </a:rPr>
              <a:t>, R., 2021. The Impact of COVID-19 on Small Businesses’ Performance and Innovation. </a:t>
            </a:r>
            <a:r>
              <a:rPr lang="en-US" sz="1200" i="1" kern="1200" dirty="0">
                <a:solidFill>
                  <a:schemeClr val="tx1"/>
                </a:solidFill>
                <a:effectLst/>
                <a:latin typeface="+mn-lt"/>
                <a:ea typeface="+mn-ea"/>
                <a:cs typeface="+mn-cs"/>
              </a:rPr>
              <a:t>Global Business Review</a:t>
            </a:r>
            <a:r>
              <a:rPr lang="en-US" sz="1200" kern="1200" dirty="0">
                <a:solidFill>
                  <a:schemeClr val="tx1"/>
                </a:solidFill>
                <a:effectLst/>
                <a:latin typeface="+mn-lt"/>
                <a:ea typeface="+mn-ea"/>
                <a:cs typeface="+mn-cs"/>
              </a:rPr>
              <a:t>, p.097215092110391.</a:t>
            </a:r>
          </a:p>
          <a:p>
            <a:r>
              <a:rPr lang="en-US" sz="1200" kern="1200" dirty="0" err="1">
                <a:solidFill>
                  <a:schemeClr val="tx1"/>
                </a:solidFill>
                <a:effectLst/>
                <a:latin typeface="+mn-lt"/>
                <a:ea typeface="+mn-ea"/>
                <a:cs typeface="+mn-cs"/>
              </a:rPr>
              <a:t>Heizer</a:t>
            </a:r>
            <a:r>
              <a:rPr lang="en-US" sz="1200" kern="1200" dirty="0">
                <a:solidFill>
                  <a:schemeClr val="tx1"/>
                </a:solidFill>
                <a:effectLst/>
                <a:latin typeface="+mn-lt"/>
                <a:ea typeface="+mn-ea"/>
                <a:cs typeface="+mn-cs"/>
              </a:rPr>
              <a:t>, J., Render, B. and Munson, C., 2019. </a:t>
            </a:r>
            <a:r>
              <a:rPr lang="en-US" sz="1200" i="1" kern="1200" dirty="0">
                <a:solidFill>
                  <a:schemeClr val="tx1"/>
                </a:solidFill>
                <a:effectLst/>
                <a:latin typeface="+mn-lt"/>
                <a:ea typeface="+mn-ea"/>
                <a:cs typeface="+mn-cs"/>
              </a:rPr>
              <a:t>Operations Management</a:t>
            </a:r>
            <a:r>
              <a:rPr lang="en-US" sz="1200" kern="1200" dirty="0">
                <a:solidFill>
                  <a:schemeClr val="tx1"/>
                </a:solidFill>
                <a:effectLst/>
                <a:latin typeface="+mn-lt"/>
                <a:ea typeface="+mn-ea"/>
                <a:cs typeface="+mn-cs"/>
              </a:rPr>
              <a:t>. Harlow, United Kingdom: Pearson Education Canada.</a:t>
            </a:r>
          </a:p>
          <a:p>
            <a:r>
              <a:rPr lang="en-US" sz="1200" kern="1200" dirty="0" err="1">
                <a:solidFill>
                  <a:schemeClr val="tx1"/>
                </a:solidFill>
                <a:effectLst/>
                <a:latin typeface="+mn-lt"/>
                <a:ea typeface="+mn-ea"/>
                <a:cs typeface="+mn-cs"/>
              </a:rPr>
              <a:t>Kumbhat</a:t>
            </a:r>
            <a:r>
              <a:rPr lang="en-US" sz="1200" kern="1200" dirty="0">
                <a:solidFill>
                  <a:schemeClr val="tx1"/>
                </a:solidFill>
                <a:effectLst/>
                <a:latin typeface="+mn-lt"/>
                <a:ea typeface="+mn-ea"/>
                <a:cs typeface="+mn-cs"/>
              </a:rPr>
              <a:t>, A., 2019. Retail Industry and Apparel Retail: A Critical Review. </a:t>
            </a:r>
            <a:r>
              <a:rPr lang="en-US" sz="1200" i="1" kern="1200" dirty="0">
                <a:solidFill>
                  <a:schemeClr val="tx1"/>
                </a:solidFill>
                <a:effectLst/>
                <a:latin typeface="+mn-lt"/>
                <a:ea typeface="+mn-ea"/>
                <a:cs typeface="+mn-cs"/>
              </a:rPr>
              <a:t>International Journal of Management Studies</a:t>
            </a:r>
            <a:r>
              <a:rPr lang="en-US" sz="1200" kern="1200" dirty="0">
                <a:solidFill>
                  <a:schemeClr val="tx1"/>
                </a:solidFill>
                <a:effectLst/>
                <a:latin typeface="+mn-lt"/>
                <a:ea typeface="+mn-ea"/>
                <a:cs typeface="+mn-cs"/>
              </a:rPr>
              <a:t>, VI(1), p.20.</a:t>
            </a:r>
          </a:p>
          <a:p>
            <a:r>
              <a:rPr lang="en-US" sz="1200" kern="1200" dirty="0">
                <a:solidFill>
                  <a:schemeClr val="tx1"/>
                </a:solidFill>
                <a:effectLst/>
                <a:latin typeface="+mn-lt"/>
                <a:ea typeface="+mn-ea"/>
                <a:cs typeface="+mn-cs"/>
              </a:rPr>
              <a:t>Malar, M., 2019. Industry 4.0 Transforming Global Retail Industry. </a:t>
            </a:r>
            <a:r>
              <a:rPr lang="en-US" sz="1200" i="1" kern="1200" dirty="0">
                <a:solidFill>
                  <a:schemeClr val="tx1"/>
                </a:solidFill>
                <a:effectLst/>
                <a:latin typeface="+mn-lt"/>
                <a:ea typeface="+mn-ea"/>
                <a:cs typeface="+mn-cs"/>
              </a:rPr>
              <a:t>Indian Journal of Computer Science</a:t>
            </a:r>
            <a:r>
              <a:rPr lang="en-US" sz="1200" kern="1200" dirty="0">
                <a:solidFill>
                  <a:schemeClr val="tx1"/>
                </a:solidFill>
                <a:effectLst/>
                <a:latin typeface="+mn-lt"/>
                <a:ea typeface="+mn-ea"/>
                <a:cs typeface="+mn-cs"/>
              </a:rPr>
              <a:t>, 4(1), p.19.</a:t>
            </a:r>
          </a:p>
          <a:p>
            <a:r>
              <a:rPr lang="en-US" sz="1200" kern="1200" dirty="0">
                <a:solidFill>
                  <a:schemeClr val="tx1"/>
                </a:solidFill>
                <a:effectLst/>
                <a:latin typeface="+mn-lt"/>
                <a:ea typeface="+mn-ea"/>
                <a:cs typeface="+mn-cs"/>
              </a:rPr>
              <a:t>Mandel, N., Rucker, D., </a:t>
            </a:r>
            <a:r>
              <a:rPr lang="en-US" sz="1200" kern="1200" dirty="0" err="1">
                <a:solidFill>
                  <a:schemeClr val="tx1"/>
                </a:solidFill>
                <a:effectLst/>
                <a:latin typeface="+mn-lt"/>
                <a:ea typeface="+mn-ea"/>
                <a:cs typeface="+mn-cs"/>
              </a:rPr>
              <a:t>Levav</a:t>
            </a:r>
            <a:r>
              <a:rPr lang="en-US" sz="1200" kern="1200" dirty="0">
                <a:solidFill>
                  <a:schemeClr val="tx1"/>
                </a:solidFill>
                <a:effectLst/>
                <a:latin typeface="+mn-lt"/>
                <a:ea typeface="+mn-ea"/>
                <a:cs typeface="+mn-cs"/>
              </a:rPr>
              <a:t>, J. and </a:t>
            </a:r>
            <a:r>
              <a:rPr lang="en-US" sz="1200" kern="1200" dirty="0" err="1">
                <a:solidFill>
                  <a:schemeClr val="tx1"/>
                </a:solidFill>
                <a:effectLst/>
                <a:latin typeface="+mn-lt"/>
                <a:ea typeface="+mn-ea"/>
                <a:cs typeface="+mn-cs"/>
              </a:rPr>
              <a:t>Galinsky</a:t>
            </a:r>
            <a:r>
              <a:rPr lang="en-US" sz="1200" kern="1200" dirty="0">
                <a:solidFill>
                  <a:schemeClr val="tx1"/>
                </a:solidFill>
                <a:effectLst/>
                <a:latin typeface="+mn-lt"/>
                <a:ea typeface="+mn-ea"/>
                <a:cs typeface="+mn-cs"/>
              </a:rPr>
              <a:t>, A., 2017. The Compensatory Consumer Behavior Model: How self-discrepancies drive consumer behavior. </a:t>
            </a:r>
            <a:r>
              <a:rPr lang="en-US" sz="1200" i="1" kern="1200" dirty="0">
                <a:solidFill>
                  <a:schemeClr val="tx1"/>
                </a:solidFill>
                <a:effectLst/>
                <a:latin typeface="+mn-lt"/>
                <a:ea typeface="+mn-ea"/>
                <a:cs typeface="+mn-cs"/>
              </a:rPr>
              <a:t>Journal of Consumer Psychology</a:t>
            </a:r>
            <a:r>
              <a:rPr lang="en-US" sz="1200" kern="1200" dirty="0">
                <a:solidFill>
                  <a:schemeClr val="tx1"/>
                </a:solidFill>
                <a:effectLst/>
                <a:latin typeface="+mn-lt"/>
                <a:ea typeface="+mn-ea"/>
                <a:cs typeface="+mn-cs"/>
              </a:rPr>
              <a:t>, 27(1), pp.133-146.</a:t>
            </a:r>
          </a:p>
          <a:p>
            <a:r>
              <a:rPr lang="en-US" sz="1200" kern="1200" dirty="0" err="1">
                <a:solidFill>
                  <a:schemeClr val="tx1"/>
                </a:solidFill>
                <a:effectLst/>
                <a:latin typeface="+mn-lt"/>
                <a:ea typeface="+mn-ea"/>
                <a:cs typeface="+mn-cs"/>
              </a:rPr>
              <a:t>Milite</a:t>
            </a:r>
            <a:r>
              <a:rPr lang="en-US" sz="1200" kern="1200" dirty="0">
                <a:solidFill>
                  <a:schemeClr val="tx1"/>
                </a:solidFill>
                <a:effectLst/>
                <a:latin typeface="+mn-lt"/>
                <a:ea typeface="+mn-ea"/>
                <a:cs typeface="+mn-cs"/>
              </a:rPr>
              <a:t>, G., 2018. </a:t>
            </a:r>
            <a:r>
              <a:rPr lang="en-US" sz="1200" i="1" kern="1200" dirty="0">
                <a:solidFill>
                  <a:schemeClr val="tx1"/>
                </a:solidFill>
                <a:effectLst/>
                <a:latin typeface="+mn-lt"/>
                <a:ea typeface="+mn-ea"/>
                <a:cs typeface="+mn-cs"/>
              </a:rPr>
              <a:t>Management</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QuickStudy</a:t>
            </a:r>
            <a:r>
              <a:rPr lang="en-US" sz="1200" kern="1200" dirty="0">
                <a:solidFill>
                  <a:schemeClr val="tx1"/>
                </a:solidFill>
                <a:effectLst/>
                <a:latin typeface="+mn-lt"/>
                <a:ea typeface="+mn-ea"/>
                <a:cs typeface="+mn-cs"/>
              </a:rPr>
              <a:t> Reference Guides.</a:t>
            </a:r>
          </a:p>
          <a:p>
            <a:r>
              <a:rPr lang="en-US" sz="1200" kern="1200" dirty="0" err="1">
                <a:solidFill>
                  <a:schemeClr val="tx1"/>
                </a:solidFill>
                <a:effectLst/>
                <a:latin typeface="+mn-lt"/>
                <a:ea typeface="+mn-ea"/>
                <a:cs typeface="+mn-cs"/>
              </a:rPr>
              <a:t>Outreville</a:t>
            </a:r>
            <a:r>
              <a:rPr lang="en-US" sz="1200" kern="1200" dirty="0">
                <a:solidFill>
                  <a:schemeClr val="tx1"/>
                </a:solidFill>
                <a:effectLst/>
                <a:latin typeface="+mn-lt"/>
                <a:ea typeface="+mn-ea"/>
                <a:cs typeface="+mn-cs"/>
              </a:rPr>
              <a:t>, J. and </a:t>
            </a:r>
            <a:r>
              <a:rPr lang="en-US" sz="1200" kern="1200" dirty="0" err="1">
                <a:solidFill>
                  <a:schemeClr val="tx1"/>
                </a:solidFill>
                <a:effectLst/>
                <a:latin typeface="+mn-lt"/>
                <a:ea typeface="+mn-ea"/>
                <a:cs typeface="+mn-cs"/>
              </a:rPr>
              <a:t>Desrochers</a:t>
            </a:r>
            <a:r>
              <a:rPr lang="en-US" sz="1200" kern="1200" dirty="0">
                <a:solidFill>
                  <a:schemeClr val="tx1"/>
                </a:solidFill>
                <a:effectLst/>
                <a:latin typeface="+mn-lt"/>
                <a:ea typeface="+mn-ea"/>
                <a:cs typeface="+mn-cs"/>
              </a:rPr>
              <a:t>, J., 2016. Perceived risk: an experimental investigation of consumer behavior when buying wine. </a:t>
            </a:r>
            <a:r>
              <a:rPr lang="en-US" sz="1200" i="1" kern="1200" dirty="0">
                <a:solidFill>
                  <a:schemeClr val="tx1"/>
                </a:solidFill>
                <a:effectLst/>
                <a:latin typeface="+mn-lt"/>
                <a:ea typeface="+mn-ea"/>
                <a:cs typeface="+mn-cs"/>
              </a:rPr>
              <a:t>Journal of Consumer </a:t>
            </a:r>
            <a:r>
              <a:rPr lang="en-US" sz="1200" i="1"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15(6), pp.549-559.</a:t>
            </a:r>
          </a:p>
          <a:p>
            <a:r>
              <a:rPr lang="en-US" sz="1200" kern="1200" dirty="0" err="1">
                <a:solidFill>
                  <a:schemeClr val="tx1"/>
                </a:solidFill>
                <a:effectLst/>
                <a:latin typeface="+mn-lt"/>
                <a:ea typeface="+mn-ea"/>
                <a:cs typeface="+mn-cs"/>
              </a:rPr>
              <a:t>Reny</a:t>
            </a:r>
            <a:r>
              <a:rPr lang="en-US" sz="1200" kern="1200" dirty="0">
                <a:solidFill>
                  <a:schemeClr val="tx1"/>
                </a:solidFill>
                <a:effectLst/>
                <a:latin typeface="+mn-lt"/>
                <a:ea typeface="+mn-ea"/>
                <a:cs typeface="+mn-cs"/>
              </a:rPr>
              <a:t>, P., 2015. A Characterization of </a:t>
            </a:r>
            <a:r>
              <a:rPr lang="en-US" sz="1200" kern="1200" dirty="0" err="1">
                <a:solidFill>
                  <a:schemeClr val="tx1"/>
                </a:solidFill>
                <a:effectLst/>
                <a:latin typeface="+mn-lt"/>
                <a:ea typeface="+mn-ea"/>
                <a:cs typeface="+mn-cs"/>
              </a:rPr>
              <a:t>Rationalizable</a:t>
            </a:r>
            <a:r>
              <a:rPr lang="en-US" sz="1200" kern="1200" dirty="0">
                <a:solidFill>
                  <a:schemeClr val="tx1"/>
                </a:solidFill>
                <a:effectLst/>
                <a:latin typeface="+mn-lt"/>
                <a:ea typeface="+mn-ea"/>
                <a:cs typeface="+mn-cs"/>
              </a:rPr>
              <a:t> Consumer Behavior. </a:t>
            </a:r>
            <a:r>
              <a:rPr lang="en-US" sz="1200" i="1" kern="1200" dirty="0" err="1">
                <a:solidFill>
                  <a:schemeClr val="tx1"/>
                </a:solidFill>
                <a:effectLst/>
                <a:latin typeface="+mn-lt"/>
                <a:ea typeface="+mn-ea"/>
                <a:cs typeface="+mn-cs"/>
              </a:rPr>
              <a:t>Econometrica</a:t>
            </a:r>
            <a:r>
              <a:rPr lang="en-US" sz="1200" kern="1200" dirty="0">
                <a:solidFill>
                  <a:schemeClr val="tx1"/>
                </a:solidFill>
                <a:effectLst/>
                <a:latin typeface="+mn-lt"/>
                <a:ea typeface="+mn-ea"/>
                <a:cs typeface="+mn-cs"/>
              </a:rPr>
              <a:t>, 83(1), pp.175-192.</a:t>
            </a:r>
          </a:p>
          <a:p>
            <a:r>
              <a:rPr lang="en-US" sz="1200" kern="1200" dirty="0">
                <a:solidFill>
                  <a:schemeClr val="tx1"/>
                </a:solidFill>
                <a:effectLst/>
                <a:latin typeface="+mn-lt"/>
                <a:ea typeface="+mn-ea"/>
                <a:cs typeface="+mn-cs"/>
              </a:rPr>
              <a:t>S, J., R, V. and G., S., 2019. FDI Impact on Retail Industry. </a:t>
            </a:r>
            <a:r>
              <a:rPr lang="en-US" sz="1200" i="1" kern="1200" dirty="0">
                <a:solidFill>
                  <a:schemeClr val="tx1"/>
                </a:solidFill>
                <a:effectLst/>
                <a:latin typeface="+mn-lt"/>
                <a:ea typeface="+mn-ea"/>
                <a:cs typeface="+mn-cs"/>
              </a:rPr>
              <a:t>Journal of Advanced Research in Dynamical and Control Systems</a:t>
            </a:r>
            <a:r>
              <a:rPr lang="en-US" sz="1200" kern="1200" dirty="0">
                <a:solidFill>
                  <a:schemeClr val="tx1"/>
                </a:solidFill>
                <a:effectLst/>
                <a:latin typeface="+mn-lt"/>
                <a:ea typeface="+mn-ea"/>
                <a:cs typeface="+mn-cs"/>
              </a:rPr>
              <a:t>, 11(0009-SPECIAL ISSUE), pp.243-247.</a:t>
            </a:r>
          </a:p>
          <a:p>
            <a:r>
              <a:rPr lang="en-US" sz="1200" kern="1200" dirty="0" err="1">
                <a:solidFill>
                  <a:schemeClr val="tx1"/>
                </a:solidFill>
                <a:effectLst/>
                <a:latin typeface="+mn-lt"/>
                <a:ea typeface="+mn-ea"/>
                <a:cs typeface="+mn-cs"/>
              </a:rPr>
              <a:t>Somjani</a:t>
            </a:r>
            <a:r>
              <a:rPr lang="en-US" sz="1200" kern="1200" dirty="0">
                <a:solidFill>
                  <a:schemeClr val="tx1"/>
                </a:solidFill>
                <a:effectLst/>
                <a:latin typeface="+mn-lt"/>
                <a:ea typeface="+mn-ea"/>
                <a:cs typeface="+mn-cs"/>
              </a:rPr>
              <a:t>, A., 2021. ENHANCING CUSTOMER RETENTION IN RETAIL INDUSTRY. </a:t>
            </a:r>
            <a:r>
              <a:rPr lang="en-US" sz="1200" i="1" kern="1200" dirty="0">
                <a:solidFill>
                  <a:schemeClr val="tx1"/>
                </a:solidFill>
                <a:effectLst/>
                <a:latin typeface="+mn-lt"/>
                <a:ea typeface="+mn-ea"/>
                <a:cs typeface="+mn-cs"/>
              </a:rPr>
              <a:t>INFORMATION TECHNOLOGY IN INDUSTRY</a:t>
            </a:r>
            <a:r>
              <a:rPr lang="en-US" sz="1200" kern="1200" dirty="0">
                <a:solidFill>
                  <a:schemeClr val="tx1"/>
                </a:solidFill>
                <a:effectLst/>
                <a:latin typeface="+mn-lt"/>
                <a:ea typeface="+mn-ea"/>
                <a:cs typeface="+mn-cs"/>
              </a:rPr>
              <a:t>, 9(1), pp.729-735.</a:t>
            </a:r>
          </a:p>
          <a:p>
            <a:r>
              <a:rPr lang="en-US" sz="1200" kern="1200" dirty="0" err="1">
                <a:solidFill>
                  <a:schemeClr val="tx1"/>
                </a:solidFill>
                <a:effectLst/>
                <a:latin typeface="+mn-lt"/>
                <a:ea typeface="+mn-ea"/>
                <a:cs typeface="+mn-cs"/>
              </a:rPr>
              <a:t>Soni</a:t>
            </a:r>
            <a:r>
              <a:rPr lang="en-US" sz="1200" kern="1200" dirty="0">
                <a:solidFill>
                  <a:schemeClr val="tx1"/>
                </a:solidFill>
                <a:effectLst/>
                <a:latin typeface="+mn-lt"/>
                <a:ea typeface="+mn-ea"/>
                <a:cs typeface="+mn-cs"/>
              </a:rPr>
              <a:t>, N., 2020. Impact of COVID-19 on Business Organization, Industries and Economy. </a:t>
            </a:r>
            <a:r>
              <a:rPr lang="en-US" sz="1200" i="1" kern="1200" dirty="0">
                <a:solidFill>
                  <a:schemeClr val="tx1"/>
                </a:solidFill>
                <a:effectLst/>
                <a:latin typeface="+mn-lt"/>
                <a:ea typeface="+mn-ea"/>
                <a:cs typeface="+mn-cs"/>
              </a:rPr>
              <a:t>SSRN Electronic Journal</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Zahara</a:t>
            </a:r>
            <a:r>
              <a:rPr lang="en-US" sz="1200" kern="1200" dirty="0">
                <a:solidFill>
                  <a:schemeClr val="tx1"/>
                </a:solidFill>
                <a:effectLst/>
                <a:latin typeface="+mn-lt"/>
                <a:ea typeface="+mn-ea"/>
                <a:cs typeface="+mn-cs"/>
              </a:rPr>
              <a:t>, Z., </a:t>
            </a:r>
            <a:r>
              <a:rPr lang="en-US" sz="1200" kern="1200" dirty="0" err="1">
                <a:solidFill>
                  <a:schemeClr val="tx1"/>
                </a:solidFill>
                <a:effectLst/>
                <a:latin typeface="+mn-lt"/>
                <a:ea typeface="+mn-ea"/>
                <a:cs typeface="+mn-cs"/>
              </a:rPr>
              <a:t>Muslimin</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Chintya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Dewi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Buntuang</a:t>
            </a:r>
            <a:r>
              <a:rPr lang="en-US" sz="1200" kern="1200" dirty="0">
                <a:solidFill>
                  <a:schemeClr val="tx1"/>
                </a:solidFill>
                <a:effectLst/>
                <a:latin typeface="+mn-lt"/>
                <a:ea typeface="+mn-ea"/>
                <a:cs typeface="+mn-cs"/>
              </a:rPr>
              <a:t>, P., 2022. The impact of marketing innovations and business plans on business sustainability during the COVID-19 pandemic. </a:t>
            </a:r>
            <a:r>
              <a:rPr lang="en-US" sz="1200" i="1" kern="1200" dirty="0">
                <a:solidFill>
                  <a:schemeClr val="tx1"/>
                </a:solidFill>
                <a:effectLst/>
                <a:latin typeface="+mn-lt"/>
                <a:ea typeface="+mn-ea"/>
                <a:cs typeface="+mn-cs"/>
              </a:rPr>
              <a:t>Innovative Marketing</a:t>
            </a:r>
            <a:r>
              <a:rPr lang="en-US" sz="1200" kern="1200" dirty="0">
                <a:solidFill>
                  <a:schemeClr val="tx1"/>
                </a:solidFill>
                <a:effectLst/>
                <a:latin typeface="+mn-lt"/>
                <a:ea typeface="+mn-ea"/>
                <a:cs typeface="+mn-cs"/>
              </a:rPr>
              <a:t>, 18(3), pp.121-135.</a:t>
            </a:r>
          </a:p>
          <a:p>
            <a:endParaRPr lang="en-US" dirty="0"/>
          </a:p>
        </p:txBody>
      </p:sp>
      <p:sp>
        <p:nvSpPr>
          <p:cNvPr id="4" name="Slide Number Placeholder 3"/>
          <p:cNvSpPr>
            <a:spLocks noGrp="1"/>
          </p:cNvSpPr>
          <p:nvPr>
            <p:ph type="sldNum" sz="quarter" idx="10"/>
          </p:nvPr>
        </p:nvSpPr>
        <p:spPr/>
        <p:txBody>
          <a:bodyPr/>
          <a:lstStyle/>
          <a:p>
            <a:fld id="{8C046140-C620-44FA-BF4E-78BB2F666BA3}" type="slidenum">
              <a:rPr lang="en-US" smtClean="0"/>
              <a:t>9</a:t>
            </a:fld>
            <a:endParaRPr lang="en-US"/>
          </a:p>
        </p:txBody>
      </p:sp>
    </p:spTree>
    <p:extLst>
      <p:ext uri="{BB962C8B-B14F-4D97-AF65-F5344CB8AC3E}">
        <p14:creationId xmlns:p14="http://schemas.microsoft.com/office/powerpoint/2010/main" val="30348435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10/16/2022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10/16/2022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10/16/2022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10/16/2022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10/16/2022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t>10/16/2022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t>‹#›</a:t>
            </a:fld>
            <a:endParaRPr lang="en-US" dirty="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43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800" kern="1200">
          <a:solidFill>
            <a:schemeClr val="tx1"/>
          </a:solidFill>
          <a:latin typeface="+mn-lt"/>
          <a:ea typeface="+mn-ea"/>
          <a:cs typeface="+mn-cs"/>
        </a:defRPr>
      </a:lvl2pPr>
      <a:lvl3pPr marL="44831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6pPr>
      <a:lvl7pPr marL="106045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7pPr>
      <a:lvl8pPr marL="1216025"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8pPr>
      <a:lvl9pPr marL="1362710" indent="-137160" algn="l" defTabSz="914400" rtl="0" eaLnBrk="1" latinLnBrk="0" hangingPunct="1">
        <a:lnSpc>
          <a:spcPct val="90000"/>
        </a:lnSpc>
        <a:spcBef>
          <a:spcPts val="200"/>
        </a:spcBef>
        <a:spcAft>
          <a:spcPts val="400"/>
        </a:spcAft>
        <a:buClr>
          <a:schemeClr val="accent1"/>
        </a:buClr>
        <a:buFont typeface="Wingdings 3" panose="05040102010807070707"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Welcome to the presentation on </a:t>
            </a:r>
            <a:br>
              <a:rPr lang="en-US" dirty="0"/>
            </a:br>
            <a:r>
              <a:rPr lang="en-US" dirty="0"/>
              <a:t>Problem Solving and Decision Making</a:t>
            </a:r>
          </a:p>
        </p:txBody>
      </p:sp>
      <p:sp>
        <p:nvSpPr>
          <p:cNvPr id="3" name="Subtitle 2"/>
          <p:cNvSpPr>
            <a:spLocks noGrp="1"/>
          </p:cNvSpPr>
          <p:nvPr>
            <p:ph type="subTitle" idx="1"/>
          </p:nvPr>
        </p:nvSpPr>
        <p:spPr/>
        <p:txBody>
          <a:bodyPr/>
          <a:lstStyle/>
          <a:p>
            <a:r>
              <a:rPr lang="en-US" dirty="0"/>
              <a:t>Student Name</a:t>
            </a:r>
            <a:r>
              <a:rPr lang="en-US" dirty="0" smtClean="0"/>
              <a:t>: Tomas Tancos</a:t>
            </a:r>
            <a:endParaRPr lang="en-US" dirty="0"/>
          </a:p>
          <a:p>
            <a:r>
              <a:rPr lang="en-US"/>
              <a:t>Student </a:t>
            </a:r>
            <a:r>
              <a:rPr lang="en-US" smtClean="0"/>
              <a:t>ID:2126603</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US" dirty="0"/>
          </a:p>
        </p:txBody>
      </p:sp>
      <p:sp>
        <p:nvSpPr>
          <p:cNvPr id="3" name="Content Placeholder 2"/>
          <p:cNvSpPr>
            <a:spLocks noGrp="1"/>
          </p:cNvSpPr>
          <p:nvPr>
            <p:ph idx="1"/>
          </p:nvPr>
        </p:nvSpPr>
        <p:spPr>
          <a:xfrm>
            <a:off x="1024128" y="2286000"/>
            <a:ext cx="9515535" cy="4023360"/>
          </a:xfrm>
        </p:spPr>
        <p:txBody>
          <a:bodyPr/>
          <a:lstStyle/>
          <a:p>
            <a:pPr algn="just">
              <a:buFont typeface="Wingdings" panose="05000000000000000000" pitchFamily="2" charset="2"/>
              <a:buChar char="Ø"/>
            </a:pPr>
            <a:r>
              <a:rPr lang="en-US" sz="2800" dirty="0"/>
              <a:t>This particular presentation is about understanding the nature and impact of the problem of T M </a:t>
            </a:r>
            <a:r>
              <a:rPr lang="en-US" sz="2800" dirty="0" err="1"/>
              <a:t>Lewin</a:t>
            </a:r>
            <a:r>
              <a:rPr lang="en-US" sz="2800" dirty="0"/>
              <a:t> and in this presentation, a proper understanding of the cause and effect analysis and pest analysis is conducted.</a:t>
            </a:r>
          </a:p>
          <a:p>
            <a:pPr algn="just">
              <a:buFont typeface="Wingdings" panose="05000000000000000000" pitchFamily="2" charset="2"/>
              <a:buChar char="Ø"/>
            </a:pPr>
            <a:r>
              <a:rPr lang="en-US" sz="2800" dirty="0"/>
              <a:t>This presentation also consists of the alternative solution for the company to increase profitability.</a:t>
            </a:r>
          </a:p>
          <a:p>
            <a:pPr algn="just"/>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Nature of the problem:</a:t>
            </a:r>
          </a:p>
        </p:txBody>
      </p:sp>
      <p:sp>
        <p:nvSpPr>
          <p:cNvPr id="3" name="Content Placeholder 2"/>
          <p:cNvSpPr>
            <a:spLocks noGrp="1"/>
          </p:cNvSpPr>
          <p:nvPr>
            <p:ph idx="1"/>
          </p:nvPr>
        </p:nvSpPr>
        <p:spPr>
          <a:xfrm>
            <a:off x="1024129" y="2286000"/>
            <a:ext cx="4799156" cy="4023360"/>
          </a:xfrm>
        </p:spPr>
        <p:txBody>
          <a:bodyPr/>
          <a:lstStyle/>
          <a:p>
            <a:pPr fontAlgn="base">
              <a:buFont typeface="Wingdings" panose="05000000000000000000" pitchFamily="2" charset="2"/>
              <a:buChar char="Ø"/>
            </a:pPr>
            <a:r>
              <a:rPr lang="en-US" dirty="0"/>
              <a:t> </a:t>
            </a:r>
            <a:r>
              <a:rPr lang="en-US" sz="2800" dirty="0"/>
              <a:t>Declining profitability</a:t>
            </a:r>
          </a:p>
          <a:p>
            <a:pPr fontAlgn="base">
              <a:buFont typeface="Wingdings" panose="05000000000000000000" pitchFamily="2" charset="2"/>
              <a:buChar char="Ø"/>
            </a:pPr>
            <a:r>
              <a:rPr lang="en-US" sz="2800" dirty="0"/>
              <a:t>Supply chain issues in the </a:t>
            </a:r>
            <a:r>
              <a:rPr lang="en-US" sz="2800" dirty="0" err="1"/>
              <a:t>organisation</a:t>
            </a:r>
            <a:r>
              <a:rPr lang="en-US" sz="2800" dirty="0"/>
              <a:t>.</a:t>
            </a:r>
          </a:p>
          <a:p>
            <a:pPr fontAlgn="base">
              <a:buFont typeface="Wingdings" panose="05000000000000000000" pitchFamily="2" charset="2"/>
              <a:buChar char="Ø"/>
            </a:pPr>
            <a:r>
              <a:rPr lang="en-US" sz="2800" dirty="0"/>
              <a:t> Decrease in sales revenue.</a:t>
            </a:r>
          </a:p>
          <a:p>
            <a:pPr fontAlgn="base">
              <a:buFont typeface="Wingdings" panose="05000000000000000000" pitchFamily="2" charset="2"/>
              <a:buChar char="Ø"/>
            </a:pPr>
            <a:r>
              <a:rPr lang="en-US" sz="2800" dirty="0"/>
              <a:t>Formal shirt purchase Has Fallen.</a:t>
            </a:r>
          </a:p>
        </p:txBody>
      </p:sp>
      <p:pic>
        <p:nvPicPr>
          <p:cNvPr id="1026" name="Picture 2" descr="How to Write a Problem-Solution Essay: Step-by-Step Instructions - Owl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4337" y="2084832"/>
            <a:ext cx="5213684" cy="325855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impact of the problem on employees and TM </a:t>
            </a:r>
            <a:r>
              <a:rPr lang="en-US" dirty="0" err="1"/>
              <a:t>Lewin</a:t>
            </a:r>
            <a:r>
              <a:rPr lang="en-US" dirty="0"/>
              <a:t> </a:t>
            </a:r>
          </a:p>
        </p:txBody>
      </p:sp>
      <p:sp>
        <p:nvSpPr>
          <p:cNvPr id="3" name="Content Placeholder 2"/>
          <p:cNvSpPr>
            <a:spLocks noGrp="1"/>
          </p:cNvSpPr>
          <p:nvPr>
            <p:ph idx="1"/>
          </p:nvPr>
        </p:nvSpPr>
        <p:spPr>
          <a:xfrm>
            <a:off x="1826233" y="2622884"/>
            <a:ext cx="9720073" cy="4023360"/>
          </a:xfrm>
        </p:spPr>
        <p:txBody>
          <a:bodyPr/>
          <a:lstStyle/>
          <a:p>
            <a:pPr fontAlgn="base">
              <a:buFont typeface="Wingdings" panose="05000000000000000000" pitchFamily="2" charset="2"/>
              <a:buChar char="Ø"/>
            </a:pPr>
            <a:r>
              <a:rPr lang="en-US" sz="2800" dirty="0"/>
              <a:t>Issues raised regarding the supply chain.</a:t>
            </a:r>
          </a:p>
          <a:p>
            <a:pPr fontAlgn="base">
              <a:buFont typeface="Wingdings" panose="05000000000000000000" pitchFamily="2" charset="2"/>
              <a:buChar char="Ø"/>
            </a:pPr>
            <a:r>
              <a:rPr lang="en-US" sz="2800" dirty="0"/>
              <a:t>Difficulty to provide incentives and wages to the Employees.</a:t>
            </a:r>
          </a:p>
          <a:p>
            <a:pPr fontAlgn="base">
              <a:buFont typeface="Wingdings" panose="05000000000000000000" pitchFamily="2" charset="2"/>
              <a:buChar char="Ø"/>
            </a:pPr>
            <a:r>
              <a:rPr lang="en-US" sz="2800" dirty="0"/>
              <a:t>Laser operation activities in a company.</a:t>
            </a:r>
          </a:p>
          <a:p>
            <a:pPr fontAlgn="base">
              <a:buFont typeface="Wingdings" panose="05000000000000000000" pitchFamily="2" charset="2"/>
              <a:buChar char="Ø"/>
            </a:pPr>
            <a:r>
              <a:rPr lang="en-US" sz="2800" dirty="0"/>
              <a:t>Employees feel demotivated. </a:t>
            </a:r>
          </a:p>
          <a:p>
            <a:pPr fontAlgn="base">
              <a:buFont typeface="Wingdings" panose="05000000000000000000" pitchFamily="2" charset="2"/>
              <a:buChar char="Ø"/>
            </a:pPr>
            <a:r>
              <a:rPr lang="en-US" sz="2800" dirty="0"/>
              <a:t>Difficulty in terms of expansion of the business.</a:t>
            </a:r>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Pestle analysis</a:t>
            </a:r>
            <a:endParaRPr lang="en-US" dirty="0"/>
          </a:p>
        </p:txBody>
      </p:sp>
      <p:sp>
        <p:nvSpPr>
          <p:cNvPr id="3" name="Content Placeholder 2"/>
          <p:cNvSpPr>
            <a:spLocks noGrp="1"/>
          </p:cNvSpPr>
          <p:nvPr>
            <p:ph idx="1"/>
          </p:nvPr>
        </p:nvSpPr>
        <p:spPr>
          <a:xfrm>
            <a:off x="1024128" y="2286000"/>
            <a:ext cx="6178777" cy="4023360"/>
          </a:xfrm>
        </p:spPr>
        <p:txBody>
          <a:bodyPr>
            <a:normAutofit lnSpcReduction="10000"/>
          </a:bodyPr>
          <a:lstStyle/>
          <a:p>
            <a:pPr>
              <a:buFont typeface="Wingdings" panose="05000000000000000000" pitchFamily="2" charset="2"/>
              <a:buChar char="Ø"/>
            </a:pPr>
            <a:r>
              <a:rPr lang="en-US" b="1" dirty="0"/>
              <a:t> </a:t>
            </a:r>
            <a:r>
              <a:rPr lang="en-US" sz="2800" dirty="0"/>
              <a:t>Political factor: Govt. policy</a:t>
            </a:r>
          </a:p>
          <a:p>
            <a:pPr>
              <a:buFont typeface="Wingdings" panose="05000000000000000000" pitchFamily="2" charset="2"/>
              <a:buChar char="Ø"/>
            </a:pPr>
            <a:r>
              <a:rPr lang="en-US" sz="2800" dirty="0"/>
              <a:t>Economic factor: Economic growth </a:t>
            </a:r>
          </a:p>
          <a:p>
            <a:pPr>
              <a:buFont typeface="Wingdings" panose="05000000000000000000" pitchFamily="2" charset="2"/>
              <a:buChar char="Ø"/>
            </a:pPr>
            <a:r>
              <a:rPr lang="en-US" sz="2800" dirty="0"/>
              <a:t>Social factor: Consumers behavior</a:t>
            </a:r>
          </a:p>
          <a:p>
            <a:pPr>
              <a:buFont typeface="Wingdings" panose="05000000000000000000" pitchFamily="2" charset="2"/>
              <a:buChar char="Ø"/>
            </a:pPr>
            <a:r>
              <a:rPr lang="en-US" sz="2800" dirty="0"/>
              <a:t>Technological factors: Technological advancement </a:t>
            </a:r>
          </a:p>
          <a:p>
            <a:pPr>
              <a:buFont typeface="Wingdings" panose="05000000000000000000" pitchFamily="2" charset="2"/>
              <a:buChar char="Ø"/>
            </a:pPr>
            <a:r>
              <a:rPr lang="en-US" sz="2800" dirty="0"/>
              <a:t> Legal factor: Laws and regulation</a:t>
            </a:r>
          </a:p>
          <a:p>
            <a:pPr>
              <a:buFont typeface="Wingdings" panose="05000000000000000000" pitchFamily="2" charset="2"/>
              <a:buChar char="Ø"/>
            </a:pPr>
            <a:r>
              <a:rPr lang="en-US" sz="2800" dirty="0"/>
              <a:t>Environmental factor: Weather and climate </a:t>
            </a:r>
          </a:p>
          <a:p>
            <a:endParaRPr lang="en-US" dirty="0"/>
          </a:p>
        </p:txBody>
      </p:sp>
      <p:pic>
        <p:nvPicPr>
          <p:cNvPr id="2052" name="Picture 4" descr="Walmart: A Comprehensive Business Analysis for the U.S. Market - ToughNicke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9646" y="1758851"/>
            <a:ext cx="4543719" cy="39681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Cause and effect analysis</a:t>
            </a:r>
          </a:p>
        </p:txBody>
      </p:sp>
      <p:sp>
        <p:nvSpPr>
          <p:cNvPr id="3" name="Content Placeholder 2"/>
          <p:cNvSpPr>
            <a:spLocks noGrp="1"/>
          </p:cNvSpPr>
          <p:nvPr>
            <p:ph idx="1"/>
          </p:nvPr>
        </p:nvSpPr>
        <p:spPr>
          <a:xfrm>
            <a:off x="1024128" y="2810577"/>
            <a:ext cx="4462272" cy="4023360"/>
          </a:xfrm>
        </p:spPr>
        <p:txBody>
          <a:bodyPr>
            <a:normAutofit/>
          </a:bodyPr>
          <a:lstStyle/>
          <a:p>
            <a:pPr algn="just">
              <a:buFont typeface="Wingdings" panose="05000000000000000000" pitchFamily="2" charset="2"/>
              <a:buChar char="Ø"/>
            </a:pPr>
            <a:r>
              <a:rPr lang="en-US" sz="2800" dirty="0"/>
              <a:t>Problem identification</a:t>
            </a:r>
          </a:p>
          <a:p>
            <a:pPr algn="just">
              <a:buFont typeface="Wingdings" panose="05000000000000000000" pitchFamily="2" charset="2"/>
              <a:buChar char="Ø"/>
            </a:pPr>
            <a:r>
              <a:rPr lang="en-US" sz="2800" dirty="0"/>
              <a:t>Major factors</a:t>
            </a:r>
          </a:p>
          <a:p>
            <a:pPr algn="just">
              <a:buFont typeface="Wingdings" panose="05000000000000000000" pitchFamily="2" charset="2"/>
              <a:buChar char="Ø"/>
            </a:pPr>
            <a:r>
              <a:rPr lang="en-US" sz="2800" dirty="0"/>
              <a:t>Possible causes</a:t>
            </a:r>
          </a:p>
          <a:p>
            <a:pPr algn="just">
              <a:buFont typeface="Wingdings" panose="05000000000000000000" pitchFamily="2" charset="2"/>
              <a:buChar char="Ø"/>
            </a:pPr>
            <a:r>
              <a:rPr lang="en-US" sz="2800" dirty="0"/>
              <a:t>Analyze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4716" y="2286000"/>
            <a:ext cx="6705599" cy="380264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Alternative solution</a:t>
            </a:r>
            <a:endParaRPr lang="en-US" dirty="0"/>
          </a:p>
        </p:txBody>
      </p:sp>
      <p:sp>
        <p:nvSpPr>
          <p:cNvPr id="3" name="Content Placeholder 2"/>
          <p:cNvSpPr>
            <a:spLocks noGrp="1"/>
          </p:cNvSpPr>
          <p:nvPr>
            <p:ph idx="1"/>
          </p:nvPr>
        </p:nvSpPr>
        <p:spPr/>
        <p:txBody>
          <a:bodyPr/>
          <a:lstStyle/>
          <a:p>
            <a:pPr algn="just">
              <a:buFont typeface="Wingdings" panose="05000000000000000000" pitchFamily="2" charset="2"/>
              <a:buChar char="Ø"/>
            </a:pPr>
            <a:r>
              <a:rPr lang="en-US" sz="2800" dirty="0"/>
              <a:t>For this particular company ordinary solution can be reducing their operation cost and production cost of formal shirts with other products so that they can increase profitability (</a:t>
            </a:r>
            <a:r>
              <a:rPr lang="en-US" sz="2800" dirty="0" err="1"/>
              <a:t>Eckey</a:t>
            </a:r>
            <a:r>
              <a:rPr lang="en-US" sz="2800" dirty="0"/>
              <a:t> and </a:t>
            </a:r>
            <a:r>
              <a:rPr lang="en-US" sz="2800" dirty="0" err="1"/>
              <a:t>Memmel</a:t>
            </a:r>
            <a:r>
              <a:rPr lang="en-US" sz="2800" dirty="0"/>
              <a:t>, 2022). </a:t>
            </a:r>
          </a:p>
          <a:p>
            <a:pPr algn="just">
              <a:buFont typeface="Wingdings" panose="05000000000000000000" pitchFamily="2" charset="2"/>
              <a:buChar char="Ø"/>
            </a:pPr>
            <a:r>
              <a:rPr lang="en-US" sz="2800" dirty="0"/>
              <a:t>Also, another strategy that they can add up is to invest more in the research and development process to come up with new designs of shirts that will attract consumers more.</a:t>
            </a:r>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br>
              <a:rPr lang="en-US" b="1" dirty="0"/>
            </a:br>
            <a:endParaRPr lang="en-US" dirty="0"/>
          </a:p>
        </p:txBody>
      </p:sp>
      <p:sp>
        <p:nvSpPr>
          <p:cNvPr id="3" name="Content Placeholder 2"/>
          <p:cNvSpPr>
            <a:spLocks noGrp="1"/>
          </p:cNvSpPr>
          <p:nvPr>
            <p:ph idx="1"/>
          </p:nvPr>
        </p:nvSpPr>
        <p:spPr/>
        <p:txBody>
          <a:bodyPr/>
          <a:lstStyle/>
          <a:p>
            <a:pPr lvl="0" algn="just">
              <a:buFont typeface="Wingdings" panose="05000000000000000000" pitchFamily="2" charset="2"/>
              <a:buChar char="Ø"/>
            </a:pPr>
            <a:r>
              <a:rPr lang="en-US" sz="2800" dirty="0"/>
              <a:t>This presentation consists of a pastel analysis and causes and effect analysis of T M </a:t>
            </a:r>
            <a:r>
              <a:rPr lang="en-US" sz="2800" dirty="0" err="1"/>
              <a:t>Lewin's</a:t>
            </a:r>
            <a:r>
              <a:rPr lang="en-US" sz="2800" dirty="0"/>
              <a:t> understanding of the impact of the coronavirus outbreak on their profitability.</a:t>
            </a:r>
          </a:p>
          <a:p>
            <a:pPr lvl="0" algn="just">
              <a:buFont typeface="Wingdings" panose="05000000000000000000" pitchFamily="2" charset="2"/>
              <a:buChar char="Ø"/>
            </a:pPr>
            <a:r>
              <a:rPr lang="en-US" sz="2800" dirty="0"/>
              <a:t>This presentation also provides an understanding of the impact of the problem on the employees and </a:t>
            </a:r>
            <a:r>
              <a:rPr lang="en-US" sz="2800" dirty="0" err="1"/>
              <a:t>organisation</a:t>
            </a:r>
            <a:r>
              <a:rPr lang="en-US" sz="2800" dirty="0"/>
              <a:t> with the proper solution.</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248331"/>
            <a:ext cx="9720072" cy="1499616"/>
          </a:xfrm>
        </p:spPr>
        <p:txBody>
          <a:bodyPr/>
          <a:lstStyle/>
          <a:p>
            <a:r>
              <a:rPr lang="en-US" b="1" dirty="0"/>
              <a:t>References</a:t>
            </a:r>
            <a:endParaRPr lang="en-US" dirty="0"/>
          </a:p>
        </p:txBody>
      </p:sp>
      <p:sp>
        <p:nvSpPr>
          <p:cNvPr id="3" name="Content Placeholder 2"/>
          <p:cNvSpPr>
            <a:spLocks noGrp="1"/>
          </p:cNvSpPr>
          <p:nvPr>
            <p:ph idx="1"/>
          </p:nvPr>
        </p:nvSpPr>
        <p:spPr>
          <a:xfrm>
            <a:off x="1024128" y="1190645"/>
            <a:ext cx="9720073" cy="4023360"/>
          </a:xfrm>
        </p:spPr>
        <p:txBody>
          <a:bodyPr>
            <a:normAutofit fontScale="25000" lnSpcReduction="20000"/>
          </a:bodyPr>
          <a:lstStyle/>
          <a:p>
            <a:endParaRPr lang="en-US" sz="4800" b="1" dirty="0"/>
          </a:p>
          <a:p>
            <a:r>
              <a:rPr lang="en-US" sz="4800" dirty="0"/>
              <a:t>E. A., F., 2016. Family Buying Behavior Of Female Consumers In Retail Industry. </a:t>
            </a:r>
            <a:r>
              <a:rPr lang="en-US" sz="4800" i="1" dirty="0"/>
              <a:t>RA Journal Of Applied Research</a:t>
            </a:r>
            <a:r>
              <a:rPr lang="en-US" sz="4800" dirty="0"/>
              <a:t>,.</a:t>
            </a:r>
          </a:p>
          <a:p>
            <a:r>
              <a:rPr lang="en-US" sz="4800" dirty="0" err="1"/>
              <a:t>Eckey</a:t>
            </a:r>
            <a:r>
              <a:rPr lang="en-US" sz="4800" dirty="0"/>
              <a:t>, M. and </a:t>
            </a:r>
            <a:r>
              <a:rPr lang="en-US" sz="4800" dirty="0" err="1"/>
              <a:t>Memmel</a:t>
            </a:r>
            <a:r>
              <a:rPr lang="en-US" sz="4800" dirty="0"/>
              <a:t>, S., 2022. Impact of COVID-19 on family business performance: evidence from listed companies in Germany. </a:t>
            </a:r>
            <a:r>
              <a:rPr lang="en-US" sz="4800" i="1" dirty="0"/>
              <a:t>Journal of Family Business Management</a:t>
            </a:r>
            <a:r>
              <a:rPr lang="en-US" sz="4800" dirty="0"/>
              <a:t>,.</a:t>
            </a:r>
          </a:p>
          <a:p>
            <a:r>
              <a:rPr lang="en-US" sz="4800" dirty="0" err="1"/>
              <a:t>Gelashvili</a:t>
            </a:r>
            <a:r>
              <a:rPr lang="en-US" sz="4800" dirty="0"/>
              <a:t>, M., 2022. COVID-19, IMPACT OF THE CORONAVIRUS AND GLOBAL CHALLENGES. </a:t>
            </a:r>
            <a:r>
              <a:rPr lang="en-US" sz="4800" i="1" dirty="0"/>
              <a:t>Globalization and Business</a:t>
            </a:r>
            <a:r>
              <a:rPr lang="en-US" sz="4800" dirty="0"/>
              <a:t>, pp.57-60.</a:t>
            </a:r>
          </a:p>
          <a:p>
            <a:r>
              <a:rPr lang="en-US" sz="4800" dirty="0" err="1"/>
              <a:t>Harel</a:t>
            </a:r>
            <a:r>
              <a:rPr lang="en-US" sz="4800" dirty="0"/>
              <a:t>, R., 2021. The Impact of COVID-19 on Small Businesses’ Performance and Innovation. </a:t>
            </a:r>
            <a:r>
              <a:rPr lang="en-US" sz="4800" i="1" dirty="0"/>
              <a:t>Global Business Review</a:t>
            </a:r>
            <a:r>
              <a:rPr lang="en-US" sz="4800" dirty="0"/>
              <a:t>, p.097215092110391.</a:t>
            </a:r>
          </a:p>
          <a:p>
            <a:r>
              <a:rPr lang="en-US" sz="4800" dirty="0" err="1"/>
              <a:t>Heizer</a:t>
            </a:r>
            <a:r>
              <a:rPr lang="en-US" sz="4800" dirty="0"/>
              <a:t>, J., Render, B. and Munson, C., 2019. </a:t>
            </a:r>
            <a:r>
              <a:rPr lang="en-US" sz="4800" i="1" dirty="0"/>
              <a:t>Operations Management</a:t>
            </a:r>
            <a:r>
              <a:rPr lang="en-US" sz="4800" dirty="0"/>
              <a:t>. Harlow, United Kingdom: Pearson Education Canada.</a:t>
            </a:r>
          </a:p>
          <a:p>
            <a:r>
              <a:rPr lang="en-US" sz="4800" dirty="0" err="1"/>
              <a:t>Kumbhat</a:t>
            </a:r>
            <a:r>
              <a:rPr lang="en-US" sz="4800" dirty="0"/>
              <a:t>, A., 2019. Retail Industry and Apparel Retail: A Critical Review. </a:t>
            </a:r>
            <a:r>
              <a:rPr lang="en-US" sz="4800" i="1" dirty="0"/>
              <a:t>International Journal of Management Studies</a:t>
            </a:r>
            <a:r>
              <a:rPr lang="en-US" sz="4800" dirty="0"/>
              <a:t>, VI(1), p.20.</a:t>
            </a:r>
          </a:p>
          <a:p>
            <a:r>
              <a:rPr lang="en-US" sz="4800" dirty="0"/>
              <a:t>Malar, M., 2019. Industry 4.0 Transforming Global Retail Industry. </a:t>
            </a:r>
            <a:r>
              <a:rPr lang="en-US" sz="4800" i="1" dirty="0"/>
              <a:t>Indian Journal of Computer Science</a:t>
            </a:r>
            <a:r>
              <a:rPr lang="en-US" sz="4800" dirty="0"/>
              <a:t>, 4(1), p.19.</a:t>
            </a:r>
          </a:p>
          <a:p>
            <a:r>
              <a:rPr lang="en-US" sz="4800" dirty="0"/>
              <a:t>Mandel, N., Rucker, D., </a:t>
            </a:r>
            <a:r>
              <a:rPr lang="en-US" sz="4800" dirty="0" err="1"/>
              <a:t>Levav</a:t>
            </a:r>
            <a:r>
              <a:rPr lang="en-US" sz="4800" dirty="0"/>
              <a:t>, J. and </a:t>
            </a:r>
            <a:r>
              <a:rPr lang="en-US" sz="4800" dirty="0" err="1"/>
              <a:t>Galinsky</a:t>
            </a:r>
            <a:r>
              <a:rPr lang="en-US" sz="4800" dirty="0"/>
              <a:t>, A., 2017. The Compensatory Consumer Behavior Model: How self-discrepancies drive consumer behavior. </a:t>
            </a:r>
            <a:r>
              <a:rPr lang="en-US" sz="4800" i="1" dirty="0"/>
              <a:t>Journal of Consumer Psychology</a:t>
            </a:r>
            <a:r>
              <a:rPr lang="en-US" sz="4800" dirty="0"/>
              <a:t>, 27(1), pp.133-146.</a:t>
            </a:r>
          </a:p>
          <a:p>
            <a:r>
              <a:rPr lang="en-US" sz="4800" dirty="0" err="1"/>
              <a:t>Milite</a:t>
            </a:r>
            <a:r>
              <a:rPr lang="en-US" sz="4800" dirty="0"/>
              <a:t>, G., 2018. </a:t>
            </a:r>
            <a:r>
              <a:rPr lang="en-US" sz="4800" i="1" dirty="0"/>
              <a:t>Management</a:t>
            </a:r>
            <a:r>
              <a:rPr lang="en-US" sz="4800" dirty="0"/>
              <a:t>. </a:t>
            </a:r>
            <a:r>
              <a:rPr lang="en-US" sz="4800" dirty="0" err="1"/>
              <a:t>QuickStudy</a:t>
            </a:r>
            <a:r>
              <a:rPr lang="en-US" sz="4800" dirty="0"/>
              <a:t> Reference Guides.</a:t>
            </a:r>
          </a:p>
          <a:p>
            <a:r>
              <a:rPr lang="en-US" sz="4800" dirty="0" err="1"/>
              <a:t>Outreville</a:t>
            </a:r>
            <a:r>
              <a:rPr lang="en-US" sz="4800" dirty="0"/>
              <a:t>, J. and </a:t>
            </a:r>
            <a:r>
              <a:rPr lang="en-US" sz="4800" dirty="0" err="1"/>
              <a:t>Desrochers</a:t>
            </a:r>
            <a:r>
              <a:rPr lang="en-US" sz="4800" dirty="0"/>
              <a:t>, J., 2016. Perceived risk: an experimental investigation of consumer behavior when buying wine. </a:t>
            </a:r>
            <a:r>
              <a:rPr lang="en-US" sz="4800" i="1" dirty="0"/>
              <a:t>Journal of Consumer </a:t>
            </a:r>
            <a:r>
              <a:rPr lang="en-US" sz="4800" i="1" dirty="0" err="1"/>
              <a:t>Behaviour</a:t>
            </a:r>
            <a:r>
              <a:rPr lang="en-US" sz="4800" dirty="0"/>
              <a:t>, 15(6), pp.549-559.</a:t>
            </a:r>
          </a:p>
          <a:p>
            <a:r>
              <a:rPr lang="en-US" sz="4800" dirty="0" err="1"/>
              <a:t>Reny</a:t>
            </a:r>
            <a:r>
              <a:rPr lang="en-US" sz="4800" dirty="0"/>
              <a:t>, P., 2015. A Characterization of </a:t>
            </a:r>
            <a:r>
              <a:rPr lang="en-US" sz="4800" dirty="0" err="1"/>
              <a:t>Rationalizable</a:t>
            </a:r>
            <a:r>
              <a:rPr lang="en-US" sz="4800" dirty="0"/>
              <a:t> Consumer Behavior. </a:t>
            </a:r>
            <a:r>
              <a:rPr lang="en-US" sz="4800" i="1" dirty="0" err="1"/>
              <a:t>Econometrica</a:t>
            </a:r>
            <a:r>
              <a:rPr lang="en-US" sz="4800" dirty="0"/>
              <a:t>, 83(1), pp.175-192.</a:t>
            </a:r>
          </a:p>
          <a:p>
            <a:r>
              <a:rPr lang="en-US" sz="4800" dirty="0"/>
              <a:t>S, J., R, V. and G., S., 2019. FDI Impact on Retail Industry. </a:t>
            </a:r>
            <a:r>
              <a:rPr lang="en-US" sz="4800" i="1" dirty="0"/>
              <a:t>Journal of Advanced Research in Dynamical and Control Systems</a:t>
            </a:r>
            <a:r>
              <a:rPr lang="en-US" sz="4800" dirty="0"/>
              <a:t>, 11(0009-SPECIAL ISSUE), pp.243-247.</a:t>
            </a:r>
          </a:p>
          <a:p>
            <a:r>
              <a:rPr lang="en-US" sz="4800" dirty="0" err="1"/>
              <a:t>Somjani</a:t>
            </a:r>
            <a:r>
              <a:rPr lang="en-US" sz="4800" dirty="0"/>
              <a:t>, A., 2021. ENHANCING CUSTOMER RETENTION IN RETAIL INDUSTRY. </a:t>
            </a:r>
            <a:r>
              <a:rPr lang="en-US" sz="4800" i="1" dirty="0"/>
              <a:t>INFORMATION TECHNOLOGY IN INDUSTRY</a:t>
            </a:r>
            <a:r>
              <a:rPr lang="en-US" sz="4800" dirty="0"/>
              <a:t>, 9(1), pp.729-735.</a:t>
            </a:r>
          </a:p>
          <a:p>
            <a:r>
              <a:rPr lang="en-US" sz="4800" dirty="0" err="1"/>
              <a:t>Soni</a:t>
            </a:r>
            <a:r>
              <a:rPr lang="en-US" sz="4800" dirty="0"/>
              <a:t>, N., 2020. Impact of COVID-19 on Business Organization, Industries and Economy. </a:t>
            </a:r>
            <a:r>
              <a:rPr lang="en-US" sz="4800" i="1" dirty="0"/>
              <a:t>SSRN Electronic Journal</a:t>
            </a:r>
            <a:r>
              <a:rPr lang="en-US" sz="4800" dirty="0"/>
              <a:t>,.</a:t>
            </a:r>
          </a:p>
          <a:p>
            <a:r>
              <a:rPr lang="en-US" sz="4800" dirty="0" err="1"/>
              <a:t>Zahara</a:t>
            </a:r>
            <a:r>
              <a:rPr lang="en-US" sz="4800" dirty="0"/>
              <a:t>, Z., </a:t>
            </a:r>
            <a:r>
              <a:rPr lang="en-US" sz="4800" dirty="0" err="1"/>
              <a:t>Muslimin</a:t>
            </a:r>
            <a:r>
              <a:rPr lang="en-US" sz="4800" dirty="0"/>
              <a:t>, M. and </a:t>
            </a:r>
            <a:r>
              <a:rPr lang="en-US" sz="4800" dirty="0" err="1"/>
              <a:t>Chintya</a:t>
            </a:r>
            <a:r>
              <a:rPr lang="en-US" sz="4800" dirty="0"/>
              <a:t> </a:t>
            </a:r>
            <a:r>
              <a:rPr lang="en-US" sz="4800" dirty="0" err="1"/>
              <a:t>Dewi</a:t>
            </a:r>
            <a:r>
              <a:rPr lang="en-US" sz="4800" dirty="0"/>
              <a:t> </a:t>
            </a:r>
            <a:r>
              <a:rPr lang="en-US" sz="4800" dirty="0" err="1"/>
              <a:t>Buntuang</a:t>
            </a:r>
            <a:r>
              <a:rPr lang="en-US" sz="4800" dirty="0"/>
              <a:t>, P., 2022. The impact of marketing innovations and business plans on business sustainability during the COVID-19 pandemic. </a:t>
            </a:r>
            <a:r>
              <a:rPr lang="en-US" sz="4800" i="1" dirty="0"/>
              <a:t>Innovative Marketing</a:t>
            </a:r>
            <a:r>
              <a:rPr lang="en-US" sz="4800" dirty="0"/>
              <a:t>, 18(3), pp.121-135.</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455F51"/>
      </a:dk2>
      <a:lt2>
        <a:srgbClr val="E3DED1"/>
      </a:lt2>
      <a:accent1>
        <a:srgbClr val="99CB38"/>
      </a:accent1>
      <a:accent2>
        <a:srgbClr val="63A537"/>
      </a:accent2>
      <a:accent3>
        <a:srgbClr val="E6D024"/>
      </a:accent3>
      <a:accent4>
        <a:srgbClr val="CC9700"/>
      </a:accent4>
      <a:accent5>
        <a:srgbClr val="4EB3CF"/>
      </a:accent5>
      <a:accent6>
        <a:srgbClr val="378DA6"/>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7</TotalTime>
  <Words>588</Words>
  <Application>Microsoft Office PowerPoint</Application>
  <PresentationFormat>Widescreen</PresentationFormat>
  <Paragraphs>106</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Tw Cen MT</vt:lpstr>
      <vt:lpstr>Tw Cen MT Condensed</vt:lpstr>
      <vt:lpstr>Wingdings</vt:lpstr>
      <vt:lpstr>Wingdings 3</vt:lpstr>
      <vt:lpstr>Integral</vt:lpstr>
      <vt:lpstr>Welcome to the presentation on  Problem Solving and Decision Making</vt:lpstr>
      <vt:lpstr>Introduction</vt:lpstr>
      <vt:lpstr>Nature of the problem:</vt:lpstr>
      <vt:lpstr>impact of the problem on employees and TM Lewin </vt:lpstr>
      <vt:lpstr>Pestle analysis</vt:lpstr>
      <vt:lpstr>Cause and effect analysis</vt:lpstr>
      <vt:lpstr>Alternative solution</vt:lpstr>
      <vt:lpstr>Conclusion </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on  Problem Solving and Decision Making</dc:title>
  <dc:creator/>
  <cp:lastModifiedBy>Tomas</cp:lastModifiedBy>
  <cp:revision>2</cp:revision>
  <dcterms:created xsi:type="dcterms:W3CDTF">2022-10-15T11:25:15Z</dcterms:created>
  <dcterms:modified xsi:type="dcterms:W3CDTF">2022-10-16T08:49:31Z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0C7383DC3FF94B0AA7FE835B43DE4F1A</vt:lpwstr>
  </property>
  <property fmtid="{D5CDD505-2E9C-101B-9397-08002B2CF9AE}" pid="3" name="KSOProductBuildVer">
    <vt:lpwstr>2057-11.2.0.11341</vt:lpwstr>
  </property>
</Properties>
</file>