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1" r:id="rId4"/>
    <p:sldMasterId id="2147483674" r:id="rId5"/>
    <p:sldMasterId id="2147483681" r:id="rId6"/>
  </p:sldMasterIdLst>
  <p:notesMasterIdLst>
    <p:notesMasterId r:id="rId36"/>
  </p:notesMasterIdLst>
  <p:handoutMasterIdLst>
    <p:handoutMasterId r:id="rId37"/>
  </p:handoutMasterIdLst>
  <p:sldIdLst>
    <p:sldId id="335" r:id="rId7"/>
    <p:sldId id="336" r:id="rId8"/>
    <p:sldId id="337" r:id="rId9"/>
    <p:sldId id="338" r:id="rId10"/>
    <p:sldId id="339" r:id="rId11"/>
    <p:sldId id="340" r:id="rId12"/>
    <p:sldId id="341" r:id="rId13"/>
    <p:sldId id="342" r:id="rId14"/>
    <p:sldId id="365" r:id="rId15"/>
    <p:sldId id="344" r:id="rId16"/>
    <p:sldId id="346" r:id="rId17"/>
    <p:sldId id="347" r:id="rId18"/>
    <p:sldId id="345" r:id="rId19"/>
    <p:sldId id="349" r:id="rId20"/>
    <p:sldId id="350" r:id="rId21"/>
    <p:sldId id="351" r:id="rId22"/>
    <p:sldId id="352" r:id="rId23"/>
    <p:sldId id="353" r:id="rId24"/>
    <p:sldId id="354" r:id="rId25"/>
    <p:sldId id="355" r:id="rId26"/>
    <p:sldId id="357" r:id="rId27"/>
    <p:sldId id="356" r:id="rId28"/>
    <p:sldId id="358" r:id="rId29"/>
    <p:sldId id="359" r:id="rId30"/>
    <p:sldId id="362" r:id="rId31"/>
    <p:sldId id="360" r:id="rId32"/>
    <p:sldId id="363" r:id="rId33"/>
    <p:sldId id="364" r:id="rId34"/>
    <p:sldId id="361"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BCF3A06-A4E6-3B57-EFBF-E96D0D340CD5}" name="Darrel Williams" initials="DW" userId="S::d.g.williams@uwtsd.ac.uk::20fce3b0-e6e7-4042-8d1b-a7d8d4ce4d38" providerId="AD"/>
  <p188:author id="{6A93F64B-ADE5-08C4-4A06-BAC5C6B8D77E}" name="Nichola Welton" initials="NW" userId="S::n.welton@uwtsd.ac.uk::33867cc6-3c98-481e-a066-a55221f849bb" providerId="AD"/>
  <p188:author id="{0EC2DEA1-C5F4-33D9-E466-C81F6F3759BD}" name="Alison Murphy" initials="AM" userId="S::a.murphy@uwtsd.ac.uk::9ba79fcb-d62b-4ed0-b66e-b4415e918fea" providerId="AD"/>
  <p188:author id="{0F4104B1-93F5-3272-3669-50564CCE9FB7}" name="Meinir Jones" initials="MJ" userId="S::meinir.jones@uwtsd.ac.uk::5a45abc3-175e-478a-8e49-007c33304c02"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E22518-7AF1-081B-DD9A-B50392904792}" v="4" dt="2025-09-02T11:02:38.764"/>
    <p1510:client id="{E8467D25-EE82-4E28-A8D6-AE8DD4A76C6B}" v="582" dt="2025-09-02T13:57:31.3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1038" y="6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viewProps" Target="viewProps.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5/10/relationships/revisionInfo" Target="revisionInfo.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microsoft.com/office/2018/10/relationships/authors" Target="author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21/10/2026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58E99-CF8B-414D-9067-42EFA2661A0F}" type="datetimeFigureOut">
              <a:rPr lang="en-GB" smtClean="0"/>
              <a:t>21/10/2026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73400D-1125-4CCE-9DC0-5877F373F263}" type="slidenum">
              <a:rPr lang="en-GB" smtClean="0"/>
              <a:t>‹#›</a:t>
            </a:fld>
            <a:endParaRPr lang="en-GB"/>
          </a:p>
        </p:txBody>
      </p:sp>
    </p:spTree>
    <p:extLst>
      <p:ext uri="{BB962C8B-B14F-4D97-AF65-F5344CB8AC3E}">
        <p14:creationId xmlns:p14="http://schemas.microsoft.com/office/powerpoint/2010/main" val="1784016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CBF35-5BC0-4430-CC64-3B1440E535E6}"/>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1A38B1A-763B-5C10-9327-8FBD6B7459C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4072043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9CF26-D2CD-2228-674E-1BB6B1F569A3}"/>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C622693-A96E-43A3-5A51-2AD616CCE82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630571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89872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79953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10639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7673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12881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48544337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5.xml"/><Relationship Id="rId7"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83172648"/>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963038449"/>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10/21/2026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626301883"/>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1177/1609406919878341" TargetMode="External"/><Relationship Id="rId2" Type="http://schemas.openxmlformats.org/officeDocument/2006/relationships/hyperlink" Target="https://journals.sagepub.com/doi/abs/10.1177/1609406919878341" TargetMode="Externa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hyperlink" Target="mailto:D.G.Williams@uwtsd.ac.uk" TargetMode="Externa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hyperlink" Target="https://doi.org/10.1177/1609406919878341"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50449" y="2472220"/>
            <a:ext cx="7777113" cy="2712522"/>
          </a:xfrm>
        </p:spPr>
        <p:txBody>
          <a:bodyPr>
            <a:normAutofit fontScale="90000"/>
          </a:bodyPr>
          <a:lstStyle/>
          <a:p>
            <a:br>
              <a:rPr lang="en-GB" dirty="0"/>
            </a:br>
            <a:br>
              <a:rPr lang="en-GB" dirty="0"/>
            </a:br>
            <a:br>
              <a:rPr lang="en-GB" dirty="0"/>
            </a:br>
            <a:br>
              <a:rPr lang="en-GB" dirty="0"/>
            </a:br>
            <a:br>
              <a:rPr lang="en-GB" dirty="0"/>
            </a:br>
            <a:r>
              <a:rPr lang="en-GB" dirty="0" err="1">
                <a:solidFill>
                  <a:schemeClr val="accent1"/>
                </a:solidFill>
              </a:rPr>
              <a:t>Dylunio</a:t>
            </a:r>
            <a:r>
              <a:rPr lang="en-GB" dirty="0">
                <a:solidFill>
                  <a:schemeClr val="accent1"/>
                </a:solidFill>
              </a:rPr>
              <a:t> a </a:t>
            </a:r>
            <a:r>
              <a:rPr lang="en-GB" dirty="0" err="1">
                <a:solidFill>
                  <a:schemeClr val="accent1"/>
                </a:solidFill>
              </a:rPr>
              <a:t>Rheoli</a:t>
            </a:r>
            <a:r>
              <a:rPr lang="en-GB" dirty="0">
                <a:solidFill>
                  <a:schemeClr val="accent1"/>
                </a:solidFill>
              </a:rPr>
              <a:t> </a:t>
            </a:r>
            <a:r>
              <a:rPr lang="en-GB" dirty="0" err="1">
                <a:solidFill>
                  <a:schemeClr val="accent1"/>
                </a:solidFill>
              </a:rPr>
              <a:t>Ymchwil</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gyfer</a:t>
            </a:r>
            <a:r>
              <a:rPr lang="en-GB" dirty="0">
                <a:solidFill>
                  <a:schemeClr val="accent1"/>
                </a:solidFill>
              </a:rPr>
              <a:t> </a:t>
            </a:r>
            <a:r>
              <a:rPr lang="en-GB" dirty="0" err="1">
                <a:solidFill>
                  <a:schemeClr val="accent1"/>
                </a:solidFill>
              </a:rPr>
              <a:t>Arfer</a:t>
            </a:r>
            <a:r>
              <a:rPr lang="en-GB" dirty="0">
                <a:solidFill>
                  <a:schemeClr val="accent1"/>
                </a:solidFill>
              </a:rPr>
              <a:t> </a:t>
            </a:r>
            <a:r>
              <a:rPr lang="en-GB" dirty="0" err="1">
                <a:solidFill>
                  <a:schemeClr val="accent1"/>
                </a:solidFill>
              </a:rPr>
              <a:t>Proffesiynol</a:t>
            </a:r>
            <a:br>
              <a:rPr lang="en-GB" sz="1600" dirty="0">
                <a:solidFill>
                  <a:schemeClr val="accent1"/>
                </a:solidFill>
              </a:rPr>
            </a:br>
            <a:br>
              <a:rPr lang="en-GB" sz="1600" dirty="0"/>
            </a:br>
            <a:r>
              <a:rPr lang="en-GB" dirty="0">
                <a:solidFill>
                  <a:schemeClr val="accent1"/>
                </a:solidFill>
              </a:rPr>
              <a:t>Research Design and Management for Professional Practice</a:t>
            </a:r>
            <a:endParaRPr lang="en-GB" dirty="0"/>
          </a:p>
        </p:txBody>
      </p:sp>
      <p:sp>
        <p:nvSpPr>
          <p:cNvPr id="3" name="Subtitle 2"/>
          <p:cNvSpPr>
            <a:spLocks noGrp="1"/>
          </p:cNvSpPr>
          <p:nvPr>
            <p:ph type="subTitle" idx="1"/>
          </p:nvPr>
        </p:nvSpPr>
        <p:spPr>
          <a:xfrm>
            <a:off x="1225771" y="5184742"/>
            <a:ext cx="6858000" cy="579169"/>
          </a:xfrm>
        </p:spPr>
        <p:txBody>
          <a:bodyPr/>
          <a:lstStyle/>
          <a:p>
            <a:r>
              <a:rPr lang="en-GB" dirty="0"/>
              <a:t>ECCP7004/C</a:t>
            </a:r>
            <a:endParaRPr lang="en-GB" dirty="0">
              <a:solidFill>
                <a:schemeClr val="accent1"/>
              </a:solidFill>
            </a:endParaRPr>
          </a:p>
        </p:txBody>
      </p:sp>
    </p:spTree>
    <p:extLst>
      <p:ext uri="{BB962C8B-B14F-4D97-AF65-F5344CB8AC3E}">
        <p14:creationId xmlns:p14="http://schemas.microsoft.com/office/powerpoint/2010/main" val="1443272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399A3D0-4FB2-E158-9439-19D57AA903F8}"/>
              </a:ext>
            </a:extLst>
          </p:cNvPr>
          <p:cNvSpPr>
            <a:spLocks noGrp="1"/>
          </p:cNvSpPr>
          <p:nvPr>
            <p:ph type="title"/>
          </p:nvPr>
        </p:nvSpPr>
        <p:spPr/>
        <p:txBody>
          <a:bodyPr/>
          <a:lstStyle/>
          <a:p>
            <a:r>
              <a:rPr lang="en-GB" dirty="0"/>
              <a:t>Nod / Aim</a:t>
            </a:r>
          </a:p>
        </p:txBody>
      </p:sp>
      <p:sp>
        <p:nvSpPr>
          <p:cNvPr id="5" name="Content Placeholder 4">
            <a:extLst>
              <a:ext uri="{FF2B5EF4-FFF2-40B4-BE49-F238E27FC236}">
                <a16:creationId xmlns:a16="http://schemas.microsoft.com/office/drawing/2014/main" id="{F63DE122-5D5A-08D1-9B7A-DD9701939DE1}"/>
              </a:ext>
            </a:extLst>
          </p:cNvPr>
          <p:cNvSpPr>
            <a:spLocks noGrp="1"/>
          </p:cNvSpPr>
          <p:nvPr>
            <p:ph sz="half" idx="1"/>
          </p:nvPr>
        </p:nvSpPr>
        <p:spPr/>
        <p:txBody>
          <a:bodyPr/>
          <a:lstStyle/>
          <a:p>
            <a:pPr marL="457200" lvl="1" indent="0">
              <a:buNone/>
              <a:defRPr/>
            </a:pPr>
            <a:r>
              <a:rPr lang="en-GB" dirty="0" err="1">
                <a:solidFill>
                  <a:srgbClr val="4472C4"/>
                </a:solidFill>
              </a:rPr>
              <a:t>Cynllunio</a:t>
            </a:r>
            <a:r>
              <a:rPr lang="en-GB" dirty="0">
                <a:solidFill>
                  <a:srgbClr val="4472C4"/>
                </a:solidFill>
              </a:rPr>
              <a:t> a </a:t>
            </a:r>
            <a:r>
              <a:rPr lang="en-GB" dirty="0" err="1">
                <a:solidFill>
                  <a:srgbClr val="4472C4"/>
                </a:solidFill>
              </a:rPr>
              <a:t>dylunio</a:t>
            </a:r>
            <a:r>
              <a:rPr lang="en-GB" dirty="0">
                <a:solidFill>
                  <a:srgbClr val="4472C4"/>
                </a:solidFill>
              </a:rPr>
              <a:t> </a:t>
            </a:r>
            <a:r>
              <a:rPr lang="en-GB" dirty="0" err="1">
                <a:solidFill>
                  <a:srgbClr val="4472C4"/>
                </a:solidFill>
              </a:rPr>
              <a:t>prosiect</a:t>
            </a:r>
            <a:r>
              <a:rPr lang="en-GB" dirty="0">
                <a:solidFill>
                  <a:srgbClr val="4472C4"/>
                </a:solidFill>
              </a:rPr>
              <a:t> </a:t>
            </a:r>
            <a:r>
              <a:rPr lang="en-GB" dirty="0" err="1">
                <a:solidFill>
                  <a:srgbClr val="4472C4"/>
                </a:solidFill>
              </a:rPr>
              <a:t>ymchwil</a:t>
            </a:r>
            <a:r>
              <a:rPr lang="en-GB" dirty="0">
                <a:solidFill>
                  <a:srgbClr val="4472C4"/>
                </a:solidFill>
              </a:rPr>
              <a:t> </a:t>
            </a:r>
            <a:r>
              <a:rPr lang="en-GB" dirty="0" err="1">
                <a:solidFill>
                  <a:srgbClr val="4472C4"/>
                </a:solidFill>
              </a:rPr>
              <a:t>sy'n</a:t>
            </a:r>
            <a:r>
              <a:rPr lang="en-GB" dirty="0">
                <a:solidFill>
                  <a:srgbClr val="4472C4"/>
                </a:solidFill>
              </a:rPr>
              <a:t> </a:t>
            </a:r>
            <a:r>
              <a:rPr lang="en-GB" dirty="0" err="1">
                <a:solidFill>
                  <a:srgbClr val="4472C4"/>
                </a:solidFill>
              </a:rPr>
              <a:t>gwella</a:t>
            </a:r>
            <a:r>
              <a:rPr lang="en-GB" dirty="0">
                <a:solidFill>
                  <a:srgbClr val="4472C4"/>
                </a:solidFill>
              </a:rPr>
              <a:t> ac </a:t>
            </a:r>
            <a:r>
              <a:rPr lang="en-GB" dirty="0" err="1">
                <a:solidFill>
                  <a:srgbClr val="4472C4"/>
                </a:solidFill>
              </a:rPr>
              <a:t>yn</a:t>
            </a:r>
            <a:r>
              <a:rPr lang="en-GB" dirty="0">
                <a:solidFill>
                  <a:srgbClr val="4472C4"/>
                </a:solidFill>
              </a:rPr>
              <a:t> </a:t>
            </a:r>
            <a:r>
              <a:rPr lang="en-GB" dirty="0" err="1">
                <a:solidFill>
                  <a:srgbClr val="4472C4"/>
                </a:solidFill>
              </a:rPr>
              <a:t>llywio</a:t>
            </a:r>
            <a:r>
              <a:rPr lang="en-GB" dirty="0">
                <a:solidFill>
                  <a:srgbClr val="4472C4"/>
                </a:solidFill>
              </a:rPr>
              <a:t> </a:t>
            </a:r>
            <a:r>
              <a:rPr lang="en-GB" dirty="0" err="1">
                <a:solidFill>
                  <a:srgbClr val="4472C4"/>
                </a:solidFill>
              </a:rPr>
              <a:t>arfer</a:t>
            </a:r>
            <a:r>
              <a:rPr lang="en-GB" dirty="0">
                <a:solidFill>
                  <a:srgbClr val="4472C4"/>
                </a:solidFill>
              </a:rPr>
              <a:t>, a </a:t>
            </a:r>
            <a:r>
              <a:rPr lang="en-GB" dirty="0" err="1">
                <a:solidFill>
                  <a:srgbClr val="4472C4"/>
                </a:solidFill>
              </a:rPr>
              <a:t>sicrhau</a:t>
            </a:r>
            <a:r>
              <a:rPr lang="en-GB" dirty="0">
                <a:solidFill>
                  <a:srgbClr val="4472C4"/>
                </a:solidFill>
              </a:rPr>
              <a:t> bod yr </a:t>
            </a:r>
            <a:r>
              <a:rPr lang="en-GB" dirty="0" err="1">
                <a:solidFill>
                  <a:srgbClr val="4472C4"/>
                </a:solidFill>
              </a:rPr>
              <a:t>holl</a:t>
            </a:r>
            <a:r>
              <a:rPr lang="en-GB" dirty="0">
                <a:solidFill>
                  <a:srgbClr val="4472C4"/>
                </a:solidFill>
              </a:rPr>
              <a:t> </a:t>
            </a:r>
            <a:r>
              <a:rPr lang="en-GB" dirty="0" err="1">
                <a:solidFill>
                  <a:srgbClr val="4472C4"/>
                </a:solidFill>
              </a:rPr>
              <a:t>ystyriaethau</a:t>
            </a:r>
            <a:r>
              <a:rPr lang="en-GB" dirty="0">
                <a:solidFill>
                  <a:srgbClr val="4472C4"/>
                </a:solidFill>
              </a:rPr>
              <a:t> </a:t>
            </a:r>
            <a:r>
              <a:rPr lang="en-GB" dirty="0" err="1">
                <a:solidFill>
                  <a:srgbClr val="4472C4"/>
                </a:solidFill>
              </a:rPr>
              <a:t>moesegol</a:t>
            </a:r>
            <a:r>
              <a:rPr lang="en-GB" dirty="0">
                <a:solidFill>
                  <a:srgbClr val="4472C4"/>
                </a:solidFill>
              </a:rPr>
              <a:t> </a:t>
            </a:r>
            <a:r>
              <a:rPr lang="en-GB" dirty="0" err="1">
                <a:solidFill>
                  <a:srgbClr val="4472C4"/>
                </a:solidFill>
              </a:rPr>
              <a:t>yn</a:t>
            </a:r>
            <a:r>
              <a:rPr lang="en-GB" dirty="0">
                <a:solidFill>
                  <a:srgbClr val="4472C4"/>
                </a:solidFill>
              </a:rPr>
              <a:t> </a:t>
            </a:r>
            <a:r>
              <a:rPr lang="en-GB" dirty="0" err="1">
                <a:solidFill>
                  <a:srgbClr val="4472C4"/>
                </a:solidFill>
              </a:rPr>
              <a:t>cael</a:t>
            </a:r>
            <a:r>
              <a:rPr lang="en-GB" dirty="0">
                <a:solidFill>
                  <a:srgbClr val="4472C4"/>
                </a:solidFill>
              </a:rPr>
              <a:t> </a:t>
            </a:r>
            <a:r>
              <a:rPr lang="en-GB" dirty="0" err="1">
                <a:solidFill>
                  <a:srgbClr val="4472C4"/>
                </a:solidFill>
              </a:rPr>
              <a:t>sylw</a:t>
            </a:r>
            <a:r>
              <a:rPr lang="en-GB" dirty="0">
                <a:solidFill>
                  <a:srgbClr val="4472C4"/>
                </a:solidFill>
              </a:rPr>
              <a:t> </a:t>
            </a:r>
            <a:r>
              <a:rPr lang="en-GB" dirty="0" err="1">
                <a:solidFill>
                  <a:srgbClr val="4472C4"/>
                </a:solidFill>
              </a:rPr>
              <a:t>yn</a:t>
            </a:r>
            <a:r>
              <a:rPr lang="en-GB" dirty="0">
                <a:solidFill>
                  <a:srgbClr val="4472C4"/>
                </a:solidFill>
              </a:rPr>
              <a:t> </a:t>
            </a:r>
            <a:r>
              <a:rPr lang="en-GB" dirty="0" err="1">
                <a:solidFill>
                  <a:srgbClr val="4472C4"/>
                </a:solidFill>
              </a:rPr>
              <a:t>ystod</a:t>
            </a:r>
            <a:r>
              <a:rPr lang="en-GB" dirty="0">
                <a:solidFill>
                  <a:srgbClr val="4472C4"/>
                </a:solidFill>
              </a:rPr>
              <a:t> y broses </a:t>
            </a:r>
            <a:r>
              <a:rPr lang="en-GB" dirty="0" err="1">
                <a:solidFill>
                  <a:srgbClr val="4472C4"/>
                </a:solidFill>
              </a:rPr>
              <a:t>gynllunio</a:t>
            </a:r>
            <a:r>
              <a:rPr lang="en-GB" dirty="0">
                <a:solidFill>
                  <a:srgbClr val="4472C4"/>
                </a:solidFill>
              </a:rPr>
              <a:t>.</a:t>
            </a:r>
            <a:endParaRPr lang="en-GB" dirty="0"/>
          </a:p>
        </p:txBody>
      </p:sp>
      <p:sp>
        <p:nvSpPr>
          <p:cNvPr id="6" name="Content Placeholder 5">
            <a:extLst>
              <a:ext uri="{FF2B5EF4-FFF2-40B4-BE49-F238E27FC236}">
                <a16:creationId xmlns:a16="http://schemas.microsoft.com/office/drawing/2014/main" id="{D9B9F887-B061-28F3-D98E-F9B33A053654}"/>
              </a:ext>
            </a:extLst>
          </p:cNvPr>
          <p:cNvSpPr>
            <a:spLocks noGrp="1"/>
          </p:cNvSpPr>
          <p:nvPr>
            <p:ph sz="half" idx="2"/>
          </p:nvPr>
        </p:nvSpPr>
        <p:spPr/>
        <p:txBody>
          <a:bodyPr/>
          <a:lstStyle/>
          <a:p>
            <a:pPr marL="457200" lvl="1" indent="0">
              <a:buNone/>
            </a:pPr>
            <a:r>
              <a:rPr lang="en-GB" dirty="0">
                <a:solidFill>
                  <a:schemeClr val="accent1"/>
                </a:solidFill>
              </a:rPr>
              <a:t>To plan and design a research project which improves and informs practice, and to ensure that all ethical considerations are addressed during the planning process.</a:t>
            </a:r>
          </a:p>
        </p:txBody>
      </p:sp>
    </p:spTree>
    <p:extLst>
      <p:ext uri="{BB962C8B-B14F-4D97-AF65-F5344CB8AC3E}">
        <p14:creationId xmlns:p14="http://schemas.microsoft.com/office/powerpoint/2010/main" val="2310800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6A731-07A6-24BF-267A-6A4302DB8759}"/>
              </a:ext>
            </a:extLst>
          </p:cNvPr>
          <p:cNvSpPr>
            <a:spLocks noGrp="1"/>
          </p:cNvSpPr>
          <p:nvPr>
            <p:ph type="title"/>
          </p:nvPr>
        </p:nvSpPr>
        <p:spPr/>
        <p:txBody>
          <a:bodyPr/>
          <a:lstStyle/>
          <a:p>
            <a:r>
              <a:rPr lang="en-GB" dirty="0" err="1"/>
              <a:t>Deilliannau</a:t>
            </a:r>
            <a:r>
              <a:rPr lang="en-GB" dirty="0"/>
              <a:t> </a:t>
            </a:r>
            <a:r>
              <a:rPr lang="en-GB" dirty="0" err="1"/>
              <a:t>Dysgu</a:t>
            </a:r>
            <a:r>
              <a:rPr lang="en-GB" dirty="0"/>
              <a:t> / Learning Outcomes </a:t>
            </a:r>
          </a:p>
        </p:txBody>
      </p:sp>
      <p:sp>
        <p:nvSpPr>
          <p:cNvPr id="3" name="Content Placeholder 2">
            <a:extLst>
              <a:ext uri="{FF2B5EF4-FFF2-40B4-BE49-F238E27FC236}">
                <a16:creationId xmlns:a16="http://schemas.microsoft.com/office/drawing/2014/main" id="{0B01C83D-666B-B1D9-4197-839264ECE6C4}"/>
              </a:ext>
            </a:extLst>
          </p:cNvPr>
          <p:cNvSpPr>
            <a:spLocks noGrp="1"/>
          </p:cNvSpPr>
          <p:nvPr>
            <p:ph sz="half" idx="1"/>
          </p:nvPr>
        </p:nvSpPr>
        <p:spPr/>
        <p:txBody>
          <a:bodyPr>
            <a:normAutofit lnSpcReduction="10000"/>
          </a:bodyPr>
          <a:lstStyle/>
          <a:p>
            <a:pPr lvl="1">
              <a:defRPr/>
            </a:pPr>
            <a:r>
              <a:rPr lang="en-GB" dirty="0">
                <a:solidFill>
                  <a:srgbClr val="4472C4"/>
                </a:solidFill>
              </a:rPr>
              <a:t>Nodi, </a:t>
            </a:r>
            <a:r>
              <a:rPr lang="en-GB" dirty="0" err="1">
                <a:solidFill>
                  <a:srgbClr val="4472C4"/>
                </a:solidFill>
              </a:rPr>
              <a:t>trwy</a:t>
            </a:r>
            <a:r>
              <a:rPr lang="en-GB" dirty="0">
                <a:solidFill>
                  <a:srgbClr val="4472C4"/>
                </a:solidFill>
              </a:rPr>
              <a:t> </a:t>
            </a:r>
            <a:r>
              <a:rPr lang="en-GB" dirty="0" err="1">
                <a:solidFill>
                  <a:srgbClr val="4472C4"/>
                </a:solidFill>
              </a:rPr>
              <a:t>ymholiad</a:t>
            </a:r>
            <a:r>
              <a:rPr lang="en-GB" dirty="0">
                <a:solidFill>
                  <a:srgbClr val="4472C4"/>
                </a:solidFill>
              </a:rPr>
              <a:t> </a:t>
            </a:r>
            <a:r>
              <a:rPr lang="en-GB" dirty="0" err="1">
                <a:solidFill>
                  <a:srgbClr val="4472C4"/>
                </a:solidFill>
              </a:rPr>
              <a:t>cymhleth</a:t>
            </a:r>
            <a:r>
              <a:rPr lang="en-GB" dirty="0">
                <a:solidFill>
                  <a:srgbClr val="4472C4"/>
                </a:solidFill>
              </a:rPr>
              <a:t>, </a:t>
            </a:r>
            <a:r>
              <a:rPr lang="en-GB" dirty="0" err="1">
                <a:solidFill>
                  <a:srgbClr val="4472C4"/>
                </a:solidFill>
              </a:rPr>
              <a:t>faes</a:t>
            </a:r>
            <a:r>
              <a:rPr lang="en-GB" dirty="0">
                <a:solidFill>
                  <a:srgbClr val="4472C4"/>
                </a:solidFill>
              </a:rPr>
              <a:t> </a:t>
            </a:r>
            <a:r>
              <a:rPr lang="en-GB" dirty="0" err="1">
                <a:solidFill>
                  <a:srgbClr val="4472C4"/>
                </a:solidFill>
              </a:rPr>
              <a:t>astudio</a:t>
            </a:r>
            <a:r>
              <a:rPr lang="en-GB" dirty="0">
                <a:solidFill>
                  <a:srgbClr val="4472C4"/>
                </a:solidFill>
              </a:rPr>
              <a:t> a </a:t>
            </a:r>
            <a:r>
              <a:rPr lang="en-GB" dirty="0" err="1">
                <a:solidFill>
                  <a:srgbClr val="4472C4"/>
                </a:solidFill>
              </a:rPr>
              <a:t>fyddai'n</a:t>
            </a:r>
            <a:r>
              <a:rPr lang="en-GB" dirty="0">
                <a:solidFill>
                  <a:srgbClr val="4472C4"/>
                </a:solidFill>
              </a:rPr>
              <a:t> addas </a:t>
            </a:r>
            <a:r>
              <a:rPr lang="en-GB" dirty="0" err="1">
                <a:solidFill>
                  <a:srgbClr val="4472C4"/>
                </a:solidFill>
              </a:rPr>
              <a:t>ar</a:t>
            </a:r>
            <a:r>
              <a:rPr lang="en-GB" dirty="0">
                <a:solidFill>
                  <a:srgbClr val="4472C4"/>
                </a:solidFill>
              </a:rPr>
              <a:t> </a:t>
            </a:r>
            <a:r>
              <a:rPr lang="en-GB" dirty="0" err="1">
                <a:solidFill>
                  <a:srgbClr val="4472C4"/>
                </a:solidFill>
              </a:rPr>
              <a:t>gyfer</a:t>
            </a:r>
            <a:r>
              <a:rPr lang="en-GB" dirty="0">
                <a:solidFill>
                  <a:srgbClr val="4472C4"/>
                </a:solidFill>
              </a:rPr>
              <a:t> darn </a:t>
            </a:r>
            <a:r>
              <a:rPr lang="en-GB" dirty="0" err="1">
                <a:solidFill>
                  <a:srgbClr val="4472C4"/>
                </a:solidFill>
              </a:rPr>
              <a:t>sylweddol</a:t>
            </a:r>
            <a:r>
              <a:rPr lang="en-GB" dirty="0">
                <a:solidFill>
                  <a:srgbClr val="4472C4"/>
                </a:solidFill>
              </a:rPr>
              <a:t> o </a:t>
            </a:r>
            <a:r>
              <a:rPr lang="en-GB" dirty="0" err="1">
                <a:solidFill>
                  <a:srgbClr val="4472C4"/>
                </a:solidFill>
              </a:rPr>
              <a:t>ymchwil</a:t>
            </a:r>
            <a:r>
              <a:rPr lang="en-GB" dirty="0">
                <a:solidFill>
                  <a:srgbClr val="4472C4"/>
                </a:solidFill>
              </a:rPr>
              <a:t> </a:t>
            </a:r>
            <a:r>
              <a:rPr lang="en-GB" dirty="0" err="1">
                <a:solidFill>
                  <a:srgbClr val="4472C4"/>
                </a:solidFill>
              </a:rPr>
              <a:t>academaidd</a:t>
            </a:r>
            <a:r>
              <a:rPr lang="en-GB" dirty="0">
                <a:solidFill>
                  <a:srgbClr val="4472C4"/>
                </a:solidFill>
              </a:rPr>
              <a:t>.
</a:t>
            </a:r>
            <a:r>
              <a:rPr lang="en-GB" dirty="0" err="1">
                <a:solidFill>
                  <a:srgbClr val="4472C4"/>
                </a:solidFill>
              </a:rPr>
              <a:t>Adfyfyrio'n</a:t>
            </a:r>
            <a:r>
              <a:rPr lang="en-GB" dirty="0">
                <a:solidFill>
                  <a:srgbClr val="4472C4"/>
                </a:solidFill>
              </a:rPr>
              <a:t> </a:t>
            </a:r>
            <a:r>
              <a:rPr lang="en-GB" dirty="0" err="1">
                <a:solidFill>
                  <a:srgbClr val="4472C4"/>
                </a:solidFill>
              </a:rPr>
              <a:t>feirniadol</a:t>
            </a:r>
            <a:r>
              <a:rPr lang="en-GB" dirty="0">
                <a:solidFill>
                  <a:srgbClr val="4472C4"/>
                </a:solidFill>
              </a:rPr>
              <a:t> </a:t>
            </a:r>
            <a:r>
              <a:rPr lang="en-GB" dirty="0" err="1">
                <a:solidFill>
                  <a:srgbClr val="4472C4"/>
                </a:solidFill>
              </a:rPr>
              <a:t>ar</a:t>
            </a:r>
            <a:r>
              <a:rPr lang="en-GB" dirty="0">
                <a:solidFill>
                  <a:srgbClr val="4472C4"/>
                </a:solidFill>
              </a:rPr>
              <a:t> y </a:t>
            </a:r>
            <a:r>
              <a:rPr lang="en-GB" dirty="0" err="1">
                <a:solidFill>
                  <a:srgbClr val="4472C4"/>
                </a:solidFill>
              </a:rPr>
              <a:t>dyluniad</a:t>
            </a:r>
            <a:r>
              <a:rPr lang="en-GB" dirty="0">
                <a:solidFill>
                  <a:srgbClr val="4472C4"/>
                </a:solidFill>
              </a:rPr>
              <a:t> </a:t>
            </a:r>
            <a:r>
              <a:rPr lang="en-GB" dirty="0" err="1">
                <a:solidFill>
                  <a:srgbClr val="4472C4"/>
                </a:solidFill>
              </a:rPr>
              <a:t>a'r</a:t>
            </a:r>
            <a:r>
              <a:rPr lang="en-GB" dirty="0">
                <a:solidFill>
                  <a:srgbClr val="4472C4"/>
                </a:solidFill>
              </a:rPr>
              <a:t> </a:t>
            </a:r>
            <a:r>
              <a:rPr lang="en-GB" dirty="0" err="1">
                <a:solidFill>
                  <a:srgbClr val="4472C4"/>
                </a:solidFill>
              </a:rPr>
              <a:t>fethodoleg</a:t>
            </a:r>
            <a:r>
              <a:rPr lang="en-GB" dirty="0">
                <a:solidFill>
                  <a:srgbClr val="4472C4"/>
                </a:solidFill>
              </a:rPr>
              <a:t> </a:t>
            </a:r>
            <a:r>
              <a:rPr lang="en-GB" dirty="0" err="1">
                <a:solidFill>
                  <a:srgbClr val="4472C4"/>
                </a:solidFill>
              </a:rPr>
              <a:t>sydd</a:t>
            </a:r>
            <a:r>
              <a:rPr lang="en-GB" dirty="0">
                <a:solidFill>
                  <a:srgbClr val="4472C4"/>
                </a:solidFill>
              </a:rPr>
              <a:t> </a:t>
            </a:r>
            <a:r>
              <a:rPr lang="en-GB" dirty="0" err="1">
                <a:solidFill>
                  <a:srgbClr val="4472C4"/>
                </a:solidFill>
              </a:rPr>
              <a:t>eu</a:t>
            </a:r>
            <a:r>
              <a:rPr lang="en-GB" dirty="0">
                <a:solidFill>
                  <a:srgbClr val="4472C4"/>
                </a:solidFill>
              </a:rPr>
              <a:t> </a:t>
            </a:r>
            <a:r>
              <a:rPr lang="en-GB" dirty="0" err="1">
                <a:solidFill>
                  <a:srgbClr val="4472C4"/>
                </a:solidFill>
              </a:rPr>
              <a:t>hangen</a:t>
            </a:r>
            <a:r>
              <a:rPr lang="en-GB" dirty="0">
                <a:solidFill>
                  <a:srgbClr val="4472C4"/>
                </a:solidFill>
              </a:rPr>
              <a:t> </a:t>
            </a:r>
            <a:r>
              <a:rPr lang="en-GB" dirty="0" err="1">
                <a:solidFill>
                  <a:srgbClr val="4472C4"/>
                </a:solidFill>
              </a:rPr>
              <a:t>i</a:t>
            </a:r>
            <a:r>
              <a:rPr lang="en-GB" dirty="0">
                <a:solidFill>
                  <a:srgbClr val="4472C4"/>
                </a:solidFill>
              </a:rPr>
              <a:t> </a:t>
            </a:r>
            <a:r>
              <a:rPr lang="en-GB" dirty="0" err="1">
                <a:solidFill>
                  <a:srgbClr val="4472C4"/>
                </a:solidFill>
              </a:rPr>
              <a:t>ymgysylltu</a:t>
            </a:r>
            <a:r>
              <a:rPr lang="en-GB" dirty="0">
                <a:solidFill>
                  <a:srgbClr val="4472C4"/>
                </a:solidFill>
              </a:rPr>
              <a:t> â </a:t>
            </a:r>
            <a:r>
              <a:rPr lang="en-GB" dirty="0" err="1">
                <a:solidFill>
                  <a:srgbClr val="4472C4"/>
                </a:solidFill>
              </a:rPr>
              <a:t>phrosiect</a:t>
            </a:r>
            <a:r>
              <a:rPr lang="en-GB" dirty="0">
                <a:solidFill>
                  <a:srgbClr val="4472C4"/>
                </a:solidFill>
              </a:rPr>
              <a:t> </a:t>
            </a:r>
            <a:r>
              <a:rPr lang="en-GB" dirty="0" err="1">
                <a:solidFill>
                  <a:srgbClr val="4472C4"/>
                </a:solidFill>
              </a:rPr>
              <a:t>ymchwil</a:t>
            </a:r>
            <a:r>
              <a:rPr lang="en-GB" dirty="0">
                <a:solidFill>
                  <a:srgbClr val="4472C4"/>
                </a:solidFill>
              </a:rPr>
              <a:t> </a:t>
            </a:r>
            <a:r>
              <a:rPr lang="en-GB" dirty="0" err="1">
                <a:solidFill>
                  <a:srgbClr val="4472C4"/>
                </a:solidFill>
              </a:rPr>
              <a:t>academaidd</a:t>
            </a:r>
            <a:r>
              <a:rPr lang="en-GB" dirty="0">
                <a:solidFill>
                  <a:srgbClr val="4472C4"/>
                </a:solidFill>
              </a:rPr>
              <a:t>.</a:t>
            </a:r>
            <a:endParaRPr lang="en-GB" dirty="0"/>
          </a:p>
        </p:txBody>
      </p:sp>
      <p:sp>
        <p:nvSpPr>
          <p:cNvPr id="4" name="Content Placeholder 3">
            <a:extLst>
              <a:ext uri="{FF2B5EF4-FFF2-40B4-BE49-F238E27FC236}">
                <a16:creationId xmlns:a16="http://schemas.microsoft.com/office/drawing/2014/main" id="{260761FA-4DCF-A9EF-89CC-9A0964D3BFC6}"/>
              </a:ext>
            </a:extLst>
          </p:cNvPr>
          <p:cNvSpPr>
            <a:spLocks noGrp="1"/>
          </p:cNvSpPr>
          <p:nvPr>
            <p:ph sz="half" idx="2"/>
          </p:nvPr>
        </p:nvSpPr>
        <p:spPr/>
        <p:txBody>
          <a:bodyPr>
            <a:normAutofit lnSpcReduction="10000"/>
          </a:bodyPr>
          <a:lstStyle/>
          <a:p>
            <a:pPr lvl="1"/>
            <a:r>
              <a:rPr lang="en-GB" dirty="0">
                <a:solidFill>
                  <a:schemeClr val="accent1"/>
                </a:solidFill>
              </a:rPr>
              <a:t>Identify, through complex inquiry, an area of study which would be suitable for a substantial piece of academic research.</a:t>
            </a:r>
          </a:p>
          <a:p>
            <a:pPr lvl="1"/>
            <a:r>
              <a:rPr lang="en-GB" dirty="0">
                <a:solidFill>
                  <a:schemeClr val="accent1"/>
                </a:solidFill>
              </a:rPr>
              <a:t>Critically reflect upon the design and methodology required to engage with an academic research project. </a:t>
            </a:r>
          </a:p>
        </p:txBody>
      </p:sp>
    </p:spTree>
    <p:extLst>
      <p:ext uri="{BB962C8B-B14F-4D97-AF65-F5344CB8AC3E}">
        <p14:creationId xmlns:p14="http://schemas.microsoft.com/office/powerpoint/2010/main" val="25224739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D078ED6-4502-27C3-E692-AA06634938AD}"/>
              </a:ext>
            </a:extLst>
          </p:cNvPr>
          <p:cNvSpPr>
            <a:spLocks noGrp="1"/>
          </p:cNvSpPr>
          <p:nvPr>
            <p:ph type="title"/>
          </p:nvPr>
        </p:nvSpPr>
        <p:spPr/>
        <p:txBody>
          <a:bodyPr>
            <a:normAutofit fontScale="90000"/>
          </a:bodyPr>
          <a:lstStyle/>
          <a:p>
            <a:r>
              <a:rPr lang="en-GB" dirty="0" err="1"/>
              <a:t>Deilliannau</a:t>
            </a:r>
            <a:r>
              <a:rPr lang="en-GB" dirty="0"/>
              <a:t> </a:t>
            </a:r>
            <a:r>
              <a:rPr lang="en-GB" dirty="0" err="1"/>
              <a:t>Dysgu</a:t>
            </a:r>
            <a:r>
              <a:rPr lang="en-GB" dirty="0"/>
              <a:t> </a:t>
            </a:r>
            <a:r>
              <a:rPr lang="en-GB" dirty="0" err="1"/>
              <a:t>parhad</a:t>
            </a:r>
            <a:r>
              <a:rPr lang="en-GB" dirty="0"/>
              <a:t>:</a:t>
            </a:r>
            <a:br>
              <a:rPr lang="en-GB" dirty="0"/>
            </a:br>
            <a:r>
              <a:rPr lang="en-GB" dirty="0"/>
              <a:t>Learning Outcomes </a:t>
            </a:r>
            <a:r>
              <a:rPr lang="en-GB" dirty="0" err="1"/>
              <a:t>cont</a:t>
            </a:r>
            <a:r>
              <a:rPr lang="en-GB" dirty="0"/>
              <a:t>: </a:t>
            </a:r>
            <a:br>
              <a:rPr lang="en-GB" dirty="0"/>
            </a:br>
            <a:endParaRPr lang="en-GB" dirty="0"/>
          </a:p>
        </p:txBody>
      </p:sp>
      <p:sp>
        <p:nvSpPr>
          <p:cNvPr id="5" name="Content Placeholder 4">
            <a:extLst>
              <a:ext uri="{FF2B5EF4-FFF2-40B4-BE49-F238E27FC236}">
                <a16:creationId xmlns:a16="http://schemas.microsoft.com/office/drawing/2014/main" id="{DA9E1B3D-F236-A062-1268-E6421B4BDF18}"/>
              </a:ext>
            </a:extLst>
          </p:cNvPr>
          <p:cNvSpPr>
            <a:spLocks noGrp="1"/>
          </p:cNvSpPr>
          <p:nvPr>
            <p:ph sz="half" idx="1"/>
          </p:nvPr>
        </p:nvSpPr>
        <p:spPr/>
        <p:txBody>
          <a:bodyPr>
            <a:normAutofit fontScale="92500"/>
          </a:bodyPr>
          <a:lstStyle/>
          <a:p>
            <a:pPr lvl="1">
              <a:defRPr/>
            </a:pPr>
            <a:r>
              <a:rPr lang="en-GB" dirty="0" err="1">
                <a:solidFill>
                  <a:srgbClr val="4472C4"/>
                </a:solidFill>
              </a:rPr>
              <a:t>Ystyried</a:t>
            </a:r>
            <a:r>
              <a:rPr lang="en-GB" dirty="0">
                <a:solidFill>
                  <a:srgbClr val="4472C4"/>
                </a:solidFill>
              </a:rPr>
              <a:t> </a:t>
            </a:r>
            <a:r>
              <a:rPr lang="en-GB" dirty="0" err="1">
                <a:solidFill>
                  <a:srgbClr val="4472C4"/>
                </a:solidFill>
              </a:rPr>
              <a:t>yn</a:t>
            </a:r>
            <a:r>
              <a:rPr lang="en-GB" dirty="0">
                <a:solidFill>
                  <a:srgbClr val="4472C4"/>
                </a:solidFill>
              </a:rPr>
              <a:t> </a:t>
            </a:r>
            <a:r>
              <a:rPr lang="en-GB" dirty="0" err="1">
                <a:solidFill>
                  <a:srgbClr val="4472C4"/>
                </a:solidFill>
              </a:rPr>
              <a:t>feirniadol</a:t>
            </a:r>
            <a:r>
              <a:rPr lang="en-GB" dirty="0">
                <a:solidFill>
                  <a:srgbClr val="4472C4"/>
                </a:solidFill>
              </a:rPr>
              <a:t> y </a:t>
            </a:r>
            <a:r>
              <a:rPr lang="en-GB" dirty="0" err="1">
                <a:solidFill>
                  <a:srgbClr val="4472C4"/>
                </a:solidFill>
              </a:rPr>
              <a:t>materion</a:t>
            </a:r>
            <a:r>
              <a:rPr lang="en-GB" dirty="0">
                <a:solidFill>
                  <a:srgbClr val="4472C4"/>
                </a:solidFill>
              </a:rPr>
              <a:t> </a:t>
            </a:r>
            <a:r>
              <a:rPr lang="en-GB" dirty="0" err="1">
                <a:solidFill>
                  <a:srgbClr val="4472C4"/>
                </a:solidFill>
              </a:rPr>
              <a:t>moesegol</a:t>
            </a:r>
            <a:r>
              <a:rPr lang="en-GB" dirty="0">
                <a:solidFill>
                  <a:srgbClr val="4472C4"/>
                </a:solidFill>
              </a:rPr>
              <a:t> </a:t>
            </a:r>
            <a:r>
              <a:rPr lang="en-GB" dirty="0" err="1">
                <a:solidFill>
                  <a:srgbClr val="4472C4"/>
                </a:solidFill>
              </a:rPr>
              <a:t>sy'n</a:t>
            </a:r>
            <a:r>
              <a:rPr lang="en-GB" dirty="0">
                <a:solidFill>
                  <a:srgbClr val="4472C4"/>
                </a:solidFill>
              </a:rPr>
              <a:t> </a:t>
            </a:r>
            <a:r>
              <a:rPr lang="en-GB" dirty="0" err="1">
                <a:solidFill>
                  <a:srgbClr val="4472C4"/>
                </a:solidFill>
              </a:rPr>
              <a:t>gysylltiedig</a:t>
            </a:r>
            <a:r>
              <a:rPr lang="en-GB" dirty="0">
                <a:solidFill>
                  <a:srgbClr val="4472C4"/>
                </a:solidFill>
              </a:rPr>
              <a:t> ag </a:t>
            </a:r>
            <a:r>
              <a:rPr lang="en-GB" dirty="0" err="1">
                <a:solidFill>
                  <a:srgbClr val="4472C4"/>
                </a:solidFill>
              </a:rPr>
              <a:t>ymgymryd</a:t>
            </a:r>
            <a:r>
              <a:rPr lang="en-GB" dirty="0">
                <a:solidFill>
                  <a:srgbClr val="4472C4"/>
                </a:solidFill>
              </a:rPr>
              <a:t> â </a:t>
            </a:r>
            <a:r>
              <a:rPr lang="en-GB" dirty="0" err="1">
                <a:solidFill>
                  <a:srgbClr val="4472C4"/>
                </a:solidFill>
              </a:rPr>
              <a:t>phrosiect</a:t>
            </a:r>
            <a:r>
              <a:rPr lang="en-GB" dirty="0">
                <a:solidFill>
                  <a:srgbClr val="4472C4"/>
                </a:solidFill>
              </a:rPr>
              <a:t> </a:t>
            </a:r>
            <a:r>
              <a:rPr lang="en-GB" dirty="0" err="1">
                <a:solidFill>
                  <a:srgbClr val="4472C4"/>
                </a:solidFill>
              </a:rPr>
              <a:t>ymchwil</a:t>
            </a:r>
            <a:r>
              <a:rPr lang="en-GB" dirty="0">
                <a:solidFill>
                  <a:srgbClr val="4472C4"/>
                </a:solidFill>
              </a:rPr>
              <a:t> </a:t>
            </a:r>
            <a:r>
              <a:rPr lang="en-GB" dirty="0" err="1">
                <a:solidFill>
                  <a:srgbClr val="4472C4"/>
                </a:solidFill>
              </a:rPr>
              <a:t>academaidd</a:t>
            </a:r>
            <a:r>
              <a:rPr lang="en-GB" dirty="0">
                <a:solidFill>
                  <a:srgbClr val="4472C4"/>
                </a:solidFill>
              </a:rPr>
              <a:t>, </a:t>
            </a:r>
            <a:r>
              <a:rPr lang="en-GB" dirty="0" err="1">
                <a:solidFill>
                  <a:srgbClr val="4472C4"/>
                </a:solidFill>
              </a:rPr>
              <a:t>yn</a:t>
            </a:r>
            <a:r>
              <a:rPr lang="en-GB" dirty="0">
                <a:solidFill>
                  <a:srgbClr val="4472C4"/>
                </a:solidFill>
              </a:rPr>
              <a:t> </a:t>
            </a:r>
            <a:r>
              <a:rPr lang="en-GB" dirty="0" err="1">
                <a:solidFill>
                  <a:srgbClr val="4472C4"/>
                </a:solidFill>
              </a:rPr>
              <a:t>enwedig</a:t>
            </a:r>
            <a:r>
              <a:rPr lang="en-GB" dirty="0">
                <a:solidFill>
                  <a:srgbClr val="4472C4"/>
                </a:solidFill>
              </a:rPr>
              <a:t> </a:t>
            </a:r>
            <a:r>
              <a:rPr lang="en-GB" dirty="0" err="1">
                <a:solidFill>
                  <a:srgbClr val="4472C4"/>
                </a:solidFill>
              </a:rPr>
              <a:t>cydsyniad</a:t>
            </a:r>
            <a:r>
              <a:rPr lang="en-GB" dirty="0">
                <a:solidFill>
                  <a:srgbClr val="4472C4"/>
                </a:solidFill>
              </a:rPr>
              <a:t> plant a </a:t>
            </a:r>
            <a:r>
              <a:rPr lang="en-GB" dirty="0" err="1">
                <a:solidFill>
                  <a:srgbClr val="4472C4"/>
                </a:solidFill>
              </a:rPr>
              <a:t>phobl</a:t>
            </a:r>
            <a:r>
              <a:rPr lang="en-GB" dirty="0">
                <a:solidFill>
                  <a:srgbClr val="4472C4"/>
                </a:solidFill>
              </a:rPr>
              <a:t> </a:t>
            </a:r>
            <a:r>
              <a:rPr lang="en-GB" dirty="0" err="1">
                <a:solidFill>
                  <a:srgbClr val="4472C4"/>
                </a:solidFill>
              </a:rPr>
              <a:t>ifanc</a:t>
            </a:r>
            <a:r>
              <a:rPr lang="en-GB" dirty="0">
                <a:solidFill>
                  <a:srgbClr val="4472C4"/>
                </a:solidFill>
              </a:rPr>
              <a:t>. 
</a:t>
            </a:r>
            <a:r>
              <a:rPr lang="en-GB" dirty="0" err="1">
                <a:solidFill>
                  <a:srgbClr val="4472C4"/>
                </a:solidFill>
              </a:rPr>
              <a:t>Gwerthuso'n</a:t>
            </a:r>
            <a:r>
              <a:rPr lang="en-GB" dirty="0">
                <a:solidFill>
                  <a:srgbClr val="4472C4"/>
                </a:solidFill>
              </a:rPr>
              <a:t> </a:t>
            </a:r>
            <a:r>
              <a:rPr lang="en-GB" dirty="0" err="1">
                <a:solidFill>
                  <a:srgbClr val="4472C4"/>
                </a:solidFill>
              </a:rPr>
              <a:t>fanwl</a:t>
            </a:r>
            <a:r>
              <a:rPr lang="en-GB" dirty="0">
                <a:solidFill>
                  <a:srgbClr val="4472C4"/>
                </a:solidFill>
              </a:rPr>
              <a:t> yr </a:t>
            </a:r>
            <a:r>
              <a:rPr lang="en-GB" dirty="0" err="1">
                <a:solidFill>
                  <a:srgbClr val="4472C4"/>
                </a:solidFill>
              </a:rPr>
              <a:t>heriau</a:t>
            </a:r>
            <a:r>
              <a:rPr lang="en-GB" dirty="0">
                <a:solidFill>
                  <a:srgbClr val="4472C4"/>
                </a:solidFill>
              </a:rPr>
              <a:t> </a:t>
            </a:r>
            <a:r>
              <a:rPr lang="en-GB" dirty="0" err="1">
                <a:solidFill>
                  <a:srgbClr val="4472C4"/>
                </a:solidFill>
              </a:rPr>
              <a:t>posibl</a:t>
            </a:r>
            <a:r>
              <a:rPr lang="en-GB" dirty="0">
                <a:solidFill>
                  <a:srgbClr val="4472C4"/>
                </a:solidFill>
              </a:rPr>
              <a:t> o </a:t>
            </a:r>
            <a:r>
              <a:rPr lang="en-GB" dirty="0" err="1">
                <a:solidFill>
                  <a:srgbClr val="4472C4"/>
                </a:solidFill>
              </a:rPr>
              <a:t>ymgymryd</a:t>
            </a:r>
            <a:r>
              <a:rPr lang="en-GB" dirty="0">
                <a:solidFill>
                  <a:srgbClr val="4472C4"/>
                </a:solidFill>
              </a:rPr>
              <a:t> ag </a:t>
            </a:r>
            <a:r>
              <a:rPr lang="en-GB" dirty="0" err="1">
                <a:solidFill>
                  <a:srgbClr val="4472C4"/>
                </a:solidFill>
              </a:rPr>
              <a:t>ymchwil</a:t>
            </a:r>
            <a:r>
              <a:rPr lang="en-GB" dirty="0">
                <a:solidFill>
                  <a:srgbClr val="4472C4"/>
                </a:solidFill>
              </a:rPr>
              <a:t> o </a:t>
            </a:r>
            <a:r>
              <a:rPr lang="en-GB" dirty="0" err="1">
                <a:solidFill>
                  <a:srgbClr val="4472C4"/>
                </a:solidFill>
              </a:rPr>
              <a:t>fewn</a:t>
            </a:r>
            <a:r>
              <a:rPr lang="en-GB" dirty="0">
                <a:solidFill>
                  <a:srgbClr val="4472C4"/>
                </a:solidFill>
              </a:rPr>
              <a:t> y </a:t>
            </a:r>
            <a:r>
              <a:rPr lang="en-GB" dirty="0" err="1">
                <a:solidFill>
                  <a:srgbClr val="4472C4"/>
                </a:solidFill>
              </a:rPr>
              <a:t>maes</a:t>
            </a:r>
            <a:r>
              <a:rPr lang="en-GB" dirty="0">
                <a:solidFill>
                  <a:srgbClr val="4472C4"/>
                </a:solidFill>
              </a:rPr>
              <a:t> </a:t>
            </a:r>
            <a:r>
              <a:rPr lang="en-GB" dirty="0" err="1">
                <a:solidFill>
                  <a:srgbClr val="4472C4"/>
                </a:solidFill>
              </a:rPr>
              <a:t>astudio</a:t>
            </a:r>
            <a:r>
              <a:rPr lang="en-GB" dirty="0">
                <a:solidFill>
                  <a:srgbClr val="4472C4"/>
                </a:solidFill>
              </a:rPr>
              <a:t> </a:t>
            </a:r>
            <a:r>
              <a:rPr lang="en-GB" dirty="0" err="1">
                <a:solidFill>
                  <a:srgbClr val="4472C4"/>
                </a:solidFill>
              </a:rPr>
              <a:t>penodedig</a:t>
            </a:r>
            <a:r>
              <a:rPr lang="en-GB" dirty="0">
                <a:solidFill>
                  <a:srgbClr val="4472C4"/>
                </a:solidFill>
              </a:rPr>
              <a:t> </a:t>
            </a:r>
            <a:r>
              <a:rPr lang="en-GB" dirty="0" err="1">
                <a:solidFill>
                  <a:srgbClr val="4472C4"/>
                </a:solidFill>
              </a:rPr>
              <a:t>a'r</a:t>
            </a:r>
            <a:r>
              <a:rPr lang="en-GB" dirty="0">
                <a:solidFill>
                  <a:srgbClr val="4472C4"/>
                </a:solidFill>
              </a:rPr>
              <a:t> </a:t>
            </a:r>
            <a:r>
              <a:rPr lang="en-GB" dirty="0" err="1">
                <a:solidFill>
                  <a:srgbClr val="4472C4"/>
                </a:solidFill>
              </a:rPr>
              <a:t>cyd-destun</a:t>
            </a:r>
            <a:r>
              <a:rPr lang="en-GB" dirty="0">
                <a:solidFill>
                  <a:srgbClr val="4472C4"/>
                </a:solidFill>
              </a:rPr>
              <a:t> </a:t>
            </a:r>
            <a:r>
              <a:rPr lang="en-GB" dirty="0" err="1">
                <a:solidFill>
                  <a:srgbClr val="4472C4"/>
                </a:solidFill>
              </a:rPr>
              <a:t>proffesiynol</a:t>
            </a:r>
            <a:r>
              <a:rPr lang="en-GB" dirty="0">
                <a:solidFill>
                  <a:srgbClr val="4472C4"/>
                </a:solidFill>
              </a:rPr>
              <a:t>.</a:t>
            </a:r>
            <a:endParaRPr lang="en-GB" dirty="0"/>
          </a:p>
        </p:txBody>
      </p:sp>
      <p:sp>
        <p:nvSpPr>
          <p:cNvPr id="6" name="Content Placeholder 5">
            <a:extLst>
              <a:ext uri="{FF2B5EF4-FFF2-40B4-BE49-F238E27FC236}">
                <a16:creationId xmlns:a16="http://schemas.microsoft.com/office/drawing/2014/main" id="{5650AE78-9728-751A-2580-BC0A49B0B961}"/>
              </a:ext>
            </a:extLst>
          </p:cNvPr>
          <p:cNvSpPr>
            <a:spLocks noGrp="1"/>
          </p:cNvSpPr>
          <p:nvPr>
            <p:ph sz="half" idx="2"/>
          </p:nvPr>
        </p:nvSpPr>
        <p:spPr/>
        <p:txBody>
          <a:bodyPr>
            <a:normAutofit fontScale="92500"/>
          </a:bodyPr>
          <a:lstStyle/>
          <a:p>
            <a:pPr lvl="1"/>
            <a:r>
              <a:rPr lang="en-GB" dirty="0">
                <a:solidFill>
                  <a:schemeClr val="accent1"/>
                </a:solidFill>
              </a:rPr>
              <a:t>Critically consider the ethical issues involved in undertaking an academic research project, particularly children’s and young people’s consent. </a:t>
            </a:r>
          </a:p>
          <a:p>
            <a:pPr lvl="1"/>
            <a:r>
              <a:rPr lang="en-GB" dirty="0">
                <a:solidFill>
                  <a:schemeClr val="accent1"/>
                </a:solidFill>
              </a:rPr>
              <a:t>Evaluate in depth the potential challenges of undertaking research within the specified area of study and professional context. </a:t>
            </a:r>
          </a:p>
          <a:p>
            <a:endParaRPr lang="en-GB" dirty="0"/>
          </a:p>
        </p:txBody>
      </p:sp>
    </p:spTree>
    <p:extLst>
      <p:ext uri="{BB962C8B-B14F-4D97-AF65-F5344CB8AC3E}">
        <p14:creationId xmlns:p14="http://schemas.microsoft.com/office/powerpoint/2010/main" val="2206040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E03A5-C25F-23D5-8DDC-1D16007EA80A}"/>
              </a:ext>
            </a:extLst>
          </p:cNvPr>
          <p:cNvSpPr>
            <a:spLocks noGrp="1"/>
          </p:cNvSpPr>
          <p:nvPr>
            <p:ph type="title"/>
          </p:nvPr>
        </p:nvSpPr>
        <p:spPr/>
        <p:txBody>
          <a:bodyPr/>
          <a:lstStyle/>
          <a:p>
            <a:r>
              <a:rPr lang="en-GB" dirty="0" err="1"/>
              <a:t>Asesu</a:t>
            </a:r>
            <a:r>
              <a:rPr lang="en-GB" dirty="0"/>
              <a:t> / Assessment </a:t>
            </a:r>
          </a:p>
        </p:txBody>
      </p:sp>
      <p:sp>
        <p:nvSpPr>
          <p:cNvPr id="3" name="Content Placeholder 2">
            <a:extLst>
              <a:ext uri="{FF2B5EF4-FFF2-40B4-BE49-F238E27FC236}">
                <a16:creationId xmlns:a16="http://schemas.microsoft.com/office/drawing/2014/main" id="{1A4A6E17-9CFD-2E36-3144-92BF052D78BB}"/>
              </a:ext>
            </a:extLst>
          </p:cNvPr>
          <p:cNvSpPr>
            <a:spLocks noGrp="1"/>
          </p:cNvSpPr>
          <p:nvPr>
            <p:ph sz="half" idx="1"/>
          </p:nvPr>
        </p:nvSpPr>
        <p:spPr/>
        <p:txBody>
          <a:bodyPr>
            <a:normAutofit fontScale="475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700" b="0" i="0" u="none" strike="noStrike" kern="1200" cap="none" spc="0" normalizeH="0" baseline="0" noProof="0" dirty="0" err="1">
                <a:ln>
                  <a:noFill/>
                </a:ln>
                <a:solidFill>
                  <a:srgbClr val="4472C4"/>
                </a:solidFill>
                <a:effectLst/>
                <a:uLnTx/>
                <a:uFillTx/>
                <a:latin typeface="Calibri" panose="020F0502020204030204"/>
                <a:ea typeface="+mn-ea"/>
                <a:cs typeface="+mn-cs"/>
              </a:rPr>
              <a:t>Asesiad</a:t>
            </a:r>
            <a:r>
              <a:rPr kumimoji="0" lang="en-GB" sz="2700" b="0" i="0" u="none" strike="noStrike" kern="1200" cap="none" spc="0" normalizeH="0" baseline="0" noProof="0" dirty="0">
                <a:ln>
                  <a:noFill/>
                </a:ln>
                <a:solidFill>
                  <a:srgbClr val="4472C4"/>
                </a:solidFill>
                <a:effectLst/>
                <a:uLnTx/>
                <a:uFillTx/>
                <a:latin typeface="Calibri" panose="020F0502020204030204"/>
                <a:ea typeface="+mn-ea"/>
                <a:cs typeface="+mn-cs"/>
              </a:rPr>
              <a:t> 1 : </a:t>
            </a:r>
            <a:r>
              <a:rPr kumimoji="0" lang="en-GB" sz="2700" b="1" i="0" u="none" strike="noStrike" kern="1200" cap="none" spc="0" normalizeH="0" baseline="0" noProof="0" dirty="0" err="1">
                <a:ln>
                  <a:noFill/>
                </a:ln>
                <a:solidFill>
                  <a:srgbClr val="4472C4"/>
                </a:solidFill>
                <a:effectLst/>
                <a:uLnTx/>
                <a:uFillTx/>
                <a:latin typeface="Calibri" panose="020F0502020204030204"/>
                <a:ea typeface="+mn-ea"/>
                <a:cs typeface="+mn-cs"/>
              </a:rPr>
              <a:t>Dyddiad</a:t>
            </a:r>
            <a:r>
              <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700" b="1" i="0" u="none" strike="noStrike" kern="1200" cap="none" spc="0" normalizeH="0" baseline="0" noProof="0" dirty="0" err="1">
                <a:ln>
                  <a:noFill/>
                </a:ln>
                <a:solidFill>
                  <a:srgbClr val="4472C4"/>
                </a:solidFill>
                <a:effectLst/>
                <a:uLnTx/>
                <a:uFillTx/>
                <a:latin typeface="Calibri" panose="020F0502020204030204"/>
                <a:ea typeface="+mn-ea"/>
                <a:cs typeface="+mn-cs"/>
              </a:rPr>
              <a:t>cau</a:t>
            </a:r>
            <a:r>
              <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700" b="1" i="0" u="sng" strike="noStrike" kern="1200" cap="none" spc="0" normalizeH="0" baseline="0" noProof="0" dirty="0">
                <a:ln>
                  <a:noFill/>
                </a:ln>
                <a:solidFill>
                  <a:srgbClr val="4472C4"/>
                </a:solidFill>
                <a:effectLst/>
                <a:uLnTx/>
                <a:uFillTx/>
                <a:latin typeface="Calibri" panose="020F0502020204030204"/>
                <a:ea typeface="+mn-ea"/>
                <a:cs typeface="+mn-cs"/>
              </a:rPr>
              <a:t>9.11.26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7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rPr>
              <a:t>Map </a:t>
            </a:r>
            <a:r>
              <a:rPr kumimoji="0" lang="en-GB" sz="2700" b="1" i="0" u="none" strike="noStrike" kern="1200" cap="none" spc="0" normalizeH="0" baseline="0" noProof="0" dirty="0" err="1">
                <a:ln>
                  <a:noFill/>
                </a:ln>
                <a:solidFill>
                  <a:srgbClr val="4472C4"/>
                </a:solidFill>
                <a:effectLst/>
                <a:uLnTx/>
                <a:uFillTx/>
                <a:latin typeface="Calibri" panose="020F0502020204030204"/>
                <a:ea typeface="+mn-ea"/>
                <a:cs typeface="+mn-cs"/>
              </a:rPr>
              <a:t>Cysyniadau</a:t>
            </a:r>
            <a:endPar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300" b="1" i="0" u="none" strike="noStrike" kern="1200" cap="none" spc="0" normalizeH="0" baseline="0" noProof="0" dirty="0">
                <a:ln>
                  <a:noFill/>
                </a:ln>
                <a:solidFill>
                  <a:srgbClr val="4472C4"/>
                </a:solidFill>
                <a:effectLst/>
                <a:uLnTx/>
                <a:uFillTx/>
                <a:latin typeface="Calibri" panose="020F0502020204030204"/>
                <a:ea typeface="+mn-ea"/>
                <a:cs typeface="+mn-cs"/>
              </a:rPr>
              <a:t>1500, 20%: </a:t>
            </a:r>
          </a:p>
          <a:p>
            <a:pPr lvl="0" fontAlgn="base">
              <a:defRPr/>
            </a:pPr>
            <a:r>
              <a:rPr lang="en-GB" sz="2700" dirty="0">
                <a:solidFill>
                  <a:srgbClr val="4472C4"/>
                </a:solidFill>
              </a:rPr>
              <a:t>Mae map </a:t>
            </a:r>
            <a:r>
              <a:rPr lang="en-GB" sz="2700" dirty="0" err="1">
                <a:solidFill>
                  <a:srgbClr val="4472C4"/>
                </a:solidFill>
              </a:rPr>
              <a:t>cysyniadau</a:t>
            </a:r>
            <a:r>
              <a:rPr lang="en-GB" sz="2700" dirty="0">
                <a:solidFill>
                  <a:srgbClr val="4472C4"/>
                </a:solidFill>
              </a:rPr>
              <a:t> </a:t>
            </a:r>
            <a:r>
              <a:rPr lang="en-GB" sz="2700" dirty="0" err="1">
                <a:solidFill>
                  <a:srgbClr val="4472C4"/>
                </a:solidFill>
              </a:rPr>
              <a:t>yn</a:t>
            </a:r>
            <a:r>
              <a:rPr lang="en-GB" sz="2700" dirty="0">
                <a:solidFill>
                  <a:srgbClr val="4472C4"/>
                </a:solidFill>
              </a:rPr>
              <a:t> </a:t>
            </a:r>
            <a:r>
              <a:rPr lang="en-GB" sz="2700" dirty="0" err="1">
                <a:solidFill>
                  <a:srgbClr val="4472C4"/>
                </a:solidFill>
              </a:rPr>
              <a:t>fath</a:t>
            </a:r>
            <a:r>
              <a:rPr lang="en-GB" sz="2700" dirty="0">
                <a:solidFill>
                  <a:srgbClr val="4472C4"/>
                </a:solidFill>
              </a:rPr>
              <a:t> o </a:t>
            </a:r>
            <a:r>
              <a:rPr lang="en-GB" sz="2700" dirty="0" err="1">
                <a:solidFill>
                  <a:srgbClr val="4472C4"/>
                </a:solidFill>
              </a:rPr>
              <a:t>ddiagram</a:t>
            </a:r>
            <a:r>
              <a:rPr lang="en-GB" sz="2700" dirty="0">
                <a:solidFill>
                  <a:srgbClr val="4472C4"/>
                </a:solidFill>
              </a:rPr>
              <a:t> neu fap </a:t>
            </a:r>
            <a:r>
              <a:rPr lang="en-GB" sz="2700" dirty="0" err="1">
                <a:solidFill>
                  <a:srgbClr val="4472C4"/>
                </a:solidFill>
              </a:rPr>
              <a:t>meddwl</a:t>
            </a:r>
            <a:r>
              <a:rPr lang="en-GB" sz="2700" dirty="0">
                <a:solidFill>
                  <a:srgbClr val="4472C4"/>
                </a:solidFill>
              </a:rPr>
              <a:t> a </a:t>
            </a:r>
            <a:r>
              <a:rPr lang="en-GB" sz="2700" dirty="0" err="1">
                <a:solidFill>
                  <a:srgbClr val="4472C4"/>
                </a:solidFill>
              </a:rPr>
              <a:t>ddefnyddir</a:t>
            </a:r>
            <a:r>
              <a:rPr lang="en-GB" sz="2700" dirty="0">
                <a:solidFill>
                  <a:srgbClr val="4472C4"/>
                </a:solidFill>
              </a:rPr>
              <a:t> </a:t>
            </a:r>
            <a:r>
              <a:rPr lang="en-GB" sz="2700" dirty="0" err="1">
                <a:solidFill>
                  <a:srgbClr val="4472C4"/>
                </a:solidFill>
              </a:rPr>
              <a:t>i</a:t>
            </a:r>
            <a:r>
              <a:rPr lang="en-GB" sz="2700" dirty="0">
                <a:solidFill>
                  <a:srgbClr val="4472C4"/>
                </a:solidFill>
              </a:rPr>
              <a:t> </a:t>
            </a:r>
            <a:r>
              <a:rPr lang="en-GB" sz="2700" dirty="0" err="1">
                <a:solidFill>
                  <a:srgbClr val="4472C4"/>
                </a:solidFill>
              </a:rPr>
              <a:t>drefnu</a:t>
            </a:r>
            <a:r>
              <a:rPr lang="en-GB" sz="2700" dirty="0">
                <a:solidFill>
                  <a:srgbClr val="4472C4"/>
                </a:solidFill>
              </a:rPr>
              <a:t> a </a:t>
            </a:r>
            <a:r>
              <a:rPr lang="en-GB" sz="2700" dirty="0" err="1">
                <a:solidFill>
                  <a:srgbClr val="4472C4"/>
                </a:solidFill>
              </a:rPr>
              <a:t>llywio</a:t>
            </a:r>
            <a:r>
              <a:rPr lang="en-GB" sz="2700" dirty="0">
                <a:solidFill>
                  <a:srgbClr val="4472C4"/>
                </a:solidFill>
              </a:rPr>
              <a:t> </a:t>
            </a:r>
            <a:r>
              <a:rPr lang="en-GB" sz="2700" dirty="0" err="1">
                <a:solidFill>
                  <a:srgbClr val="4472C4"/>
                </a:solidFill>
              </a:rPr>
              <a:t>eich</a:t>
            </a:r>
            <a:r>
              <a:rPr lang="en-GB" sz="2700" dirty="0">
                <a:solidFill>
                  <a:srgbClr val="4472C4"/>
                </a:solidFill>
              </a:rPr>
              <a:t> </a:t>
            </a:r>
            <a:r>
              <a:rPr lang="en-GB" sz="2700" dirty="0" err="1">
                <a:solidFill>
                  <a:srgbClr val="4472C4"/>
                </a:solidFill>
              </a:rPr>
              <a:t>cynnig</a:t>
            </a:r>
            <a:r>
              <a:rPr lang="en-GB" sz="2700" dirty="0">
                <a:solidFill>
                  <a:srgbClr val="4472C4"/>
                </a:solidFill>
              </a:rPr>
              <a:t> </a:t>
            </a:r>
            <a:r>
              <a:rPr lang="en-GB" sz="2700" dirty="0" err="1">
                <a:solidFill>
                  <a:srgbClr val="4472C4"/>
                </a:solidFill>
              </a:rPr>
              <a:t>ymchwil</a:t>
            </a:r>
            <a:r>
              <a:rPr lang="en-GB" sz="2700" dirty="0">
                <a:solidFill>
                  <a:srgbClr val="4472C4"/>
                </a:solidFill>
              </a:rPr>
              <a:t>.</a:t>
            </a:r>
          </a:p>
          <a:p>
            <a:pPr lvl="0" fontAlgn="base">
              <a:defRPr/>
            </a:pPr>
            <a:r>
              <a:rPr lang="en-GB" sz="2700" dirty="0" err="1">
                <a:solidFill>
                  <a:srgbClr val="4472C4"/>
                </a:solidFill>
              </a:rPr>
              <a:t>Mae'r</a:t>
            </a:r>
            <a:r>
              <a:rPr lang="en-GB" sz="2700" dirty="0">
                <a:solidFill>
                  <a:srgbClr val="4472C4"/>
                </a:solidFill>
              </a:rPr>
              <a:t> </a:t>
            </a:r>
            <a:r>
              <a:rPr lang="en-GB" sz="2700" dirty="0" err="1">
                <a:solidFill>
                  <a:srgbClr val="4472C4"/>
                </a:solidFill>
              </a:rPr>
              <a:t>erthygl</a:t>
            </a:r>
            <a:r>
              <a:rPr lang="en-GB" sz="2700" dirty="0">
                <a:solidFill>
                  <a:srgbClr val="4472C4"/>
                </a:solidFill>
              </a:rPr>
              <a:t> a </a:t>
            </a:r>
            <a:r>
              <a:rPr lang="en-GB" sz="2700" dirty="0" err="1">
                <a:solidFill>
                  <a:srgbClr val="4472C4"/>
                </a:solidFill>
              </a:rPr>
              <a:t>ddyfynnir</a:t>
            </a:r>
            <a:r>
              <a:rPr lang="en-GB" sz="2700" dirty="0">
                <a:solidFill>
                  <a:srgbClr val="4472C4"/>
                </a:solidFill>
              </a:rPr>
              <a:t> </a:t>
            </a:r>
            <a:r>
              <a:rPr lang="en-GB" sz="2700" dirty="0" err="1">
                <a:solidFill>
                  <a:srgbClr val="4472C4"/>
                </a:solidFill>
              </a:rPr>
              <a:t>isod</a:t>
            </a:r>
            <a:r>
              <a:rPr lang="en-GB" sz="2700" dirty="0">
                <a:solidFill>
                  <a:srgbClr val="4472C4"/>
                </a:solidFill>
              </a:rPr>
              <a:t> </a:t>
            </a:r>
            <a:r>
              <a:rPr lang="en-GB" sz="2700" dirty="0" err="1">
                <a:solidFill>
                  <a:srgbClr val="4472C4"/>
                </a:solidFill>
              </a:rPr>
              <a:t>gan</a:t>
            </a:r>
            <a:r>
              <a:rPr lang="en-GB" sz="2700" dirty="0">
                <a:solidFill>
                  <a:srgbClr val="4472C4"/>
                </a:solidFill>
              </a:rPr>
              <a:t> Conceição et al (2017) </a:t>
            </a:r>
            <a:r>
              <a:rPr lang="en-GB" sz="2700" dirty="0" err="1">
                <a:solidFill>
                  <a:srgbClr val="4472C4"/>
                </a:solidFill>
              </a:rPr>
              <a:t>yn</a:t>
            </a:r>
            <a:r>
              <a:rPr lang="en-GB" sz="2700" dirty="0">
                <a:solidFill>
                  <a:srgbClr val="4472C4"/>
                </a:solidFill>
              </a:rPr>
              <a:t> </a:t>
            </a:r>
            <a:r>
              <a:rPr lang="en-GB" sz="2700" dirty="0" err="1">
                <a:solidFill>
                  <a:srgbClr val="4472C4"/>
                </a:solidFill>
              </a:rPr>
              <a:t>darparu</a:t>
            </a:r>
            <a:r>
              <a:rPr lang="en-GB" sz="2700" dirty="0">
                <a:solidFill>
                  <a:srgbClr val="4472C4"/>
                </a:solidFill>
              </a:rPr>
              <a:t> </a:t>
            </a:r>
            <a:r>
              <a:rPr lang="en-GB" sz="2700" dirty="0" err="1">
                <a:solidFill>
                  <a:srgbClr val="4472C4"/>
                </a:solidFill>
              </a:rPr>
              <a:t>trosolwg</a:t>
            </a:r>
            <a:r>
              <a:rPr lang="en-GB" sz="2700" dirty="0">
                <a:solidFill>
                  <a:srgbClr val="4472C4"/>
                </a:solidFill>
              </a:rPr>
              <a:t> </a:t>
            </a:r>
            <a:r>
              <a:rPr lang="en-GB" sz="2700" dirty="0" err="1">
                <a:solidFill>
                  <a:srgbClr val="4472C4"/>
                </a:solidFill>
              </a:rPr>
              <a:t>o'r</a:t>
            </a:r>
            <a:r>
              <a:rPr lang="en-GB" sz="2700" dirty="0">
                <a:solidFill>
                  <a:srgbClr val="4472C4"/>
                </a:solidFill>
              </a:rPr>
              <a:t> </a:t>
            </a:r>
            <a:r>
              <a:rPr lang="en-GB" sz="2700" dirty="0" err="1">
                <a:solidFill>
                  <a:srgbClr val="4472C4"/>
                </a:solidFill>
              </a:rPr>
              <a:t>llenyddiaeth</a:t>
            </a:r>
            <a:r>
              <a:rPr lang="en-GB" sz="2700" dirty="0">
                <a:solidFill>
                  <a:srgbClr val="4472C4"/>
                </a:solidFill>
              </a:rPr>
              <a:t> </a:t>
            </a:r>
            <a:r>
              <a:rPr lang="en-GB" sz="2700" dirty="0" err="1">
                <a:solidFill>
                  <a:srgbClr val="4472C4"/>
                </a:solidFill>
              </a:rPr>
              <a:t>ynghylch</a:t>
            </a:r>
            <a:r>
              <a:rPr lang="en-GB" sz="2700" dirty="0">
                <a:solidFill>
                  <a:srgbClr val="4472C4"/>
                </a:solidFill>
              </a:rPr>
              <a:t> </a:t>
            </a:r>
            <a:r>
              <a:rPr lang="en-GB" sz="2700" dirty="0" err="1">
                <a:solidFill>
                  <a:srgbClr val="4472C4"/>
                </a:solidFill>
              </a:rPr>
              <a:t>defnyddio</a:t>
            </a:r>
            <a:r>
              <a:rPr lang="en-GB" sz="2700" dirty="0">
                <a:solidFill>
                  <a:srgbClr val="4472C4"/>
                </a:solidFill>
              </a:rPr>
              <a:t> </a:t>
            </a:r>
            <a:r>
              <a:rPr lang="en-GB" sz="2700" dirty="0" err="1">
                <a:solidFill>
                  <a:srgbClr val="4472C4"/>
                </a:solidFill>
              </a:rPr>
              <a:t>mapio</a:t>
            </a:r>
            <a:r>
              <a:rPr lang="en-GB" sz="2700" dirty="0">
                <a:solidFill>
                  <a:srgbClr val="4472C4"/>
                </a:solidFill>
              </a:rPr>
              <a:t> </a:t>
            </a:r>
            <a:r>
              <a:rPr lang="en-GB" sz="2700" dirty="0" err="1">
                <a:solidFill>
                  <a:srgbClr val="4472C4"/>
                </a:solidFill>
              </a:rPr>
              <a:t>cysyniadau</a:t>
            </a:r>
            <a:r>
              <a:rPr lang="en-GB" sz="2700" dirty="0">
                <a:solidFill>
                  <a:srgbClr val="4472C4"/>
                </a:solidFill>
              </a:rPr>
              <a:t> </a:t>
            </a:r>
            <a:r>
              <a:rPr lang="en-GB" sz="2700" dirty="0" err="1">
                <a:solidFill>
                  <a:srgbClr val="4472C4"/>
                </a:solidFill>
              </a:rPr>
              <a:t>fel</a:t>
            </a:r>
            <a:r>
              <a:rPr lang="en-GB" sz="2700" dirty="0">
                <a:solidFill>
                  <a:srgbClr val="4472C4"/>
                </a:solidFill>
              </a:rPr>
              <a:t> </a:t>
            </a:r>
            <a:r>
              <a:rPr lang="en-GB" sz="2700" dirty="0" err="1">
                <a:solidFill>
                  <a:srgbClr val="4472C4"/>
                </a:solidFill>
              </a:rPr>
              <a:t>offeryn</a:t>
            </a:r>
            <a:r>
              <a:rPr lang="en-GB" sz="2700" dirty="0">
                <a:solidFill>
                  <a:srgbClr val="4472C4"/>
                </a:solidFill>
              </a:rPr>
              <a:t> </a:t>
            </a:r>
            <a:r>
              <a:rPr lang="en-GB" sz="2700" dirty="0" err="1">
                <a:solidFill>
                  <a:srgbClr val="4472C4"/>
                </a:solidFill>
              </a:rPr>
              <a:t>ar</a:t>
            </a:r>
            <a:r>
              <a:rPr lang="en-GB" sz="2700" dirty="0">
                <a:solidFill>
                  <a:srgbClr val="4472C4"/>
                </a:solidFill>
              </a:rPr>
              <a:t> </a:t>
            </a:r>
            <a:r>
              <a:rPr lang="en-GB" sz="2700" dirty="0" err="1">
                <a:solidFill>
                  <a:srgbClr val="4472C4"/>
                </a:solidFill>
              </a:rPr>
              <a:t>gyfer</a:t>
            </a:r>
            <a:r>
              <a:rPr lang="en-GB" sz="2700" dirty="0">
                <a:solidFill>
                  <a:srgbClr val="4472C4"/>
                </a:solidFill>
              </a:rPr>
              <a:t> </a:t>
            </a:r>
            <a:r>
              <a:rPr lang="en-GB" sz="2700" dirty="0" err="1">
                <a:solidFill>
                  <a:srgbClr val="4472C4"/>
                </a:solidFill>
              </a:rPr>
              <a:t>ymchwil</a:t>
            </a:r>
            <a:r>
              <a:rPr lang="en-GB" sz="2700" dirty="0">
                <a:solidFill>
                  <a:srgbClr val="4472C4"/>
                </a:solidFill>
              </a:rPr>
              <a:t>. Mae </a:t>
            </a:r>
            <a:r>
              <a:rPr lang="en-GB" sz="2700" dirty="0" err="1">
                <a:solidFill>
                  <a:srgbClr val="4472C4"/>
                </a:solidFill>
              </a:rPr>
              <a:t>hwn</a:t>
            </a:r>
            <a:r>
              <a:rPr lang="en-GB" sz="2700" dirty="0">
                <a:solidFill>
                  <a:srgbClr val="4472C4"/>
                </a:solidFill>
              </a:rPr>
              <a:t> </a:t>
            </a:r>
            <a:r>
              <a:rPr lang="en-GB" sz="2700" dirty="0" err="1">
                <a:solidFill>
                  <a:srgbClr val="4472C4"/>
                </a:solidFill>
              </a:rPr>
              <a:t>yn</a:t>
            </a:r>
            <a:r>
              <a:rPr lang="en-GB" sz="2700" dirty="0">
                <a:solidFill>
                  <a:srgbClr val="4472C4"/>
                </a:solidFill>
              </a:rPr>
              <a:t> fan </a:t>
            </a:r>
            <a:r>
              <a:rPr lang="en-GB" sz="2700" dirty="0" err="1">
                <a:solidFill>
                  <a:srgbClr val="4472C4"/>
                </a:solidFill>
              </a:rPr>
              <a:t>cychwyn</a:t>
            </a:r>
            <a:r>
              <a:rPr lang="en-GB" sz="2700" dirty="0">
                <a:solidFill>
                  <a:srgbClr val="4472C4"/>
                </a:solidFill>
              </a:rPr>
              <a:t> </a:t>
            </a:r>
            <a:r>
              <a:rPr lang="en-GB" sz="2700" dirty="0" err="1">
                <a:solidFill>
                  <a:srgbClr val="4472C4"/>
                </a:solidFill>
              </a:rPr>
              <a:t>gwerthfawr</a:t>
            </a:r>
            <a:r>
              <a:rPr lang="en-GB" sz="2700" dirty="0">
                <a:solidFill>
                  <a:srgbClr val="4472C4"/>
                </a:solidFill>
              </a:rPr>
              <a:t> </a:t>
            </a:r>
            <a:r>
              <a:rPr lang="en-GB" sz="2700" dirty="0" err="1">
                <a:solidFill>
                  <a:srgbClr val="4472C4"/>
                </a:solidFill>
              </a:rPr>
              <a:t>yn</a:t>
            </a:r>
            <a:r>
              <a:rPr lang="en-GB" sz="2700" dirty="0">
                <a:solidFill>
                  <a:srgbClr val="4472C4"/>
                </a:solidFill>
              </a:rPr>
              <a:t> </a:t>
            </a:r>
            <a:r>
              <a:rPr lang="en-GB" sz="2700" dirty="0" err="1">
                <a:solidFill>
                  <a:srgbClr val="4472C4"/>
                </a:solidFill>
              </a:rPr>
              <a:t>eich</a:t>
            </a:r>
            <a:r>
              <a:rPr lang="en-GB" sz="2700" dirty="0">
                <a:solidFill>
                  <a:srgbClr val="4472C4"/>
                </a:solidFill>
              </a:rPr>
              <a:t> </a:t>
            </a:r>
            <a:r>
              <a:rPr lang="en-GB" sz="2700" dirty="0" err="1">
                <a:solidFill>
                  <a:srgbClr val="4472C4"/>
                </a:solidFill>
              </a:rPr>
              <a:t>darllen</a:t>
            </a:r>
            <a:r>
              <a:rPr lang="en-GB" sz="2700" dirty="0">
                <a:solidFill>
                  <a:srgbClr val="4472C4"/>
                </a:solidFill>
              </a:rPr>
              <a:t> </a:t>
            </a:r>
            <a:r>
              <a:rPr lang="en-GB" sz="2700" dirty="0" err="1">
                <a:solidFill>
                  <a:srgbClr val="4472C4"/>
                </a:solidFill>
              </a:rPr>
              <a:t>a'ch</a:t>
            </a:r>
            <a:r>
              <a:rPr lang="en-GB" sz="2700" dirty="0">
                <a:solidFill>
                  <a:srgbClr val="4472C4"/>
                </a:solidFill>
              </a:rPr>
              <a:t> </a:t>
            </a:r>
            <a:r>
              <a:rPr lang="en-GB" sz="2700" dirty="0" err="1">
                <a:solidFill>
                  <a:srgbClr val="4472C4"/>
                </a:solidFill>
              </a:rPr>
              <a:t>dealltwriaeth</a:t>
            </a:r>
            <a:r>
              <a:rPr lang="en-GB" sz="2700" dirty="0">
                <a:solidFill>
                  <a:srgbClr val="4472C4"/>
                </a:solidFill>
              </a:rPr>
              <a:t> </a:t>
            </a:r>
            <a:r>
              <a:rPr lang="en-GB" sz="2700" dirty="0" err="1">
                <a:solidFill>
                  <a:srgbClr val="4472C4"/>
                </a:solidFill>
              </a:rPr>
              <a:t>o'r</a:t>
            </a:r>
            <a:r>
              <a:rPr lang="en-GB" sz="2700" dirty="0">
                <a:solidFill>
                  <a:srgbClr val="4472C4"/>
                </a:solidFill>
              </a:rPr>
              <a:t> </a:t>
            </a:r>
            <a:r>
              <a:rPr lang="en-GB" sz="2700" dirty="0" err="1">
                <a:solidFill>
                  <a:srgbClr val="4472C4"/>
                </a:solidFill>
              </a:rPr>
              <a:t>pwnc</a:t>
            </a:r>
            <a:r>
              <a:rPr lang="en-GB" sz="2700" dirty="0">
                <a:solidFill>
                  <a:srgbClr val="4472C4"/>
                </a:solidFill>
              </a:rPr>
              <a:t> </a:t>
            </a:r>
            <a:r>
              <a:rPr lang="en-GB" sz="2700" dirty="0" err="1">
                <a:solidFill>
                  <a:srgbClr val="4472C4"/>
                </a:solidFill>
              </a:rPr>
              <a:t>hwn</a:t>
            </a:r>
            <a:r>
              <a:rPr lang="en-GB" sz="2700" dirty="0">
                <a:solidFill>
                  <a:srgbClr val="4472C4"/>
                </a:solidFill>
              </a:rPr>
              <a:t>. </a:t>
            </a:r>
            <a:r>
              <a:rPr lang="en-GB" sz="2700" dirty="0" err="1">
                <a:solidFill>
                  <a:srgbClr val="4472C4"/>
                </a:solidFill>
              </a:rPr>
              <a:t>Byddwn</a:t>
            </a:r>
            <a:r>
              <a:rPr lang="en-GB" sz="2700" dirty="0">
                <a:solidFill>
                  <a:srgbClr val="4472C4"/>
                </a:solidFill>
              </a:rPr>
              <a:t> </a:t>
            </a:r>
            <a:r>
              <a:rPr lang="en-GB" sz="2700" dirty="0" err="1">
                <a:solidFill>
                  <a:srgbClr val="4472C4"/>
                </a:solidFill>
              </a:rPr>
              <a:t>hefyd</a:t>
            </a:r>
            <a:r>
              <a:rPr lang="en-GB" sz="2700" dirty="0">
                <a:solidFill>
                  <a:srgbClr val="4472C4"/>
                </a:solidFill>
              </a:rPr>
              <a:t> </a:t>
            </a:r>
            <a:r>
              <a:rPr lang="en-GB" sz="2700" dirty="0" err="1">
                <a:solidFill>
                  <a:srgbClr val="4472C4"/>
                </a:solidFill>
              </a:rPr>
              <a:t>yn</a:t>
            </a:r>
            <a:r>
              <a:rPr lang="en-GB" sz="2700" dirty="0">
                <a:solidFill>
                  <a:srgbClr val="4472C4"/>
                </a:solidFill>
              </a:rPr>
              <a:t> </a:t>
            </a:r>
            <a:r>
              <a:rPr lang="en-GB" sz="2700" dirty="0" err="1">
                <a:solidFill>
                  <a:srgbClr val="4472C4"/>
                </a:solidFill>
              </a:rPr>
              <a:t>darparu</a:t>
            </a:r>
            <a:r>
              <a:rPr lang="en-GB" sz="2700" dirty="0">
                <a:solidFill>
                  <a:srgbClr val="4472C4"/>
                </a:solidFill>
              </a:rPr>
              <a:t> </a:t>
            </a:r>
            <a:r>
              <a:rPr lang="en-GB" sz="2700" dirty="0" err="1">
                <a:solidFill>
                  <a:srgbClr val="4472C4"/>
                </a:solidFill>
              </a:rPr>
              <a:t>enghreifftiau</a:t>
            </a:r>
            <a:r>
              <a:rPr lang="en-GB" sz="2700" dirty="0">
                <a:solidFill>
                  <a:srgbClr val="4472C4"/>
                </a:solidFill>
              </a:rPr>
              <a:t> </a:t>
            </a:r>
            <a:r>
              <a:rPr lang="en-GB" sz="2700" dirty="0" err="1">
                <a:solidFill>
                  <a:srgbClr val="4472C4"/>
                </a:solidFill>
              </a:rPr>
              <a:t>mewn</a:t>
            </a:r>
            <a:r>
              <a:rPr lang="en-GB" sz="2700" dirty="0">
                <a:solidFill>
                  <a:srgbClr val="4472C4"/>
                </a:solidFill>
              </a:rPr>
              <a:t> </a:t>
            </a:r>
            <a:r>
              <a:rPr lang="en-GB" sz="2700" dirty="0" err="1">
                <a:solidFill>
                  <a:srgbClr val="4472C4"/>
                </a:solidFill>
              </a:rPr>
              <a:t>sesiynau</a:t>
            </a:r>
            <a:r>
              <a:rPr lang="en-GB" sz="2700" dirty="0">
                <a:solidFill>
                  <a:srgbClr val="4472C4"/>
                </a:solidFill>
              </a:rPr>
              <a:t> a </a:t>
            </a:r>
            <a:r>
              <a:rPr lang="en-GB" sz="2700" dirty="0" err="1">
                <a:solidFill>
                  <a:srgbClr val="4472C4"/>
                </a:solidFill>
              </a:rPr>
              <a:t>addysgir</a:t>
            </a:r>
            <a:r>
              <a:rPr lang="en-GB" sz="2700" dirty="0">
                <a:solidFill>
                  <a:srgbClr val="4472C4"/>
                </a:solidFill>
              </a:rPr>
              <a:t> </a:t>
            </a:r>
            <a:r>
              <a:rPr lang="en-GB" sz="2700" dirty="0" err="1">
                <a:solidFill>
                  <a:srgbClr val="4472C4"/>
                </a:solidFill>
              </a:rPr>
              <a:t>i</a:t>
            </a:r>
            <a:r>
              <a:rPr lang="en-GB" sz="2700" dirty="0">
                <a:solidFill>
                  <a:srgbClr val="4472C4"/>
                </a:solidFill>
              </a:rPr>
              <a:t> </a:t>
            </a:r>
            <a:r>
              <a:rPr lang="en-GB" sz="2700" dirty="0" err="1">
                <a:solidFill>
                  <a:srgbClr val="4472C4"/>
                </a:solidFill>
              </a:rPr>
              <a:t>lywio</a:t>
            </a:r>
            <a:r>
              <a:rPr lang="en-GB" sz="2700" dirty="0">
                <a:solidFill>
                  <a:srgbClr val="4472C4"/>
                </a:solidFill>
              </a:rPr>
              <a:t> </a:t>
            </a:r>
            <a:r>
              <a:rPr lang="en-GB" sz="2700" dirty="0" err="1">
                <a:solidFill>
                  <a:srgbClr val="4472C4"/>
                </a:solidFill>
              </a:rPr>
              <a:t>cynllunio'r</a:t>
            </a:r>
            <a:r>
              <a:rPr lang="en-GB" sz="2700" dirty="0">
                <a:solidFill>
                  <a:srgbClr val="4472C4"/>
                </a:solidFill>
              </a:rPr>
              <a:t> </a:t>
            </a:r>
            <a:r>
              <a:rPr lang="en-GB" sz="2700" dirty="0" err="1">
                <a:solidFill>
                  <a:srgbClr val="4472C4"/>
                </a:solidFill>
              </a:rPr>
              <a:t>asesiad</a:t>
            </a:r>
            <a:r>
              <a:rPr lang="en-GB" sz="2700" dirty="0">
                <a:solidFill>
                  <a:srgbClr val="4472C4"/>
                </a:solidFill>
              </a:rPr>
              <a:t> </a:t>
            </a:r>
            <a:r>
              <a:rPr lang="en-GB" sz="2700" dirty="0" err="1">
                <a:solidFill>
                  <a:srgbClr val="4472C4"/>
                </a:solidFill>
              </a:rPr>
              <a:t>hwn</a:t>
            </a:r>
            <a:r>
              <a:rPr lang="en-GB" sz="2700" dirty="0">
                <a:solidFill>
                  <a:srgbClr val="4472C4"/>
                </a:solidFill>
              </a:rPr>
              <a:t>.</a:t>
            </a:r>
            <a:r>
              <a:rPr kumimoji="0" lang="en-GB" sz="2700" b="0" i="0" u="none" strike="noStrike" kern="1200" cap="none" spc="0" normalizeH="0" baseline="0" noProof="0" dirty="0">
                <a:ln>
                  <a:noFill/>
                </a:ln>
                <a:solidFill>
                  <a:srgbClr val="4472C4"/>
                </a:solidFill>
                <a:effectLst/>
                <a:uLnTx/>
                <a:uFillTx/>
                <a:latin typeface="Calibri" panose="020F0502020204030204"/>
                <a:ea typeface="+mn-ea"/>
                <a:cs typeface="+mn-cs"/>
              </a:rPr>
              <a:t> </a:t>
            </a:r>
            <a:endParaRPr kumimoji="0" lang="en-GB" sz="61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rPr>
              <a:t> </a:t>
            </a:r>
            <a:endParaRPr kumimoji="0" lang="en-GB" sz="61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685800" marR="0" lvl="1" indent="-228600" algn="l" defTabSz="914400" rtl="0" eaLnBrk="1" fontAlgn="base" latinLnBrk="0" hangingPunct="1">
              <a:lnSpc>
                <a:spcPct val="90000"/>
              </a:lnSpc>
              <a:spcBef>
                <a:spcPts val="500"/>
              </a:spcBef>
              <a:spcAft>
                <a:spcPts val="0"/>
              </a:spcAft>
              <a:buClrTx/>
              <a:buSzTx/>
              <a:buFont typeface="Arial" panose="020B0604020202020204" pitchFamily="34" charset="0"/>
              <a:buChar char="•"/>
              <a:tabLst/>
              <a:defRPr/>
            </a:pPr>
            <a:r>
              <a:rPr kumimoji="0" lang="en-GB" sz="2300" b="0" i="0" u="none" strike="noStrike" kern="1200" cap="none" spc="0" normalizeH="0" baseline="0" noProof="0" dirty="0">
                <a:ln>
                  <a:noFill/>
                </a:ln>
                <a:solidFill>
                  <a:srgbClr val="4472C4"/>
                </a:solidFill>
                <a:effectLst/>
                <a:uLnTx/>
                <a:uFillTx/>
                <a:latin typeface="Calibri" panose="020F0502020204030204"/>
                <a:ea typeface="+mn-ea"/>
                <a:cs typeface="+mn-cs"/>
              </a:rPr>
              <a:t>Conceição, S.C.O., Anita Samuel, A. and Yelich Biniecki, S.M. (2017) Using concept mapping as a tool for conducting research: An analysis of three approaches, </a:t>
            </a:r>
            <a:r>
              <a:rPr kumimoji="0" lang="en-GB" sz="2300" b="0" i="1" u="none" strike="noStrike" kern="1200" cap="none" spc="0" normalizeH="0" baseline="0" noProof="0" dirty="0">
                <a:ln>
                  <a:noFill/>
                </a:ln>
                <a:solidFill>
                  <a:srgbClr val="4472C4"/>
                </a:solidFill>
                <a:effectLst/>
                <a:uLnTx/>
                <a:uFillTx/>
                <a:latin typeface="Calibri" panose="020F0502020204030204"/>
                <a:ea typeface="+mn-ea"/>
                <a:cs typeface="+mn-cs"/>
              </a:rPr>
              <a:t>Cogent Social Sciences</a:t>
            </a:r>
            <a:r>
              <a:rPr kumimoji="0" lang="en-GB" sz="2300" b="0" i="0" u="none" strike="noStrike" kern="1200" cap="none" spc="0" normalizeH="0" baseline="0" noProof="0" dirty="0">
                <a:ln>
                  <a:noFill/>
                </a:ln>
                <a:solidFill>
                  <a:srgbClr val="4472C4"/>
                </a:solidFill>
                <a:effectLst/>
                <a:uLnTx/>
                <a:uFillTx/>
                <a:latin typeface="Calibri" panose="020F0502020204030204"/>
                <a:ea typeface="+mn-ea"/>
                <a:cs typeface="+mn-cs"/>
              </a:rPr>
              <a:t>, 3:1, 1404753, DOI: 10.1080/23311886.2017.1404753</a:t>
            </a:r>
            <a:r>
              <a:rPr kumimoji="0" lang="en-GB" sz="2300" b="1" i="0" u="none" strike="noStrike" kern="1200" cap="none" spc="0" normalizeH="0" baseline="0" noProof="0" dirty="0">
                <a:ln>
                  <a:noFill/>
                </a:ln>
                <a:solidFill>
                  <a:srgbClr val="4472C4"/>
                </a:solidFill>
                <a:effectLst/>
                <a:uLnTx/>
                <a:uFillTx/>
                <a:latin typeface="Calibri" panose="020F0502020204030204"/>
                <a:ea typeface="+mn-ea"/>
                <a:cs typeface="+mn-cs"/>
              </a:rPr>
              <a:t> </a:t>
            </a:r>
            <a:endParaRPr kumimoji="0" lang="en-GB" sz="5700" b="1" i="0" u="none" strike="noStrike" kern="1200" cap="none" spc="0" normalizeH="0" baseline="0" noProof="0" dirty="0">
              <a:ln>
                <a:noFill/>
              </a:ln>
              <a:solidFill>
                <a:srgbClr val="4472C4"/>
              </a:solidFill>
              <a:effectLst/>
              <a:uLnTx/>
              <a:uFillTx/>
              <a:latin typeface="Calibri" panose="020F0502020204030204"/>
              <a:ea typeface="+mn-ea"/>
              <a:cs typeface="+mn-cs"/>
            </a:endParaRPr>
          </a:p>
          <a:p>
            <a:endParaRPr lang="en-GB" dirty="0"/>
          </a:p>
        </p:txBody>
      </p:sp>
      <p:sp>
        <p:nvSpPr>
          <p:cNvPr id="4" name="Content Placeholder 3">
            <a:extLst>
              <a:ext uri="{FF2B5EF4-FFF2-40B4-BE49-F238E27FC236}">
                <a16:creationId xmlns:a16="http://schemas.microsoft.com/office/drawing/2014/main" id="{38952097-CBF0-1357-F69A-7C2BB3601B31}"/>
              </a:ext>
            </a:extLst>
          </p:cNvPr>
          <p:cNvSpPr>
            <a:spLocks noGrp="1"/>
          </p:cNvSpPr>
          <p:nvPr>
            <p:ph sz="half" idx="2"/>
          </p:nvPr>
        </p:nvSpPr>
        <p:spPr/>
        <p:txBody>
          <a:bodyPr>
            <a:normAutofit fontScale="47500" lnSpcReduction="20000"/>
          </a:bodyPr>
          <a:lstStyle/>
          <a:p>
            <a:r>
              <a:rPr lang="en-GB" dirty="0">
                <a:solidFill>
                  <a:schemeClr val="accent1"/>
                </a:solidFill>
              </a:rPr>
              <a:t>Assessment 1 : </a:t>
            </a:r>
            <a:r>
              <a:rPr lang="en-GB" b="1" dirty="0">
                <a:solidFill>
                  <a:schemeClr val="accent1"/>
                </a:solidFill>
              </a:rPr>
              <a:t>Deadline  </a:t>
            </a:r>
            <a:r>
              <a:rPr lang="en-GB" b="1" u="sng" dirty="0">
                <a:solidFill>
                  <a:schemeClr val="accent1"/>
                </a:solidFill>
              </a:rPr>
              <a:t>9.11.26</a:t>
            </a:r>
          </a:p>
          <a:p>
            <a:endParaRPr lang="en-GB" dirty="0">
              <a:solidFill>
                <a:schemeClr val="accent1"/>
              </a:solidFill>
            </a:endParaRPr>
          </a:p>
          <a:p>
            <a:r>
              <a:rPr lang="en-GB" b="1" dirty="0">
                <a:solidFill>
                  <a:schemeClr val="accent1"/>
                </a:solidFill>
              </a:rPr>
              <a:t>Concept Map</a:t>
            </a:r>
          </a:p>
          <a:p>
            <a:pPr lvl="1"/>
            <a:r>
              <a:rPr lang="en-GB" b="1" dirty="0">
                <a:solidFill>
                  <a:schemeClr val="accent1"/>
                </a:solidFill>
              </a:rPr>
              <a:t>1500, 20%: </a:t>
            </a:r>
          </a:p>
          <a:p>
            <a:pPr fontAlgn="base"/>
            <a:r>
              <a:rPr lang="en-GB" dirty="0">
                <a:solidFill>
                  <a:schemeClr val="accent1"/>
                </a:solidFill>
              </a:rPr>
              <a:t>A concept map is a type of a diagram or mind map used to organise and inform your research proposal.  </a:t>
            </a:r>
            <a:endParaRPr lang="en-GB" sz="6000" dirty="0">
              <a:solidFill>
                <a:schemeClr val="accent1"/>
              </a:solidFill>
            </a:endParaRPr>
          </a:p>
          <a:p>
            <a:pPr fontAlgn="base"/>
            <a:r>
              <a:rPr lang="en-GB" dirty="0">
                <a:solidFill>
                  <a:schemeClr val="accent1"/>
                </a:solidFill>
              </a:rPr>
              <a:t>The article cited below by Conceição et al (2017) provides an overview of the literature regarding the use of concept mapping as a tool for research. This is a valuable starting point in your reading and understanding of this topic. We will also provide examples in taught sessions to guide the planning of this assessment. </a:t>
            </a:r>
            <a:endParaRPr lang="en-GB" sz="6000" dirty="0">
              <a:solidFill>
                <a:schemeClr val="accent1"/>
              </a:solidFill>
            </a:endParaRPr>
          </a:p>
          <a:p>
            <a:pPr fontAlgn="base"/>
            <a:r>
              <a:rPr lang="en-GB" b="1" dirty="0">
                <a:solidFill>
                  <a:schemeClr val="accent1"/>
                </a:solidFill>
              </a:rPr>
              <a:t> </a:t>
            </a:r>
            <a:endParaRPr lang="en-GB" sz="6000" b="1" dirty="0">
              <a:solidFill>
                <a:schemeClr val="accent1"/>
              </a:solidFill>
            </a:endParaRPr>
          </a:p>
          <a:p>
            <a:pPr lvl="1" fontAlgn="base"/>
            <a:r>
              <a:rPr lang="en-GB" dirty="0">
                <a:solidFill>
                  <a:schemeClr val="accent1"/>
                </a:solidFill>
              </a:rPr>
              <a:t>Conceição, S.C.O., Anita Samuel, A. and Yelich Biniecki, S.M. (2017) Using concept mapping as a tool for conducting research: An analysis of three approaches, </a:t>
            </a:r>
            <a:r>
              <a:rPr lang="en-GB" i="1" dirty="0">
                <a:solidFill>
                  <a:schemeClr val="accent1"/>
                </a:solidFill>
              </a:rPr>
              <a:t>Cogent Social Sciences</a:t>
            </a:r>
            <a:r>
              <a:rPr lang="en-GB" dirty="0">
                <a:solidFill>
                  <a:schemeClr val="accent1"/>
                </a:solidFill>
              </a:rPr>
              <a:t>, 3:1, 1404753, DOI: 10.1080/23311886.2017.1404753</a:t>
            </a:r>
            <a:r>
              <a:rPr lang="en-GB" b="1" dirty="0">
                <a:solidFill>
                  <a:schemeClr val="accent1"/>
                </a:solidFill>
              </a:rPr>
              <a:t> </a:t>
            </a:r>
            <a:endParaRPr lang="en-GB" sz="5600" b="1" dirty="0">
              <a:solidFill>
                <a:schemeClr val="accent1"/>
              </a:solidFill>
            </a:endParaRPr>
          </a:p>
          <a:p>
            <a:pPr lvl="1"/>
            <a:endParaRPr lang="en-GB" dirty="0"/>
          </a:p>
        </p:txBody>
      </p:sp>
    </p:spTree>
    <p:extLst>
      <p:ext uri="{BB962C8B-B14F-4D97-AF65-F5344CB8AC3E}">
        <p14:creationId xmlns:p14="http://schemas.microsoft.com/office/powerpoint/2010/main" val="1225062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5FEC-9E89-A0CB-26AD-530B015E793F}"/>
              </a:ext>
            </a:extLst>
          </p:cNvPr>
          <p:cNvSpPr>
            <a:spLocks noGrp="1"/>
          </p:cNvSpPr>
          <p:nvPr>
            <p:ph type="title"/>
          </p:nvPr>
        </p:nvSpPr>
        <p:spPr/>
        <p:txBody>
          <a:bodyPr/>
          <a:lstStyle/>
          <a:p>
            <a:r>
              <a:rPr lang="en-GB" dirty="0" err="1"/>
              <a:t>Asesu</a:t>
            </a:r>
            <a:r>
              <a:rPr lang="en-GB" dirty="0"/>
              <a:t> / Assessment </a:t>
            </a:r>
          </a:p>
        </p:txBody>
      </p:sp>
      <p:sp>
        <p:nvSpPr>
          <p:cNvPr id="3" name="Content Placeholder 2">
            <a:extLst>
              <a:ext uri="{FF2B5EF4-FFF2-40B4-BE49-F238E27FC236}">
                <a16:creationId xmlns:a16="http://schemas.microsoft.com/office/drawing/2014/main" id="{96DD8F46-E166-1108-3B71-E65949788CC6}"/>
              </a:ext>
            </a:extLst>
          </p:cNvPr>
          <p:cNvSpPr>
            <a:spLocks noGrp="1"/>
          </p:cNvSpPr>
          <p:nvPr>
            <p:ph sz="half" idx="1"/>
          </p:nvPr>
        </p:nvSpPr>
        <p:spPr/>
        <p:txBody>
          <a:bodyPr>
            <a:normAutofit fontScale="475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700" b="1" i="0" u="none" strike="noStrike" kern="1200" cap="none" spc="0" normalizeH="0" baseline="0" noProof="0" dirty="0" err="1">
                <a:ln>
                  <a:noFill/>
                </a:ln>
                <a:solidFill>
                  <a:srgbClr val="4472C4"/>
                </a:solidFill>
                <a:effectLst/>
                <a:uLnTx/>
                <a:uFillTx/>
                <a:latin typeface="Calibri" panose="020F0502020204030204"/>
                <a:ea typeface="+mn-ea"/>
                <a:cs typeface="+mn-cs"/>
              </a:rPr>
              <a:t>Asesiad</a:t>
            </a:r>
            <a:r>
              <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rPr>
              <a:t> 2: </a:t>
            </a:r>
            <a:r>
              <a:rPr kumimoji="0" lang="en-GB" sz="2700" b="1" i="0" u="sng" strike="noStrike" kern="1200" cap="none" spc="0" normalizeH="0" baseline="0" noProof="0" dirty="0" err="1">
                <a:ln>
                  <a:noFill/>
                </a:ln>
                <a:solidFill>
                  <a:srgbClr val="4472C4"/>
                </a:solidFill>
                <a:effectLst/>
                <a:uLnTx/>
                <a:uFillTx/>
                <a:latin typeface="Calibri" panose="020F0502020204030204"/>
                <a:ea typeface="+mn-ea"/>
                <a:cs typeface="+mn-cs"/>
              </a:rPr>
              <a:t>Dyddiad</a:t>
            </a:r>
            <a:r>
              <a:rPr kumimoji="0" lang="en-GB" sz="2700" b="1" i="0" u="sng"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700" b="1" i="0" u="sng" strike="noStrike" kern="1200" cap="none" spc="0" normalizeH="0" baseline="0" noProof="0" dirty="0" err="1">
                <a:ln>
                  <a:noFill/>
                </a:ln>
                <a:solidFill>
                  <a:srgbClr val="4472C4"/>
                </a:solidFill>
                <a:effectLst/>
                <a:uLnTx/>
                <a:uFillTx/>
                <a:latin typeface="Calibri" panose="020F0502020204030204"/>
                <a:ea typeface="+mn-ea"/>
                <a:cs typeface="+mn-cs"/>
              </a:rPr>
              <a:t>cau</a:t>
            </a:r>
            <a:r>
              <a:rPr kumimoji="0" lang="en-GB" sz="2700" b="1" i="0" u="sng" strike="noStrike" kern="1200" cap="none" spc="0" normalizeH="0" baseline="0" noProof="0" dirty="0">
                <a:ln>
                  <a:noFill/>
                </a:ln>
                <a:solidFill>
                  <a:srgbClr val="4472C4"/>
                </a:solidFill>
                <a:effectLst/>
                <a:uLnTx/>
                <a:uFillTx/>
                <a:latin typeface="Calibri" panose="020F0502020204030204"/>
                <a:ea typeface="+mn-ea"/>
                <a:cs typeface="+mn-cs"/>
              </a:rPr>
              <a:t> 14.12.26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lang="en-GB" sz="2700" b="1" dirty="0" err="1">
                <a:solidFill>
                  <a:srgbClr val="4472C4"/>
                </a:solidFill>
              </a:rPr>
              <a:t>Cymeradwyaeth</a:t>
            </a:r>
            <a:r>
              <a:rPr lang="en-GB" sz="2700" b="1" dirty="0">
                <a:solidFill>
                  <a:srgbClr val="4472C4"/>
                </a:solidFill>
              </a:rPr>
              <a:t> </a:t>
            </a:r>
            <a:r>
              <a:rPr lang="en-GB" sz="2700" b="1" dirty="0" err="1">
                <a:solidFill>
                  <a:srgbClr val="4472C4"/>
                </a:solidFill>
              </a:rPr>
              <a:t>Foesegol</a:t>
            </a:r>
            <a:r>
              <a:rPr lang="en-GB" sz="2700" b="1" dirty="0">
                <a:solidFill>
                  <a:srgbClr val="4472C4"/>
                </a:solidFill>
              </a:rPr>
              <a:t>: </a:t>
            </a:r>
            <a:endPar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300" b="1" i="0" u="none" strike="noStrike" kern="1200" cap="none" spc="0" normalizeH="0" baseline="0" noProof="0" dirty="0">
                <a:ln>
                  <a:noFill/>
                </a:ln>
                <a:solidFill>
                  <a:srgbClr val="4472C4"/>
                </a:solidFill>
                <a:effectLst/>
                <a:uLnTx/>
                <a:uFillTx/>
                <a:latin typeface="Calibri" panose="020F0502020204030204"/>
                <a:ea typeface="+mn-ea"/>
                <a:cs typeface="+mn-cs"/>
              </a:rPr>
              <a:t>1,500 o </a:t>
            </a:r>
            <a:r>
              <a:rPr kumimoji="0" lang="en-GB" sz="2300" b="1" i="0" u="none" strike="noStrike" kern="1200" cap="none" spc="0" normalizeH="0" baseline="0" noProof="0" dirty="0" err="1">
                <a:ln>
                  <a:noFill/>
                </a:ln>
                <a:solidFill>
                  <a:srgbClr val="4472C4"/>
                </a:solidFill>
                <a:effectLst/>
                <a:uLnTx/>
                <a:uFillTx/>
                <a:latin typeface="Calibri" panose="020F0502020204030204"/>
                <a:ea typeface="+mn-ea"/>
                <a:cs typeface="+mn-cs"/>
              </a:rPr>
              <a:t>eiriau</a:t>
            </a:r>
            <a:r>
              <a:rPr kumimoji="0" lang="en-GB" sz="2300" b="1" i="0" u="none" strike="noStrike" kern="1200" cap="none" spc="0" normalizeH="0" baseline="0" noProof="0" dirty="0">
                <a:ln>
                  <a:noFill/>
                </a:ln>
                <a:solidFill>
                  <a:srgbClr val="4472C4"/>
                </a:solidFill>
                <a:effectLst/>
                <a:uLnTx/>
                <a:uFillTx/>
                <a:latin typeface="Calibri" panose="020F0502020204030204"/>
                <a:ea typeface="+mn-ea"/>
                <a:cs typeface="+mn-cs"/>
              </a:rPr>
              <a:t> 20%</a:t>
            </a:r>
          </a:p>
          <a:p>
            <a:pPr lvl="0" fontAlgn="base">
              <a:defRPr/>
            </a:pPr>
            <a:r>
              <a:rPr lang="en-GB" sz="2700" b="1" dirty="0" err="1">
                <a:solidFill>
                  <a:srgbClr val="4472C4"/>
                </a:solidFill>
              </a:rPr>
              <a:t>Cais</a:t>
            </a:r>
            <a:r>
              <a:rPr lang="en-GB" sz="2700" b="1" dirty="0">
                <a:solidFill>
                  <a:srgbClr val="4472C4"/>
                </a:solidFill>
              </a:rPr>
              <a:t> am </a:t>
            </a:r>
            <a:r>
              <a:rPr lang="en-GB" sz="2700" b="1" dirty="0" err="1">
                <a:solidFill>
                  <a:srgbClr val="4472C4"/>
                </a:solidFill>
              </a:rPr>
              <a:t>gymeradwyaeth</a:t>
            </a:r>
            <a:r>
              <a:rPr lang="en-GB" sz="2700" b="1" dirty="0">
                <a:solidFill>
                  <a:srgbClr val="4472C4"/>
                </a:solidFill>
              </a:rPr>
              <a:t> </a:t>
            </a:r>
            <a:r>
              <a:rPr lang="en-GB" sz="2700" b="1" dirty="0" err="1">
                <a:solidFill>
                  <a:srgbClr val="4472C4"/>
                </a:solidFill>
              </a:rPr>
              <a:t>foesegol</a:t>
            </a:r>
            <a:r>
              <a:rPr lang="en-GB" sz="2700" b="1" dirty="0">
                <a:solidFill>
                  <a:srgbClr val="4472C4"/>
                </a:solidFill>
              </a:rPr>
              <a:t> </a:t>
            </a:r>
            <a:r>
              <a:rPr lang="en-GB" sz="2700" b="1" dirty="0" err="1">
                <a:solidFill>
                  <a:srgbClr val="4472C4"/>
                </a:solidFill>
              </a:rPr>
              <a:t>ar</a:t>
            </a:r>
            <a:r>
              <a:rPr lang="en-GB" sz="2700" b="1" dirty="0">
                <a:solidFill>
                  <a:srgbClr val="4472C4"/>
                </a:solidFill>
              </a:rPr>
              <a:t> </a:t>
            </a:r>
            <a:r>
              <a:rPr lang="en-GB" sz="2700" b="1" dirty="0" err="1">
                <a:solidFill>
                  <a:srgbClr val="4472C4"/>
                </a:solidFill>
              </a:rPr>
              <a:t>gyfer</a:t>
            </a:r>
            <a:r>
              <a:rPr lang="en-GB" sz="2700" b="1" dirty="0">
                <a:solidFill>
                  <a:srgbClr val="4472C4"/>
                </a:solidFill>
              </a:rPr>
              <a:t> </a:t>
            </a:r>
            <a:r>
              <a:rPr lang="en-GB" sz="2700" b="1" dirty="0" err="1">
                <a:solidFill>
                  <a:srgbClr val="4472C4"/>
                </a:solidFill>
              </a:rPr>
              <a:t>eich</a:t>
            </a:r>
            <a:r>
              <a:rPr lang="en-GB" sz="2700" b="1" dirty="0">
                <a:solidFill>
                  <a:srgbClr val="4472C4"/>
                </a:solidFill>
              </a:rPr>
              <a:t> </a:t>
            </a:r>
            <a:r>
              <a:rPr lang="en-GB" sz="2700" b="1" dirty="0" err="1">
                <a:solidFill>
                  <a:srgbClr val="4472C4"/>
                </a:solidFill>
              </a:rPr>
              <a:t>ymchwil</a:t>
            </a:r>
            <a:r>
              <a:rPr lang="en-GB" sz="2700" b="1" dirty="0">
                <a:solidFill>
                  <a:srgbClr val="4472C4"/>
                </a:solidFill>
              </a:rPr>
              <a:t> </a:t>
            </a:r>
            <a:r>
              <a:rPr lang="en-GB" sz="2700" b="1" dirty="0" err="1">
                <a:solidFill>
                  <a:srgbClr val="4472C4"/>
                </a:solidFill>
              </a:rPr>
              <a:t>arfaethedig</a:t>
            </a:r>
            <a:r>
              <a:rPr lang="en-GB" sz="2700" b="1" dirty="0">
                <a:solidFill>
                  <a:srgbClr val="4472C4"/>
                </a:solidFill>
              </a:rPr>
              <a:t> (</a:t>
            </a:r>
            <a:r>
              <a:rPr lang="en-GB" sz="2700" b="1" dirty="0" err="1">
                <a:solidFill>
                  <a:srgbClr val="4472C4"/>
                </a:solidFill>
              </a:rPr>
              <a:t>tua</a:t>
            </a:r>
            <a:r>
              <a:rPr lang="en-GB" sz="2700" b="1" dirty="0">
                <a:solidFill>
                  <a:srgbClr val="4472C4"/>
                </a:solidFill>
              </a:rPr>
              <a:t> 1500 o </a:t>
            </a:r>
            <a:r>
              <a:rPr lang="en-GB" sz="2700" b="1" dirty="0" err="1">
                <a:solidFill>
                  <a:srgbClr val="4472C4"/>
                </a:solidFill>
              </a:rPr>
              <a:t>eiriau</a:t>
            </a:r>
            <a:r>
              <a:rPr lang="en-GB" sz="2700" b="1" dirty="0">
                <a:solidFill>
                  <a:srgbClr val="4472C4"/>
                </a:solidFill>
              </a:rPr>
              <a:t>)</a:t>
            </a:r>
          </a:p>
          <a:p>
            <a:pPr lvl="0" fontAlgn="base">
              <a:defRPr/>
            </a:pPr>
            <a:endPar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fontAlgn="base">
              <a:defRPr/>
            </a:pPr>
            <a:r>
              <a:rPr lang="en-GB" sz="2500" dirty="0" err="1">
                <a:solidFill>
                  <a:srgbClr val="4472C4"/>
                </a:solidFill>
              </a:rPr>
              <a:t>Rhaid</a:t>
            </a:r>
            <a:r>
              <a:rPr lang="en-GB" sz="2500" dirty="0">
                <a:solidFill>
                  <a:srgbClr val="4472C4"/>
                </a:solidFill>
              </a:rPr>
              <a:t> </a:t>
            </a:r>
            <a:r>
              <a:rPr lang="en-GB" sz="2500" dirty="0" err="1">
                <a:solidFill>
                  <a:srgbClr val="4472C4"/>
                </a:solidFill>
              </a:rPr>
              <a:t>i</a:t>
            </a:r>
            <a:r>
              <a:rPr lang="en-GB" sz="2500" dirty="0">
                <a:solidFill>
                  <a:srgbClr val="4472C4"/>
                </a:solidFill>
              </a:rPr>
              <a:t> bob </a:t>
            </a:r>
            <a:r>
              <a:rPr lang="en-GB" sz="2500" dirty="0" err="1">
                <a:solidFill>
                  <a:srgbClr val="4472C4"/>
                </a:solidFill>
              </a:rPr>
              <a:t>ymchwil</a:t>
            </a:r>
            <a:r>
              <a:rPr lang="en-GB" sz="2500" dirty="0">
                <a:solidFill>
                  <a:srgbClr val="4472C4"/>
                </a:solidFill>
              </a:rPr>
              <a:t> </a:t>
            </a:r>
            <a:r>
              <a:rPr lang="en-GB" sz="2500" dirty="0" err="1">
                <a:solidFill>
                  <a:srgbClr val="4472C4"/>
                </a:solidFill>
              </a:rPr>
              <a:t>gael</a:t>
            </a:r>
            <a:r>
              <a:rPr lang="en-GB" sz="2500" dirty="0">
                <a:solidFill>
                  <a:srgbClr val="4472C4"/>
                </a:solidFill>
              </a:rPr>
              <a:t> </a:t>
            </a:r>
            <a:r>
              <a:rPr lang="en-GB" sz="2500" dirty="0" err="1">
                <a:solidFill>
                  <a:srgbClr val="4472C4"/>
                </a:solidFill>
              </a:rPr>
              <a:t>ei</a:t>
            </a:r>
            <a:r>
              <a:rPr lang="en-GB" sz="2500" dirty="0">
                <a:solidFill>
                  <a:srgbClr val="4472C4"/>
                </a:solidFill>
              </a:rPr>
              <a:t> </a:t>
            </a:r>
            <a:r>
              <a:rPr lang="en-GB" sz="2500" dirty="0" err="1">
                <a:solidFill>
                  <a:srgbClr val="4472C4"/>
                </a:solidFill>
              </a:rPr>
              <a:t>gynnal</a:t>
            </a:r>
            <a:r>
              <a:rPr lang="en-GB" sz="2500" dirty="0">
                <a:solidFill>
                  <a:srgbClr val="4472C4"/>
                </a:solidFill>
              </a:rPr>
              <a:t> </a:t>
            </a:r>
            <a:r>
              <a:rPr lang="en-GB" sz="2500" dirty="0" err="1">
                <a:solidFill>
                  <a:srgbClr val="4472C4"/>
                </a:solidFill>
              </a:rPr>
              <a:t>yn</a:t>
            </a:r>
            <a:r>
              <a:rPr lang="en-GB" sz="2500" dirty="0">
                <a:solidFill>
                  <a:srgbClr val="4472C4"/>
                </a:solidFill>
              </a:rPr>
              <a:t> </a:t>
            </a:r>
            <a:r>
              <a:rPr lang="en-GB" sz="2500" dirty="0" err="1">
                <a:solidFill>
                  <a:srgbClr val="4472C4"/>
                </a:solidFill>
              </a:rPr>
              <a:t>foesegol</a:t>
            </a:r>
            <a:r>
              <a:rPr lang="en-GB" sz="2500" dirty="0">
                <a:solidFill>
                  <a:srgbClr val="4472C4"/>
                </a:solidFill>
              </a:rPr>
              <a:t> a </a:t>
            </a:r>
            <a:r>
              <a:rPr lang="en-GB" sz="2500" dirty="0" err="1">
                <a:solidFill>
                  <a:srgbClr val="4472C4"/>
                </a:solidFill>
              </a:rPr>
              <a:t>lleihau</a:t>
            </a:r>
            <a:r>
              <a:rPr lang="en-GB" sz="2500" dirty="0">
                <a:solidFill>
                  <a:srgbClr val="4472C4"/>
                </a:solidFill>
              </a:rPr>
              <a:t> </a:t>
            </a:r>
            <a:r>
              <a:rPr lang="en-GB" sz="2500" dirty="0" err="1">
                <a:solidFill>
                  <a:srgbClr val="4472C4"/>
                </a:solidFill>
              </a:rPr>
              <a:t>cymaint</a:t>
            </a:r>
            <a:r>
              <a:rPr lang="en-GB" sz="2500" dirty="0">
                <a:solidFill>
                  <a:srgbClr val="4472C4"/>
                </a:solidFill>
              </a:rPr>
              <a:t> â </a:t>
            </a:r>
            <a:r>
              <a:rPr lang="en-GB" sz="2500" dirty="0" err="1">
                <a:solidFill>
                  <a:srgbClr val="4472C4"/>
                </a:solidFill>
              </a:rPr>
              <a:t>phosibl</a:t>
            </a:r>
            <a:r>
              <a:rPr lang="en-GB" sz="2500" dirty="0">
                <a:solidFill>
                  <a:srgbClr val="4472C4"/>
                </a:solidFill>
              </a:rPr>
              <a:t> </a:t>
            </a:r>
            <a:r>
              <a:rPr lang="en-GB" sz="2500" dirty="0" err="1">
                <a:solidFill>
                  <a:srgbClr val="4472C4"/>
                </a:solidFill>
              </a:rPr>
              <a:t>ar</a:t>
            </a:r>
            <a:r>
              <a:rPr lang="en-GB" sz="2500" dirty="0">
                <a:solidFill>
                  <a:srgbClr val="4472C4"/>
                </a:solidFill>
              </a:rPr>
              <a:t> </a:t>
            </a:r>
            <a:r>
              <a:rPr lang="en-GB" sz="2500" dirty="0" err="1">
                <a:solidFill>
                  <a:srgbClr val="4472C4"/>
                </a:solidFill>
              </a:rPr>
              <a:t>unrhyw</a:t>
            </a:r>
            <a:r>
              <a:rPr lang="en-GB" sz="2500" dirty="0">
                <a:solidFill>
                  <a:srgbClr val="4472C4"/>
                </a:solidFill>
              </a:rPr>
              <a:t> </a:t>
            </a:r>
            <a:r>
              <a:rPr lang="en-GB" sz="2500" dirty="0" err="1">
                <a:solidFill>
                  <a:srgbClr val="4472C4"/>
                </a:solidFill>
              </a:rPr>
              <a:t>niwed</a:t>
            </a:r>
            <a:r>
              <a:rPr lang="en-GB" sz="2500" dirty="0">
                <a:solidFill>
                  <a:srgbClr val="4472C4"/>
                </a:solidFill>
              </a:rPr>
              <a:t> </a:t>
            </a:r>
            <a:r>
              <a:rPr lang="en-GB" sz="2500" dirty="0" err="1">
                <a:solidFill>
                  <a:srgbClr val="4472C4"/>
                </a:solidFill>
              </a:rPr>
              <a:t>i'r</a:t>
            </a:r>
            <a:r>
              <a:rPr lang="en-GB" sz="2500" dirty="0">
                <a:solidFill>
                  <a:srgbClr val="4472C4"/>
                </a:solidFill>
              </a:rPr>
              <a:t> </a:t>
            </a:r>
            <a:r>
              <a:rPr lang="en-GB" sz="2500" dirty="0" err="1">
                <a:solidFill>
                  <a:srgbClr val="4472C4"/>
                </a:solidFill>
              </a:rPr>
              <a:t>rhai</a:t>
            </a:r>
            <a:r>
              <a:rPr lang="en-GB" sz="2500" dirty="0">
                <a:solidFill>
                  <a:srgbClr val="4472C4"/>
                </a:solidFill>
              </a:rPr>
              <a:t> </a:t>
            </a:r>
            <a:r>
              <a:rPr lang="en-GB" sz="2500" dirty="0" err="1">
                <a:solidFill>
                  <a:srgbClr val="4472C4"/>
                </a:solidFill>
              </a:rPr>
              <a:t>sy’n</a:t>
            </a:r>
            <a:r>
              <a:rPr lang="en-GB" sz="2500" dirty="0">
                <a:solidFill>
                  <a:srgbClr val="4472C4"/>
                </a:solidFill>
              </a:rPr>
              <a:t> </a:t>
            </a:r>
            <a:r>
              <a:rPr lang="en-GB" sz="2500" dirty="0" err="1">
                <a:solidFill>
                  <a:srgbClr val="4472C4"/>
                </a:solidFill>
              </a:rPr>
              <a:t>rhan</a:t>
            </a:r>
            <a:r>
              <a:rPr lang="en-GB" sz="2500" dirty="0">
                <a:solidFill>
                  <a:srgbClr val="4472C4"/>
                </a:solidFill>
              </a:rPr>
              <a:t> </a:t>
            </a:r>
            <a:r>
              <a:rPr lang="en-GB" sz="2500" dirty="0" err="1">
                <a:solidFill>
                  <a:srgbClr val="4472C4"/>
                </a:solidFill>
              </a:rPr>
              <a:t>ohono</a:t>
            </a:r>
            <a:r>
              <a:rPr lang="en-GB" sz="2500" dirty="0">
                <a:solidFill>
                  <a:srgbClr val="4472C4"/>
                </a:solidFill>
              </a:rPr>
              <a:t>. Fel </a:t>
            </a:r>
            <a:r>
              <a:rPr lang="en-GB" sz="2500" dirty="0" err="1">
                <a:solidFill>
                  <a:srgbClr val="4472C4"/>
                </a:solidFill>
              </a:rPr>
              <a:t>rhan</a:t>
            </a:r>
            <a:r>
              <a:rPr lang="en-GB" sz="2500" dirty="0">
                <a:solidFill>
                  <a:srgbClr val="4472C4"/>
                </a:solidFill>
              </a:rPr>
              <a:t> o </a:t>
            </a:r>
            <a:r>
              <a:rPr lang="en-GB" sz="2500" dirty="0" err="1">
                <a:solidFill>
                  <a:srgbClr val="4472C4"/>
                </a:solidFill>
              </a:rPr>
              <a:t>bolisi</a:t>
            </a:r>
            <a:r>
              <a:rPr lang="en-GB" sz="2500" dirty="0">
                <a:solidFill>
                  <a:srgbClr val="4472C4"/>
                </a:solidFill>
              </a:rPr>
              <a:t> PCYDDS, </a:t>
            </a:r>
            <a:r>
              <a:rPr lang="en-GB" sz="2500" dirty="0" err="1">
                <a:solidFill>
                  <a:srgbClr val="4472C4"/>
                </a:solidFill>
              </a:rPr>
              <a:t>rhaid</a:t>
            </a:r>
            <a:r>
              <a:rPr lang="en-GB" sz="2500" dirty="0">
                <a:solidFill>
                  <a:srgbClr val="4472C4"/>
                </a:solidFill>
              </a:rPr>
              <a:t> </a:t>
            </a:r>
            <a:r>
              <a:rPr lang="en-GB" sz="2500" dirty="0" err="1">
                <a:solidFill>
                  <a:srgbClr val="4472C4"/>
                </a:solidFill>
              </a:rPr>
              <a:t>i</a:t>
            </a:r>
            <a:r>
              <a:rPr lang="en-GB" sz="2500" dirty="0">
                <a:solidFill>
                  <a:srgbClr val="4472C4"/>
                </a:solidFill>
              </a:rPr>
              <a:t> bob </a:t>
            </a:r>
            <a:r>
              <a:rPr lang="en-GB" sz="2500" dirty="0" err="1">
                <a:solidFill>
                  <a:srgbClr val="4472C4"/>
                </a:solidFill>
              </a:rPr>
              <a:t>ymchwil</a:t>
            </a:r>
            <a:r>
              <a:rPr lang="en-GB" sz="2500" dirty="0">
                <a:solidFill>
                  <a:srgbClr val="4472C4"/>
                </a:solidFill>
              </a:rPr>
              <a:t> </a:t>
            </a:r>
            <a:r>
              <a:rPr lang="en-GB" sz="2500" dirty="0" err="1">
                <a:solidFill>
                  <a:srgbClr val="4472C4"/>
                </a:solidFill>
              </a:rPr>
              <a:t>geisio</a:t>
            </a:r>
            <a:r>
              <a:rPr lang="en-GB" sz="2500" dirty="0">
                <a:solidFill>
                  <a:srgbClr val="4472C4"/>
                </a:solidFill>
              </a:rPr>
              <a:t> </a:t>
            </a:r>
            <a:r>
              <a:rPr lang="en-GB" sz="2500" dirty="0" err="1">
                <a:solidFill>
                  <a:srgbClr val="4472C4"/>
                </a:solidFill>
              </a:rPr>
              <a:t>cymeradwyaeth</a:t>
            </a:r>
            <a:r>
              <a:rPr lang="en-GB" sz="2500" dirty="0">
                <a:solidFill>
                  <a:srgbClr val="4472C4"/>
                </a:solidFill>
              </a:rPr>
              <a:t> </a:t>
            </a:r>
            <a:r>
              <a:rPr lang="en-GB" sz="2500" dirty="0" err="1">
                <a:solidFill>
                  <a:srgbClr val="4472C4"/>
                </a:solidFill>
              </a:rPr>
              <a:t>foesegol</a:t>
            </a:r>
            <a:r>
              <a:rPr lang="en-GB" sz="2500" dirty="0">
                <a:solidFill>
                  <a:srgbClr val="4472C4"/>
                </a:solidFill>
              </a:rPr>
              <a:t> </a:t>
            </a:r>
            <a:r>
              <a:rPr lang="en-GB" sz="2500" dirty="0" err="1">
                <a:solidFill>
                  <a:srgbClr val="4472C4"/>
                </a:solidFill>
              </a:rPr>
              <a:t>gan</a:t>
            </a:r>
            <a:r>
              <a:rPr lang="en-GB" sz="2500" dirty="0">
                <a:solidFill>
                  <a:srgbClr val="4472C4"/>
                </a:solidFill>
              </a:rPr>
              <a:t> </a:t>
            </a:r>
            <a:r>
              <a:rPr lang="en-GB" sz="2500" dirty="0" err="1">
                <a:solidFill>
                  <a:srgbClr val="4472C4"/>
                </a:solidFill>
              </a:rPr>
              <a:t>bwyllgor</a:t>
            </a:r>
            <a:r>
              <a:rPr lang="en-GB" sz="2500" dirty="0">
                <a:solidFill>
                  <a:srgbClr val="4472C4"/>
                </a:solidFill>
              </a:rPr>
              <a:t> </a:t>
            </a:r>
            <a:r>
              <a:rPr lang="en-GB" sz="2500" dirty="0" err="1">
                <a:solidFill>
                  <a:srgbClr val="4472C4"/>
                </a:solidFill>
              </a:rPr>
              <a:t>perthnasol</a:t>
            </a:r>
            <a:r>
              <a:rPr lang="en-GB" sz="2500" dirty="0">
                <a:solidFill>
                  <a:srgbClr val="4472C4"/>
                </a:solidFill>
              </a:rPr>
              <a:t> y </a:t>
            </a:r>
            <a:r>
              <a:rPr lang="en-GB" sz="2500" dirty="0" err="1">
                <a:solidFill>
                  <a:srgbClr val="4472C4"/>
                </a:solidFill>
              </a:rPr>
              <a:t>Brifysgol</a:t>
            </a:r>
            <a:r>
              <a:rPr lang="en-GB" sz="2500" dirty="0">
                <a:solidFill>
                  <a:srgbClr val="4472C4"/>
                </a:solidFill>
              </a:rPr>
              <a:t> </a:t>
            </a:r>
            <a:r>
              <a:rPr lang="en-GB" sz="2500" dirty="0" err="1">
                <a:solidFill>
                  <a:srgbClr val="4472C4"/>
                </a:solidFill>
              </a:rPr>
              <a:t>cyn</a:t>
            </a:r>
            <a:r>
              <a:rPr lang="en-GB" sz="2500" dirty="0">
                <a:solidFill>
                  <a:srgbClr val="4472C4"/>
                </a:solidFill>
              </a:rPr>
              <a:t> </a:t>
            </a:r>
            <a:r>
              <a:rPr lang="en-GB" sz="2500" dirty="0" err="1">
                <a:solidFill>
                  <a:srgbClr val="4472C4"/>
                </a:solidFill>
              </a:rPr>
              <a:t>ei</a:t>
            </a:r>
            <a:r>
              <a:rPr lang="en-GB" sz="2500" dirty="0">
                <a:solidFill>
                  <a:srgbClr val="4472C4"/>
                </a:solidFill>
              </a:rPr>
              <a:t> </a:t>
            </a:r>
            <a:r>
              <a:rPr lang="en-GB" sz="2500" dirty="0" err="1">
                <a:solidFill>
                  <a:srgbClr val="4472C4"/>
                </a:solidFill>
              </a:rPr>
              <a:t>gychwyn</a:t>
            </a:r>
            <a:r>
              <a:rPr lang="en-GB" sz="2500" dirty="0">
                <a:solidFill>
                  <a:srgbClr val="4472C4"/>
                </a:solidFill>
              </a:rPr>
              <a:t>.</a:t>
            </a:r>
            <a:endParaRPr kumimoji="0" lang="en-GB" sz="25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fontAlgn="base">
              <a:defRPr/>
            </a:pPr>
            <a:r>
              <a:rPr lang="en-GB" sz="2500" dirty="0" err="1">
                <a:solidFill>
                  <a:srgbClr val="4472C4"/>
                </a:solidFill>
              </a:rPr>
              <a:t>Ar</a:t>
            </a:r>
            <a:r>
              <a:rPr lang="en-GB" sz="2500" dirty="0">
                <a:solidFill>
                  <a:srgbClr val="4472C4"/>
                </a:solidFill>
              </a:rPr>
              <a:t> </a:t>
            </a:r>
            <a:r>
              <a:rPr lang="en-GB" sz="2500" dirty="0" err="1">
                <a:solidFill>
                  <a:srgbClr val="4472C4"/>
                </a:solidFill>
              </a:rPr>
              <a:t>gyfer</a:t>
            </a:r>
            <a:r>
              <a:rPr lang="en-GB" sz="2500" dirty="0">
                <a:solidFill>
                  <a:srgbClr val="4472C4"/>
                </a:solidFill>
              </a:rPr>
              <a:t> yr </a:t>
            </a:r>
            <a:r>
              <a:rPr lang="en-GB" sz="2500" dirty="0" err="1">
                <a:solidFill>
                  <a:srgbClr val="4472C4"/>
                </a:solidFill>
              </a:rPr>
              <a:t>asesiad</a:t>
            </a:r>
            <a:r>
              <a:rPr lang="en-GB" sz="2500" dirty="0">
                <a:solidFill>
                  <a:srgbClr val="4472C4"/>
                </a:solidFill>
              </a:rPr>
              <a:t> </a:t>
            </a:r>
            <a:r>
              <a:rPr lang="en-GB" sz="2500" dirty="0" err="1">
                <a:solidFill>
                  <a:srgbClr val="4472C4"/>
                </a:solidFill>
              </a:rPr>
              <a:t>hwn</a:t>
            </a:r>
            <a:r>
              <a:rPr lang="en-GB" sz="2500" dirty="0">
                <a:solidFill>
                  <a:srgbClr val="4472C4"/>
                </a:solidFill>
              </a:rPr>
              <a:t>, </a:t>
            </a:r>
            <a:r>
              <a:rPr lang="en-GB" sz="2500" dirty="0" err="1">
                <a:solidFill>
                  <a:srgbClr val="4472C4"/>
                </a:solidFill>
              </a:rPr>
              <a:t>rhaid</a:t>
            </a:r>
            <a:r>
              <a:rPr lang="en-GB" sz="2500" dirty="0">
                <a:solidFill>
                  <a:srgbClr val="4472C4"/>
                </a:solidFill>
              </a:rPr>
              <a:t> </a:t>
            </a:r>
            <a:r>
              <a:rPr lang="en-GB" sz="2500" dirty="0" err="1">
                <a:solidFill>
                  <a:srgbClr val="4472C4"/>
                </a:solidFill>
              </a:rPr>
              <a:t>i</a:t>
            </a:r>
            <a:r>
              <a:rPr lang="en-GB" sz="2500" dirty="0">
                <a:solidFill>
                  <a:srgbClr val="4472C4"/>
                </a:solidFill>
              </a:rPr>
              <a:t> chi </a:t>
            </a:r>
            <a:r>
              <a:rPr lang="en-GB" sz="2500" dirty="0" err="1">
                <a:solidFill>
                  <a:srgbClr val="4472C4"/>
                </a:solidFill>
              </a:rPr>
              <a:t>lenwi</a:t>
            </a:r>
            <a:r>
              <a:rPr lang="en-GB" sz="2500" dirty="0">
                <a:solidFill>
                  <a:srgbClr val="4472C4"/>
                </a:solidFill>
              </a:rPr>
              <a:t> </a:t>
            </a:r>
            <a:r>
              <a:rPr lang="en-GB" sz="2500" dirty="0" err="1">
                <a:solidFill>
                  <a:srgbClr val="4472C4"/>
                </a:solidFill>
              </a:rPr>
              <a:t>ffurflen</a:t>
            </a:r>
            <a:r>
              <a:rPr lang="en-GB" sz="2500" dirty="0">
                <a:solidFill>
                  <a:srgbClr val="4472C4"/>
                </a:solidFill>
              </a:rPr>
              <a:t> </a:t>
            </a:r>
            <a:r>
              <a:rPr lang="en-GB" sz="2500" dirty="0" err="1">
                <a:solidFill>
                  <a:srgbClr val="4472C4"/>
                </a:solidFill>
              </a:rPr>
              <a:t>cymeradwyaeth</a:t>
            </a:r>
            <a:r>
              <a:rPr lang="en-GB" sz="2500" dirty="0">
                <a:solidFill>
                  <a:srgbClr val="4472C4"/>
                </a:solidFill>
              </a:rPr>
              <a:t> </a:t>
            </a:r>
            <a:r>
              <a:rPr lang="en-GB" sz="2500" dirty="0" err="1">
                <a:solidFill>
                  <a:srgbClr val="4472C4"/>
                </a:solidFill>
              </a:rPr>
              <a:t>foesegol</a:t>
            </a:r>
            <a:r>
              <a:rPr lang="en-GB" sz="2500" dirty="0">
                <a:solidFill>
                  <a:srgbClr val="4472C4"/>
                </a:solidFill>
              </a:rPr>
              <a:t> PCYDDS (E1). </a:t>
            </a:r>
            <a:r>
              <a:rPr lang="en-GB" sz="2500" dirty="0" err="1">
                <a:solidFill>
                  <a:srgbClr val="4472C4"/>
                </a:solidFill>
              </a:rPr>
              <a:t>Dylai'r</a:t>
            </a:r>
            <a:r>
              <a:rPr lang="en-GB" sz="2500" dirty="0">
                <a:solidFill>
                  <a:srgbClr val="4472C4"/>
                </a:solidFill>
              </a:rPr>
              <a:t> </a:t>
            </a:r>
            <a:r>
              <a:rPr lang="en-GB" sz="2500" dirty="0" err="1">
                <a:solidFill>
                  <a:srgbClr val="4472C4"/>
                </a:solidFill>
              </a:rPr>
              <a:t>ddogfen</a:t>
            </a:r>
            <a:r>
              <a:rPr lang="en-GB" sz="2500" dirty="0">
                <a:solidFill>
                  <a:srgbClr val="4472C4"/>
                </a:solidFill>
              </a:rPr>
              <a:t> hon </a:t>
            </a:r>
            <a:r>
              <a:rPr lang="en-GB" sz="2500" dirty="0" err="1">
                <a:solidFill>
                  <a:srgbClr val="4472C4"/>
                </a:solidFill>
              </a:rPr>
              <a:t>amlinellu</a:t>
            </a:r>
            <a:r>
              <a:rPr lang="en-GB" sz="2500" dirty="0">
                <a:solidFill>
                  <a:srgbClr val="4472C4"/>
                </a:solidFill>
              </a:rPr>
              <a:t> </a:t>
            </a:r>
            <a:r>
              <a:rPr lang="en-GB" sz="2500" dirty="0" err="1">
                <a:solidFill>
                  <a:srgbClr val="4472C4"/>
                </a:solidFill>
              </a:rPr>
              <a:t>eich</a:t>
            </a:r>
            <a:r>
              <a:rPr lang="en-GB" sz="2500" dirty="0">
                <a:solidFill>
                  <a:srgbClr val="4472C4"/>
                </a:solidFill>
              </a:rPr>
              <a:t> </a:t>
            </a:r>
            <a:r>
              <a:rPr lang="en-GB" sz="2500" dirty="0" err="1">
                <a:solidFill>
                  <a:srgbClr val="4472C4"/>
                </a:solidFill>
              </a:rPr>
              <a:t>prosiect</a:t>
            </a:r>
            <a:r>
              <a:rPr lang="en-GB" sz="2500" dirty="0">
                <a:solidFill>
                  <a:srgbClr val="4472C4"/>
                </a:solidFill>
              </a:rPr>
              <a:t> </a:t>
            </a:r>
            <a:r>
              <a:rPr lang="en-GB" sz="2500" dirty="0" err="1">
                <a:solidFill>
                  <a:srgbClr val="4472C4"/>
                </a:solidFill>
              </a:rPr>
              <a:t>ymchwil</a:t>
            </a:r>
            <a:r>
              <a:rPr lang="en-GB" sz="2500" dirty="0">
                <a:solidFill>
                  <a:srgbClr val="4472C4"/>
                </a:solidFill>
              </a:rPr>
              <a:t> </a:t>
            </a:r>
            <a:r>
              <a:rPr lang="en-GB" sz="2500" dirty="0" err="1">
                <a:solidFill>
                  <a:srgbClr val="4472C4"/>
                </a:solidFill>
              </a:rPr>
              <a:t>arfaethedig</a:t>
            </a:r>
            <a:r>
              <a:rPr lang="en-GB" sz="2500" dirty="0">
                <a:solidFill>
                  <a:srgbClr val="4472C4"/>
                </a:solidFill>
              </a:rPr>
              <a:t> ac </a:t>
            </a:r>
            <a:r>
              <a:rPr lang="en-GB" sz="2500" dirty="0" err="1">
                <a:solidFill>
                  <a:srgbClr val="4472C4"/>
                </a:solidFill>
              </a:rPr>
              <a:t>asesu'r</a:t>
            </a:r>
            <a:r>
              <a:rPr lang="en-GB" sz="2500" dirty="0">
                <a:solidFill>
                  <a:srgbClr val="4472C4"/>
                </a:solidFill>
              </a:rPr>
              <a:t> </a:t>
            </a:r>
            <a:r>
              <a:rPr lang="en-GB" sz="2500" dirty="0" err="1">
                <a:solidFill>
                  <a:srgbClr val="4472C4"/>
                </a:solidFill>
              </a:rPr>
              <a:t>risgiau</a:t>
            </a:r>
            <a:r>
              <a:rPr lang="en-GB" sz="2500" dirty="0">
                <a:solidFill>
                  <a:srgbClr val="4472C4"/>
                </a:solidFill>
              </a:rPr>
              <a:t> </a:t>
            </a:r>
            <a:r>
              <a:rPr lang="en-GB" sz="2500" dirty="0" err="1">
                <a:solidFill>
                  <a:srgbClr val="4472C4"/>
                </a:solidFill>
              </a:rPr>
              <a:t>i</a:t>
            </a:r>
            <a:r>
              <a:rPr lang="en-GB" sz="2500" dirty="0">
                <a:solidFill>
                  <a:srgbClr val="4472C4"/>
                </a:solidFill>
              </a:rPr>
              <a:t> chi </a:t>
            </a:r>
            <a:r>
              <a:rPr lang="en-GB" sz="2500" dirty="0" err="1">
                <a:solidFill>
                  <a:srgbClr val="4472C4"/>
                </a:solidFill>
              </a:rPr>
              <a:t>fel</a:t>
            </a:r>
            <a:r>
              <a:rPr lang="en-GB" sz="2500" dirty="0">
                <a:solidFill>
                  <a:srgbClr val="4472C4"/>
                </a:solidFill>
              </a:rPr>
              <a:t> yr </a:t>
            </a:r>
            <a:r>
              <a:rPr lang="en-GB" sz="2500" dirty="0" err="1">
                <a:solidFill>
                  <a:srgbClr val="4472C4"/>
                </a:solidFill>
              </a:rPr>
              <a:t>ymchwilydd</a:t>
            </a:r>
            <a:r>
              <a:rPr lang="en-GB" sz="2500" dirty="0">
                <a:solidFill>
                  <a:srgbClr val="4472C4"/>
                </a:solidFill>
              </a:rPr>
              <a:t>, </a:t>
            </a:r>
            <a:r>
              <a:rPr lang="en-GB" sz="2500" dirty="0" err="1">
                <a:solidFill>
                  <a:srgbClr val="4472C4"/>
                </a:solidFill>
              </a:rPr>
              <a:t>eich</a:t>
            </a:r>
            <a:r>
              <a:rPr lang="en-GB" sz="2500" dirty="0">
                <a:solidFill>
                  <a:srgbClr val="4472C4"/>
                </a:solidFill>
              </a:rPr>
              <a:t> </a:t>
            </a:r>
            <a:r>
              <a:rPr lang="en-GB" sz="2500" dirty="0" err="1">
                <a:solidFill>
                  <a:srgbClr val="4472C4"/>
                </a:solidFill>
              </a:rPr>
              <a:t>cyfranogwyr</a:t>
            </a:r>
            <a:r>
              <a:rPr lang="en-GB" sz="2500" dirty="0">
                <a:solidFill>
                  <a:srgbClr val="4472C4"/>
                </a:solidFill>
              </a:rPr>
              <a:t>, y </a:t>
            </a:r>
            <a:r>
              <a:rPr lang="en-GB" sz="2500" dirty="0" err="1">
                <a:solidFill>
                  <a:srgbClr val="4472C4"/>
                </a:solidFill>
              </a:rPr>
              <a:t>Brifysgol</a:t>
            </a:r>
            <a:r>
              <a:rPr lang="en-GB" sz="2500" dirty="0">
                <a:solidFill>
                  <a:srgbClr val="4472C4"/>
                </a:solidFill>
              </a:rPr>
              <a:t> </a:t>
            </a:r>
            <a:r>
              <a:rPr lang="en-GB" sz="2500" dirty="0" err="1">
                <a:solidFill>
                  <a:srgbClr val="4472C4"/>
                </a:solidFill>
              </a:rPr>
              <a:t>a'r</a:t>
            </a:r>
            <a:r>
              <a:rPr lang="en-GB" sz="2500" dirty="0">
                <a:solidFill>
                  <a:srgbClr val="4472C4"/>
                </a:solidFill>
              </a:rPr>
              <a:t> </a:t>
            </a:r>
            <a:r>
              <a:rPr lang="en-GB" sz="2500" dirty="0" err="1">
                <a:solidFill>
                  <a:srgbClr val="4472C4"/>
                </a:solidFill>
              </a:rPr>
              <a:t>amgylchedd</a:t>
            </a:r>
            <a:r>
              <a:rPr lang="en-GB" sz="2500" dirty="0">
                <a:solidFill>
                  <a:srgbClr val="4472C4"/>
                </a:solidFill>
              </a:rPr>
              <a:t>. Mae </a:t>
            </a:r>
            <a:r>
              <a:rPr lang="en-GB" sz="2500" dirty="0" err="1">
                <a:solidFill>
                  <a:srgbClr val="4472C4"/>
                </a:solidFill>
              </a:rPr>
              <a:t>angen</a:t>
            </a:r>
            <a:r>
              <a:rPr lang="en-GB" sz="2500" dirty="0">
                <a:solidFill>
                  <a:srgbClr val="4472C4"/>
                </a:solidFill>
              </a:rPr>
              <a:t> </a:t>
            </a:r>
            <a:r>
              <a:rPr lang="en-GB" sz="2500" dirty="0" err="1">
                <a:solidFill>
                  <a:srgbClr val="4472C4"/>
                </a:solidFill>
              </a:rPr>
              <a:t>i</a:t>
            </a:r>
            <a:r>
              <a:rPr lang="en-GB" sz="2500" dirty="0">
                <a:solidFill>
                  <a:srgbClr val="4472C4"/>
                </a:solidFill>
              </a:rPr>
              <a:t> chi </a:t>
            </a:r>
            <a:r>
              <a:rPr lang="en-GB" sz="2500" dirty="0" err="1">
                <a:solidFill>
                  <a:srgbClr val="4472C4"/>
                </a:solidFill>
              </a:rPr>
              <a:t>hefyd</a:t>
            </a:r>
            <a:r>
              <a:rPr lang="en-GB" sz="2500" dirty="0">
                <a:solidFill>
                  <a:srgbClr val="4472C4"/>
                </a:solidFill>
              </a:rPr>
              <a:t> </a:t>
            </a:r>
            <a:r>
              <a:rPr lang="en-GB" sz="2500" dirty="0" err="1">
                <a:solidFill>
                  <a:srgbClr val="4472C4"/>
                </a:solidFill>
              </a:rPr>
              <a:t>ystyried</a:t>
            </a:r>
            <a:r>
              <a:rPr lang="en-GB" sz="2500" dirty="0">
                <a:solidFill>
                  <a:srgbClr val="4472C4"/>
                </a:solidFill>
              </a:rPr>
              <a:t> </a:t>
            </a:r>
            <a:r>
              <a:rPr lang="en-GB" sz="2500" dirty="0" err="1">
                <a:solidFill>
                  <a:srgbClr val="4472C4"/>
                </a:solidFill>
              </a:rPr>
              <a:t>sut</a:t>
            </a:r>
            <a:r>
              <a:rPr lang="en-GB" sz="2500" dirty="0">
                <a:solidFill>
                  <a:srgbClr val="4472C4"/>
                </a:solidFill>
              </a:rPr>
              <a:t> y </a:t>
            </a:r>
            <a:r>
              <a:rPr lang="en-GB" sz="2500" dirty="0" err="1">
                <a:solidFill>
                  <a:srgbClr val="4472C4"/>
                </a:solidFill>
              </a:rPr>
              <a:t>bydd</a:t>
            </a:r>
            <a:r>
              <a:rPr lang="en-GB" sz="2500" dirty="0">
                <a:solidFill>
                  <a:srgbClr val="4472C4"/>
                </a:solidFill>
              </a:rPr>
              <a:t> </a:t>
            </a:r>
            <a:r>
              <a:rPr lang="en-GB" sz="2500" dirty="0" err="1">
                <a:solidFill>
                  <a:srgbClr val="4472C4"/>
                </a:solidFill>
              </a:rPr>
              <a:t>eich</a:t>
            </a:r>
            <a:r>
              <a:rPr lang="en-GB" sz="2500" dirty="0">
                <a:solidFill>
                  <a:srgbClr val="4472C4"/>
                </a:solidFill>
              </a:rPr>
              <a:t> data </a:t>
            </a:r>
            <a:r>
              <a:rPr lang="en-GB" sz="2500" dirty="0" err="1">
                <a:solidFill>
                  <a:srgbClr val="4472C4"/>
                </a:solidFill>
              </a:rPr>
              <a:t>ymchwil</a:t>
            </a:r>
            <a:r>
              <a:rPr lang="en-GB" sz="2500" dirty="0">
                <a:solidFill>
                  <a:srgbClr val="4472C4"/>
                </a:solidFill>
              </a:rPr>
              <a:t> </a:t>
            </a:r>
            <a:r>
              <a:rPr lang="en-GB" sz="2500" dirty="0" err="1">
                <a:solidFill>
                  <a:srgbClr val="4472C4"/>
                </a:solidFill>
              </a:rPr>
              <a:t>yn</a:t>
            </a:r>
            <a:r>
              <a:rPr lang="en-GB" sz="2500" dirty="0">
                <a:solidFill>
                  <a:srgbClr val="4472C4"/>
                </a:solidFill>
              </a:rPr>
              <a:t> </a:t>
            </a:r>
            <a:r>
              <a:rPr lang="en-GB" sz="2500" dirty="0" err="1">
                <a:solidFill>
                  <a:srgbClr val="4472C4"/>
                </a:solidFill>
              </a:rPr>
              <a:t>cael</a:t>
            </a:r>
            <a:r>
              <a:rPr lang="en-GB" sz="2500" dirty="0">
                <a:solidFill>
                  <a:srgbClr val="4472C4"/>
                </a:solidFill>
              </a:rPr>
              <a:t> </a:t>
            </a:r>
            <a:r>
              <a:rPr lang="en-GB" sz="2500" dirty="0" err="1">
                <a:solidFill>
                  <a:srgbClr val="4472C4"/>
                </a:solidFill>
              </a:rPr>
              <a:t>eu</a:t>
            </a:r>
            <a:r>
              <a:rPr lang="en-GB" sz="2500" dirty="0">
                <a:solidFill>
                  <a:srgbClr val="4472C4"/>
                </a:solidFill>
              </a:rPr>
              <a:t> </a:t>
            </a:r>
            <a:r>
              <a:rPr lang="en-GB" sz="2500" dirty="0" err="1">
                <a:solidFill>
                  <a:srgbClr val="4472C4"/>
                </a:solidFill>
              </a:rPr>
              <a:t>storio</a:t>
            </a:r>
            <a:r>
              <a:rPr lang="en-GB" sz="2500" dirty="0">
                <a:solidFill>
                  <a:srgbClr val="4472C4"/>
                </a:solidFill>
              </a:rPr>
              <a:t> </a:t>
            </a:r>
            <a:r>
              <a:rPr lang="en-GB" sz="2500" dirty="0" err="1">
                <a:solidFill>
                  <a:srgbClr val="4472C4"/>
                </a:solidFill>
              </a:rPr>
              <a:t>a’u</a:t>
            </a:r>
            <a:r>
              <a:rPr lang="en-GB" sz="2500" dirty="0">
                <a:solidFill>
                  <a:srgbClr val="4472C4"/>
                </a:solidFill>
              </a:rPr>
              <a:t> </a:t>
            </a:r>
            <a:r>
              <a:rPr lang="en-GB" sz="2500" dirty="0" err="1">
                <a:solidFill>
                  <a:srgbClr val="4472C4"/>
                </a:solidFill>
              </a:rPr>
              <a:t>rheoli</a:t>
            </a:r>
            <a:r>
              <a:rPr lang="en-GB" sz="2500" dirty="0">
                <a:solidFill>
                  <a:srgbClr val="4472C4"/>
                </a:solidFill>
              </a:rPr>
              <a:t> </a:t>
            </a:r>
            <a:r>
              <a:rPr lang="en-GB" sz="2500" dirty="0" err="1">
                <a:solidFill>
                  <a:srgbClr val="4472C4"/>
                </a:solidFill>
              </a:rPr>
              <a:t>yn</a:t>
            </a:r>
            <a:r>
              <a:rPr lang="en-GB" sz="2500" dirty="0">
                <a:solidFill>
                  <a:srgbClr val="4472C4"/>
                </a:solidFill>
              </a:rPr>
              <a:t> </a:t>
            </a:r>
            <a:r>
              <a:rPr lang="en-GB" sz="2500" dirty="0" err="1">
                <a:solidFill>
                  <a:srgbClr val="4472C4"/>
                </a:solidFill>
              </a:rPr>
              <a:t>unol</a:t>
            </a:r>
            <a:r>
              <a:rPr lang="en-GB" sz="2500" dirty="0">
                <a:solidFill>
                  <a:srgbClr val="4472C4"/>
                </a:solidFill>
              </a:rPr>
              <a:t> â </a:t>
            </a:r>
            <a:r>
              <a:rPr lang="en-GB" sz="2500" dirty="0" err="1">
                <a:solidFill>
                  <a:srgbClr val="4472C4"/>
                </a:solidFill>
              </a:rPr>
              <a:t>pholisi</a:t>
            </a:r>
            <a:r>
              <a:rPr lang="en-GB" sz="2500" dirty="0">
                <a:solidFill>
                  <a:srgbClr val="4472C4"/>
                </a:solidFill>
              </a:rPr>
              <a:t> </a:t>
            </a:r>
            <a:r>
              <a:rPr lang="en-GB" sz="2500" dirty="0" err="1">
                <a:solidFill>
                  <a:srgbClr val="4472C4"/>
                </a:solidFill>
              </a:rPr>
              <a:t>rheoli</a:t>
            </a:r>
            <a:r>
              <a:rPr lang="en-GB" sz="2500" dirty="0">
                <a:solidFill>
                  <a:srgbClr val="4472C4"/>
                </a:solidFill>
              </a:rPr>
              <a:t> data PCYDDS a </a:t>
            </a:r>
            <a:r>
              <a:rPr lang="en-GB" sz="2500" dirty="0" err="1">
                <a:solidFill>
                  <a:srgbClr val="4472C4"/>
                </a:solidFill>
              </a:rPr>
              <a:t>deddfwriaeth</a:t>
            </a:r>
            <a:r>
              <a:rPr lang="en-GB" sz="2500" dirty="0">
                <a:solidFill>
                  <a:srgbClr val="4472C4"/>
                </a:solidFill>
              </a:rPr>
              <a:t> </a:t>
            </a:r>
            <a:r>
              <a:rPr lang="en-GB" sz="2500" dirty="0" err="1">
                <a:solidFill>
                  <a:srgbClr val="4472C4"/>
                </a:solidFill>
              </a:rPr>
              <a:t>berthnasol</a:t>
            </a:r>
            <a:r>
              <a:rPr lang="en-GB" sz="2500" dirty="0">
                <a:solidFill>
                  <a:srgbClr val="4472C4"/>
                </a:solidFill>
              </a:rPr>
              <a:t> </a:t>
            </a:r>
            <a:r>
              <a:rPr lang="en-GB" sz="2500" dirty="0" err="1">
                <a:solidFill>
                  <a:srgbClr val="4472C4"/>
                </a:solidFill>
              </a:rPr>
              <a:t>fel</a:t>
            </a:r>
            <a:r>
              <a:rPr lang="en-GB" sz="2500" dirty="0">
                <a:solidFill>
                  <a:srgbClr val="4472C4"/>
                </a:solidFill>
              </a:rPr>
              <a:t> y GDPR </a:t>
            </a:r>
            <a:r>
              <a:rPr lang="en-GB" sz="2500" dirty="0" err="1">
                <a:solidFill>
                  <a:srgbClr val="4472C4"/>
                </a:solidFill>
              </a:rPr>
              <a:t>a'r</a:t>
            </a:r>
            <a:r>
              <a:rPr lang="en-GB" sz="2500" dirty="0">
                <a:solidFill>
                  <a:srgbClr val="4472C4"/>
                </a:solidFill>
              </a:rPr>
              <a:t> </a:t>
            </a:r>
            <a:r>
              <a:rPr lang="en-GB" sz="2500" dirty="0" err="1">
                <a:solidFill>
                  <a:srgbClr val="4472C4"/>
                </a:solidFill>
              </a:rPr>
              <a:t>Ddeddf</a:t>
            </a:r>
            <a:r>
              <a:rPr lang="en-GB" sz="2500" dirty="0">
                <a:solidFill>
                  <a:srgbClr val="4472C4"/>
                </a:solidFill>
              </a:rPr>
              <a:t> </a:t>
            </a:r>
            <a:r>
              <a:rPr lang="en-GB" sz="2500" dirty="0" err="1">
                <a:solidFill>
                  <a:srgbClr val="4472C4"/>
                </a:solidFill>
              </a:rPr>
              <a:t>Diogelu</a:t>
            </a:r>
            <a:r>
              <a:rPr lang="en-GB" sz="2500" dirty="0">
                <a:solidFill>
                  <a:srgbClr val="4472C4"/>
                </a:solidFill>
              </a:rPr>
              <a:t> Data (2018).</a:t>
            </a:r>
            <a:endParaRPr lang="en-GB" dirty="0"/>
          </a:p>
        </p:txBody>
      </p:sp>
      <p:sp>
        <p:nvSpPr>
          <p:cNvPr id="4" name="Content Placeholder 3">
            <a:extLst>
              <a:ext uri="{FF2B5EF4-FFF2-40B4-BE49-F238E27FC236}">
                <a16:creationId xmlns:a16="http://schemas.microsoft.com/office/drawing/2014/main" id="{8D6E2402-E6A8-5B68-DD23-BC3B13FFC9F8}"/>
              </a:ext>
            </a:extLst>
          </p:cNvPr>
          <p:cNvSpPr>
            <a:spLocks noGrp="1"/>
          </p:cNvSpPr>
          <p:nvPr>
            <p:ph sz="half" idx="2"/>
          </p:nvPr>
        </p:nvSpPr>
        <p:spPr/>
        <p:txBody>
          <a:bodyPr>
            <a:normAutofit fontScale="47500" lnSpcReduction="20000"/>
          </a:bodyPr>
          <a:lstStyle/>
          <a:p>
            <a:r>
              <a:rPr lang="en-GB" b="1" dirty="0">
                <a:solidFill>
                  <a:schemeClr val="accent1"/>
                </a:solidFill>
              </a:rPr>
              <a:t>Assessment 2: </a:t>
            </a:r>
            <a:r>
              <a:rPr lang="en-GB" b="1" u="sng" dirty="0">
                <a:solidFill>
                  <a:schemeClr val="accent1"/>
                </a:solidFill>
              </a:rPr>
              <a:t>Deadline 14.12.26</a:t>
            </a:r>
          </a:p>
          <a:p>
            <a:endParaRPr lang="en-GB" b="1" dirty="0">
              <a:solidFill>
                <a:schemeClr val="accent1"/>
              </a:solidFill>
            </a:endParaRPr>
          </a:p>
          <a:p>
            <a:r>
              <a:rPr lang="en-GB" b="1" dirty="0">
                <a:solidFill>
                  <a:schemeClr val="accent1"/>
                </a:solidFill>
              </a:rPr>
              <a:t>Ethical Approval : </a:t>
            </a:r>
          </a:p>
          <a:p>
            <a:pPr lvl="1"/>
            <a:r>
              <a:rPr lang="en-GB" b="1" dirty="0">
                <a:solidFill>
                  <a:schemeClr val="accent1"/>
                </a:solidFill>
              </a:rPr>
              <a:t>1,500 words 20%</a:t>
            </a:r>
          </a:p>
          <a:p>
            <a:pPr fontAlgn="base"/>
            <a:r>
              <a:rPr lang="en-GB" b="1" dirty="0">
                <a:solidFill>
                  <a:schemeClr val="accent1"/>
                </a:solidFill>
              </a:rPr>
              <a:t>Application for ethical approval for your proposed research (1500 words approximately) </a:t>
            </a:r>
          </a:p>
          <a:p>
            <a:pPr fontAlgn="base"/>
            <a:endParaRPr lang="en-GB" b="1" dirty="0">
              <a:solidFill>
                <a:schemeClr val="accent1"/>
              </a:solidFill>
            </a:endParaRPr>
          </a:p>
          <a:p>
            <a:pPr lvl="1" fontAlgn="base"/>
            <a:r>
              <a:rPr lang="en-GB" sz="2500" dirty="0">
                <a:solidFill>
                  <a:schemeClr val="accent1"/>
                </a:solidFill>
              </a:rPr>
              <a:t>All research must be conducted ethically and minimise any harm to those involved. As part of UWTSD policy, all research must seek ethical approval from the relevant University committee prior to commencement. </a:t>
            </a:r>
          </a:p>
          <a:p>
            <a:pPr lvl="1" fontAlgn="base"/>
            <a:r>
              <a:rPr lang="en-GB" sz="2500" dirty="0">
                <a:solidFill>
                  <a:schemeClr val="accent1"/>
                </a:solidFill>
              </a:rPr>
              <a:t>For this assessment you must complete the UWTSD ethical approval form (E1). This document should outline your proposed research project and assess the risks to you as the researcher, your participants, the University and the environment. You also need to consider how your research data will be stored and managed in line with the UWTSD Data management policy and relevant legislation such as the GDPR and Data Protection Act (2018). </a:t>
            </a:r>
          </a:p>
        </p:txBody>
      </p:sp>
    </p:spTree>
    <p:extLst>
      <p:ext uri="{BB962C8B-B14F-4D97-AF65-F5344CB8AC3E}">
        <p14:creationId xmlns:p14="http://schemas.microsoft.com/office/powerpoint/2010/main" val="7633496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94ADC-30B1-8687-B9A0-8B63A0EC623D}"/>
              </a:ext>
            </a:extLst>
          </p:cNvPr>
          <p:cNvSpPr>
            <a:spLocks noGrp="1"/>
          </p:cNvSpPr>
          <p:nvPr>
            <p:ph type="title"/>
          </p:nvPr>
        </p:nvSpPr>
        <p:spPr/>
        <p:txBody>
          <a:bodyPr/>
          <a:lstStyle/>
          <a:p>
            <a:r>
              <a:rPr lang="en-GB" dirty="0" err="1"/>
              <a:t>Asesu</a:t>
            </a:r>
            <a:r>
              <a:rPr lang="en-GB" dirty="0"/>
              <a:t> / Assessment</a:t>
            </a:r>
          </a:p>
        </p:txBody>
      </p:sp>
      <p:sp>
        <p:nvSpPr>
          <p:cNvPr id="3" name="Content Placeholder 2">
            <a:extLst>
              <a:ext uri="{FF2B5EF4-FFF2-40B4-BE49-F238E27FC236}">
                <a16:creationId xmlns:a16="http://schemas.microsoft.com/office/drawing/2014/main" id="{718EDC01-940A-B721-6D2C-E2B8E092DA78}"/>
              </a:ext>
            </a:extLst>
          </p:cNvPr>
          <p:cNvSpPr>
            <a:spLocks noGrp="1"/>
          </p:cNvSpPr>
          <p:nvPr>
            <p:ph sz="half" idx="1"/>
          </p:nvPr>
        </p:nvSpPr>
        <p:spPr/>
        <p:txBody>
          <a:bodyPr>
            <a:normAutofit fontScale="55000" lnSpcReduction="20000"/>
          </a:bodyPr>
          <a:lstStyle/>
          <a:p>
            <a:pPr marL="228600" marR="0" lvl="0" indent="-228600" algn="l" defTabSz="914400" rtl="0" eaLnBrk="1" fontAlgn="base" latinLnBrk="0" hangingPunct="1">
              <a:lnSpc>
                <a:spcPct val="90000"/>
              </a:lnSpc>
              <a:spcBef>
                <a:spcPts val="1000"/>
              </a:spcBef>
              <a:spcAft>
                <a:spcPts val="0"/>
              </a:spcAft>
              <a:buClrTx/>
              <a:buSzTx/>
              <a:buFont typeface="Arial" panose="020B0604020202020204" pitchFamily="34" charset="0"/>
              <a:buChar char="•"/>
              <a:tabLst/>
              <a:defRPr/>
            </a:pPr>
            <a:r>
              <a:rPr kumimoji="0" lang="en-GB" sz="2700" b="1" i="0" u="none" strike="noStrike" kern="1200" cap="none" spc="0" normalizeH="0" baseline="0" noProof="0" dirty="0" err="1">
                <a:ln>
                  <a:noFill/>
                </a:ln>
                <a:solidFill>
                  <a:srgbClr val="4472C4"/>
                </a:solidFill>
                <a:effectLst/>
                <a:uLnTx/>
                <a:uFillTx/>
                <a:latin typeface="Calibri" panose="020F0502020204030204"/>
                <a:ea typeface="+mn-ea"/>
                <a:cs typeface="+mn-cs"/>
              </a:rPr>
              <a:t>Asesiad</a:t>
            </a:r>
            <a:r>
              <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rPr>
              <a:t> 3 : </a:t>
            </a:r>
            <a:r>
              <a:rPr kumimoji="0" lang="en-GB" sz="2700" b="1" i="0" u="sng" strike="noStrike" kern="1200" cap="none" spc="0" normalizeH="0" baseline="0" noProof="0" dirty="0" err="1">
                <a:ln>
                  <a:noFill/>
                </a:ln>
                <a:solidFill>
                  <a:srgbClr val="4472C4"/>
                </a:solidFill>
                <a:effectLst/>
                <a:uLnTx/>
                <a:uFillTx/>
                <a:latin typeface="Calibri" panose="020F0502020204030204"/>
                <a:ea typeface="+mn-ea"/>
                <a:cs typeface="+mn-cs"/>
              </a:rPr>
              <a:t>Dyddiad</a:t>
            </a:r>
            <a:r>
              <a:rPr kumimoji="0" lang="en-GB" sz="2700" b="1" i="0" u="sng"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700" b="1" i="0" u="sng" strike="noStrike" kern="1200" cap="none" spc="0" normalizeH="0" baseline="0" noProof="0" dirty="0" err="1">
                <a:ln>
                  <a:noFill/>
                </a:ln>
                <a:solidFill>
                  <a:srgbClr val="4472C4"/>
                </a:solidFill>
                <a:effectLst/>
                <a:uLnTx/>
                <a:uFillTx/>
                <a:latin typeface="Calibri" panose="020F0502020204030204"/>
                <a:ea typeface="+mn-ea"/>
                <a:cs typeface="+mn-cs"/>
              </a:rPr>
              <a:t>cau</a:t>
            </a:r>
            <a:r>
              <a:rPr kumimoji="0" lang="en-GB" sz="2700" b="1" i="0" u="sng" strike="noStrike" kern="1200" cap="none" spc="0" normalizeH="0" baseline="0" noProof="0" dirty="0">
                <a:ln>
                  <a:noFill/>
                </a:ln>
                <a:solidFill>
                  <a:srgbClr val="4472C4"/>
                </a:solidFill>
                <a:effectLst/>
                <a:uLnTx/>
                <a:uFillTx/>
                <a:latin typeface="Calibri" panose="020F0502020204030204"/>
                <a:ea typeface="+mn-ea"/>
                <a:cs typeface="+mn-cs"/>
              </a:rPr>
              <a:t>: 18.1.26</a:t>
            </a:r>
            <a:endPar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fontAlgn="base">
              <a:defRPr/>
            </a:pPr>
            <a:r>
              <a:rPr lang="en-GB" sz="2700" b="1" dirty="0" err="1">
                <a:solidFill>
                  <a:srgbClr val="4472C4"/>
                </a:solidFill>
              </a:rPr>
              <a:t>Methodoleg</a:t>
            </a:r>
            <a:r>
              <a:rPr lang="en-GB" sz="2700" b="1" dirty="0">
                <a:solidFill>
                  <a:srgbClr val="4472C4"/>
                </a:solidFill>
              </a:rPr>
              <a:t> a </a:t>
            </a:r>
            <a:r>
              <a:rPr lang="en-GB" sz="2700" b="1" dirty="0" err="1">
                <a:solidFill>
                  <a:srgbClr val="4472C4"/>
                </a:solidFill>
              </a:rPr>
              <a:t>Dulliau</a:t>
            </a:r>
            <a:r>
              <a:rPr lang="en-GB" sz="2700" b="1" dirty="0">
                <a:solidFill>
                  <a:srgbClr val="4472C4"/>
                </a:solidFill>
              </a:rPr>
              <a:t> </a:t>
            </a:r>
            <a:r>
              <a:rPr lang="en-GB" sz="2700" b="1" dirty="0" err="1">
                <a:solidFill>
                  <a:srgbClr val="4472C4"/>
                </a:solidFill>
              </a:rPr>
              <a:t>Dylunio</a:t>
            </a:r>
            <a:r>
              <a:rPr lang="en-GB" sz="2700" b="1" dirty="0">
                <a:solidFill>
                  <a:srgbClr val="4472C4"/>
                </a:solidFill>
              </a:rPr>
              <a:t> </a:t>
            </a:r>
            <a:r>
              <a:rPr lang="en-GB" sz="2700" b="1" dirty="0" err="1">
                <a:solidFill>
                  <a:srgbClr val="4472C4"/>
                </a:solidFill>
              </a:rPr>
              <a:t>Ymchwil</a:t>
            </a:r>
            <a:r>
              <a:rPr lang="en-GB" sz="2700" b="1" dirty="0">
                <a:solidFill>
                  <a:srgbClr val="4472C4"/>
                </a:solidFill>
              </a:rPr>
              <a:t> </a:t>
            </a:r>
            <a:r>
              <a:rPr lang="en-GB" sz="2700" b="1" dirty="0" err="1">
                <a:solidFill>
                  <a:srgbClr val="4472C4"/>
                </a:solidFill>
              </a:rPr>
              <a:t>Manwl</a:t>
            </a:r>
            <a:r>
              <a:rPr lang="en-GB" sz="2700" b="1" dirty="0">
                <a:solidFill>
                  <a:srgbClr val="4472C4"/>
                </a:solidFill>
              </a:rPr>
              <a:t> </a:t>
            </a:r>
            <a:r>
              <a:rPr lang="en-GB" sz="2700" b="1" dirty="0" err="1">
                <a:solidFill>
                  <a:srgbClr val="4472C4"/>
                </a:solidFill>
              </a:rPr>
              <a:t>ar</a:t>
            </a:r>
            <a:r>
              <a:rPr lang="en-GB" sz="2700" b="1" dirty="0">
                <a:solidFill>
                  <a:srgbClr val="4472C4"/>
                </a:solidFill>
              </a:rPr>
              <a:t> </a:t>
            </a:r>
            <a:r>
              <a:rPr lang="en-GB" sz="2700" b="1" dirty="0" err="1">
                <a:solidFill>
                  <a:srgbClr val="4472C4"/>
                </a:solidFill>
              </a:rPr>
              <a:t>gyfer</a:t>
            </a:r>
            <a:r>
              <a:rPr lang="en-GB" sz="2700" b="1" dirty="0">
                <a:solidFill>
                  <a:srgbClr val="4472C4"/>
                </a:solidFill>
              </a:rPr>
              <a:t> </a:t>
            </a:r>
            <a:r>
              <a:rPr lang="en-GB" sz="2700" b="1" dirty="0" err="1">
                <a:solidFill>
                  <a:srgbClr val="4472C4"/>
                </a:solidFill>
              </a:rPr>
              <a:t>cynnal</a:t>
            </a:r>
            <a:r>
              <a:rPr lang="en-GB" sz="2700" b="1" dirty="0">
                <a:solidFill>
                  <a:srgbClr val="4472C4"/>
                </a:solidFill>
              </a:rPr>
              <a:t> </a:t>
            </a:r>
            <a:r>
              <a:rPr lang="en-GB" sz="2700" b="1" dirty="0" err="1">
                <a:solidFill>
                  <a:srgbClr val="4472C4"/>
                </a:solidFill>
              </a:rPr>
              <a:t>astudiaeth</a:t>
            </a:r>
            <a:r>
              <a:rPr lang="en-GB" sz="2700" b="1" dirty="0">
                <a:solidFill>
                  <a:srgbClr val="4472C4"/>
                </a:solidFill>
              </a:rPr>
              <a:t> </a:t>
            </a:r>
            <a:r>
              <a:rPr lang="en-GB" sz="2700" b="1" dirty="0" err="1">
                <a:solidFill>
                  <a:srgbClr val="4472C4"/>
                </a:solidFill>
              </a:rPr>
              <a:t>beilot</a:t>
            </a:r>
            <a:r>
              <a:rPr lang="en-GB" sz="2700" b="1" dirty="0">
                <a:solidFill>
                  <a:srgbClr val="4472C4"/>
                </a:solidFill>
              </a:rPr>
              <a:t>. </a:t>
            </a:r>
            <a:endPar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685800" marR="0" lvl="1" indent="-228600" algn="l" defTabSz="914400" rtl="0" eaLnBrk="1" fontAlgn="base" latinLnBrk="0" hangingPunct="1">
              <a:lnSpc>
                <a:spcPct val="90000"/>
              </a:lnSpc>
              <a:spcBef>
                <a:spcPts val="5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srgbClr val="4472C4"/>
                </a:solidFill>
                <a:effectLst/>
                <a:uLnTx/>
                <a:uFillTx/>
                <a:latin typeface="Calibri" panose="020F0502020204030204"/>
                <a:ea typeface="+mn-ea"/>
                <a:cs typeface="+mn-cs"/>
              </a:rPr>
              <a:t>(5000 o </a:t>
            </a:r>
            <a:r>
              <a:rPr kumimoji="0" lang="en-GB" sz="2400" b="1" i="0" u="none" strike="noStrike" kern="1200" cap="none" spc="0" normalizeH="0" baseline="0" noProof="0" dirty="0" err="1">
                <a:ln>
                  <a:noFill/>
                </a:ln>
                <a:solidFill>
                  <a:srgbClr val="4472C4"/>
                </a:solidFill>
                <a:effectLst/>
                <a:uLnTx/>
                <a:uFillTx/>
                <a:latin typeface="Calibri" panose="020F0502020204030204"/>
                <a:ea typeface="+mn-ea"/>
                <a:cs typeface="+mn-cs"/>
              </a:rPr>
              <a:t>eiriau</a:t>
            </a:r>
            <a:r>
              <a:rPr kumimoji="0" lang="en-GB" sz="2400" b="1" i="0" u="none" strike="noStrike" kern="1200" cap="none" spc="0" normalizeH="0" baseline="0" noProof="0" dirty="0">
                <a:ln>
                  <a:noFill/>
                </a:ln>
                <a:solidFill>
                  <a:srgbClr val="4472C4"/>
                </a:solidFill>
                <a:effectLst/>
                <a:uLnTx/>
                <a:uFillTx/>
                <a:latin typeface="Calibri" panose="020F0502020204030204"/>
                <a:ea typeface="+mn-ea"/>
                <a:cs typeface="+mn-cs"/>
              </a:rPr>
              <a:t>, 60%) </a:t>
            </a:r>
          </a:p>
          <a:p>
            <a:pPr lvl="1" fontAlgn="base">
              <a:defRPr/>
            </a:pPr>
            <a:r>
              <a:rPr lang="en-GB" dirty="0" err="1">
                <a:solidFill>
                  <a:srgbClr val="4472C4"/>
                </a:solidFill>
              </a:rPr>
              <a:t>Ysgrifennwch</a:t>
            </a:r>
            <a:r>
              <a:rPr lang="en-GB" dirty="0">
                <a:solidFill>
                  <a:srgbClr val="4472C4"/>
                </a:solidFill>
              </a:rPr>
              <a:t> </a:t>
            </a:r>
            <a:r>
              <a:rPr lang="en-GB" dirty="0" err="1">
                <a:solidFill>
                  <a:srgbClr val="4472C4"/>
                </a:solidFill>
              </a:rPr>
              <a:t>drosolwg</a:t>
            </a:r>
            <a:r>
              <a:rPr lang="en-GB" dirty="0">
                <a:solidFill>
                  <a:srgbClr val="4472C4"/>
                </a:solidFill>
              </a:rPr>
              <a:t> </a:t>
            </a:r>
            <a:r>
              <a:rPr lang="en-GB" dirty="0" err="1">
                <a:solidFill>
                  <a:srgbClr val="4472C4"/>
                </a:solidFill>
              </a:rPr>
              <a:t>manwl</a:t>
            </a:r>
            <a:r>
              <a:rPr lang="en-GB" dirty="0">
                <a:solidFill>
                  <a:srgbClr val="4472C4"/>
                </a:solidFill>
              </a:rPr>
              <a:t> </a:t>
            </a:r>
            <a:r>
              <a:rPr lang="en-GB" dirty="0" err="1">
                <a:solidFill>
                  <a:srgbClr val="4472C4"/>
                </a:solidFill>
              </a:rPr>
              <a:t>o'r</a:t>
            </a:r>
            <a:r>
              <a:rPr lang="en-GB" dirty="0">
                <a:solidFill>
                  <a:srgbClr val="4472C4"/>
                </a:solidFill>
              </a:rPr>
              <a:t> </a:t>
            </a:r>
            <a:r>
              <a:rPr lang="en-GB" dirty="0" err="1">
                <a:solidFill>
                  <a:srgbClr val="4472C4"/>
                </a:solidFill>
              </a:rPr>
              <a:t>fethodoleg</a:t>
            </a:r>
            <a:r>
              <a:rPr lang="en-GB" dirty="0">
                <a:solidFill>
                  <a:srgbClr val="4472C4"/>
                </a:solidFill>
              </a:rPr>
              <a:t> </a:t>
            </a:r>
            <a:r>
              <a:rPr lang="en-GB" dirty="0" err="1">
                <a:solidFill>
                  <a:srgbClr val="4472C4"/>
                </a:solidFill>
              </a:rPr>
              <a:t>ar</a:t>
            </a:r>
            <a:r>
              <a:rPr lang="en-GB" dirty="0">
                <a:solidFill>
                  <a:srgbClr val="4472C4"/>
                </a:solidFill>
              </a:rPr>
              <a:t> </a:t>
            </a:r>
            <a:r>
              <a:rPr lang="en-GB" dirty="0" err="1">
                <a:solidFill>
                  <a:srgbClr val="4472C4"/>
                </a:solidFill>
              </a:rPr>
              <a:t>gyfer</a:t>
            </a:r>
            <a:r>
              <a:rPr lang="en-GB" dirty="0">
                <a:solidFill>
                  <a:srgbClr val="4472C4"/>
                </a:solidFill>
              </a:rPr>
              <a:t> </a:t>
            </a:r>
            <a:r>
              <a:rPr lang="en-GB" dirty="0" err="1">
                <a:solidFill>
                  <a:srgbClr val="4472C4"/>
                </a:solidFill>
              </a:rPr>
              <a:t>cynnal</a:t>
            </a:r>
            <a:r>
              <a:rPr lang="en-GB" dirty="0">
                <a:solidFill>
                  <a:srgbClr val="4472C4"/>
                </a:solidFill>
              </a:rPr>
              <a:t> </a:t>
            </a:r>
            <a:r>
              <a:rPr lang="en-GB" dirty="0" err="1">
                <a:solidFill>
                  <a:srgbClr val="4472C4"/>
                </a:solidFill>
              </a:rPr>
              <a:t>astudiaeth</a:t>
            </a:r>
            <a:r>
              <a:rPr lang="en-GB" dirty="0">
                <a:solidFill>
                  <a:srgbClr val="4472C4"/>
                </a:solidFill>
              </a:rPr>
              <a:t> </a:t>
            </a:r>
            <a:r>
              <a:rPr lang="en-GB" dirty="0" err="1">
                <a:solidFill>
                  <a:srgbClr val="4472C4"/>
                </a:solidFill>
              </a:rPr>
              <a:t>beilot</a:t>
            </a:r>
            <a:r>
              <a:rPr lang="en-GB" dirty="0">
                <a:solidFill>
                  <a:srgbClr val="4472C4"/>
                </a:solidFill>
              </a:rPr>
              <a:t> </a:t>
            </a:r>
            <a:r>
              <a:rPr lang="en-GB" dirty="0" err="1">
                <a:solidFill>
                  <a:srgbClr val="4472C4"/>
                </a:solidFill>
              </a:rPr>
              <a:t>fel</a:t>
            </a:r>
            <a:r>
              <a:rPr lang="en-GB" dirty="0">
                <a:solidFill>
                  <a:srgbClr val="4472C4"/>
                </a:solidFill>
              </a:rPr>
              <a:t> </a:t>
            </a:r>
            <a:r>
              <a:rPr lang="en-GB" dirty="0" err="1">
                <a:solidFill>
                  <a:srgbClr val="4472C4"/>
                </a:solidFill>
              </a:rPr>
              <a:t>rhan</a:t>
            </a:r>
            <a:r>
              <a:rPr lang="en-GB" dirty="0">
                <a:solidFill>
                  <a:srgbClr val="4472C4"/>
                </a:solidFill>
              </a:rPr>
              <a:t> </a:t>
            </a:r>
            <a:r>
              <a:rPr lang="en-GB" dirty="0" err="1">
                <a:solidFill>
                  <a:srgbClr val="4472C4"/>
                </a:solidFill>
              </a:rPr>
              <a:t>o'ch</a:t>
            </a:r>
            <a:r>
              <a:rPr lang="en-GB" dirty="0">
                <a:solidFill>
                  <a:srgbClr val="4472C4"/>
                </a:solidFill>
              </a:rPr>
              <a:t> </a:t>
            </a:r>
            <a:r>
              <a:rPr lang="en-GB" dirty="0" err="1">
                <a:solidFill>
                  <a:srgbClr val="4472C4"/>
                </a:solidFill>
              </a:rPr>
              <a:t>prosiect</a:t>
            </a:r>
            <a:r>
              <a:rPr lang="en-GB" dirty="0">
                <a:solidFill>
                  <a:srgbClr val="4472C4"/>
                </a:solidFill>
              </a:rPr>
              <a:t> </a:t>
            </a:r>
            <a:r>
              <a:rPr lang="en-GB" dirty="0" err="1">
                <a:solidFill>
                  <a:srgbClr val="4472C4"/>
                </a:solidFill>
              </a:rPr>
              <a:t>ymchwil</a:t>
            </a:r>
            <a:r>
              <a:rPr lang="en-GB" dirty="0">
                <a:solidFill>
                  <a:srgbClr val="4472C4"/>
                </a:solidFill>
              </a:rPr>
              <a:t> </a:t>
            </a:r>
            <a:r>
              <a:rPr lang="en-GB" dirty="0" err="1">
                <a:solidFill>
                  <a:srgbClr val="4472C4"/>
                </a:solidFill>
              </a:rPr>
              <a:t>arfaethedig</a:t>
            </a:r>
            <a:r>
              <a:rPr lang="en-GB" dirty="0">
                <a:solidFill>
                  <a:srgbClr val="4472C4"/>
                </a:solidFill>
              </a:rPr>
              <a:t>. </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fontAlgn="base">
              <a:defRPr/>
            </a:pPr>
            <a:r>
              <a:rPr lang="en-GB" sz="2700" dirty="0" err="1">
                <a:solidFill>
                  <a:srgbClr val="4472C4"/>
                </a:solidFill>
              </a:rPr>
              <a:t>Dylai'r</a:t>
            </a:r>
            <a:r>
              <a:rPr lang="en-GB" sz="2700" dirty="0">
                <a:solidFill>
                  <a:srgbClr val="4472C4"/>
                </a:solidFill>
              </a:rPr>
              <a:t> </a:t>
            </a:r>
            <a:r>
              <a:rPr lang="en-GB" sz="2700" dirty="0" err="1">
                <a:solidFill>
                  <a:srgbClr val="4472C4"/>
                </a:solidFill>
              </a:rPr>
              <a:t>aseiniad</a:t>
            </a:r>
            <a:r>
              <a:rPr lang="en-GB" sz="2700" dirty="0">
                <a:solidFill>
                  <a:srgbClr val="4472C4"/>
                </a:solidFill>
              </a:rPr>
              <a:t> </a:t>
            </a:r>
            <a:r>
              <a:rPr lang="en-GB" sz="2700" dirty="0" err="1">
                <a:solidFill>
                  <a:srgbClr val="4472C4"/>
                </a:solidFill>
              </a:rPr>
              <a:t>hwn</a:t>
            </a:r>
            <a:r>
              <a:rPr lang="en-GB" sz="2700" dirty="0">
                <a:solidFill>
                  <a:srgbClr val="4472C4"/>
                </a:solidFill>
              </a:rPr>
              <a:t> </a:t>
            </a:r>
            <a:r>
              <a:rPr lang="en-GB" sz="2700" dirty="0" err="1">
                <a:solidFill>
                  <a:srgbClr val="4472C4"/>
                </a:solidFill>
              </a:rPr>
              <a:t>gynnwys</a:t>
            </a:r>
            <a:r>
              <a:rPr lang="en-GB" sz="2700" dirty="0">
                <a:solidFill>
                  <a:srgbClr val="4472C4"/>
                </a:solidFill>
              </a:rPr>
              <a:t>:  </a:t>
            </a:r>
            <a:endParaRPr kumimoji="0" lang="en-GB" sz="27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fontAlgn="base">
              <a:defRPr/>
            </a:pPr>
            <a:r>
              <a:rPr lang="en-GB" dirty="0" err="1">
                <a:solidFill>
                  <a:srgbClr val="4472C4"/>
                </a:solidFill>
              </a:rPr>
              <a:t>Archwiliad</a:t>
            </a:r>
            <a:r>
              <a:rPr lang="en-GB" dirty="0">
                <a:solidFill>
                  <a:srgbClr val="4472C4"/>
                </a:solidFill>
              </a:rPr>
              <a:t> </a:t>
            </a:r>
            <a:r>
              <a:rPr lang="en-GB" dirty="0" err="1">
                <a:solidFill>
                  <a:srgbClr val="4472C4"/>
                </a:solidFill>
              </a:rPr>
              <a:t>trylwyr</a:t>
            </a:r>
            <a:r>
              <a:rPr lang="en-GB" dirty="0">
                <a:solidFill>
                  <a:srgbClr val="4472C4"/>
                </a:solidFill>
              </a:rPr>
              <a:t> </a:t>
            </a:r>
            <a:r>
              <a:rPr lang="en-GB" dirty="0" err="1">
                <a:solidFill>
                  <a:srgbClr val="4472C4"/>
                </a:solidFill>
              </a:rPr>
              <a:t>o'ch</a:t>
            </a:r>
            <a:r>
              <a:rPr lang="en-GB" dirty="0">
                <a:solidFill>
                  <a:srgbClr val="4472C4"/>
                </a:solidFill>
              </a:rPr>
              <a:t> </a:t>
            </a:r>
            <a:r>
              <a:rPr lang="en-GB" dirty="0" err="1">
                <a:solidFill>
                  <a:srgbClr val="4472C4"/>
                </a:solidFill>
              </a:rPr>
              <a:t>fframwaith</a:t>
            </a:r>
            <a:r>
              <a:rPr lang="en-GB" dirty="0">
                <a:solidFill>
                  <a:srgbClr val="4472C4"/>
                </a:solidFill>
              </a:rPr>
              <a:t> </a:t>
            </a:r>
            <a:r>
              <a:rPr lang="en-GB" dirty="0" err="1">
                <a:solidFill>
                  <a:srgbClr val="4472C4"/>
                </a:solidFill>
              </a:rPr>
              <a:t>damcaniaethol</a:t>
            </a:r>
            <a:r>
              <a:rPr lang="en-GB" dirty="0">
                <a:solidFill>
                  <a:srgbClr val="4472C4"/>
                </a:solidFill>
              </a:rPr>
              <a:t> </a:t>
            </a:r>
            <a:r>
              <a:rPr lang="en-GB" dirty="0" err="1">
                <a:solidFill>
                  <a:srgbClr val="4472C4"/>
                </a:solidFill>
              </a:rPr>
              <a:t>cyffredinol</a:t>
            </a:r>
            <a:r>
              <a:rPr lang="en-GB" dirty="0">
                <a:solidFill>
                  <a:srgbClr val="4472C4"/>
                </a:solidFill>
              </a:rPr>
              <a:t> neu </a:t>
            </a:r>
            <a:r>
              <a:rPr lang="en-GB" dirty="0" err="1">
                <a:solidFill>
                  <a:srgbClr val="4472C4"/>
                </a:solidFill>
              </a:rPr>
              <a:t>baradeim</a:t>
            </a:r>
            <a:r>
              <a:rPr lang="en-GB" dirty="0">
                <a:solidFill>
                  <a:srgbClr val="4472C4"/>
                </a:solidFill>
              </a:rPr>
              <a:t> </a:t>
            </a:r>
            <a:r>
              <a:rPr lang="en-GB" dirty="0" err="1">
                <a:solidFill>
                  <a:srgbClr val="4472C4"/>
                </a:solidFill>
              </a:rPr>
              <a:t>ymchwil</a:t>
            </a:r>
            <a:r>
              <a:rPr lang="en-GB" dirty="0">
                <a:solidFill>
                  <a:srgbClr val="4472C4"/>
                </a:solidFill>
              </a:rPr>
              <a:t> </a:t>
            </a:r>
            <a:r>
              <a:rPr lang="en-GB" dirty="0" err="1">
                <a:solidFill>
                  <a:srgbClr val="4472C4"/>
                </a:solidFill>
              </a:rPr>
              <a:t>gan</a:t>
            </a:r>
            <a:r>
              <a:rPr lang="en-GB" dirty="0">
                <a:solidFill>
                  <a:srgbClr val="4472C4"/>
                </a:solidFill>
              </a:rPr>
              <a:t> </a:t>
            </a:r>
            <a:r>
              <a:rPr lang="en-GB" dirty="0" err="1">
                <a:solidFill>
                  <a:srgbClr val="4472C4"/>
                </a:solidFill>
              </a:rPr>
              <a:t>gynnwys</a:t>
            </a:r>
            <a:r>
              <a:rPr lang="en-GB" dirty="0">
                <a:solidFill>
                  <a:srgbClr val="4472C4"/>
                </a:solidFill>
              </a:rPr>
              <a:t> </a:t>
            </a:r>
            <a:r>
              <a:rPr lang="en-GB" dirty="0" err="1">
                <a:solidFill>
                  <a:srgbClr val="4472C4"/>
                </a:solidFill>
              </a:rPr>
              <a:t>sut</a:t>
            </a:r>
            <a:r>
              <a:rPr lang="en-GB" dirty="0">
                <a:solidFill>
                  <a:srgbClr val="4472C4"/>
                </a:solidFill>
              </a:rPr>
              <a:t> </a:t>
            </a:r>
            <a:r>
              <a:rPr lang="en-GB" dirty="0" err="1">
                <a:solidFill>
                  <a:srgbClr val="4472C4"/>
                </a:solidFill>
              </a:rPr>
              <a:t>mae</a:t>
            </a:r>
            <a:r>
              <a:rPr lang="en-GB" dirty="0">
                <a:solidFill>
                  <a:srgbClr val="4472C4"/>
                </a:solidFill>
              </a:rPr>
              <a:t> </a:t>
            </a:r>
            <a:r>
              <a:rPr lang="en-GB" dirty="0" err="1">
                <a:solidFill>
                  <a:srgbClr val="4472C4"/>
                </a:solidFill>
              </a:rPr>
              <a:t>hyn</a:t>
            </a:r>
            <a:r>
              <a:rPr lang="en-GB" dirty="0">
                <a:solidFill>
                  <a:srgbClr val="4472C4"/>
                </a:solidFill>
              </a:rPr>
              <a:t> </a:t>
            </a:r>
            <a:r>
              <a:rPr lang="en-GB" dirty="0" err="1">
                <a:solidFill>
                  <a:srgbClr val="4472C4"/>
                </a:solidFill>
              </a:rPr>
              <a:t>wedi</a:t>
            </a:r>
            <a:r>
              <a:rPr lang="en-GB" dirty="0">
                <a:solidFill>
                  <a:srgbClr val="4472C4"/>
                </a:solidFill>
              </a:rPr>
              <a:t> </a:t>
            </a:r>
            <a:r>
              <a:rPr lang="en-GB" dirty="0" err="1">
                <a:solidFill>
                  <a:srgbClr val="4472C4"/>
                </a:solidFill>
              </a:rPr>
              <a:t>esblygu</a:t>
            </a:r>
            <a:r>
              <a:rPr lang="en-GB" dirty="0">
                <a:solidFill>
                  <a:srgbClr val="4472C4"/>
                </a:solidFill>
              </a:rPr>
              <a:t> </a:t>
            </a:r>
            <a:r>
              <a:rPr lang="en-GB" dirty="0" err="1">
                <a:solidFill>
                  <a:srgbClr val="4472C4"/>
                </a:solidFill>
              </a:rPr>
              <a:t>o'ch</a:t>
            </a:r>
            <a:r>
              <a:rPr lang="en-GB" dirty="0">
                <a:solidFill>
                  <a:srgbClr val="4472C4"/>
                </a:solidFill>
              </a:rPr>
              <a:t> </a:t>
            </a:r>
            <a:r>
              <a:rPr lang="en-GB" dirty="0" err="1">
                <a:solidFill>
                  <a:srgbClr val="4472C4"/>
                </a:solidFill>
              </a:rPr>
              <a:t>safbwyntiau</a:t>
            </a:r>
            <a:r>
              <a:rPr lang="en-GB" dirty="0">
                <a:solidFill>
                  <a:srgbClr val="4472C4"/>
                </a:solidFill>
              </a:rPr>
              <a:t> </a:t>
            </a:r>
            <a:r>
              <a:rPr lang="en-GB" dirty="0" err="1">
                <a:solidFill>
                  <a:srgbClr val="4472C4"/>
                </a:solidFill>
              </a:rPr>
              <a:t>ontolegol</a:t>
            </a:r>
            <a:r>
              <a:rPr lang="en-GB" dirty="0">
                <a:solidFill>
                  <a:srgbClr val="4472C4"/>
                </a:solidFill>
              </a:rPr>
              <a:t> ac </a:t>
            </a:r>
            <a:r>
              <a:rPr lang="en-GB" dirty="0" err="1">
                <a:solidFill>
                  <a:srgbClr val="4472C4"/>
                </a:solidFill>
              </a:rPr>
              <a:t>epistemolegol</a:t>
            </a:r>
            <a:r>
              <a:rPr lang="en-GB" dirty="0">
                <a:solidFill>
                  <a:srgbClr val="4472C4"/>
                </a:solidFill>
              </a:rPr>
              <a:t>. 
</a:t>
            </a:r>
            <a:r>
              <a:rPr lang="en-GB" dirty="0" err="1">
                <a:solidFill>
                  <a:srgbClr val="4472C4"/>
                </a:solidFill>
              </a:rPr>
              <a:t>Trafodaeth</a:t>
            </a:r>
            <a:r>
              <a:rPr lang="en-GB" dirty="0">
                <a:solidFill>
                  <a:srgbClr val="4472C4"/>
                </a:solidFill>
              </a:rPr>
              <a:t> </a:t>
            </a:r>
            <a:r>
              <a:rPr lang="en-GB" dirty="0" err="1">
                <a:solidFill>
                  <a:srgbClr val="4472C4"/>
                </a:solidFill>
              </a:rPr>
              <a:t>fanwl</a:t>
            </a:r>
            <a:r>
              <a:rPr lang="en-GB" dirty="0">
                <a:solidFill>
                  <a:srgbClr val="4472C4"/>
                </a:solidFill>
              </a:rPr>
              <a:t> </a:t>
            </a:r>
            <a:r>
              <a:rPr lang="en-GB" dirty="0" err="1">
                <a:solidFill>
                  <a:srgbClr val="4472C4"/>
                </a:solidFill>
              </a:rPr>
              <a:t>o'ch</a:t>
            </a:r>
            <a:r>
              <a:rPr lang="en-GB" dirty="0">
                <a:solidFill>
                  <a:srgbClr val="4472C4"/>
                </a:solidFill>
              </a:rPr>
              <a:t> </a:t>
            </a:r>
            <a:r>
              <a:rPr lang="en-GB" dirty="0" err="1">
                <a:solidFill>
                  <a:srgbClr val="4472C4"/>
                </a:solidFill>
              </a:rPr>
              <a:t>dulliau</a:t>
            </a:r>
            <a:r>
              <a:rPr lang="en-GB" dirty="0">
                <a:solidFill>
                  <a:srgbClr val="4472C4"/>
                </a:solidFill>
              </a:rPr>
              <a:t>, </a:t>
            </a:r>
            <a:r>
              <a:rPr lang="en-GB" dirty="0" err="1">
                <a:solidFill>
                  <a:srgbClr val="4472C4"/>
                </a:solidFill>
              </a:rPr>
              <a:t>dylech</a:t>
            </a:r>
            <a:r>
              <a:rPr lang="en-GB" dirty="0">
                <a:solidFill>
                  <a:srgbClr val="4472C4"/>
                </a:solidFill>
              </a:rPr>
              <a:t> </a:t>
            </a:r>
            <a:r>
              <a:rPr lang="en-GB" dirty="0" err="1">
                <a:solidFill>
                  <a:srgbClr val="4472C4"/>
                </a:solidFill>
              </a:rPr>
              <a:t>ystyried</a:t>
            </a:r>
            <a:r>
              <a:rPr lang="en-GB" dirty="0">
                <a:solidFill>
                  <a:srgbClr val="4472C4"/>
                </a:solidFill>
              </a:rPr>
              <a:t> yr </a:t>
            </a:r>
            <a:r>
              <a:rPr lang="en-GB" dirty="0" err="1">
                <a:solidFill>
                  <a:srgbClr val="4472C4"/>
                </a:solidFill>
              </a:rPr>
              <a:t>elfennau</a:t>
            </a:r>
            <a:r>
              <a:rPr lang="en-GB" dirty="0">
                <a:solidFill>
                  <a:srgbClr val="4472C4"/>
                </a:solidFill>
              </a:rPr>
              <a:t> </a:t>
            </a:r>
            <a:r>
              <a:rPr lang="en-GB" dirty="0" err="1">
                <a:solidFill>
                  <a:srgbClr val="4472C4"/>
                </a:solidFill>
              </a:rPr>
              <a:t>canlynol</a:t>
            </a:r>
            <a:r>
              <a:rPr lang="en-GB" dirty="0">
                <a:solidFill>
                  <a:srgbClr val="4472C4"/>
                </a:solidFill>
              </a:rPr>
              <a:t>: 
Y </a:t>
            </a:r>
            <a:r>
              <a:rPr lang="en-GB" dirty="0" err="1">
                <a:solidFill>
                  <a:srgbClr val="4472C4"/>
                </a:solidFill>
              </a:rPr>
              <a:t>dewis</a:t>
            </a:r>
            <a:r>
              <a:rPr lang="en-GB" dirty="0">
                <a:solidFill>
                  <a:srgbClr val="4472C4"/>
                </a:solidFill>
              </a:rPr>
              <a:t> o </a:t>
            </a:r>
            <a:r>
              <a:rPr lang="en-GB" dirty="0" err="1">
                <a:solidFill>
                  <a:srgbClr val="4472C4"/>
                </a:solidFill>
              </a:rPr>
              <a:t>ddulliau</a:t>
            </a:r>
            <a:r>
              <a:rPr lang="en-GB" dirty="0">
                <a:solidFill>
                  <a:srgbClr val="4472C4"/>
                </a:solidFill>
              </a:rPr>
              <a:t> </a:t>
            </a:r>
            <a:r>
              <a:rPr lang="en-GB" dirty="0" err="1">
                <a:solidFill>
                  <a:srgbClr val="4472C4"/>
                </a:solidFill>
              </a:rPr>
              <a:t>ar</a:t>
            </a:r>
            <a:r>
              <a:rPr lang="en-GB" dirty="0">
                <a:solidFill>
                  <a:srgbClr val="4472C4"/>
                </a:solidFill>
              </a:rPr>
              <a:t> </a:t>
            </a:r>
            <a:r>
              <a:rPr lang="en-GB" dirty="0" err="1">
                <a:solidFill>
                  <a:srgbClr val="4472C4"/>
                </a:solidFill>
              </a:rPr>
              <a:t>gyfer</a:t>
            </a:r>
            <a:r>
              <a:rPr lang="en-GB" dirty="0">
                <a:solidFill>
                  <a:srgbClr val="4472C4"/>
                </a:solidFill>
              </a:rPr>
              <a:t> </a:t>
            </a:r>
            <a:r>
              <a:rPr lang="en-GB" dirty="0" err="1">
                <a:solidFill>
                  <a:srgbClr val="4472C4"/>
                </a:solidFill>
              </a:rPr>
              <a:t>casglu</a:t>
            </a:r>
            <a:r>
              <a:rPr lang="en-GB" dirty="0">
                <a:solidFill>
                  <a:srgbClr val="4472C4"/>
                </a:solidFill>
              </a:rPr>
              <a:t> data 
</a:t>
            </a:r>
            <a:r>
              <a:rPr lang="en-GB" dirty="0" err="1">
                <a:solidFill>
                  <a:srgbClr val="4472C4"/>
                </a:solidFill>
              </a:rPr>
              <a:t>Samplu</a:t>
            </a:r>
            <a:r>
              <a:rPr lang="en-GB" dirty="0">
                <a:solidFill>
                  <a:srgbClr val="4472C4"/>
                </a:solidFill>
              </a:rPr>
              <a:t> 
</a:t>
            </a:r>
            <a:r>
              <a:rPr lang="en-GB" dirty="0" err="1">
                <a:solidFill>
                  <a:srgbClr val="4472C4"/>
                </a:solidFill>
              </a:rPr>
              <a:t>Fframwaith</a:t>
            </a:r>
            <a:r>
              <a:rPr lang="en-GB" dirty="0">
                <a:solidFill>
                  <a:srgbClr val="4472C4"/>
                </a:solidFill>
              </a:rPr>
              <a:t> </a:t>
            </a:r>
            <a:r>
              <a:rPr lang="en-GB" dirty="0" err="1">
                <a:solidFill>
                  <a:srgbClr val="4472C4"/>
                </a:solidFill>
              </a:rPr>
              <a:t>arfaethedig</a:t>
            </a:r>
            <a:r>
              <a:rPr lang="en-GB" dirty="0">
                <a:solidFill>
                  <a:srgbClr val="4472C4"/>
                </a:solidFill>
              </a:rPr>
              <a:t> </a:t>
            </a:r>
            <a:r>
              <a:rPr lang="en-GB" dirty="0" err="1">
                <a:solidFill>
                  <a:srgbClr val="4472C4"/>
                </a:solidFill>
              </a:rPr>
              <a:t>ar</a:t>
            </a:r>
            <a:r>
              <a:rPr lang="en-GB" dirty="0">
                <a:solidFill>
                  <a:srgbClr val="4472C4"/>
                </a:solidFill>
              </a:rPr>
              <a:t> </a:t>
            </a:r>
            <a:r>
              <a:rPr lang="en-GB" dirty="0" err="1">
                <a:solidFill>
                  <a:srgbClr val="4472C4"/>
                </a:solidFill>
              </a:rPr>
              <a:t>gyfer</a:t>
            </a:r>
            <a:r>
              <a:rPr lang="en-GB" dirty="0">
                <a:solidFill>
                  <a:srgbClr val="4472C4"/>
                </a:solidFill>
              </a:rPr>
              <a:t> </a:t>
            </a:r>
            <a:r>
              <a:rPr lang="en-GB" dirty="0" err="1">
                <a:solidFill>
                  <a:srgbClr val="4472C4"/>
                </a:solidFill>
              </a:rPr>
              <a:t>dadansoddi</a:t>
            </a:r>
            <a:r>
              <a:rPr lang="en-GB" dirty="0">
                <a:solidFill>
                  <a:srgbClr val="4472C4"/>
                </a:solidFill>
              </a:rPr>
              <a:t> data 
</a:t>
            </a:r>
            <a:r>
              <a:rPr lang="en-GB" dirty="0" err="1">
                <a:solidFill>
                  <a:srgbClr val="4472C4"/>
                </a:solidFill>
              </a:rPr>
              <a:t>Goblygiadau</a:t>
            </a:r>
            <a:r>
              <a:rPr lang="en-GB" dirty="0">
                <a:solidFill>
                  <a:srgbClr val="4472C4"/>
                </a:solidFill>
              </a:rPr>
              <a:t> </a:t>
            </a:r>
            <a:r>
              <a:rPr lang="en-GB" dirty="0" err="1">
                <a:solidFill>
                  <a:srgbClr val="4472C4"/>
                </a:solidFill>
              </a:rPr>
              <a:t>moesegol</a:t>
            </a:r>
            <a:r>
              <a:rPr lang="en-GB" dirty="0">
                <a:solidFill>
                  <a:srgbClr val="4472C4"/>
                </a:solidFill>
              </a:rPr>
              <a:t> </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endParaRPr lang="en-GB" dirty="0"/>
          </a:p>
        </p:txBody>
      </p:sp>
      <p:sp>
        <p:nvSpPr>
          <p:cNvPr id="4" name="Content Placeholder 3">
            <a:extLst>
              <a:ext uri="{FF2B5EF4-FFF2-40B4-BE49-F238E27FC236}">
                <a16:creationId xmlns:a16="http://schemas.microsoft.com/office/drawing/2014/main" id="{4A6BE514-30FB-8F1D-10D1-BE8BB367ED10}"/>
              </a:ext>
            </a:extLst>
          </p:cNvPr>
          <p:cNvSpPr>
            <a:spLocks noGrp="1"/>
          </p:cNvSpPr>
          <p:nvPr>
            <p:ph sz="half" idx="2"/>
          </p:nvPr>
        </p:nvSpPr>
        <p:spPr/>
        <p:txBody>
          <a:bodyPr>
            <a:normAutofit fontScale="55000" lnSpcReduction="20000"/>
          </a:bodyPr>
          <a:lstStyle/>
          <a:p>
            <a:pPr fontAlgn="base"/>
            <a:r>
              <a:rPr lang="en-GB" b="1" dirty="0">
                <a:solidFill>
                  <a:schemeClr val="accent1"/>
                </a:solidFill>
              </a:rPr>
              <a:t>Assessment 3 : </a:t>
            </a:r>
            <a:r>
              <a:rPr lang="en-GB" b="1" u="sng" dirty="0">
                <a:solidFill>
                  <a:schemeClr val="accent1"/>
                </a:solidFill>
              </a:rPr>
              <a:t>Deadline: 18.1.26</a:t>
            </a:r>
            <a:endParaRPr lang="en-GB" b="1" dirty="0">
              <a:solidFill>
                <a:schemeClr val="accent1"/>
              </a:solidFill>
            </a:endParaRPr>
          </a:p>
          <a:p>
            <a:pPr fontAlgn="base"/>
            <a:r>
              <a:rPr lang="en-GB" b="1" dirty="0">
                <a:solidFill>
                  <a:schemeClr val="accent1"/>
                </a:solidFill>
              </a:rPr>
              <a:t>Detailed Research Design Methodology and Methods for undertaking a pilot study. </a:t>
            </a:r>
          </a:p>
          <a:p>
            <a:pPr lvl="1" fontAlgn="base"/>
            <a:r>
              <a:rPr lang="en-GB" b="1" dirty="0">
                <a:solidFill>
                  <a:schemeClr val="accent1"/>
                </a:solidFill>
              </a:rPr>
              <a:t>(5000 words, 60%) </a:t>
            </a:r>
          </a:p>
          <a:p>
            <a:pPr lvl="1" fontAlgn="base"/>
            <a:r>
              <a:rPr lang="en-GB" dirty="0">
                <a:solidFill>
                  <a:schemeClr val="accent1"/>
                </a:solidFill>
              </a:rPr>
              <a:t>Write a detailed overview of the methodology for undertaking a pilot study as part of your proposed research project. </a:t>
            </a:r>
          </a:p>
          <a:p>
            <a:pPr fontAlgn="base"/>
            <a:r>
              <a:rPr lang="en-GB" dirty="0">
                <a:solidFill>
                  <a:schemeClr val="accent1"/>
                </a:solidFill>
              </a:rPr>
              <a:t>This assignment should include:  </a:t>
            </a:r>
          </a:p>
          <a:p>
            <a:pPr lvl="1" fontAlgn="base"/>
            <a:r>
              <a:rPr lang="en-GB" dirty="0">
                <a:solidFill>
                  <a:schemeClr val="accent1"/>
                </a:solidFill>
              </a:rPr>
              <a:t> A thorough examination of your overarching theoretical framework or research paradigm including how this has evolved from your ontological and epistemological viewpoints. </a:t>
            </a:r>
          </a:p>
          <a:p>
            <a:pPr lvl="1" fontAlgn="base"/>
            <a:r>
              <a:rPr lang="en-GB" dirty="0">
                <a:solidFill>
                  <a:schemeClr val="accent1"/>
                </a:solidFill>
              </a:rPr>
              <a:t>An in-depth discussion of your methods, you should consider the following elements: </a:t>
            </a:r>
          </a:p>
          <a:p>
            <a:pPr lvl="1" fontAlgn="base"/>
            <a:r>
              <a:rPr lang="en-GB" dirty="0">
                <a:solidFill>
                  <a:schemeClr val="accent1"/>
                </a:solidFill>
              </a:rPr>
              <a:t>Choice of methods for data gathering </a:t>
            </a:r>
          </a:p>
          <a:p>
            <a:pPr lvl="1" fontAlgn="base"/>
            <a:r>
              <a:rPr lang="en-GB" dirty="0">
                <a:solidFill>
                  <a:schemeClr val="accent1"/>
                </a:solidFill>
              </a:rPr>
              <a:t>Sampling </a:t>
            </a:r>
          </a:p>
          <a:p>
            <a:pPr lvl="1" fontAlgn="base"/>
            <a:r>
              <a:rPr lang="en-GB" dirty="0">
                <a:solidFill>
                  <a:schemeClr val="accent1"/>
                </a:solidFill>
              </a:rPr>
              <a:t>Proposed framework for data analysis </a:t>
            </a:r>
          </a:p>
          <a:p>
            <a:pPr lvl="1" fontAlgn="base"/>
            <a:r>
              <a:rPr lang="en-GB" dirty="0">
                <a:solidFill>
                  <a:schemeClr val="accent1"/>
                </a:solidFill>
              </a:rPr>
              <a:t>Ethical implications </a:t>
            </a:r>
          </a:p>
          <a:p>
            <a:endParaRPr lang="en-GB" dirty="0"/>
          </a:p>
        </p:txBody>
      </p:sp>
    </p:spTree>
    <p:extLst>
      <p:ext uri="{BB962C8B-B14F-4D97-AF65-F5344CB8AC3E}">
        <p14:creationId xmlns:p14="http://schemas.microsoft.com/office/powerpoint/2010/main" val="3764816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6550A-58EE-F8AA-68DF-3415C787C65E}"/>
              </a:ext>
            </a:extLst>
          </p:cNvPr>
          <p:cNvSpPr>
            <a:spLocks noGrp="1"/>
          </p:cNvSpPr>
          <p:nvPr>
            <p:ph type="title"/>
          </p:nvPr>
        </p:nvSpPr>
        <p:spPr>
          <a:xfrm>
            <a:off x="628650" y="365125"/>
            <a:ext cx="7886700" cy="1325563"/>
          </a:xfrm>
        </p:spPr>
        <p:txBody>
          <a:bodyPr anchor="ctr">
            <a:normAutofit/>
          </a:bodyPr>
          <a:lstStyle/>
          <a:p>
            <a:r>
              <a:rPr lang="en-GB" dirty="0" err="1"/>
              <a:t>Defnydd</a:t>
            </a:r>
            <a:r>
              <a:rPr lang="en-GB" dirty="0"/>
              <a:t> o AI</a:t>
            </a:r>
          </a:p>
        </p:txBody>
      </p:sp>
      <p:graphicFrame>
        <p:nvGraphicFramePr>
          <p:cNvPr id="7" name="Content Placeholder 6">
            <a:extLst>
              <a:ext uri="{FF2B5EF4-FFF2-40B4-BE49-F238E27FC236}">
                <a16:creationId xmlns:a16="http://schemas.microsoft.com/office/drawing/2014/main" id="{4C62DEBF-EE0F-71D1-D925-4383C00B3489}"/>
              </a:ext>
            </a:extLst>
          </p:cNvPr>
          <p:cNvGraphicFramePr>
            <a:graphicFrameLocks noGrp="1"/>
          </p:cNvGraphicFramePr>
          <p:nvPr>
            <p:ph idx="1"/>
            <p:extLst>
              <p:ext uri="{D42A27DB-BD31-4B8C-83A1-F6EECF244321}">
                <p14:modId xmlns:p14="http://schemas.microsoft.com/office/powerpoint/2010/main" val="4266449676"/>
              </p:ext>
            </p:extLst>
          </p:nvPr>
        </p:nvGraphicFramePr>
        <p:xfrm>
          <a:off x="339892" y="1533954"/>
          <a:ext cx="7886702" cy="4199269"/>
        </p:xfrm>
        <a:graphic>
          <a:graphicData uri="http://schemas.openxmlformats.org/drawingml/2006/table">
            <a:tbl>
              <a:tblPr/>
              <a:tblGrid>
                <a:gridCol w="1037961">
                  <a:extLst>
                    <a:ext uri="{9D8B030D-6E8A-4147-A177-3AD203B41FA5}">
                      <a16:colId xmlns:a16="http://schemas.microsoft.com/office/drawing/2014/main" val="3066460250"/>
                    </a:ext>
                  </a:extLst>
                </a:gridCol>
                <a:gridCol w="3182771">
                  <a:extLst>
                    <a:ext uri="{9D8B030D-6E8A-4147-A177-3AD203B41FA5}">
                      <a16:colId xmlns:a16="http://schemas.microsoft.com/office/drawing/2014/main" val="1216060633"/>
                    </a:ext>
                  </a:extLst>
                </a:gridCol>
                <a:gridCol w="727813">
                  <a:extLst>
                    <a:ext uri="{9D8B030D-6E8A-4147-A177-3AD203B41FA5}">
                      <a16:colId xmlns:a16="http://schemas.microsoft.com/office/drawing/2014/main" val="113051985"/>
                    </a:ext>
                  </a:extLst>
                </a:gridCol>
                <a:gridCol w="2938157">
                  <a:extLst>
                    <a:ext uri="{9D8B030D-6E8A-4147-A177-3AD203B41FA5}">
                      <a16:colId xmlns:a16="http://schemas.microsoft.com/office/drawing/2014/main" val="3161304295"/>
                    </a:ext>
                  </a:extLst>
                </a:gridCol>
              </a:tblGrid>
              <a:tr h="496898">
                <a:tc>
                  <a:txBody>
                    <a:bodyPr/>
                    <a:lstStyle/>
                    <a:p>
                      <a:pPr>
                        <a:lnSpc>
                          <a:spcPct val="107000"/>
                        </a:lnSpc>
                        <a:buNone/>
                      </a:pPr>
                      <a:r>
                        <a:rPr lang="cy-GB" sz="900" dirty="0">
                          <a:effectLst/>
                          <a:latin typeface="Arial" panose="020B0604020202020204" pitchFamily="34" charset="0"/>
                          <a:ea typeface="Calibri" panose="020F0502020204030204" pitchFamily="34" charset="0"/>
                        </a:rPr>
                        <a:t>YMCHWIL</a:t>
                      </a:r>
                      <a:endParaRPr lang="cy-GB" sz="900" dirty="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908627"/>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308927"/>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nSpc>
                          <a:spcPct val="107000"/>
                        </a:lnSpc>
                        <a:buNone/>
                      </a:pPr>
                      <a:r>
                        <a:rPr lang="cy-GB" sz="900" dirty="0">
                          <a:effectLst/>
                          <a:latin typeface="Arial" panose="020B0604020202020204" pitchFamily="34" charset="0"/>
                          <a:ea typeface="Calibri" panose="020F0502020204030204" pitchFamily="34" charset="0"/>
                        </a:rPr>
                        <a:t>Ar gyfer yr asesiad hwn, gallwch chi ddefnyddio Deallusrwydd Artiffisial (AI) Cynhyrchiol i’ch cefnogi mewn ymchwil a dadansoddi data. </a:t>
                      </a:r>
                      <a:endParaRPr lang="cy-GB" sz="900" dirty="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err="1">
                          <a:effectLst/>
                          <a:latin typeface="Arial" panose="020B0604020202020204" pitchFamily="34" charset="0"/>
                        </a:rPr>
                        <a:t>Gallwch</a:t>
                      </a:r>
                      <a:r>
                        <a:rPr lang="en-GB" sz="900" b="0" i="0" dirty="0">
                          <a:effectLst/>
                          <a:latin typeface="Arial" panose="020B0604020202020204" pitchFamily="34" charset="0"/>
                        </a:rPr>
                        <a:t>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Na </a:t>
                      </a:r>
                      <a:r>
                        <a:rPr lang="en-GB" sz="900" b="0" i="0" dirty="0" err="1">
                          <a:effectLst/>
                          <a:latin typeface="Arial" panose="020B0604020202020204" pitchFamily="34" charset="0"/>
                        </a:rPr>
                        <a:t>allwch</a:t>
                      </a:r>
                      <a:r>
                        <a:rPr lang="en-GB" sz="900" b="0" i="0" dirty="0">
                          <a:effectLst/>
                          <a:latin typeface="Arial" panose="020B0604020202020204" pitchFamily="34" charset="0"/>
                        </a:rPr>
                        <a:t>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err="1">
                          <a:effectLst/>
                          <a:latin typeface="Arial" panose="020B0604020202020204" pitchFamily="34" charset="0"/>
                        </a:rPr>
                        <a:t>Nid</a:t>
                      </a:r>
                      <a:r>
                        <a:rPr lang="en-GB" sz="900" b="0" i="0" dirty="0">
                          <a:effectLst/>
                          <a:latin typeface="Arial" panose="020B0604020202020204" pitchFamily="34" charset="0"/>
                        </a:rPr>
                        <a:t> </a:t>
                      </a:r>
                      <a:r>
                        <a:rPr lang="en-GB" sz="900" b="0" i="0" dirty="0" err="1">
                          <a:effectLst/>
                          <a:latin typeface="Arial" panose="020B0604020202020204" pitchFamily="34" charset="0"/>
                        </a:rPr>
                        <a:t>yw</a:t>
                      </a:r>
                      <a:r>
                        <a:rPr lang="en-GB" sz="900" b="0" i="0" dirty="0">
                          <a:effectLst/>
                          <a:latin typeface="Arial" panose="020B0604020202020204" pitchFamily="34" charset="0"/>
                        </a:rPr>
                        <a:t> </a:t>
                      </a:r>
                      <a:r>
                        <a:rPr lang="en-GB" sz="900" b="0" i="0" dirty="0" err="1">
                          <a:effectLst/>
                          <a:latin typeface="Arial" panose="020B0604020202020204" pitchFamily="34" charset="0"/>
                        </a:rPr>
                        <a:t>hyn</a:t>
                      </a:r>
                      <a:r>
                        <a:rPr lang="en-GB" sz="900" b="0" i="0" dirty="0">
                          <a:effectLst/>
                          <a:latin typeface="Arial" panose="020B0604020202020204" pitchFamily="34" charset="0"/>
                        </a:rPr>
                        <a:t> </a:t>
                      </a:r>
                      <a:r>
                        <a:rPr lang="en-GB" sz="900" b="0" i="0" dirty="0" err="1">
                          <a:effectLst/>
                          <a:latin typeface="Arial" panose="020B0604020202020204" pitchFamily="34" charset="0"/>
                        </a:rPr>
                        <a:t>yn</a:t>
                      </a:r>
                      <a:r>
                        <a:rPr lang="en-GB" sz="900" b="0" i="0" dirty="0">
                          <a:effectLst/>
                          <a:latin typeface="Arial" panose="020B0604020202020204" pitchFamily="34" charset="0"/>
                        </a:rPr>
                        <a:t> </a:t>
                      </a:r>
                      <a:r>
                        <a:rPr lang="en-GB" sz="900" b="0" i="0" dirty="0" err="1">
                          <a:effectLst/>
                          <a:latin typeface="Arial" panose="020B0604020202020204" pitchFamily="34" charset="0"/>
                        </a:rPr>
                        <a:t>golygu</a:t>
                      </a:r>
                      <a:r>
                        <a:rPr lang="en-GB" sz="900" b="0" i="0" dirty="0">
                          <a:effectLst/>
                          <a:latin typeface="Arial" panose="020B0604020202020204" pitchFamily="34" charset="0"/>
                        </a:rPr>
                        <a:t> </a:t>
                      </a:r>
                      <a:r>
                        <a:rPr lang="en-GB" sz="900" b="0" i="0" dirty="0" err="1">
                          <a:effectLst/>
                          <a:latin typeface="Arial" panose="020B0604020202020204" pitchFamily="34" charset="0"/>
                        </a:rPr>
                        <a:t>aralleirio</a:t>
                      </a:r>
                      <a:r>
                        <a:rPr lang="en-GB" sz="900" b="0" i="0" dirty="0">
                          <a:effectLst/>
                          <a:latin typeface="Arial" panose="020B0604020202020204" pitchFamily="34" charset="0"/>
                        </a:rPr>
                        <a:t> </a:t>
                      </a:r>
                      <a:r>
                        <a:rPr lang="en-GB" sz="900" b="0" i="0" dirty="0" err="1">
                          <a:effectLst/>
                          <a:latin typeface="Arial" panose="020B0604020202020204" pitchFamily="34" charset="0"/>
                        </a:rPr>
                        <a:t>ymchwil</a:t>
                      </a:r>
                      <a:r>
                        <a:rPr lang="en-GB" sz="900" b="0" i="0" dirty="0">
                          <a:effectLst/>
                          <a:latin typeface="Arial" panose="020B0604020202020204" pitchFamily="34" charset="0"/>
                        </a:rPr>
                        <a:t> </a:t>
                      </a:r>
                      <a:r>
                        <a:rPr lang="en-GB" sz="900" b="0" i="0" dirty="0" err="1">
                          <a:effectLst/>
                          <a:latin typeface="Arial" panose="020B0604020202020204" pitchFamily="34" charset="0"/>
                        </a:rPr>
                        <a:t>i’w</a:t>
                      </a:r>
                      <a:r>
                        <a:rPr lang="en-GB" sz="900" b="0" i="0" dirty="0">
                          <a:effectLst/>
                          <a:latin typeface="Arial" panose="020B0604020202020204" pitchFamily="34" charset="0"/>
                        </a:rPr>
                        <a:t> </a:t>
                      </a:r>
                      <a:r>
                        <a:rPr lang="en-GB" sz="900" b="0" i="0" dirty="0" err="1">
                          <a:effectLst/>
                          <a:latin typeface="Arial" panose="020B0604020202020204" pitchFamily="34" charset="0"/>
                        </a:rPr>
                        <a:t>gynnwys</a:t>
                      </a:r>
                      <a:r>
                        <a:rPr lang="en-GB" sz="900" b="0" i="0" dirty="0">
                          <a:effectLst/>
                          <a:latin typeface="Arial" panose="020B0604020202020204" pitchFamily="34" charset="0"/>
                        </a:rPr>
                        <a:t> </a:t>
                      </a:r>
                      <a:r>
                        <a:rPr lang="en-GB" sz="900" b="0" i="0" dirty="0" err="1">
                          <a:effectLst/>
                          <a:latin typeface="Arial" panose="020B0604020202020204" pitchFamily="34" charset="0"/>
                        </a:rPr>
                        <a:t>yn</a:t>
                      </a:r>
                      <a:r>
                        <a:rPr lang="en-GB" sz="900" b="0" i="0" dirty="0">
                          <a:effectLst/>
                          <a:latin typeface="Arial" panose="020B0604020202020204" pitchFamily="34" charset="0"/>
                        </a:rPr>
                        <a:t> </a:t>
                      </a:r>
                      <a:r>
                        <a:rPr lang="en-GB" sz="900" b="0" i="0" dirty="0" err="1">
                          <a:effectLst/>
                          <a:latin typeface="Arial" panose="020B0604020202020204" pitchFamily="34" charset="0"/>
                        </a:rPr>
                        <a:t>eich</a:t>
                      </a:r>
                      <a:r>
                        <a:rPr lang="en-GB" sz="900" b="0" i="0" dirty="0">
                          <a:effectLst/>
                          <a:latin typeface="Arial" panose="020B0604020202020204" pitchFamily="34" charset="0"/>
                        </a:rPr>
                        <a:t> </a:t>
                      </a:r>
                      <a:r>
                        <a:rPr lang="en-GB" sz="900" b="0" i="0" dirty="0" err="1">
                          <a:effectLst/>
                          <a:latin typeface="Arial" panose="020B0604020202020204" pitchFamily="34" charset="0"/>
                        </a:rPr>
                        <a:t>gwaith</a:t>
                      </a:r>
                      <a:r>
                        <a:rPr lang="en-GB" sz="900" b="0" i="0" dirty="0">
                          <a:effectLst/>
                          <a:latin typeface="Arial" panose="020B0604020202020204" pitchFamily="34" charset="0"/>
                        </a:rPr>
                        <a:t>. Ni </a:t>
                      </a:r>
                      <a:r>
                        <a:rPr lang="en-GB" sz="900" b="0" i="0" dirty="0" err="1">
                          <a:effectLst/>
                          <a:latin typeface="Arial" panose="020B0604020202020204" pitchFamily="34" charset="0"/>
                        </a:rPr>
                        <a:t>allwch</a:t>
                      </a:r>
                      <a:r>
                        <a:rPr lang="en-GB" sz="900" b="0" i="0" dirty="0">
                          <a:effectLst/>
                          <a:latin typeface="Arial" panose="020B0604020202020204" pitchFamily="34" charset="0"/>
                        </a:rPr>
                        <a:t> </a:t>
                      </a:r>
                      <a:r>
                        <a:rPr lang="en-GB" sz="900" b="0" i="0" dirty="0" err="1">
                          <a:effectLst/>
                          <a:latin typeface="Arial" panose="020B0604020202020204" pitchFamily="34" charset="0"/>
                        </a:rPr>
                        <a:t>gopïo</a:t>
                      </a:r>
                      <a:r>
                        <a:rPr lang="en-GB" sz="900" b="0" i="0" dirty="0">
                          <a:effectLst/>
                          <a:latin typeface="Arial" panose="020B0604020202020204" pitchFamily="34" charset="0"/>
                        </a:rPr>
                        <a:t> a </a:t>
                      </a:r>
                      <a:r>
                        <a:rPr lang="en-GB" sz="900" b="0" i="0" dirty="0" err="1">
                          <a:effectLst/>
                          <a:latin typeface="Arial" panose="020B0604020202020204" pitchFamily="34" charset="0"/>
                        </a:rPr>
                        <a:t>gludo</a:t>
                      </a:r>
                      <a:r>
                        <a:rPr lang="en-GB" sz="900" b="0" i="0" dirty="0">
                          <a:effectLst/>
                          <a:latin typeface="Arial" panose="020B0604020202020204" pitchFamily="34" charset="0"/>
                        </a:rPr>
                        <a:t> </a:t>
                      </a:r>
                      <a:r>
                        <a:rPr lang="en-GB" sz="900" b="0" i="0" dirty="0" err="1">
                          <a:effectLst/>
                          <a:latin typeface="Arial" panose="020B0604020202020204" pitchFamily="34" charset="0"/>
                        </a:rPr>
                        <a:t>testun</a:t>
                      </a:r>
                      <a:r>
                        <a:rPr lang="en-GB" sz="900" b="0" i="0" dirty="0">
                          <a:effectLst/>
                          <a:latin typeface="Arial" panose="020B0604020202020204" pitchFamily="34" charset="0"/>
                        </a:rPr>
                        <a:t> a </a:t>
                      </a:r>
                      <a:r>
                        <a:rPr lang="en-GB" sz="900" b="0" i="0" dirty="0" err="1">
                          <a:effectLst/>
                          <a:latin typeface="Arial" panose="020B0604020202020204" pitchFamily="34" charset="0"/>
                        </a:rPr>
                        <a:t>gynhyrchwyd</a:t>
                      </a:r>
                      <a:r>
                        <a:rPr lang="en-GB" sz="900" b="0" i="0" dirty="0">
                          <a:effectLst/>
                          <a:latin typeface="Arial" panose="020B0604020202020204" pitchFamily="34" charset="0"/>
                        </a:rPr>
                        <a:t> </a:t>
                      </a:r>
                      <a:r>
                        <a:rPr lang="en-GB" sz="900" b="0" i="0" dirty="0" err="1">
                          <a:effectLst/>
                          <a:latin typeface="Arial" panose="020B0604020202020204" pitchFamily="34" charset="0"/>
                        </a:rPr>
                        <a:t>gan</a:t>
                      </a:r>
                      <a:r>
                        <a:rPr lang="en-GB" sz="900" b="0" i="0" dirty="0">
                          <a:effectLst/>
                          <a:latin typeface="Arial" panose="020B0604020202020204" pitchFamily="34" charset="0"/>
                        </a:rPr>
                        <a:t> AI </a:t>
                      </a:r>
                      <a:r>
                        <a:rPr lang="en-GB" sz="900" b="0" i="0" dirty="0" err="1">
                          <a:effectLst/>
                          <a:latin typeface="Arial" panose="020B0604020202020204" pitchFamily="34" charset="0"/>
                        </a:rPr>
                        <a:t>i’ch</a:t>
                      </a:r>
                      <a:r>
                        <a:rPr lang="en-GB" sz="900" b="0" i="0" dirty="0">
                          <a:effectLst/>
                          <a:latin typeface="Arial" panose="020B0604020202020204" pitchFamily="34" charset="0"/>
                        </a:rPr>
                        <a:t> </a:t>
                      </a:r>
                      <a:r>
                        <a:rPr lang="en-GB" sz="900" b="0" i="0" dirty="0" err="1">
                          <a:effectLst/>
                          <a:latin typeface="Arial" panose="020B0604020202020204" pitchFamily="34" charset="0"/>
                        </a:rPr>
                        <a:t>gwaith</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F09127"/>
                      </a:solidFill>
                      <a:prstDash val="solid"/>
                      <a:round/>
                      <a:headEnd type="none" w="med" len="med"/>
                      <a:tailEnd type="none" w="med" len="med"/>
                    </a:lnR>
                    <a:lnT w="6350" cap="flat" cmpd="sng" algn="ctr">
                      <a:solidFill>
                        <a:srgbClr val="108B27"/>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91619492"/>
                  </a:ext>
                </a:extLst>
              </a:tr>
              <a:tr h="496898">
                <a:tc>
                  <a:txBody>
                    <a:bodyPr/>
                    <a:lstStyle/>
                    <a:p>
                      <a:pPr>
                        <a:lnSpc>
                          <a:spcPct val="107000"/>
                        </a:lnSpc>
                        <a:buNone/>
                      </a:pPr>
                      <a:r>
                        <a:rPr lang="cy-GB" sz="900" dirty="0">
                          <a:effectLst/>
                          <a:latin typeface="Arial" panose="020B0604020202020204" pitchFamily="34" charset="0"/>
                          <a:ea typeface="Calibri" panose="020F0502020204030204" pitchFamily="34" charset="0"/>
                        </a:rPr>
                        <a:t>STRWYTHUR</a:t>
                      </a:r>
                      <a:endParaRPr lang="cy-GB" sz="900" dirty="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nSpc>
                          <a:spcPct val="107000"/>
                        </a:lnSpc>
                        <a:buNone/>
                      </a:pPr>
                      <a:r>
                        <a:rPr lang="cy-GB" sz="900" dirty="0">
                          <a:effectLst/>
                          <a:latin typeface="Arial" panose="020B0604020202020204" pitchFamily="34" charset="0"/>
                          <a:ea typeface="Calibri" panose="020F0502020204030204" pitchFamily="34" charset="0"/>
                        </a:rPr>
                        <a:t>Ar gyfer yr asesiad hwn, gallwch chi ddefnyddio Deallusrwydd Artiffisial Cynhyrchiol i’ch cefnogi wrth strwythuro eich gwaith, yn cynnwys llunio strwythur dadl drafft, dynodi adrannau a phenawdau ac ati.</a:t>
                      </a:r>
                      <a:endParaRPr lang="cy-GB" sz="900" dirty="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err="1">
                          <a:effectLst/>
                          <a:latin typeface="Arial" panose="020B0604020202020204" pitchFamily="34" charset="0"/>
                        </a:rPr>
                        <a:t>Gallwch</a:t>
                      </a:r>
                      <a:r>
                        <a:rPr lang="en-GB" sz="900" b="0" i="0" dirty="0">
                          <a:effectLst/>
                          <a:latin typeface="Arial" panose="020B0604020202020204" pitchFamily="34" charset="0"/>
                        </a:rPr>
                        <a:t>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Na </a:t>
                      </a:r>
                      <a:r>
                        <a:rPr lang="en-GB" sz="900" b="0" i="0" dirty="0" err="1">
                          <a:effectLst/>
                          <a:latin typeface="Arial" panose="020B0604020202020204" pitchFamily="34" charset="0"/>
                        </a:rPr>
                        <a:t>allwch</a:t>
                      </a:r>
                      <a:r>
                        <a:rPr lang="en-GB" sz="900" b="0" i="0" dirty="0">
                          <a:effectLst/>
                          <a:latin typeface="Arial" panose="020B0604020202020204" pitchFamily="34" charset="0"/>
                        </a:rPr>
                        <a:t>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a:effectLst/>
                          <a:latin typeface="Arial" panose="020B0604020202020204" pitchFamily="34" charset="0"/>
                        </a:rPr>
                        <a:t> </a:t>
                      </a: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89344954"/>
                  </a:ext>
                </a:extLst>
              </a:tr>
              <a:tr h="496898">
                <a:tc>
                  <a:txBody>
                    <a:bodyPr/>
                    <a:lstStyle/>
                    <a:p>
                      <a:pPr>
                        <a:lnSpc>
                          <a:spcPct val="107000"/>
                        </a:lnSpc>
                        <a:buNone/>
                      </a:pPr>
                      <a:r>
                        <a:rPr lang="cy-GB" sz="900" dirty="0">
                          <a:effectLst/>
                          <a:latin typeface="Arial" panose="020B0604020202020204" pitchFamily="34" charset="0"/>
                          <a:ea typeface="Calibri" panose="020F0502020204030204" pitchFamily="34" charset="0"/>
                        </a:rPr>
                        <a:t>PRAWF DDARLLEN</a:t>
                      </a:r>
                      <a:endParaRPr lang="cy-GB" sz="900" dirty="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nSpc>
                          <a:spcPct val="107000"/>
                        </a:lnSpc>
                        <a:buNone/>
                      </a:pPr>
                      <a:r>
                        <a:rPr lang="cy-GB" sz="900" dirty="0">
                          <a:effectLst/>
                          <a:latin typeface="Arial" panose="020B0604020202020204" pitchFamily="34" charset="0"/>
                          <a:ea typeface="Calibri" panose="020F0502020204030204" pitchFamily="34" charset="0"/>
                        </a:rPr>
                        <a:t>Ar gyfer yr asesiad hwn, gallwch chi ddefnyddio Deallusrwydd Artiffisial Cynhyrchiol i wirio eich testun/ creadigaeth eich hun am wallau gramadegol a chystrawennol, gan gynnwys cael awgrymiadau i aralleirio eich gwaith.</a:t>
                      </a:r>
                      <a:endParaRPr lang="cy-GB" sz="900" dirty="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err="1">
                          <a:effectLst/>
                          <a:latin typeface="Arial" panose="020B0604020202020204" pitchFamily="34" charset="0"/>
                        </a:rPr>
                        <a:t>Gallwch</a:t>
                      </a:r>
                      <a:r>
                        <a:rPr lang="en-GB" sz="900" b="0" i="0" dirty="0">
                          <a:effectLst/>
                          <a:latin typeface="Arial" panose="020B0604020202020204" pitchFamily="34" charset="0"/>
                        </a:rPr>
                        <a:t>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Na </a:t>
                      </a:r>
                      <a:r>
                        <a:rPr lang="en-GB" sz="900" b="0" i="0" dirty="0" err="1">
                          <a:effectLst/>
                          <a:latin typeface="Arial" panose="020B0604020202020204" pitchFamily="34" charset="0"/>
                        </a:rPr>
                        <a:t>allwch</a:t>
                      </a:r>
                      <a:r>
                        <a:rPr lang="en-GB" sz="900" b="0" i="0" dirty="0">
                          <a:effectLst/>
                          <a:latin typeface="Arial" panose="020B0604020202020204" pitchFamily="34" charset="0"/>
                        </a:rPr>
                        <a:t>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err="1">
                          <a:effectLst/>
                          <a:latin typeface="Arial" panose="020B0604020202020204" pitchFamily="34" charset="0"/>
                        </a:rPr>
                        <a:t>Nid</a:t>
                      </a:r>
                      <a:r>
                        <a:rPr lang="en-GB" sz="900" b="0" i="0" dirty="0">
                          <a:effectLst/>
                          <a:latin typeface="Arial" panose="020B0604020202020204" pitchFamily="34" charset="0"/>
                        </a:rPr>
                        <a:t> </a:t>
                      </a:r>
                      <a:r>
                        <a:rPr lang="en-GB" sz="900" b="0" i="0" dirty="0" err="1">
                          <a:effectLst/>
                          <a:latin typeface="Arial" panose="020B0604020202020204" pitchFamily="34" charset="0"/>
                        </a:rPr>
                        <a:t>yw</a:t>
                      </a:r>
                      <a:r>
                        <a:rPr lang="en-GB" sz="900" b="0" i="0" dirty="0">
                          <a:effectLst/>
                          <a:latin typeface="Arial" panose="020B0604020202020204" pitchFamily="34" charset="0"/>
                        </a:rPr>
                        <a:t> </a:t>
                      </a:r>
                      <a:r>
                        <a:rPr lang="en-GB" sz="900" b="0" i="0" dirty="0" err="1">
                          <a:effectLst/>
                          <a:latin typeface="Arial" panose="020B0604020202020204" pitchFamily="34" charset="0"/>
                        </a:rPr>
                        <a:t>hyn</a:t>
                      </a:r>
                      <a:r>
                        <a:rPr lang="en-GB" sz="900" b="0" i="0" dirty="0">
                          <a:effectLst/>
                          <a:latin typeface="Arial" panose="020B0604020202020204" pitchFamily="34" charset="0"/>
                        </a:rPr>
                        <a:t> </a:t>
                      </a:r>
                      <a:r>
                        <a:rPr lang="en-GB" sz="900" b="0" i="0" dirty="0" err="1">
                          <a:effectLst/>
                          <a:latin typeface="Arial" panose="020B0604020202020204" pitchFamily="34" charset="0"/>
                        </a:rPr>
                        <a:t>yn</a:t>
                      </a:r>
                      <a:r>
                        <a:rPr lang="en-GB" sz="900" b="0" i="0" dirty="0">
                          <a:effectLst/>
                          <a:latin typeface="Arial" panose="020B0604020202020204" pitchFamily="34" charset="0"/>
                        </a:rPr>
                        <a:t> </a:t>
                      </a:r>
                      <a:r>
                        <a:rPr lang="en-GB" sz="900" b="0" i="0" dirty="0" err="1">
                          <a:effectLst/>
                          <a:latin typeface="Arial" panose="020B0604020202020204" pitchFamily="34" charset="0"/>
                        </a:rPr>
                        <a:t>cynnwys</a:t>
                      </a:r>
                      <a:r>
                        <a:rPr lang="en-GB" sz="900" b="0" i="0" dirty="0">
                          <a:effectLst/>
                          <a:latin typeface="Arial" panose="020B0604020202020204" pitchFamily="34" charset="0"/>
                        </a:rPr>
                        <a:t> </a:t>
                      </a:r>
                      <a:r>
                        <a:rPr lang="en-GB" sz="900" b="0" i="0" dirty="0" err="1">
                          <a:effectLst/>
                          <a:latin typeface="Arial" panose="020B0604020202020204" pitchFamily="34" charset="0"/>
                        </a:rPr>
                        <a:t>copïo</a:t>
                      </a:r>
                      <a:r>
                        <a:rPr lang="en-GB" sz="900" b="0" i="0" dirty="0">
                          <a:effectLst/>
                          <a:latin typeface="Arial" panose="020B0604020202020204" pitchFamily="34" charset="0"/>
                        </a:rPr>
                        <a:t> a </a:t>
                      </a:r>
                      <a:r>
                        <a:rPr lang="en-GB" sz="900" b="0" i="0" dirty="0" err="1">
                          <a:effectLst/>
                          <a:latin typeface="Arial" panose="020B0604020202020204" pitchFamily="34" charset="0"/>
                        </a:rPr>
                        <a:t>gludo</a:t>
                      </a:r>
                      <a:r>
                        <a:rPr lang="en-GB" sz="900" b="0" i="0" dirty="0">
                          <a:effectLst/>
                          <a:latin typeface="Arial" panose="020B0604020202020204" pitchFamily="34" charset="0"/>
                        </a:rPr>
                        <a:t> </a:t>
                      </a:r>
                      <a:r>
                        <a:rPr lang="en-GB" sz="900" b="0" i="0" dirty="0" err="1">
                          <a:effectLst/>
                          <a:latin typeface="Arial" panose="020B0604020202020204" pitchFamily="34" charset="0"/>
                        </a:rPr>
                        <a:t>aralleiriadau</a:t>
                      </a:r>
                      <a:r>
                        <a:rPr lang="en-GB" sz="900" b="0" i="0" dirty="0">
                          <a:effectLst/>
                          <a:latin typeface="Arial" panose="020B0604020202020204" pitchFamily="34" charset="0"/>
                        </a:rPr>
                        <a:t> a </a:t>
                      </a:r>
                      <a:r>
                        <a:rPr lang="en-GB" sz="900" b="0" i="0" dirty="0" err="1">
                          <a:effectLst/>
                          <a:latin typeface="Arial" panose="020B0604020202020204" pitchFamily="34" charset="0"/>
                        </a:rPr>
                        <a:t>gynhyrchwyd</a:t>
                      </a:r>
                      <a:r>
                        <a:rPr lang="en-GB" sz="900" b="0" i="0" dirty="0">
                          <a:effectLst/>
                          <a:latin typeface="Arial" panose="020B0604020202020204" pitchFamily="34" charset="0"/>
                        </a:rPr>
                        <a:t> </a:t>
                      </a:r>
                      <a:r>
                        <a:rPr lang="en-GB" sz="900" b="0" i="0" dirty="0" err="1">
                          <a:effectLst/>
                          <a:latin typeface="Arial" panose="020B0604020202020204" pitchFamily="34" charset="0"/>
                        </a:rPr>
                        <a:t>gan</a:t>
                      </a:r>
                      <a:r>
                        <a:rPr lang="en-GB" sz="900" b="0" i="0" dirty="0">
                          <a:effectLst/>
                          <a:latin typeface="Arial" panose="020B0604020202020204" pitchFamily="34" charset="0"/>
                        </a:rPr>
                        <a:t> AI </a:t>
                      </a:r>
                      <a:r>
                        <a:rPr lang="en-GB" sz="900" b="0" i="0" dirty="0" err="1">
                          <a:effectLst/>
                          <a:latin typeface="Arial" panose="020B0604020202020204" pitchFamily="34" charset="0"/>
                        </a:rPr>
                        <a:t>i’ch</a:t>
                      </a:r>
                      <a:r>
                        <a:rPr lang="en-GB" sz="900" b="0" i="0" dirty="0">
                          <a:effectLst/>
                          <a:latin typeface="Arial" panose="020B0604020202020204" pitchFamily="34" charset="0"/>
                        </a:rPr>
                        <a:t> </a:t>
                      </a:r>
                      <a:r>
                        <a:rPr lang="en-GB" sz="900" b="0" i="0" dirty="0" err="1">
                          <a:effectLst/>
                          <a:latin typeface="Arial" panose="020B0604020202020204" pitchFamily="34" charset="0"/>
                        </a:rPr>
                        <a:t>testun</a:t>
                      </a:r>
                      <a:r>
                        <a:rPr lang="en-GB" sz="900" b="0" i="0" dirty="0">
                          <a:effectLst/>
                          <a:latin typeface="Arial" panose="020B0604020202020204" pitchFamily="34" charset="0"/>
                        </a:rPr>
                        <a:t>. Mae </a:t>
                      </a:r>
                      <a:r>
                        <a:rPr lang="en-GB" sz="900" b="0" i="0" dirty="0" err="1">
                          <a:effectLst/>
                          <a:latin typeface="Arial" panose="020B0604020202020204" pitchFamily="34" charset="0"/>
                        </a:rPr>
                        <a:t>hyn</a:t>
                      </a:r>
                      <a:r>
                        <a:rPr lang="en-GB" sz="900" b="0" i="0" dirty="0">
                          <a:effectLst/>
                          <a:latin typeface="Arial" panose="020B0604020202020204" pitchFamily="34" charset="0"/>
                        </a:rPr>
                        <a:t> </a:t>
                      </a:r>
                      <a:r>
                        <a:rPr lang="en-GB" sz="900" b="0" i="0" dirty="0" err="1">
                          <a:effectLst/>
                          <a:latin typeface="Arial" panose="020B0604020202020204" pitchFamily="34" charset="0"/>
                        </a:rPr>
                        <a:t>yn</a:t>
                      </a:r>
                      <a:r>
                        <a:rPr lang="en-GB" sz="900" b="0" i="0" dirty="0">
                          <a:effectLst/>
                          <a:latin typeface="Arial" panose="020B0604020202020204" pitchFamily="34" charset="0"/>
                        </a:rPr>
                        <a:t> </a:t>
                      </a:r>
                      <a:r>
                        <a:rPr lang="en-GB" sz="900" b="0" i="0" dirty="0" err="1">
                          <a:effectLst/>
                          <a:latin typeface="Arial" panose="020B0604020202020204" pitchFamily="34" charset="0"/>
                        </a:rPr>
                        <a:t>cyfeirio</a:t>
                      </a:r>
                      <a:r>
                        <a:rPr lang="en-GB" sz="900" b="0" i="0" dirty="0">
                          <a:effectLst/>
                          <a:latin typeface="Arial" panose="020B0604020202020204" pitchFamily="34" charset="0"/>
                        </a:rPr>
                        <a:t> at offer </a:t>
                      </a:r>
                      <a:r>
                        <a:rPr lang="en-GB" sz="900" b="0" i="0" dirty="0" err="1">
                          <a:effectLst/>
                          <a:latin typeface="Arial" panose="020B0604020202020204" pitchFamily="34" charset="0"/>
                        </a:rPr>
                        <a:t>fel</a:t>
                      </a:r>
                      <a:r>
                        <a:rPr lang="en-GB" sz="900" b="0" i="0" dirty="0">
                          <a:effectLst/>
                          <a:latin typeface="Arial" panose="020B0604020202020204" pitchFamily="34" charset="0"/>
                        </a:rPr>
                        <a:t> Grammarly.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05477170"/>
                  </a:ext>
                </a:extLst>
              </a:tr>
              <a:tr h="496898">
                <a:tc>
                  <a:txBody>
                    <a:bodyPr/>
                    <a:lstStyle/>
                    <a:p>
                      <a:pPr>
                        <a:lnSpc>
                          <a:spcPct val="107000"/>
                        </a:lnSpc>
                        <a:buNone/>
                      </a:pPr>
                      <a:r>
                        <a:rPr lang="cy-GB" sz="900" dirty="0">
                          <a:effectLst/>
                          <a:latin typeface="Arial" panose="020B0604020202020204" pitchFamily="34" charset="0"/>
                          <a:ea typeface="Calibri" panose="020F0502020204030204" pitchFamily="34" charset="0"/>
                        </a:rPr>
                        <a:t>YSGRIFENNU</a:t>
                      </a:r>
                      <a:endParaRPr lang="cy-GB" sz="900" dirty="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nSpc>
                          <a:spcPct val="107000"/>
                        </a:lnSpc>
                        <a:buNone/>
                      </a:pPr>
                      <a:r>
                        <a:rPr lang="cy-GB" sz="900" dirty="0">
                          <a:effectLst/>
                          <a:latin typeface="Arial" panose="020B0604020202020204" pitchFamily="34" charset="0"/>
                          <a:ea typeface="Calibri" panose="020F0502020204030204" pitchFamily="34" charset="0"/>
                        </a:rPr>
                        <a:t>Ar gyfer yr asesiad hwn, gallwch chi ddefnyddio Deallusrwydd Artiffisial Cynhyrchiol i greu testun i’w gyflwyno. </a:t>
                      </a:r>
                      <a:endParaRPr lang="cy-GB" sz="900" dirty="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err="1">
                          <a:effectLst/>
                          <a:latin typeface="Arial" panose="020B0604020202020204" pitchFamily="34" charset="0"/>
                        </a:rPr>
                        <a:t>Gallwch</a:t>
                      </a:r>
                      <a:r>
                        <a:rPr lang="en-GB" sz="900" b="0" i="0" dirty="0">
                          <a:effectLst/>
                          <a:latin typeface="Arial" panose="020B0604020202020204" pitchFamily="34" charset="0"/>
                        </a:rPr>
                        <a:t>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Na </a:t>
                      </a:r>
                      <a:r>
                        <a:rPr lang="en-GB" sz="900" b="0" i="0" dirty="0" err="1">
                          <a:effectLst/>
                          <a:latin typeface="Arial" panose="020B0604020202020204" pitchFamily="34" charset="0"/>
                        </a:rPr>
                        <a:t>allwch</a:t>
                      </a:r>
                      <a:r>
                        <a:rPr lang="en-GB" sz="900" b="0" i="0" dirty="0">
                          <a:effectLst/>
                          <a:latin typeface="Arial" panose="020B0604020202020204" pitchFamily="34" charset="0"/>
                        </a:rPr>
                        <a:t>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214"/>
                        </a:lnSpc>
                        <a:buNone/>
                      </a:pPr>
                      <a:r>
                        <a:rPr lang="en-GB" sz="700" b="0" i="0">
                          <a:effectLst/>
                          <a:latin typeface="Times New Roman" panose="02020603050405020304" pitchFamily="18" charset="0"/>
                        </a:rPr>
                        <a:t> </a:t>
                      </a: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21676900"/>
                  </a:ext>
                </a:extLst>
              </a:tr>
              <a:tr h="496898">
                <a:tc>
                  <a:txBody>
                    <a:bodyPr/>
                    <a:lstStyle/>
                    <a:p>
                      <a:pPr>
                        <a:lnSpc>
                          <a:spcPct val="107000"/>
                        </a:lnSpc>
                        <a:buNone/>
                      </a:pPr>
                      <a:r>
                        <a:rPr lang="cy-GB" sz="900" dirty="0">
                          <a:effectLst/>
                          <a:latin typeface="Arial" panose="020B0604020202020204" pitchFamily="34" charset="0"/>
                          <a:ea typeface="Calibri" panose="020F0502020204030204" pitchFamily="34" charset="0"/>
                        </a:rPr>
                        <a:t>CREADIGOL</a:t>
                      </a:r>
                      <a:endParaRPr lang="cy-GB" sz="900" dirty="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nSpc>
                          <a:spcPct val="107000"/>
                        </a:lnSpc>
                        <a:buNone/>
                      </a:pPr>
                      <a:r>
                        <a:rPr lang="cy-GB" sz="900">
                          <a:effectLst/>
                          <a:latin typeface="Arial" panose="020B0604020202020204" pitchFamily="34" charset="0"/>
                          <a:ea typeface="Calibri" panose="020F0502020204030204" pitchFamily="34" charset="0"/>
                        </a:rPr>
                        <a:t>Ar gyfer yr asesiad hwn, gallwch chi ddefnyddio Deallusrwydd Artiffisial Cynhyrchiol i greu deunyddiau creadigol, megis delweddau. </a:t>
                      </a:r>
                      <a:endParaRPr lang="cy-GB" sz="90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err="1">
                          <a:effectLst/>
                          <a:latin typeface="Arial" panose="020B0604020202020204" pitchFamily="34" charset="0"/>
                        </a:rPr>
                        <a:t>Gallwch</a:t>
                      </a:r>
                      <a:r>
                        <a:rPr lang="en-GB" sz="900" b="0" i="0" dirty="0">
                          <a:effectLst/>
                          <a:latin typeface="Arial" panose="020B0604020202020204" pitchFamily="34" charset="0"/>
                        </a:rPr>
                        <a:t>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Na </a:t>
                      </a:r>
                      <a:r>
                        <a:rPr lang="en-GB" sz="900" b="0" i="0" dirty="0" err="1">
                          <a:effectLst/>
                          <a:latin typeface="Arial" panose="020B0604020202020204" pitchFamily="34" charset="0"/>
                        </a:rPr>
                        <a:t>allwch</a:t>
                      </a:r>
                      <a:r>
                        <a:rPr lang="en-GB" sz="900" b="0" i="0" dirty="0">
                          <a:effectLst/>
                          <a:latin typeface="Arial" panose="020B0604020202020204" pitchFamily="34" charset="0"/>
                        </a:rPr>
                        <a:t>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214"/>
                        </a:lnSpc>
                        <a:buNone/>
                      </a:pPr>
                      <a:r>
                        <a:rPr lang="en-GB" sz="700" b="0" i="0">
                          <a:effectLst/>
                          <a:latin typeface="Times New Roman" panose="02020603050405020304" pitchFamily="18" charset="0"/>
                        </a:rPr>
                        <a:t> </a:t>
                      </a: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98180190"/>
                  </a:ext>
                </a:extLst>
              </a:tr>
              <a:tr h="496898">
                <a:tc>
                  <a:txBody>
                    <a:bodyPr/>
                    <a:lstStyle/>
                    <a:p>
                      <a:pPr>
                        <a:lnSpc>
                          <a:spcPct val="107000"/>
                        </a:lnSpc>
                        <a:buNone/>
                      </a:pPr>
                      <a:r>
                        <a:rPr lang="cy-GB" sz="900" dirty="0">
                          <a:effectLst/>
                          <a:latin typeface="Arial" panose="020B0604020202020204" pitchFamily="34" charset="0"/>
                          <a:ea typeface="Calibri" panose="020F0502020204030204" pitchFamily="34" charset="0"/>
                        </a:rPr>
                        <a:t>RHAGLENNU </a:t>
                      </a:r>
                      <a:endParaRPr lang="cy-GB" sz="900" dirty="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nSpc>
                          <a:spcPct val="107000"/>
                        </a:lnSpc>
                        <a:buNone/>
                      </a:pPr>
                      <a:r>
                        <a:rPr lang="cy-GB" sz="900">
                          <a:effectLst/>
                          <a:latin typeface="Arial" panose="020B0604020202020204" pitchFamily="34" charset="0"/>
                          <a:ea typeface="Calibri" panose="020F0502020204030204" pitchFamily="34" charset="0"/>
                        </a:rPr>
                        <a:t>Ar gyfer yr asesiad hwn, gallwch chi ddefnyddio Deallusrwydd Artiffisial Cynhyrchiol i greu a gwirio cod.</a:t>
                      </a:r>
                      <a:endParaRPr lang="cy-GB" sz="90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err="1">
                          <a:effectLst/>
                          <a:latin typeface="Arial" panose="020B0604020202020204" pitchFamily="34" charset="0"/>
                        </a:rPr>
                        <a:t>Gallwch</a:t>
                      </a:r>
                      <a:r>
                        <a:rPr lang="en-GB" sz="900" b="0" i="0" dirty="0">
                          <a:effectLst/>
                          <a:latin typeface="Arial" panose="020B0604020202020204" pitchFamily="34" charset="0"/>
                        </a:rPr>
                        <a:t>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Na </a:t>
                      </a:r>
                      <a:r>
                        <a:rPr lang="en-GB" sz="900" b="0" i="0" dirty="0" err="1">
                          <a:effectLst/>
                          <a:latin typeface="Arial" panose="020B0604020202020204" pitchFamily="34" charset="0"/>
                        </a:rPr>
                        <a:t>allwch</a:t>
                      </a:r>
                      <a:r>
                        <a:rPr lang="en-GB" sz="900" b="0" i="0" dirty="0">
                          <a:effectLst/>
                          <a:latin typeface="Arial" panose="020B0604020202020204" pitchFamily="34" charset="0"/>
                        </a:rPr>
                        <a:t>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214"/>
                        </a:lnSpc>
                        <a:buNone/>
                      </a:pPr>
                      <a:r>
                        <a:rPr lang="en-GB" sz="700" b="0" i="0">
                          <a:effectLst/>
                          <a:latin typeface="Times New Roman" panose="02020603050405020304" pitchFamily="18" charset="0"/>
                        </a:rPr>
                        <a:t> </a:t>
                      </a: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386013"/>
                  </a:ext>
                </a:extLst>
              </a:tr>
              <a:tr h="496898">
                <a:tc>
                  <a:txBody>
                    <a:bodyPr/>
                    <a:lstStyle/>
                    <a:p>
                      <a:pPr>
                        <a:lnSpc>
                          <a:spcPct val="107000"/>
                        </a:lnSpc>
                        <a:buNone/>
                      </a:pPr>
                      <a:r>
                        <a:rPr lang="cy-GB" sz="900" dirty="0">
                          <a:effectLst/>
                          <a:latin typeface="Arial" panose="020B0604020202020204" pitchFamily="34" charset="0"/>
                          <a:ea typeface="Calibri" panose="020F0502020204030204" pitchFamily="34" charset="0"/>
                        </a:rPr>
                        <a:t>DIM</a:t>
                      </a:r>
                      <a:endParaRPr lang="cy-GB" sz="900" dirty="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20F2EF"/>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40F1EF"/>
                      </a:solidFill>
                      <a:prstDash val="solid"/>
                      <a:round/>
                      <a:headEnd type="none" w="med" len="med"/>
                      <a:tailEnd type="none" w="med" len="med"/>
                    </a:lnB>
                    <a:noFill/>
                  </a:tcPr>
                </a:tc>
                <a:tc>
                  <a:txBody>
                    <a:bodyPr/>
                    <a:lstStyle/>
                    <a:p>
                      <a:pPr>
                        <a:lnSpc>
                          <a:spcPct val="107000"/>
                        </a:lnSpc>
                        <a:buNone/>
                      </a:pPr>
                      <a:r>
                        <a:rPr lang="cy-GB" sz="900" dirty="0">
                          <a:effectLst/>
                          <a:latin typeface="Arial" panose="020B0604020202020204" pitchFamily="34" charset="0"/>
                          <a:ea typeface="Calibri" panose="020F0502020204030204" pitchFamily="34" charset="0"/>
                        </a:rPr>
                        <a:t>Ar gyfer yr asesiad hwn, ni chaniateir i chi ddefnyddio </a:t>
                      </a:r>
                      <a:r>
                        <a:rPr lang="cy-GB" sz="900" b="1" dirty="0">
                          <a:effectLst/>
                          <a:latin typeface="Arial" panose="020B0604020202020204" pitchFamily="34" charset="0"/>
                          <a:ea typeface="Calibri" panose="020F0502020204030204" pitchFamily="34" charset="0"/>
                        </a:rPr>
                        <a:t>unrhyw</a:t>
                      </a:r>
                      <a:r>
                        <a:rPr lang="cy-GB" sz="900" dirty="0">
                          <a:effectLst/>
                          <a:latin typeface="Arial" panose="020B0604020202020204" pitchFamily="34" charset="0"/>
                          <a:ea typeface="Calibri" panose="020F0502020204030204" pitchFamily="34" charset="0"/>
                        </a:rPr>
                        <a:t> fath o gymorth drwy Ddeallusrwydd Artiffisial Cynhyrchiol.  Mae hyn yn cynnwys cymorth ymchwil, cymorth strwythur, cymorth ysgrifennu / prawf ddarllen a chymorth creadigol.</a:t>
                      </a:r>
                      <a:endParaRPr lang="cy-GB" sz="900" dirty="0">
                        <a:effectLst/>
                        <a:latin typeface="Times New Roman" panose="02020603050405020304" pitchFamily="18" charset="0"/>
                        <a:ea typeface="Times New Roman" panose="02020603050405020304" pitchFamily="18" charset="0"/>
                      </a:endParaRPr>
                    </a:p>
                  </a:txBody>
                  <a:tcPr marL="66675" marR="66675"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err="1">
                          <a:effectLst/>
                          <a:latin typeface="Arial" panose="020B0604020202020204" pitchFamily="34" charset="0"/>
                        </a:rPr>
                        <a:t>Gallwch</a:t>
                      </a:r>
                      <a:r>
                        <a:rPr lang="en-GB" sz="900" b="0" i="0" dirty="0">
                          <a:effectLst/>
                          <a:latin typeface="Arial" panose="020B0604020202020204" pitchFamily="34" charset="0"/>
                        </a:rPr>
                        <a:t>​</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Na </a:t>
                      </a:r>
                      <a:r>
                        <a:rPr lang="en-GB" sz="900" b="0" i="0" dirty="0" err="1">
                          <a:effectLst/>
                          <a:latin typeface="Arial" panose="020B0604020202020204" pitchFamily="34" charset="0"/>
                        </a:rPr>
                        <a:t>allwch</a:t>
                      </a:r>
                      <a:r>
                        <a:rPr lang="en-GB" sz="900" b="0" i="0" dirty="0">
                          <a:effectLst/>
                          <a:latin typeface="Arial" panose="020B0604020202020204" pitchFamily="34" charset="0"/>
                        </a:rPr>
                        <a:t>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214"/>
                        </a:lnSpc>
                        <a:buNone/>
                      </a:pPr>
                      <a:r>
                        <a:rPr lang="en-GB" sz="700" b="0" i="0" dirty="0">
                          <a:effectLst/>
                          <a:latin typeface="Times New Roman" panose="02020603050405020304" pitchFamily="18" charset="0"/>
                        </a:rPr>
                        <a:t> </a:t>
                      </a: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60F9E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E0F7EF"/>
                      </a:solidFill>
                      <a:prstDash val="solid"/>
                      <a:round/>
                      <a:headEnd type="none" w="med" len="med"/>
                      <a:tailEnd type="none" w="med" len="med"/>
                    </a:lnB>
                    <a:noFill/>
                  </a:tcPr>
                </a:tc>
                <a:extLst>
                  <a:ext uri="{0D108BD9-81ED-4DB2-BD59-A6C34878D82A}">
                    <a16:rowId xmlns:a16="http://schemas.microsoft.com/office/drawing/2014/main" val="420808144"/>
                  </a:ext>
                </a:extLst>
              </a:tr>
            </a:tbl>
          </a:graphicData>
        </a:graphic>
      </p:graphicFrame>
    </p:spTree>
    <p:extLst>
      <p:ext uri="{BB962C8B-B14F-4D97-AF65-F5344CB8AC3E}">
        <p14:creationId xmlns:p14="http://schemas.microsoft.com/office/powerpoint/2010/main" val="2601484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9F719-FCD4-51AF-BC55-CE4100E241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1961B5-7811-E515-35F1-D1139945B87C}"/>
              </a:ext>
            </a:extLst>
          </p:cNvPr>
          <p:cNvSpPr>
            <a:spLocks noGrp="1"/>
          </p:cNvSpPr>
          <p:nvPr>
            <p:ph type="title"/>
          </p:nvPr>
        </p:nvSpPr>
        <p:spPr>
          <a:xfrm>
            <a:off x="628650" y="365125"/>
            <a:ext cx="7886700" cy="1325563"/>
          </a:xfrm>
        </p:spPr>
        <p:txBody>
          <a:bodyPr anchor="ctr">
            <a:normAutofit/>
          </a:bodyPr>
          <a:lstStyle/>
          <a:p>
            <a:r>
              <a:rPr lang="en-GB" dirty="0"/>
              <a:t>Use of AI </a:t>
            </a:r>
          </a:p>
        </p:txBody>
      </p:sp>
      <p:graphicFrame>
        <p:nvGraphicFramePr>
          <p:cNvPr id="7" name="Content Placeholder 6">
            <a:extLst>
              <a:ext uri="{FF2B5EF4-FFF2-40B4-BE49-F238E27FC236}">
                <a16:creationId xmlns:a16="http://schemas.microsoft.com/office/drawing/2014/main" id="{679C7396-B7EF-6B60-07F6-09E96FAC7E31}"/>
              </a:ext>
            </a:extLst>
          </p:cNvPr>
          <p:cNvGraphicFramePr>
            <a:graphicFrameLocks noGrp="1"/>
          </p:cNvGraphicFramePr>
          <p:nvPr>
            <p:ph idx="1"/>
            <p:extLst>
              <p:ext uri="{D42A27DB-BD31-4B8C-83A1-F6EECF244321}">
                <p14:modId xmlns:p14="http://schemas.microsoft.com/office/powerpoint/2010/main" val="1115294234"/>
              </p:ext>
            </p:extLst>
          </p:nvPr>
        </p:nvGraphicFramePr>
        <p:xfrm>
          <a:off x="339892" y="1533954"/>
          <a:ext cx="7886702" cy="4161654"/>
        </p:xfrm>
        <a:graphic>
          <a:graphicData uri="http://schemas.openxmlformats.org/drawingml/2006/table">
            <a:tbl>
              <a:tblPr/>
              <a:tblGrid>
                <a:gridCol w="1037961">
                  <a:extLst>
                    <a:ext uri="{9D8B030D-6E8A-4147-A177-3AD203B41FA5}">
                      <a16:colId xmlns:a16="http://schemas.microsoft.com/office/drawing/2014/main" val="3066460250"/>
                    </a:ext>
                  </a:extLst>
                </a:gridCol>
                <a:gridCol w="3182771">
                  <a:extLst>
                    <a:ext uri="{9D8B030D-6E8A-4147-A177-3AD203B41FA5}">
                      <a16:colId xmlns:a16="http://schemas.microsoft.com/office/drawing/2014/main" val="1216060633"/>
                    </a:ext>
                  </a:extLst>
                </a:gridCol>
                <a:gridCol w="471051">
                  <a:extLst>
                    <a:ext uri="{9D8B030D-6E8A-4147-A177-3AD203B41FA5}">
                      <a16:colId xmlns:a16="http://schemas.microsoft.com/office/drawing/2014/main" val="113051985"/>
                    </a:ext>
                  </a:extLst>
                </a:gridCol>
                <a:gridCol w="3194919">
                  <a:extLst>
                    <a:ext uri="{9D8B030D-6E8A-4147-A177-3AD203B41FA5}">
                      <a16:colId xmlns:a16="http://schemas.microsoft.com/office/drawing/2014/main" val="3161304295"/>
                    </a:ext>
                  </a:extLst>
                </a:gridCol>
              </a:tblGrid>
              <a:tr h="496898">
                <a:tc>
                  <a:txBody>
                    <a:bodyPr/>
                    <a:lstStyle/>
                    <a:p>
                      <a:pPr algn="l" rtl="0" fontAlgn="base">
                        <a:lnSpc>
                          <a:spcPts val="1376"/>
                        </a:lnSpc>
                        <a:buNone/>
                      </a:pPr>
                      <a:r>
                        <a:rPr lang="en-GB" sz="900" b="0" i="0" dirty="0">
                          <a:effectLst/>
                          <a:latin typeface="Arial" panose="020B0604020202020204" pitchFamily="34" charset="0"/>
                        </a:rPr>
                        <a:t>RESEARCH </a:t>
                      </a:r>
                      <a:endParaRPr lang="en-GB" sz="1300" b="0" i="0" dirty="0">
                        <a:effectLst/>
                      </a:endParaRPr>
                    </a:p>
                  </a:txBody>
                  <a:tcPr marL="25498" marR="25498" marT="12749" marB="12749">
                    <a:lnL w="6350" cap="flat" cmpd="sng" algn="ctr">
                      <a:solidFill>
                        <a:srgbClr val="908627"/>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308927"/>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a:effectLst/>
                          <a:latin typeface="Arial" panose="020B0604020202020204" pitchFamily="34" charset="0"/>
                        </a:rPr>
                        <a:t>For this assessment, you can use Generative AI to support you in research and data analysis.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a:effectLst/>
                          <a:latin typeface="Arial" panose="020B0604020202020204" pitchFamily="34" charset="0"/>
                        </a:rPr>
                        <a:t>Yes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No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a:effectLst/>
                          <a:latin typeface="Arial" panose="020B0604020202020204" pitchFamily="34" charset="0"/>
                        </a:rPr>
                        <a:t>This does not mean rephrasing research to include in your work. You cannot copy and paste AI generated text into your work.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F09127"/>
                      </a:solidFill>
                      <a:prstDash val="solid"/>
                      <a:round/>
                      <a:headEnd type="none" w="med" len="med"/>
                      <a:tailEnd type="none" w="med" len="med"/>
                    </a:lnR>
                    <a:lnT w="6350" cap="flat" cmpd="sng" algn="ctr">
                      <a:solidFill>
                        <a:srgbClr val="108B27"/>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91619492"/>
                  </a:ext>
                </a:extLst>
              </a:tr>
              <a:tr h="496898">
                <a:tc>
                  <a:txBody>
                    <a:bodyPr/>
                    <a:lstStyle/>
                    <a:p>
                      <a:pPr algn="l" rtl="0" fontAlgn="base">
                        <a:lnSpc>
                          <a:spcPts val="1376"/>
                        </a:lnSpc>
                        <a:buNone/>
                      </a:pPr>
                      <a:r>
                        <a:rPr lang="en-GB" sz="900" b="0" i="0">
                          <a:effectLst/>
                          <a:latin typeface="Arial" panose="020B0604020202020204" pitchFamily="34" charset="0"/>
                        </a:rPr>
                        <a:t>STRUCTURE </a:t>
                      </a:r>
                      <a:endParaRPr lang="en-GB" sz="1300" b="0" i="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a:effectLst/>
                          <a:latin typeface="Arial" panose="020B0604020202020204" pitchFamily="34" charset="0"/>
                        </a:rPr>
                        <a:t>For this assessment, you can use Generative AI to support you in structuring your submission, including creating a draft argument structure, identifying parts and headings, etc. </a:t>
                      </a:r>
                      <a:endParaRPr lang="en-GB" sz="1300" b="0" i="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a:effectLst/>
                          <a:latin typeface="Arial" panose="020B0604020202020204" pitchFamily="34" charset="0"/>
                        </a:rPr>
                        <a:t>Yes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No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a:effectLst/>
                          <a:latin typeface="Arial" panose="020B0604020202020204" pitchFamily="34" charset="0"/>
                        </a:rPr>
                        <a:t> </a:t>
                      </a: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89344954"/>
                  </a:ext>
                </a:extLst>
              </a:tr>
              <a:tr h="496898">
                <a:tc>
                  <a:txBody>
                    <a:bodyPr/>
                    <a:lstStyle/>
                    <a:p>
                      <a:pPr algn="l" rtl="0" fontAlgn="base">
                        <a:lnSpc>
                          <a:spcPts val="1376"/>
                        </a:lnSpc>
                        <a:buNone/>
                      </a:pPr>
                      <a:r>
                        <a:rPr lang="en-GB" sz="900" b="0" i="0">
                          <a:effectLst/>
                          <a:latin typeface="Arial" panose="020B0604020202020204" pitchFamily="34" charset="0"/>
                        </a:rPr>
                        <a:t>PROOFREADING </a:t>
                      </a:r>
                      <a:endParaRPr lang="en-GB" sz="1300" b="0" i="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a:effectLst/>
                          <a:latin typeface="Arial" panose="020B0604020202020204" pitchFamily="34" charset="0"/>
                        </a:rPr>
                        <a:t>For this assessment, you can use Generative AI to check your own text/creation for grammatical and syntactical mistakes, including getting suggestions to rephrase your work.    </a:t>
                      </a:r>
                      <a:endParaRPr lang="en-GB" sz="1300" b="0" i="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a:effectLst/>
                          <a:latin typeface="Arial" panose="020B0604020202020204" pitchFamily="34" charset="0"/>
                        </a:rPr>
                        <a:t>Yes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No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a:effectLst/>
                          <a:latin typeface="Arial" panose="020B0604020202020204" pitchFamily="34" charset="0"/>
                        </a:rPr>
                        <a:t>This does not include copy and pasting AI generated rephrasing into your text. This refers to tools such as Grammarly.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05477170"/>
                  </a:ext>
                </a:extLst>
              </a:tr>
              <a:tr h="496898">
                <a:tc>
                  <a:txBody>
                    <a:bodyPr/>
                    <a:lstStyle/>
                    <a:p>
                      <a:pPr algn="l" rtl="0" fontAlgn="base">
                        <a:lnSpc>
                          <a:spcPts val="1376"/>
                        </a:lnSpc>
                        <a:buNone/>
                      </a:pPr>
                      <a:r>
                        <a:rPr lang="en-GB" sz="900" b="0" i="0">
                          <a:effectLst/>
                          <a:latin typeface="Arial" panose="020B0604020202020204" pitchFamily="34" charset="0"/>
                        </a:rPr>
                        <a:t>WRITING </a:t>
                      </a:r>
                      <a:endParaRPr lang="en-GB" sz="1300" b="0" i="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a:effectLst/>
                          <a:latin typeface="Arial" panose="020B0604020202020204" pitchFamily="34" charset="0"/>
                        </a:rPr>
                        <a:t>For this assessment, you can use Generative AI to create text for submission. </a:t>
                      </a:r>
                      <a:endParaRPr lang="en-GB" sz="1300" b="0" i="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a:effectLst/>
                          <a:latin typeface="Arial" panose="020B0604020202020204" pitchFamily="34" charset="0"/>
                        </a:rPr>
                        <a:t>Yes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No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214"/>
                        </a:lnSpc>
                        <a:buNone/>
                      </a:pPr>
                      <a:r>
                        <a:rPr lang="en-GB" sz="700" b="0" i="0" dirty="0">
                          <a:effectLst/>
                          <a:latin typeface="Times New Roman" panose="02020603050405020304" pitchFamily="18" charset="0"/>
                        </a:rPr>
                        <a:t> </a:t>
                      </a: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21676900"/>
                  </a:ext>
                </a:extLst>
              </a:tr>
              <a:tr h="496898">
                <a:tc>
                  <a:txBody>
                    <a:bodyPr/>
                    <a:lstStyle/>
                    <a:p>
                      <a:pPr algn="l" rtl="0" fontAlgn="base">
                        <a:lnSpc>
                          <a:spcPts val="1376"/>
                        </a:lnSpc>
                        <a:buNone/>
                      </a:pPr>
                      <a:r>
                        <a:rPr lang="en-GB" sz="900" b="0" i="0">
                          <a:effectLst/>
                          <a:latin typeface="Arial" panose="020B0604020202020204" pitchFamily="34" charset="0"/>
                        </a:rPr>
                        <a:t>CREATIVE </a:t>
                      </a:r>
                      <a:endParaRPr lang="en-GB" sz="1300" b="0" i="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a:effectLst/>
                          <a:latin typeface="Arial" panose="020B0604020202020204" pitchFamily="34" charset="0"/>
                        </a:rPr>
                        <a:t>For this assessment, you can use Generative AI to create creative materials, such as images. </a:t>
                      </a:r>
                      <a:endParaRPr lang="en-GB" sz="1300" b="0" i="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a:effectLst/>
                          <a:latin typeface="Arial" panose="020B0604020202020204" pitchFamily="34" charset="0"/>
                        </a:rPr>
                        <a:t>Yes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No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214"/>
                        </a:lnSpc>
                        <a:buNone/>
                      </a:pPr>
                      <a:r>
                        <a:rPr lang="en-GB" sz="700" b="0" i="0">
                          <a:effectLst/>
                          <a:latin typeface="Times New Roman" panose="02020603050405020304" pitchFamily="18" charset="0"/>
                        </a:rPr>
                        <a:t> </a:t>
                      </a: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98180190"/>
                  </a:ext>
                </a:extLst>
              </a:tr>
              <a:tr h="496898">
                <a:tc>
                  <a:txBody>
                    <a:bodyPr/>
                    <a:lstStyle/>
                    <a:p>
                      <a:pPr algn="l" rtl="0" fontAlgn="base">
                        <a:lnSpc>
                          <a:spcPts val="1376"/>
                        </a:lnSpc>
                        <a:buNone/>
                      </a:pPr>
                      <a:r>
                        <a:rPr lang="en-GB" sz="900" b="0" i="0">
                          <a:effectLst/>
                          <a:latin typeface="Arial" panose="020B0604020202020204" pitchFamily="34" charset="0"/>
                        </a:rPr>
                        <a:t>PROGRAMING </a:t>
                      </a:r>
                      <a:endParaRPr lang="en-GB" sz="1300" b="0" i="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a:effectLst/>
                          <a:latin typeface="Arial" panose="020B0604020202020204" pitchFamily="34" charset="0"/>
                        </a:rPr>
                        <a:t>For this assessment, you can use Generative AI to create and check code. </a:t>
                      </a:r>
                      <a:endParaRPr lang="en-GB" sz="1300" b="0" i="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dirty="0">
                          <a:effectLst/>
                          <a:latin typeface="Arial" panose="020B0604020202020204" pitchFamily="34" charset="0"/>
                        </a:rPr>
                        <a:t>Yes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 </a:t>
                      </a:r>
                      <a:endParaRPr lang="en-GB" sz="1300" b="0" i="0" dirty="0">
                        <a:effectLst/>
                      </a:endParaRPr>
                    </a:p>
                    <a:p>
                      <a:pPr algn="l" rtl="0" fontAlgn="base">
                        <a:lnSpc>
                          <a:spcPts val="1376"/>
                        </a:lnSpc>
                        <a:buNone/>
                      </a:pPr>
                      <a:r>
                        <a:rPr lang="en-GB" sz="900" b="0" i="0" dirty="0">
                          <a:effectLst/>
                          <a:latin typeface="Arial" panose="020B0604020202020204" pitchFamily="34" charset="0"/>
                        </a:rPr>
                        <a:t>No  ​</a:t>
                      </a:r>
                      <a:r>
                        <a:rPr lang="en-GB" sz="900" b="0" i="0" dirty="0">
                          <a:effectLst/>
                          <a:latin typeface="Segoe UI Symbol" panose="020B0502040204020203" pitchFamily="34" charset="0"/>
                        </a:rPr>
                        <a:t>☒</a:t>
                      </a:r>
                      <a:r>
                        <a:rPr lang="en-GB" sz="900" b="0" i="0" dirty="0">
                          <a:effectLst/>
                          <a:latin typeface="Arial" panose="020B0604020202020204" pitchFamily="34" charset="0"/>
                        </a:rPr>
                        <a:t>​ </a:t>
                      </a:r>
                      <a:endParaRPr lang="en-GB" sz="1300" b="0" i="0" dirty="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214"/>
                        </a:lnSpc>
                        <a:buNone/>
                      </a:pPr>
                      <a:r>
                        <a:rPr lang="en-GB" sz="700" b="0" i="0">
                          <a:effectLst/>
                          <a:latin typeface="Times New Roman" panose="02020603050405020304" pitchFamily="18" charset="0"/>
                        </a:rPr>
                        <a:t> </a:t>
                      </a: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20386013"/>
                  </a:ext>
                </a:extLst>
              </a:tr>
              <a:tr h="496898">
                <a:tc>
                  <a:txBody>
                    <a:bodyPr/>
                    <a:lstStyle/>
                    <a:p>
                      <a:pPr algn="l" rtl="0" fontAlgn="base">
                        <a:lnSpc>
                          <a:spcPts val="1376"/>
                        </a:lnSpc>
                        <a:buNone/>
                      </a:pPr>
                      <a:r>
                        <a:rPr lang="en-GB" sz="900" b="0" i="0" dirty="0">
                          <a:effectLst/>
                          <a:latin typeface="Arial" panose="020B0604020202020204" pitchFamily="34" charset="0"/>
                        </a:rPr>
                        <a:t>NONE </a:t>
                      </a:r>
                      <a:endParaRPr lang="en-GB" sz="1300" b="0" i="0" dirty="0">
                        <a:effectLst/>
                      </a:endParaRPr>
                    </a:p>
                  </a:txBody>
                  <a:tcPr marL="25498" marR="25498" marT="12749" marB="12749">
                    <a:lnL w="6350" cap="flat" cmpd="sng" algn="ctr">
                      <a:solidFill>
                        <a:srgbClr val="20F2EF"/>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40F1EF"/>
                      </a:solidFill>
                      <a:prstDash val="solid"/>
                      <a:round/>
                      <a:headEnd type="none" w="med" len="med"/>
                      <a:tailEnd type="none" w="med" len="med"/>
                    </a:lnB>
                    <a:noFill/>
                  </a:tcPr>
                </a:tc>
                <a:tc>
                  <a:txBody>
                    <a:bodyPr/>
                    <a:lstStyle/>
                    <a:p>
                      <a:pPr algn="l" rtl="0" fontAlgn="base">
                        <a:lnSpc>
                          <a:spcPts val="1376"/>
                        </a:lnSpc>
                        <a:buNone/>
                      </a:pPr>
                      <a:r>
                        <a:rPr lang="en-GB" sz="900" b="0" i="0">
                          <a:effectLst/>
                          <a:latin typeface="Arial" panose="020B0604020202020204" pitchFamily="34" charset="0"/>
                        </a:rPr>
                        <a:t>For this assessment, you are not allowed to use </a:t>
                      </a:r>
                      <a:r>
                        <a:rPr lang="en-GB" sz="900" b="1" i="0">
                          <a:effectLst/>
                          <a:latin typeface="Arial" panose="020B0604020202020204" pitchFamily="34" charset="0"/>
                        </a:rPr>
                        <a:t>any</a:t>
                      </a:r>
                      <a:r>
                        <a:rPr lang="en-GB" sz="900" b="0" i="0">
                          <a:effectLst/>
                          <a:latin typeface="Arial" panose="020B0604020202020204" pitchFamily="34" charset="0"/>
                        </a:rPr>
                        <a:t> type of Generative AI support. This includes research support, structure support, writing/proofreading support and creative support. </a:t>
                      </a:r>
                      <a:endParaRPr lang="en-GB" sz="1300" b="0" i="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376"/>
                        </a:lnSpc>
                        <a:buNone/>
                      </a:pPr>
                      <a:r>
                        <a:rPr lang="en-GB" sz="900" b="0" i="0">
                          <a:effectLst/>
                          <a:latin typeface="Arial" panose="020B0604020202020204" pitchFamily="34" charset="0"/>
                        </a:rPr>
                        <a:t>Yes ​</a:t>
                      </a:r>
                      <a:r>
                        <a:rPr lang="en-GB" sz="900" b="0" i="0">
                          <a:effectLst/>
                          <a:latin typeface="Segoe UI Symbol" panose="020B0502040204020203" pitchFamily="34" charset="0"/>
                        </a:rPr>
                        <a:t>☐</a:t>
                      </a:r>
                      <a:r>
                        <a:rPr lang="en-GB" sz="900" b="0" i="0">
                          <a:effectLst/>
                          <a:latin typeface="Arial" panose="020B0604020202020204" pitchFamily="34" charset="0"/>
                        </a:rPr>
                        <a:t>​ </a:t>
                      </a:r>
                      <a:endParaRPr lang="en-GB" sz="1300" b="0" i="0">
                        <a:effectLst/>
                      </a:endParaRPr>
                    </a:p>
                    <a:p>
                      <a:pPr algn="l" rtl="0" fontAlgn="base">
                        <a:lnSpc>
                          <a:spcPts val="1376"/>
                        </a:lnSpc>
                        <a:buNone/>
                      </a:pPr>
                      <a:r>
                        <a:rPr lang="en-GB" sz="900" b="0" i="0">
                          <a:effectLst/>
                          <a:latin typeface="Arial" panose="020B0604020202020204" pitchFamily="34" charset="0"/>
                        </a:rPr>
                        <a:t> </a:t>
                      </a:r>
                      <a:endParaRPr lang="en-GB" sz="1300" b="0" i="0">
                        <a:effectLst/>
                      </a:endParaRPr>
                    </a:p>
                    <a:p>
                      <a:pPr algn="l" rtl="0" fontAlgn="base">
                        <a:lnSpc>
                          <a:spcPts val="1376"/>
                        </a:lnSpc>
                        <a:buNone/>
                      </a:pPr>
                      <a:r>
                        <a:rPr lang="en-GB" sz="900" b="0" i="0">
                          <a:effectLst/>
                          <a:latin typeface="Arial" panose="020B0604020202020204" pitchFamily="34" charset="0"/>
                        </a:rPr>
                        <a:t>No  ​</a:t>
                      </a:r>
                      <a:r>
                        <a:rPr lang="en-GB" sz="900" b="0" i="0">
                          <a:effectLst/>
                          <a:latin typeface="Segoe UI Symbol" panose="020B0502040204020203" pitchFamily="34" charset="0"/>
                        </a:rPr>
                        <a:t>☐</a:t>
                      </a:r>
                      <a:r>
                        <a:rPr lang="en-GB" sz="900" b="0" i="0">
                          <a:effectLst/>
                          <a:latin typeface="Arial" panose="020B0604020202020204" pitchFamily="34" charset="0"/>
                        </a:rPr>
                        <a:t>​ </a:t>
                      </a:r>
                      <a:endParaRPr lang="en-GB" sz="1300" b="0" i="0">
                        <a:effectLst/>
                      </a:endParaRP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l" rtl="0" fontAlgn="base">
                        <a:lnSpc>
                          <a:spcPts val="1214"/>
                        </a:lnSpc>
                        <a:buNone/>
                      </a:pPr>
                      <a:r>
                        <a:rPr lang="en-GB" sz="700" b="0" i="0" dirty="0">
                          <a:effectLst/>
                          <a:latin typeface="Times New Roman" panose="02020603050405020304" pitchFamily="18" charset="0"/>
                        </a:rPr>
                        <a:t> </a:t>
                      </a:r>
                    </a:p>
                  </a:txBody>
                  <a:tcPr marL="25498" marR="25498" marT="12749" marB="12749">
                    <a:lnL w="6350" cap="flat" cmpd="sng" algn="ctr">
                      <a:solidFill>
                        <a:srgbClr val="000000"/>
                      </a:solidFill>
                      <a:prstDash val="solid"/>
                      <a:round/>
                      <a:headEnd type="none" w="med" len="med"/>
                      <a:tailEnd type="none" w="med" len="med"/>
                    </a:lnL>
                    <a:lnR w="6350" cap="flat" cmpd="sng" algn="ctr">
                      <a:solidFill>
                        <a:srgbClr val="60F9E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E0F7EF"/>
                      </a:solidFill>
                      <a:prstDash val="solid"/>
                      <a:round/>
                      <a:headEnd type="none" w="med" len="med"/>
                      <a:tailEnd type="none" w="med" len="med"/>
                    </a:lnB>
                    <a:noFill/>
                  </a:tcPr>
                </a:tc>
                <a:extLst>
                  <a:ext uri="{0D108BD9-81ED-4DB2-BD59-A6C34878D82A}">
                    <a16:rowId xmlns:a16="http://schemas.microsoft.com/office/drawing/2014/main" val="420808144"/>
                  </a:ext>
                </a:extLst>
              </a:tr>
            </a:tbl>
          </a:graphicData>
        </a:graphic>
      </p:graphicFrame>
    </p:spTree>
    <p:extLst>
      <p:ext uri="{BB962C8B-B14F-4D97-AF65-F5344CB8AC3E}">
        <p14:creationId xmlns:p14="http://schemas.microsoft.com/office/powerpoint/2010/main" val="3848456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1C9F4-C7F5-6B00-7E45-29C396E115FB}"/>
              </a:ext>
            </a:extLst>
          </p:cNvPr>
          <p:cNvSpPr>
            <a:spLocks noGrp="1"/>
          </p:cNvSpPr>
          <p:nvPr>
            <p:ph type="title"/>
          </p:nvPr>
        </p:nvSpPr>
        <p:spPr/>
        <p:txBody>
          <a:bodyPr/>
          <a:lstStyle/>
          <a:p>
            <a:r>
              <a:rPr lang="en-GB" dirty="0"/>
              <a:t>Ble </a:t>
            </a:r>
            <a:r>
              <a:rPr lang="en-GB" dirty="0" err="1"/>
              <a:t>i</a:t>
            </a:r>
            <a:r>
              <a:rPr lang="en-GB" dirty="0"/>
              <a:t> </a:t>
            </a:r>
            <a:r>
              <a:rPr lang="en-GB" dirty="0" err="1"/>
              <a:t>ddechrau</a:t>
            </a:r>
            <a:r>
              <a:rPr lang="en-GB" dirty="0"/>
              <a:t> / Where to start </a:t>
            </a:r>
          </a:p>
        </p:txBody>
      </p:sp>
      <p:sp>
        <p:nvSpPr>
          <p:cNvPr id="3" name="Content Placeholder 2">
            <a:extLst>
              <a:ext uri="{FF2B5EF4-FFF2-40B4-BE49-F238E27FC236}">
                <a16:creationId xmlns:a16="http://schemas.microsoft.com/office/drawing/2014/main" id="{94B7E3F7-A288-0AA6-FA59-2C35B2D09EC1}"/>
              </a:ext>
            </a:extLst>
          </p:cNvPr>
          <p:cNvSpPr>
            <a:spLocks noGrp="1"/>
          </p:cNvSpPr>
          <p:nvPr>
            <p:ph sz="half" idx="1"/>
          </p:nvPr>
        </p:nvSpPr>
        <p:spPr/>
        <p:txBody>
          <a:bodyPr>
            <a:normAutofit fontScale="92500" lnSpcReduction="10000"/>
          </a:bodyPr>
          <a:lstStyle/>
          <a:p>
            <a:pPr lvl="0">
              <a:defRPr/>
            </a:pPr>
            <a:r>
              <a:rPr lang="en-GB" dirty="0" err="1">
                <a:solidFill>
                  <a:schemeClr val="accent1"/>
                </a:solidFill>
              </a:rPr>
              <a:t>Dylech</a:t>
            </a:r>
            <a:r>
              <a:rPr lang="en-GB" dirty="0">
                <a:solidFill>
                  <a:schemeClr val="accent1"/>
                </a:solidFill>
              </a:rPr>
              <a:t> </a:t>
            </a:r>
            <a:r>
              <a:rPr lang="en-GB" dirty="0" err="1">
                <a:solidFill>
                  <a:schemeClr val="accent1"/>
                </a:solidFill>
              </a:rPr>
              <a:t>fireinio</a:t>
            </a:r>
            <a:r>
              <a:rPr lang="en-GB" dirty="0">
                <a:solidFill>
                  <a:schemeClr val="accent1"/>
                </a:solidFill>
              </a:rPr>
              <a:t> a </a:t>
            </a:r>
            <a:r>
              <a:rPr lang="en-GB" dirty="0" err="1">
                <a:solidFill>
                  <a:schemeClr val="accent1"/>
                </a:solidFill>
              </a:rPr>
              <a:t>datblygu</a:t>
            </a:r>
            <a:r>
              <a:rPr lang="en-GB" dirty="0">
                <a:solidFill>
                  <a:schemeClr val="accent1"/>
                </a:solidFill>
              </a:rPr>
              <a:t> </a:t>
            </a:r>
            <a:r>
              <a:rPr lang="en-GB" dirty="0" err="1">
                <a:solidFill>
                  <a:schemeClr val="accent1"/>
                </a:solidFill>
              </a:rPr>
              <a:t>ymhellach</a:t>
            </a:r>
            <a:r>
              <a:rPr lang="en-GB" dirty="0">
                <a:solidFill>
                  <a:schemeClr val="accent1"/>
                </a:solidFill>
              </a:rPr>
              <a:t> eich </a:t>
            </a:r>
            <a:r>
              <a:rPr lang="en-GB" dirty="0" err="1">
                <a:solidFill>
                  <a:schemeClr val="accent1"/>
                </a:solidFill>
              </a:rPr>
              <a:t>cynlluniau</a:t>
            </a:r>
            <a:r>
              <a:rPr lang="en-GB" dirty="0">
                <a:solidFill>
                  <a:schemeClr val="accent1"/>
                </a:solidFill>
              </a:rPr>
              <a:t> </a:t>
            </a:r>
            <a:r>
              <a:rPr lang="en-GB" dirty="0" err="1">
                <a:solidFill>
                  <a:schemeClr val="accent1"/>
                </a:solidFill>
              </a:rPr>
              <a:t>ymchwil</a:t>
            </a:r>
            <a:r>
              <a:rPr lang="en-GB" dirty="0">
                <a:solidFill>
                  <a:schemeClr val="accent1"/>
                </a:solidFill>
              </a:rPr>
              <a:t> </a:t>
            </a:r>
            <a:r>
              <a:rPr lang="en-GB" dirty="0">
                <a:solidFill>
                  <a:srgbClr val="4472C4"/>
                </a:solidFill>
              </a:rPr>
              <a:t>/ </a:t>
            </a:r>
            <a:r>
              <a:rPr lang="en-GB" dirty="0" err="1">
                <a:solidFill>
                  <a:srgbClr val="4472C4"/>
                </a:solidFill>
              </a:rPr>
              <a:t>ffurflenni</a:t>
            </a:r>
            <a:r>
              <a:rPr lang="en-GB" dirty="0">
                <a:solidFill>
                  <a:srgbClr val="4472C4"/>
                </a:solidFill>
              </a:rPr>
              <a:t> </a:t>
            </a:r>
            <a:r>
              <a:rPr lang="en-GB" dirty="0" err="1">
                <a:solidFill>
                  <a:srgbClr val="4472C4"/>
                </a:solidFill>
              </a:rPr>
              <a:t>moeseg</a:t>
            </a:r>
            <a:r>
              <a:rPr lang="en-GB" dirty="0">
                <a:solidFill>
                  <a:srgbClr val="4472C4"/>
                </a:solidFill>
              </a:rPr>
              <a:t> </a:t>
            </a:r>
            <a:r>
              <a:rPr lang="en-GB" dirty="0" err="1">
                <a:solidFill>
                  <a:srgbClr val="4472C4"/>
                </a:solidFill>
              </a:rPr>
              <a:t>sydd</a:t>
            </a:r>
            <a:r>
              <a:rPr lang="en-GB" dirty="0">
                <a:solidFill>
                  <a:srgbClr val="4472C4"/>
                </a:solidFill>
              </a:rPr>
              <a:t> </a:t>
            </a:r>
            <a:r>
              <a:rPr lang="en-GB" dirty="0" err="1">
                <a:solidFill>
                  <a:srgbClr val="4472C4"/>
                </a:solidFill>
              </a:rPr>
              <a:t>eisoes</a:t>
            </a:r>
            <a:r>
              <a:rPr lang="en-GB" dirty="0">
                <a:solidFill>
                  <a:srgbClr val="4472C4"/>
                </a:solidFill>
              </a:rPr>
              <a:t> </a:t>
            </a:r>
            <a:r>
              <a:rPr lang="en-GB" dirty="0" err="1">
                <a:solidFill>
                  <a:srgbClr val="4472C4"/>
                </a:solidFill>
              </a:rPr>
              <a:t>wedi'u</a:t>
            </a:r>
            <a:r>
              <a:rPr lang="en-GB" dirty="0">
                <a:solidFill>
                  <a:srgbClr val="4472C4"/>
                </a:solidFill>
              </a:rPr>
              <a:t> </a:t>
            </a:r>
            <a:r>
              <a:rPr lang="en-GB" dirty="0" err="1">
                <a:solidFill>
                  <a:srgbClr val="4472C4"/>
                </a:solidFill>
              </a:rPr>
              <a:t>cwblhau</a:t>
            </a:r>
            <a:r>
              <a:rPr lang="en-GB" dirty="0">
                <a:solidFill>
                  <a:srgbClr val="4472C4"/>
                </a:solidFill>
              </a:rPr>
              <a:t>. 
</a:t>
            </a:r>
            <a:r>
              <a:rPr lang="en-GB" dirty="0" err="1">
                <a:solidFill>
                  <a:srgbClr val="4472C4"/>
                </a:solidFill>
              </a:rPr>
              <a:t>Datblygwch</a:t>
            </a:r>
            <a:r>
              <a:rPr lang="en-GB" dirty="0">
                <a:solidFill>
                  <a:srgbClr val="4472C4"/>
                </a:solidFill>
              </a:rPr>
              <a:t> </a:t>
            </a:r>
            <a:r>
              <a:rPr lang="en-GB" dirty="0" err="1">
                <a:solidFill>
                  <a:srgbClr val="4472C4"/>
                </a:solidFill>
              </a:rPr>
              <a:t>eich</a:t>
            </a:r>
            <a:r>
              <a:rPr lang="en-GB" dirty="0">
                <a:solidFill>
                  <a:srgbClr val="4472C4"/>
                </a:solidFill>
              </a:rPr>
              <a:t> Map </a:t>
            </a:r>
            <a:r>
              <a:rPr lang="en-GB" dirty="0" err="1">
                <a:solidFill>
                  <a:srgbClr val="4472C4"/>
                </a:solidFill>
              </a:rPr>
              <a:t>Cysyniadau</a:t>
            </a:r>
            <a:r>
              <a:rPr lang="en-GB" dirty="0">
                <a:solidFill>
                  <a:srgbClr val="4472C4"/>
                </a:solidFill>
              </a:rPr>
              <a:t> (</a:t>
            </a:r>
            <a:r>
              <a:rPr lang="en-GB" dirty="0" err="1">
                <a:solidFill>
                  <a:srgbClr val="4472C4"/>
                </a:solidFill>
              </a:rPr>
              <a:t>gweler</a:t>
            </a:r>
            <a:r>
              <a:rPr lang="en-GB" dirty="0">
                <a:solidFill>
                  <a:srgbClr val="4472C4"/>
                </a:solidFill>
              </a:rPr>
              <a:t> y ppt </a:t>
            </a:r>
            <a:r>
              <a:rPr lang="en-GB" dirty="0" err="1">
                <a:solidFill>
                  <a:srgbClr val="4472C4"/>
                </a:solidFill>
              </a:rPr>
              <a:t>ar</a:t>
            </a:r>
            <a:r>
              <a:rPr lang="en-GB" dirty="0">
                <a:solidFill>
                  <a:srgbClr val="4472C4"/>
                </a:solidFill>
              </a:rPr>
              <a:t> y Map </a:t>
            </a:r>
            <a:r>
              <a:rPr lang="en-GB" dirty="0" err="1">
                <a:solidFill>
                  <a:srgbClr val="4472C4"/>
                </a:solidFill>
              </a:rPr>
              <a:t>Cysyniadau</a:t>
            </a:r>
            <a:r>
              <a:rPr lang="en-GB" dirty="0">
                <a:solidFill>
                  <a:srgbClr val="4472C4"/>
                </a:solidFill>
              </a:rPr>
              <a:t>). </a:t>
            </a:r>
            <a:r>
              <a:rPr lang="en-GB" dirty="0" err="1">
                <a:solidFill>
                  <a:srgbClr val="4472C4"/>
                </a:solidFill>
              </a:rPr>
              <a:t>Byddwn</a:t>
            </a:r>
            <a:r>
              <a:rPr lang="en-GB" dirty="0">
                <a:solidFill>
                  <a:srgbClr val="4472C4"/>
                </a:solidFill>
              </a:rPr>
              <a:t> </a:t>
            </a:r>
            <a:r>
              <a:rPr lang="en-GB" dirty="0" err="1">
                <a:solidFill>
                  <a:srgbClr val="4472C4"/>
                </a:solidFill>
              </a:rPr>
              <a:t>yn</a:t>
            </a:r>
            <a:r>
              <a:rPr lang="en-GB" dirty="0">
                <a:solidFill>
                  <a:srgbClr val="4472C4"/>
                </a:solidFill>
              </a:rPr>
              <a:t> </a:t>
            </a:r>
            <a:r>
              <a:rPr lang="en-GB" dirty="0" err="1">
                <a:solidFill>
                  <a:srgbClr val="4472C4"/>
                </a:solidFill>
              </a:rPr>
              <a:t>dechrau'r</a:t>
            </a:r>
            <a:r>
              <a:rPr lang="en-GB" dirty="0">
                <a:solidFill>
                  <a:srgbClr val="4472C4"/>
                </a:solidFill>
              </a:rPr>
              <a:t> broses hon </a:t>
            </a:r>
            <a:r>
              <a:rPr lang="en-GB" dirty="0" err="1">
                <a:solidFill>
                  <a:srgbClr val="4472C4"/>
                </a:solidFill>
              </a:rPr>
              <a:t>mewn</a:t>
            </a:r>
            <a:r>
              <a:rPr lang="en-GB" dirty="0">
                <a:solidFill>
                  <a:srgbClr val="4472C4"/>
                </a:solidFill>
              </a:rPr>
              <a:t> </a:t>
            </a:r>
            <a:r>
              <a:rPr lang="en-GB" dirty="0" err="1">
                <a:solidFill>
                  <a:srgbClr val="4472C4"/>
                </a:solidFill>
              </a:rPr>
              <a:t>sesiynau</a:t>
            </a:r>
            <a:r>
              <a:rPr lang="en-GB" dirty="0">
                <a:solidFill>
                  <a:srgbClr val="4472C4"/>
                </a:solidFill>
              </a:rPr>
              <a:t> </a:t>
            </a:r>
            <a:r>
              <a:rPr lang="en-GB" dirty="0" err="1">
                <a:solidFill>
                  <a:srgbClr val="4472C4"/>
                </a:solidFill>
              </a:rPr>
              <a:t>heddiw</a:t>
            </a:r>
            <a:r>
              <a:rPr lang="en-GB" dirty="0">
                <a:solidFill>
                  <a:srgbClr val="4472C4"/>
                </a:solidFill>
              </a:rPr>
              <a:t>.</a:t>
            </a:r>
            <a:endParaRPr lang="en-GB" dirty="0"/>
          </a:p>
        </p:txBody>
      </p:sp>
      <p:sp>
        <p:nvSpPr>
          <p:cNvPr id="4" name="Content Placeholder 3">
            <a:extLst>
              <a:ext uri="{FF2B5EF4-FFF2-40B4-BE49-F238E27FC236}">
                <a16:creationId xmlns:a16="http://schemas.microsoft.com/office/drawing/2014/main" id="{BDD287F2-25F3-8B13-1383-4F1721D0E805}"/>
              </a:ext>
            </a:extLst>
          </p:cNvPr>
          <p:cNvSpPr>
            <a:spLocks noGrp="1"/>
          </p:cNvSpPr>
          <p:nvPr>
            <p:ph sz="half" idx="2"/>
          </p:nvPr>
        </p:nvSpPr>
        <p:spPr/>
        <p:txBody>
          <a:bodyPr>
            <a:normAutofit fontScale="92500" lnSpcReduction="10000"/>
          </a:bodyPr>
          <a:lstStyle/>
          <a:p>
            <a:r>
              <a:rPr lang="en-GB" dirty="0">
                <a:solidFill>
                  <a:schemeClr val="accent1"/>
                </a:solidFill>
              </a:rPr>
              <a:t>Your Research plans / Ethics forms already Completed refine and develop further. </a:t>
            </a:r>
          </a:p>
          <a:p>
            <a:r>
              <a:rPr lang="en-GB" dirty="0">
                <a:solidFill>
                  <a:schemeClr val="accent1"/>
                </a:solidFill>
              </a:rPr>
              <a:t>Develop your Concept Map (See ppt on Concept Map) we will start this process in today sessions. </a:t>
            </a:r>
          </a:p>
        </p:txBody>
      </p:sp>
    </p:spTree>
    <p:extLst>
      <p:ext uri="{BB962C8B-B14F-4D97-AF65-F5344CB8AC3E}">
        <p14:creationId xmlns:p14="http://schemas.microsoft.com/office/powerpoint/2010/main" val="2044666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934C7-FB5D-10FF-4AB6-746090021FE1}"/>
              </a:ext>
            </a:extLst>
          </p:cNvPr>
          <p:cNvSpPr>
            <a:spLocks noGrp="1"/>
          </p:cNvSpPr>
          <p:nvPr>
            <p:ph type="title"/>
          </p:nvPr>
        </p:nvSpPr>
        <p:spPr/>
        <p:txBody>
          <a:bodyPr/>
          <a:lstStyle/>
          <a:p>
            <a:r>
              <a:rPr lang="en-GB" dirty="0" err="1"/>
              <a:t>Pwrpas</a:t>
            </a:r>
            <a:r>
              <a:rPr lang="en-GB" dirty="0"/>
              <a:t> yr </a:t>
            </a:r>
            <a:r>
              <a:rPr lang="en-GB" dirty="0" err="1"/>
              <a:t>Astudiaeth</a:t>
            </a:r>
            <a:r>
              <a:rPr lang="en-GB" dirty="0"/>
              <a:t> </a:t>
            </a:r>
            <a:r>
              <a:rPr lang="en-GB" dirty="0" err="1"/>
              <a:t>Beilot</a:t>
            </a:r>
            <a:br>
              <a:rPr lang="en-GB" dirty="0"/>
            </a:br>
            <a:r>
              <a:rPr lang="en-GB" dirty="0"/>
              <a:t>Purpose of the Pilot Study</a:t>
            </a:r>
          </a:p>
        </p:txBody>
      </p:sp>
      <p:sp>
        <p:nvSpPr>
          <p:cNvPr id="3" name="Content Placeholder 2">
            <a:extLst>
              <a:ext uri="{FF2B5EF4-FFF2-40B4-BE49-F238E27FC236}">
                <a16:creationId xmlns:a16="http://schemas.microsoft.com/office/drawing/2014/main" id="{A4131D30-3D12-9DB9-DF53-DED630D24710}"/>
              </a:ext>
            </a:extLst>
          </p:cNvPr>
          <p:cNvSpPr>
            <a:spLocks noGrp="1"/>
          </p:cNvSpPr>
          <p:nvPr>
            <p:ph sz="half" idx="1"/>
          </p:nvPr>
        </p:nvSpPr>
        <p:spPr/>
        <p:txBody>
          <a:bodyPr>
            <a:normAutofit fontScale="47500" lnSpcReduction="20000"/>
          </a:bodyPr>
          <a:lstStyle/>
          <a:p>
            <a:pPr lvl="0">
              <a:defRPr/>
            </a:pPr>
            <a:r>
              <a:rPr kumimoji="0" lang="en-GB" sz="2700" b="0" i="0" u="none" strike="noStrike" kern="1200" cap="none" spc="0" normalizeH="0" baseline="0" noProof="0" dirty="0" err="1">
                <a:ln>
                  <a:noFill/>
                </a:ln>
                <a:solidFill>
                  <a:srgbClr val="4472C4"/>
                </a:solidFill>
                <a:effectLst/>
                <a:uLnTx/>
                <a:uFillTx/>
                <a:latin typeface="Calibri" panose="020F0502020204030204"/>
                <a:ea typeface="+mn-ea"/>
                <a:cs typeface="+mn-cs"/>
              </a:rPr>
              <a:t>Mewn</a:t>
            </a:r>
            <a:r>
              <a:rPr kumimoji="0" lang="en-GB" sz="2700" b="0" i="0" u="none"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700" b="0" i="0" u="none" strike="noStrike" kern="1200" cap="none" spc="0" normalizeH="0" baseline="0" noProof="0" dirty="0" err="1">
                <a:ln>
                  <a:noFill/>
                </a:ln>
                <a:solidFill>
                  <a:srgbClr val="4472C4"/>
                </a:solidFill>
                <a:effectLst/>
                <a:uLnTx/>
                <a:uFillTx/>
                <a:latin typeface="Calibri" panose="020F0502020204030204"/>
                <a:ea typeface="+mn-ea"/>
                <a:cs typeface="+mn-cs"/>
              </a:rPr>
              <a:t>ymchwil</a:t>
            </a:r>
            <a:r>
              <a:rPr lang="en-GB" sz="2700" dirty="0">
                <a:solidFill>
                  <a:srgbClr val="4472C4"/>
                </a:solidFill>
              </a:rPr>
              <a:t>, </a:t>
            </a:r>
            <a:r>
              <a:rPr lang="en-GB" sz="2700" dirty="0" err="1">
                <a:solidFill>
                  <a:srgbClr val="4472C4"/>
                </a:solidFill>
              </a:rPr>
              <a:t>mae</a:t>
            </a:r>
            <a:r>
              <a:rPr lang="en-GB" sz="2700" dirty="0">
                <a:solidFill>
                  <a:srgbClr val="4472C4"/>
                </a:solidFill>
              </a:rPr>
              <a:t> </a:t>
            </a:r>
            <a:r>
              <a:rPr lang="en-GB" sz="2700" b="1" dirty="0" err="1">
                <a:solidFill>
                  <a:srgbClr val="4472C4"/>
                </a:solidFill>
              </a:rPr>
              <a:t>astudiaeth</a:t>
            </a:r>
            <a:r>
              <a:rPr lang="en-GB" sz="2700" b="1" dirty="0">
                <a:solidFill>
                  <a:srgbClr val="4472C4"/>
                </a:solidFill>
              </a:rPr>
              <a:t> </a:t>
            </a:r>
            <a:r>
              <a:rPr lang="en-GB" sz="2700" b="1" dirty="0" err="1">
                <a:solidFill>
                  <a:srgbClr val="4472C4"/>
                </a:solidFill>
              </a:rPr>
              <a:t>beilot</a:t>
            </a:r>
            <a:r>
              <a:rPr lang="en-GB" sz="2700" b="1" dirty="0">
                <a:solidFill>
                  <a:srgbClr val="4472C4"/>
                </a:solidFill>
              </a:rPr>
              <a:t> </a:t>
            </a:r>
            <a:r>
              <a:rPr lang="en-GB" sz="2700" dirty="0" err="1">
                <a:solidFill>
                  <a:srgbClr val="4472C4"/>
                </a:solidFill>
              </a:rPr>
              <a:t>yn</a:t>
            </a:r>
            <a:r>
              <a:rPr lang="en-GB" sz="2700" dirty="0">
                <a:solidFill>
                  <a:srgbClr val="4472C4"/>
                </a:solidFill>
              </a:rPr>
              <a:t> </a:t>
            </a:r>
            <a:r>
              <a:rPr lang="en-GB" sz="2700" dirty="0" err="1">
                <a:solidFill>
                  <a:srgbClr val="4472C4"/>
                </a:solidFill>
              </a:rPr>
              <a:t>cyflawni</a:t>
            </a:r>
            <a:r>
              <a:rPr lang="en-GB" sz="2700" dirty="0">
                <a:solidFill>
                  <a:srgbClr val="4472C4"/>
                </a:solidFill>
              </a:rPr>
              <a:t> </a:t>
            </a:r>
            <a:r>
              <a:rPr lang="en-GB" sz="2700" dirty="0" err="1">
                <a:solidFill>
                  <a:srgbClr val="4472C4"/>
                </a:solidFill>
              </a:rPr>
              <a:t>sawl</a:t>
            </a:r>
            <a:r>
              <a:rPr lang="en-GB" sz="2700" dirty="0">
                <a:solidFill>
                  <a:srgbClr val="4472C4"/>
                </a:solidFill>
              </a:rPr>
              <a:t> </a:t>
            </a:r>
            <a:r>
              <a:rPr lang="en-GB" sz="2700" dirty="0" err="1">
                <a:solidFill>
                  <a:srgbClr val="4472C4"/>
                </a:solidFill>
              </a:rPr>
              <a:t>diben</a:t>
            </a:r>
            <a:r>
              <a:rPr lang="en-GB" sz="2700" dirty="0">
                <a:solidFill>
                  <a:srgbClr val="4472C4"/>
                </a:solidFill>
              </a:rPr>
              <a:t> </a:t>
            </a:r>
            <a:r>
              <a:rPr lang="en-GB" sz="2700" dirty="0" err="1">
                <a:solidFill>
                  <a:srgbClr val="4472C4"/>
                </a:solidFill>
              </a:rPr>
              <a:t>pwysig</a:t>
            </a:r>
            <a:r>
              <a:rPr lang="en-GB" sz="2700" dirty="0">
                <a:solidFill>
                  <a:srgbClr val="4472C4"/>
                </a:solidFill>
              </a:rPr>
              <a:t>. Dyma </a:t>
            </a:r>
            <a:r>
              <a:rPr lang="en-GB" sz="2700" dirty="0" err="1">
                <a:solidFill>
                  <a:srgbClr val="4472C4"/>
                </a:solidFill>
              </a:rPr>
              <a:t>ddadansoddiad</a:t>
            </a:r>
            <a:r>
              <a:rPr lang="en-GB" sz="2700" dirty="0">
                <a:solidFill>
                  <a:srgbClr val="4472C4"/>
                </a:solidFill>
              </a:rPr>
              <a:t> </a:t>
            </a:r>
            <a:r>
              <a:rPr lang="en-GB" sz="2700" dirty="0" err="1">
                <a:solidFill>
                  <a:srgbClr val="4472C4"/>
                </a:solidFill>
              </a:rPr>
              <a:t>o'i</a:t>
            </a:r>
            <a:r>
              <a:rPr lang="en-GB" sz="2700" dirty="0">
                <a:solidFill>
                  <a:srgbClr val="4472C4"/>
                </a:solidFill>
              </a:rPr>
              <a:t> </a:t>
            </a:r>
            <a:r>
              <a:rPr lang="en-GB" sz="2700" dirty="0" err="1">
                <a:solidFill>
                  <a:srgbClr val="4472C4"/>
                </a:solidFill>
              </a:rPr>
              <a:t>rolau</a:t>
            </a:r>
            <a:r>
              <a:rPr lang="en-GB" sz="2700" dirty="0">
                <a:solidFill>
                  <a:srgbClr val="4472C4"/>
                </a:solidFill>
              </a:rPr>
              <a:t> </a:t>
            </a:r>
            <a:r>
              <a:rPr lang="en-GB" sz="2700" dirty="0" err="1">
                <a:solidFill>
                  <a:srgbClr val="4472C4"/>
                </a:solidFill>
              </a:rPr>
              <a:t>allweddol</a:t>
            </a:r>
            <a:r>
              <a:rPr lang="en-GB" sz="2700" dirty="0">
                <a:solidFill>
                  <a:srgbClr val="4472C4"/>
                </a:solidFill>
              </a:rPr>
              <a:t>:</a:t>
            </a:r>
            <a:endParaRPr kumimoji="0" lang="en-GB" sz="27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rPr>
              <a:t>1</a:t>
            </a:r>
            <a:r>
              <a:rPr lang="en-GB" sz="2700" b="1" dirty="0">
                <a:solidFill>
                  <a:srgbClr val="4472C4"/>
                </a:solidFill>
              </a:rPr>
              <a:t>. Profi </a:t>
            </a:r>
            <a:r>
              <a:rPr lang="en-GB" sz="2700" b="1" dirty="0" err="1">
                <a:solidFill>
                  <a:srgbClr val="4472C4"/>
                </a:solidFill>
              </a:rPr>
              <a:t>Dyluniad</a:t>
            </a:r>
            <a:r>
              <a:rPr lang="en-GB" sz="2700" b="1" dirty="0">
                <a:solidFill>
                  <a:srgbClr val="4472C4"/>
                </a:solidFill>
              </a:rPr>
              <a:t> a </a:t>
            </a:r>
            <a:r>
              <a:rPr lang="en-GB" sz="2700" b="1" dirty="0" err="1">
                <a:solidFill>
                  <a:srgbClr val="4472C4"/>
                </a:solidFill>
              </a:rPr>
              <a:t>Dulliau</a:t>
            </a:r>
            <a:r>
              <a:rPr lang="en-GB" sz="2700" b="1" dirty="0">
                <a:solidFill>
                  <a:srgbClr val="4472C4"/>
                </a:solidFill>
              </a:rPr>
              <a:t> </a:t>
            </a:r>
            <a:r>
              <a:rPr lang="en-GB" sz="2700" b="1" dirty="0" err="1">
                <a:solidFill>
                  <a:srgbClr val="4472C4"/>
                </a:solidFill>
              </a:rPr>
              <a:t>Ymchwil</a:t>
            </a:r>
            <a:endPar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sz="2300" dirty="0">
                <a:solidFill>
                  <a:srgbClr val="4472C4"/>
                </a:solidFill>
              </a:rPr>
              <a:t>Mae'n </a:t>
            </a:r>
            <a:r>
              <a:rPr lang="en-GB" sz="2300" dirty="0" err="1">
                <a:solidFill>
                  <a:srgbClr val="4472C4"/>
                </a:solidFill>
              </a:rPr>
              <a:t>helpu</a:t>
            </a:r>
            <a:r>
              <a:rPr lang="en-GB" sz="2300" dirty="0">
                <a:solidFill>
                  <a:srgbClr val="4472C4"/>
                </a:solidFill>
              </a:rPr>
              <a:t> </a:t>
            </a:r>
            <a:r>
              <a:rPr lang="en-GB" sz="2300" dirty="0" err="1">
                <a:solidFill>
                  <a:srgbClr val="4472C4"/>
                </a:solidFill>
              </a:rPr>
              <a:t>ymchwilwyr</a:t>
            </a:r>
            <a:r>
              <a:rPr lang="en-GB" sz="2300" dirty="0">
                <a:solidFill>
                  <a:srgbClr val="4472C4"/>
                </a:solidFill>
              </a:rPr>
              <a:t> </a:t>
            </a:r>
            <a:r>
              <a:rPr lang="en-GB" sz="2300" dirty="0" err="1">
                <a:solidFill>
                  <a:srgbClr val="4472C4"/>
                </a:solidFill>
              </a:rPr>
              <a:t>i</a:t>
            </a:r>
            <a:r>
              <a:rPr lang="en-GB" sz="2300" dirty="0">
                <a:solidFill>
                  <a:srgbClr val="4472C4"/>
                </a:solidFill>
              </a:rPr>
              <a:t> </a:t>
            </a:r>
            <a:r>
              <a:rPr lang="en-GB" sz="2300" dirty="0" err="1">
                <a:solidFill>
                  <a:srgbClr val="4472C4"/>
                </a:solidFill>
              </a:rPr>
              <a:t>werthuso</a:t>
            </a:r>
            <a:r>
              <a:rPr lang="en-GB" sz="2300" dirty="0">
                <a:solidFill>
                  <a:srgbClr val="4472C4"/>
                </a:solidFill>
              </a:rPr>
              <a:t> a </a:t>
            </a:r>
            <a:r>
              <a:rPr lang="en-GB" sz="2300" dirty="0" err="1">
                <a:solidFill>
                  <a:srgbClr val="4472C4"/>
                </a:solidFill>
              </a:rPr>
              <a:t>yw</a:t>
            </a:r>
            <a:r>
              <a:rPr lang="en-GB" sz="2300" dirty="0">
                <a:solidFill>
                  <a:srgbClr val="4472C4"/>
                </a:solidFill>
              </a:rPr>
              <a:t> </a:t>
            </a:r>
            <a:r>
              <a:rPr lang="en-GB" sz="2300" dirty="0" err="1">
                <a:solidFill>
                  <a:srgbClr val="4472C4"/>
                </a:solidFill>
              </a:rPr>
              <a:t>eu</a:t>
            </a:r>
            <a:r>
              <a:rPr lang="en-GB" sz="2300" dirty="0">
                <a:solidFill>
                  <a:srgbClr val="4472C4"/>
                </a:solidFill>
              </a:rPr>
              <a:t> </a:t>
            </a:r>
            <a:r>
              <a:rPr lang="en-GB" sz="2300" b="1" dirty="0" err="1">
                <a:solidFill>
                  <a:srgbClr val="4472C4"/>
                </a:solidFill>
              </a:rPr>
              <a:t>cwestiynau</a:t>
            </a:r>
            <a:r>
              <a:rPr lang="en-GB" sz="2300" b="1" dirty="0">
                <a:solidFill>
                  <a:srgbClr val="4472C4"/>
                </a:solidFill>
              </a:rPr>
              <a:t> </a:t>
            </a:r>
            <a:r>
              <a:rPr lang="en-GB" sz="2300" b="1" dirty="0" err="1">
                <a:solidFill>
                  <a:srgbClr val="4472C4"/>
                </a:solidFill>
              </a:rPr>
              <a:t>cyfweliad</a:t>
            </a:r>
            <a:r>
              <a:rPr lang="en-GB" sz="2300" b="1" dirty="0">
                <a:solidFill>
                  <a:srgbClr val="4472C4"/>
                </a:solidFill>
              </a:rPr>
              <a:t>, </a:t>
            </a:r>
            <a:r>
              <a:rPr lang="en-GB" sz="2300" b="1" dirty="0" err="1">
                <a:solidFill>
                  <a:srgbClr val="4472C4"/>
                </a:solidFill>
              </a:rPr>
              <a:t>protocolau</a:t>
            </a:r>
            <a:r>
              <a:rPr lang="en-GB" sz="2300" b="1" dirty="0">
                <a:solidFill>
                  <a:srgbClr val="4472C4"/>
                </a:solidFill>
              </a:rPr>
              <a:t> </a:t>
            </a:r>
            <a:r>
              <a:rPr lang="en-GB" sz="2300" b="1" dirty="0" err="1">
                <a:solidFill>
                  <a:srgbClr val="4472C4"/>
                </a:solidFill>
              </a:rPr>
              <a:t>arsylwi</a:t>
            </a:r>
            <a:r>
              <a:rPr lang="en-GB" sz="2300" dirty="0">
                <a:solidFill>
                  <a:srgbClr val="4472C4"/>
                </a:solidFill>
              </a:rPr>
              <a:t>, neu </a:t>
            </a:r>
            <a:r>
              <a:rPr lang="en-GB" sz="2300" b="1" dirty="0" err="1">
                <a:solidFill>
                  <a:srgbClr val="4472C4"/>
                </a:solidFill>
              </a:rPr>
              <a:t>ddulliau</a:t>
            </a:r>
            <a:r>
              <a:rPr lang="en-GB" sz="2300" b="1" dirty="0">
                <a:solidFill>
                  <a:srgbClr val="4472C4"/>
                </a:solidFill>
              </a:rPr>
              <a:t> </a:t>
            </a:r>
            <a:r>
              <a:rPr lang="en-GB" sz="2300" b="1" dirty="0" err="1">
                <a:solidFill>
                  <a:srgbClr val="4472C4"/>
                </a:solidFill>
              </a:rPr>
              <a:t>casglu</a:t>
            </a:r>
            <a:r>
              <a:rPr lang="en-GB" sz="2300" b="1" dirty="0">
                <a:solidFill>
                  <a:srgbClr val="4472C4"/>
                </a:solidFill>
              </a:rPr>
              <a:t> data </a:t>
            </a:r>
            <a:r>
              <a:rPr lang="en-GB" sz="2300" dirty="0" err="1">
                <a:solidFill>
                  <a:srgbClr val="4472C4"/>
                </a:solidFill>
              </a:rPr>
              <a:t>yn</a:t>
            </a:r>
            <a:r>
              <a:rPr lang="en-GB" sz="2300" dirty="0">
                <a:solidFill>
                  <a:srgbClr val="4472C4"/>
                </a:solidFill>
              </a:rPr>
              <a:t> </a:t>
            </a:r>
            <a:r>
              <a:rPr lang="en-GB" sz="2300" dirty="0" err="1">
                <a:solidFill>
                  <a:srgbClr val="4472C4"/>
                </a:solidFill>
              </a:rPr>
              <a:t>effeithiol</a:t>
            </a:r>
            <a:r>
              <a:rPr lang="en-GB" sz="2300" dirty="0">
                <a:solidFill>
                  <a:srgbClr val="4472C4"/>
                </a:solidFill>
              </a:rPr>
              <a:t> ac </a:t>
            </a:r>
            <a:r>
              <a:rPr lang="en-GB" sz="2300" dirty="0" err="1">
                <a:solidFill>
                  <a:srgbClr val="4472C4"/>
                </a:solidFill>
              </a:rPr>
              <a:t>yn</a:t>
            </a:r>
            <a:r>
              <a:rPr lang="en-GB" sz="2300" dirty="0">
                <a:solidFill>
                  <a:srgbClr val="4472C4"/>
                </a:solidFill>
              </a:rPr>
              <a:t> </a:t>
            </a:r>
            <a:r>
              <a:rPr lang="en-GB" sz="2300" dirty="0" err="1">
                <a:solidFill>
                  <a:srgbClr val="4472C4"/>
                </a:solidFill>
              </a:rPr>
              <a:t>briodol</a:t>
            </a:r>
            <a:r>
              <a:rPr lang="en-GB" sz="2300" dirty="0">
                <a:solidFill>
                  <a:srgbClr val="4472C4"/>
                </a:solidFill>
              </a:rPr>
              <a:t>.
Mae'n </a:t>
            </a:r>
            <a:r>
              <a:rPr lang="en-GB" sz="2300" dirty="0" err="1">
                <a:solidFill>
                  <a:srgbClr val="4472C4"/>
                </a:solidFill>
              </a:rPr>
              <a:t>caniatáu</a:t>
            </a:r>
            <a:r>
              <a:rPr lang="en-GB" sz="2300" dirty="0">
                <a:solidFill>
                  <a:srgbClr val="4472C4"/>
                </a:solidFill>
              </a:rPr>
              <a:t> </a:t>
            </a:r>
            <a:r>
              <a:rPr lang="en-GB" sz="2300" dirty="0" err="1">
                <a:solidFill>
                  <a:srgbClr val="4472C4"/>
                </a:solidFill>
              </a:rPr>
              <a:t>mireinio</a:t>
            </a:r>
            <a:r>
              <a:rPr lang="en-GB" sz="2300" dirty="0">
                <a:solidFill>
                  <a:srgbClr val="4472C4"/>
                </a:solidFill>
              </a:rPr>
              <a:t> offer </a:t>
            </a:r>
            <a:r>
              <a:rPr lang="en-GB" sz="2300" dirty="0" err="1">
                <a:solidFill>
                  <a:srgbClr val="4472C4"/>
                </a:solidFill>
              </a:rPr>
              <a:t>i</a:t>
            </a:r>
            <a:r>
              <a:rPr lang="en-GB" sz="2300" dirty="0">
                <a:solidFill>
                  <a:srgbClr val="4472C4"/>
                </a:solidFill>
              </a:rPr>
              <a:t> </a:t>
            </a:r>
            <a:r>
              <a:rPr lang="en-GB" sz="2300" dirty="0" err="1">
                <a:solidFill>
                  <a:srgbClr val="4472C4"/>
                </a:solidFill>
              </a:rPr>
              <a:t>sicrhau</a:t>
            </a:r>
            <a:r>
              <a:rPr lang="en-GB" sz="2300" dirty="0">
                <a:solidFill>
                  <a:srgbClr val="4472C4"/>
                </a:solidFill>
              </a:rPr>
              <a:t> </a:t>
            </a:r>
            <a:r>
              <a:rPr lang="en-GB" sz="2300" dirty="0" err="1">
                <a:solidFill>
                  <a:srgbClr val="4472C4"/>
                </a:solidFill>
              </a:rPr>
              <a:t>eu</a:t>
            </a:r>
            <a:r>
              <a:rPr lang="en-GB" sz="2300" dirty="0">
                <a:solidFill>
                  <a:srgbClr val="4472C4"/>
                </a:solidFill>
              </a:rPr>
              <a:t> bod </a:t>
            </a:r>
            <a:r>
              <a:rPr lang="en-GB" sz="2300" dirty="0" err="1">
                <a:solidFill>
                  <a:srgbClr val="4472C4"/>
                </a:solidFill>
              </a:rPr>
              <a:t>yn</a:t>
            </a:r>
            <a:r>
              <a:rPr lang="en-GB" sz="2300" dirty="0">
                <a:solidFill>
                  <a:srgbClr val="4472C4"/>
                </a:solidFill>
              </a:rPr>
              <a:t> </a:t>
            </a:r>
            <a:r>
              <a:rPr lang="en-GB" sz="2300" dirty="0" err="1">
                <a:solidFill>
                  <a:srgbClr val="4472C4"/>
                </a:solidFill>
              </a:rPr>
              <a:t>ennyn</a:t>
            </a:r>
            <a:r>
              <a:rPr lang="en-GB" sz="2300" dirty="0">
                <a:solidFill>
                  <a:srgbClr val="4472C4"/>
                </a:solidFill>
              </a:rPr>
              <a:t> data </a:t>
            </a:r>
            <a:r>
              <a:rPr lang="en-GB" sz="2300" dirty="0" err="1">
                <a:solidFill>
                  <a:srgbClr val="4472C4"/>
                </a:solidFill>
              </a:rPr>
              <a:t>cyfoethog</a:t>
            </a:r>
            <a:r>
              <a:rPr lang="en-GB" sz="2300" dirty="0">
                <a:solidFill>
                  <a:srgbClr val="4472C4"/>
                </a:solidFill>
              </a:rPr>
              <a:t>, </a:t>
            </a:r>
            <a:r>
              <a:rPr lang="en-GB" sz="2300" dirty="0" err="1">
                <a:solidFill>
                  <a:srgbClr val="4472C4"/>
                </a:solidFill>
              </a:rPr>
              <a:t>perthnasol</a:t>
            </a:r>
            <a:r>
              <a:rPr lang="en-GB" sz="2300" dirty="0">
                <a:solidFill>
                  <a:srgbClr val="4472C4"/>
                </a:solidFill>
              </a:rPr>
              <a:t>.</a:t>
            </a:r>
            <a:endParaRPr kumimoji="0" lang="en-GB" sz="23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rPr>
              <a:t>2</a:t>
            </a:r>
            <a:r>
              <a:rPr lang="en-GB" sz="2700" b="1" dirty="0">
                <a:solidFill>
                  <a:srgbClr val="4472C4"/>
                </a:solidFill>
              </a:rPr>
              <a:t>. </a:t>
            </a:r>
            <a:r>
              <a:rPr lang="en-GB" sz="2700" b="1" dirty="0" err="1">
                <a:solidFill>
                  <a:srgbClr val="4472C4"/>
                </a:solidFill>
              </a:rPr>
              <a:t>Asesu</a:t>
            </a:r>
            <a:r>
              <a:rPr lang="en-GB" sz="2700" b="1" dirty="0">
                <a:solidFill>
                  <a:srgbClr val="4472C4"/>
                </a:solidFill>
              </a:rPr>
              <a:t> </a:t>
            </a:r>
            <a:r>
              <a:rPr lang="en-GB" sz="2700" b="1" dirty="0" err="1">
                <a:solidFill>
                  <a:srgbClr val="4472C4"/>
                </a:solidFill>
              </a:rPr>
              <a:t>Dichonoldeb</a:t>
            </a:r>
            <a:endPar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sz="2300" dirty="0">
                <a:solidFill>
                  <a:srgbClr val="4472C4"/>
                </a:solidFill>
              </a:rPr>
              <a:t>Gall </a:t>
            </a:r>
            <a:r>
              <a:rPr lang="en-GB" sz="2300" dirty="0" err="1">
                <a:solidFill>
                  <a:srgbClr val="4472C4"/>
                </a:solidFill>
              </a:rPr>
              <a:t>astudiaeth</a:t>
            </a:r>
            <a:r>
              <a:rPr lang="en-GB" sz="2300" dirty="0">
                <a:solidFill>
                  <a:srgbClr val="4472C4"/>
                </a:solidFill>
              </a:rPr>
              <a:t> </a:t>
            </a:r>
            <a:r>
              <a:rPr lang="en-GB" sz="2300" dirty="0" err="1">
                <a:solidFill>
                  <a:srgbClr val="4472C4"/>
                </a:solidFill>
              </a:rPr>
              <a:t>beilot</a:t>
            </a:r>
            <a:r>
              <a:rPr lang="en-GB" sz="2300" dirty="0">
                <a:solidFill>
                  <a:srgbClr val="4472C4"/>
                </a:solidFill>
              </a:rPr>
              <a:t> </a:t>
            </a:r>
            <a:r>
              <a:rPr lang="en-GB" sz="2300" dirty="0" err="1">
                <a:solidFill>
                  <a:srgbClr val="4472C4"/>
                </a:solidFill>
              </a:rPr>
              <a:t>ddatgelu</a:t>
            </a:r>
            <a:r>
              <a:rPr lang="en-GB" sz="2300" dirty="0">
                <a:solidFill>
                  <a:srgbClr val="4472C4"/>
                </a:solidFill>
              </a:rPr>
              <a:t> </a:t>
            </a:r>
            <a:r>
              <a:rPr lang="en-GB" sz="2300" dirty="0" err="1">
                <a:solidFill>
                  <a:srgbClr val="4472C4"/>
                </a:solidFill>
              </a:rPr>
              <a:t>materion</a:t>
            </a:r>
            <a:r>
              <a:rPr lang="en-GB" sz="2300" dirty="0">
                <a:solidFill>
                  <a:srgbClr val="4472C4"/>
                </a:solidFill>
              </a:rPr>
              <a:t> </a:t>
            </a:r>
            <a:r>
              <a:rPr lang="en-GB" sz="2300" dirty="0" err="1">
                <a:solidFill>
                  <a:srgbClr val="4472C4"/>
                </a:solidFill>
              </a:rPr>
              <a:t>ymarferol</a:t>
            </a:r>
            <a:r>
              <a:rPr lang="en-GB" sz="2300" dirty="0">
                <a:solidFill>
                  <a:srgbClr val="4472C4"/>
                </a:solidFill>
              </a:rPr>
              <a:t> </a:t>
            </a:r>
            <a:r>
              <a:rPr lang="en-GB" sz="2300" dirty="0" err="1">
                <a:solidFill>
                  <a:srgbClr val="4472C4"/>
                </a:solidFill>
              </a:rPr>
              <a:t>fel</a:t>
            </a:r>
            <a:r>
              <a:rPr lang="en-GB" sz="2300" dirty="0">
                <a:solidFill>
                  <a:srgbClr val="4472C4"/>
                </a:solidFill>
              </a:rPr>
              <a:t> </a:t>
            </a:r>
            <a:r>
              <a:rPr lang="en-GB" sz="2300" dirty="0" err="1">
                <a:solidFill>
                  <a:srgbClr val="4472C4"/>
                </a:solidFill>
              </a:rPr>
              <a:t>cyfyngiadau</a:t>
            </a:r>
            <a:r>
              <a:rPr lang="en-GB" sz="2300" dirty="0">
                <a:solidFill>
                  <a:srgbClr val="4472C4"/>
                </a:solidFill>
              </a:rPr>
              <a:t> </a:t>
            </a:r>
            <a:r>
              <a:rPr lang="en-GB" sz="2300" dirty="0" err="1">
                <a:solidFill>
                  <a:srgbClr val="4472C4"/>
                </a:solidFill>
              </a:rPr>
              <a:t>amser</a:t>
            </a:r>
            <a:r>
              <a:rPr lang="en-GB" sz="2300" dirty="0">
                <a:solidFill>
                  <a:srgbClr val="4472C4"/>
                </a:solidFill>
              </a:rPr>
              <a:t>, </a:t>
            </a:r>
            <a:r>
              <a:rPr lang="en-GB" sz="2300" dirty="0" err="1">
                <a:solidFill>
                  <a:srgbClr val="4472C4"/>
                </a:solidFill>
              </a:rPr>
              <a:t>heriau</a:t>
            </a:r>
            <a:r>
              <a:rPr lang="en-GB" sz="2300" dirty="0">
                <a:solidFill>
                  <a:srgbClr val="4472C4"/>
                </a:solidFill>
              </a:rPr>
              <a:t> </a:t>
            </a:r>
            <a:r>
              <a:rPr lang="en-GB" sz="2300" dirty="0" err="1">
                <a:solidFill>
                  <a:srgbClr val="4472C4"/>
                </a:solidFill>
              </a:rPr>
              <a:t>recriwtio</a:t>
            </a:r>
            <a:r>
              <a:rPr lang="en-GB" sz="2300" dirty="0">
                <a:solidFill>
                  <a:srgbClr val="4472C4"/>
                </a:solidFill>
              </a:rPr>
              <a:t> </a:t>
            </a:r>
            <a:r>
              <a:rPr lang="en-GB" sz="2300" dirty="0" err="1">
                <a:solidFill>
                  <a:srgbClr val="4472C4"/>
                </a:solidFill>
              </a:rPr>
              <a:t>cyfranogwyr</a:t>
            </a:r>
            <a:r>
              <a:rPr lang="en-GB" sz="2300" dirty="0">
                <a:solidFill>
                  <a:srgbClr val="4472C4"/>
                </a:solidFill>
              </a:rPr>
              <a:t>, neu </a:t>
            </a:r>
            <a:r>
              <a:rPr lang="en-GB" sz="2300" dirty="0" err="1">
                <a:solidFill>
                  <a:srgbClr val="4472C4"/>
                </a:solidFill>
              </a:rPr>
              <a:t>broblemau</a:t>
            </a:r>
            <a:r>
              <a:rPr lang="en-GB" sz="2300" dirty="0">
                <a:solidFill>
                  <a:srgbClr val="4472C4"/>
                </a:solidFill>
              </a:rPr>
              <a:t> </a:t>
            </a:r>
            <a:r>
              <a:rPr lang="en-GB" sz="2300" dirty="0" err="1">
                <a:solidFill>
                  <a:srgbClr val="4472C4"/>
                </a:solidFill>
              </a:rPr>
              <a:t>logistaidd</a:t>
            </a:r>
            <a:r>
              <a:rPr lang="en-GB" sz="2300" dirty="0">
                <a:solidFill>
                  <a:srgbClr val="4472C4"/>
                </a:solidFill>
              </a:rPr>
              <a:t>.
Mae'n </a:t>
            </a:r>
            <a:r>
              <a:rPr lang="en-GB" sz="2300" dirty="0" err="1">
                <a:solidFill>
                  <a:srgbClr val="4472C4"/>
                </a:solidFill>
              </a:rPr>
              <a:t>helpu</a:t>
            </a:r>
            <a:r>
              <a:rPr lang="en-GB" sz="2300" dirty="0">
                <a:solidFill>
                  <a:srgbClr val="4472C4"/>
                </a:solidFill>
              </a:rPr>
              <a:t> </a:t>
            </a:r>
            <a:r>
              <a:rPr lang="en-GB" sz="2300" dirty="0" err="1">
                <a:solidFill>
                  <a:srgbClr val="4472C4"/>
                </a:solidFill>
              </a:rPr>
              <a:t>i</a:t>
            </a:r>
            <a:r>
              <a:rPr lang="en-GB" sz="2300" dirty="0">
                <a:solidFill>
                  <a:srgbClr val="4472C4"/>
                </a:solidFill>
              </a:rPr>
              <a:t> </a:t>
            </a:r>
            <a:r>
              <a:rPr lang="en-GB" sz="2300" dirty="0" err="1">
                <a:solidFill>
                  <a:srgbClr val="4472C4"/>
                </a:solidFill>
              </a:rPr>
              <a:t>benderfynu</a:t>
            </a:r>
            <a:r>
              <a:rPr lang="en-GB" sz="2300" dirty="0">
                <a:solidFill>
                  <a:srgbClr val="4472C4"/>
                </a:solidFill>
              </a:rPr>
              <a:t> a </a:t>
            </a:r>
            <a:r>
              <a:rPr lang="en-GB" sz="2300" dirty="0" err="1">
                <a:solidFill>
                  <a:srgbClr val="4472C4"/>
                </a:solidFill>
              </a:rPr>
              <a:t>ellir</a:t>
            </a:r>
            <a:r>
              <a:rPr lang="en-GB" sz="2300" dirty="0">
                <a:solidFill>
                  <a:srgbClr val="4472C4"/>
                </a:solidFill>
              </a:rPr>
              <a:t> </a:t>
            </a:r>
            <a:r>
              <a:rPr lang="en-GB" sz="2300" dirty="0" err="1">
                <a:solidFill>
                  <a:srgbClr val="4472C4"/>
                </a:solidFill>
              </a:rPr>
              <a:t>cynnal</a:t>
            </a:r>
            <a:r>
              <a:rPr lang="en-GB" sz="2300" dirty="0">
                <a:solidFill>
                  <a:srgbClr val="4472C4"/>
                </a:solidFill>
              </a:rPr>
              <a:t> yr </a:t>
            </a:r>
            <a:r>
              <a:rPr lang="en-GB" sz="2300" dirty="0" err="1">
                <a:solidFill>
                  <a:srgbClr val="4472C4"/>
                </a:solidFill>
              </a:rPr>
              <a:t>astudiaeth</a:t>
            </a:r>
            <a:r>
              <a:rPr lang="en-GB" sz="2300" dirty="0">
                <a:solidFill>
                  <a:srgbClr val="4472C4"/>
                </a:solidFill>
              </a:rPr>
              <a:t> </a:t>
            </a:r>
            <a:r>
              <a:rPr lang="en-GB" sz="2300" dirty="0" err="1">
                <a:solidFill>
                  <a:srgbClr val="4472C4"/>
                </a:solidFill>
              </a:rPr>
              <a:t>yn</a:t>
            </a:r>
            <a:r>
              <a:rPr lang="en-GB" sz="2300" dirty="0">
                <a:solidFill>
                  <a:srgbClr val="4472C4"/>
                </a:solidFill>
              </a:rPr>
              <a:t> </a:t>
            </a:r>
            <a:r>
              <a:rPr lang="en-GB" sz="2300" dirty="0" err="1">
                <a:solidFill>
                  <a:srgbClr val="4472C4"/>
                </a:solidFill>
              </a:rPr>
              <a:t>realistig</a:t>
            </a:r>
            <a:r>
              <a:rPr lang="en-GB" sz="2300" dirty="0">
                <a:solidFill>
                  <a:srgbClr val="4472C4"/>
                </a:solidFill>
              </a:rPr>
              <a:t> o </a:t>
            </a:r>
            <a:r>
              <a:rPr lang="en-GB" sz="2300" dirty="0" err="1">
                <a:solidFill>
                  <a:srgbClr val="4472C4"/>
                </a:solidFill>
              </a:rPr>
              <a:t>fewn</a:t>
            </a:r>
            <a:r>
              <a:rPr lang="en-GB" sz="2300" dirty="0">
                <a:solidFill>
                  <a:srgbClr val="4472C4"/>
                </a:solidFill>
              </a:rPr>
              <a:t> yr </a:t>
            </a:r>
            <a:r>
              <a:rPr lang="en-GB" sz="2300" dirty="0" err="1">
                <a:solidFill>
                  <a:srgbClr val="4472C4"/>
                </a:solidFill>
              </a:rPr>
              <a:t>adnoddau</a:t>
            </a:r>
            <a:r>
              <a:rPr lang="en-GB" sz="2300" dirty="0">
                <a:solidFill>
                  <a:srgbClr val="4472C4"/>
                </a:solidFill>
              </a:rPr>
              <a:t> </a:t>
            </a:r>
            <a:r>
              <a:rPr lang="en-GB" sz="2300" dirty="0" err="1">
                <a:solidFill>
                  <a:srgbClr val="4472C4"/>
                </a:solidFill>
              </a:rPr>
              <a:t>sydd</a:t>
            </a:r>
            <a:r>
              <a:rPr lang="en-GB" sz="2300" dirty="0">
                <a:solidFill>
                  <a:srgbClr val="4472C4"/>
                </a:solidFill>
              </a:rPr>
              <a:t> </a:t>
            </a:r>
            <a:r>
              <a:rPr lang="en-GB" sz="2300" dirty="0" err="1">
                <a:solidFill>
                  <a:srgbClr val="4472C4"/>
                </a:solidFill>
              </a:rPr>
              <a:t>ar</a:t>
            </a:r>
            <a:r>
              <a:rPr lang="en-GB" sz="2300" dirty="0">
                <a:solidFill>
                  <a:srgbClr val="4472C4"/>
                </a:solidFill>
              </a:rPr>
              <a:t> </a:t>
            </a:r>
            <a:r>
              <a:rPr lang="en-GB" sz="2300" dirty="0" err="1">
                <a:solidFill>
                  <a:srgbClr val="4472C4"/>
                </a:solidFill>
              </a:rPr>
              <a:t>gael</a:t>
            </a:r>
            <a:r>
              <a:rPr lang="en-GB" sz="2300" dirty="0">
                <a:solidFill>
                  <a:srgbClr val="4472C4"/>
                </a:solidFill>
              </a:rPr>
              <a:t>.</a:t>
            </a:r>
            <a:endParaRPr kumimoji="0" lang="en-GB" sz="23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rPr>
              <a:t>3</a:t>
            </a:r>
            <a:r>
              <a:rPr lang="en-GB" sz="2700" b="1" dirty="0">
                <a:solidFill>
                  <a:srgbClr val="4472C4"/>
                </a:solidFill>
              </a:rPr>
              <a:t>. </a:t>
            </a:r>
            <a:r>
              <a:rPr lang="en-GB" sz="2700" b="1" dirty="0" err="1">
                <a:solidFill>
                  <a:srgbClr val="4472C4"/>
                </a:solidFill>
              </a:rPr>
              <a:t>Gwella</a:t>
            </a:r>
            <a:r>
              <a:rPr lang="en-GB" sz="2700" b="1" dirty="0">
                <a:solidFill>
                  <a:srgbClr val="4472C4"/>
                </a:solidFill>
              </a:rPr>
              <a:t> </a:t>
            </a:r>
            <a:r>
              <a:rPr lang="en-GB" sz="2700" b="1" dirty="0" err="1">
                <a:solidFill>
                  <a:srgbClr val="4472C4"/>
                </a:solidFill>
              </a:rPr>
              <a:t>parodrwydd</a:t>
            </a:r>
            <a:r>
              <a:rPr lang="en-GB" sz="2700" b="1" dirty="0">
                <a:solidFill>
                  <a:srgbClr val="4472C4"/>
                </a:solidFill>
              </a:rPr>
              <a:t> </a:t>
            </a:r>
            <a:r>
              <a:rPr lang="en-GB" sz="2700" b="1" dirty="0" err="1">
                <a:solidFill>
                  <a:srgbClr val="4472C4"/>
                </a:solidFill>
              </a:rPr>
              <a:t>ymchwilwyr</a:t>
            </a:r>
            <a:endPar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sz="2300" dirty="0">
                <a:solidFill>
                  <a:srgbClr val="4472C4"/>
                </a:solidFill>
              </a:rPr>
              <a:t>Mae'n </a:t>
            </a:r>
            <a:r>
              <a:rPr lang="en-GB" sz="2300" dirty="0" err="1">
                <a:solidFill>
                  <a:srgbClr val="4472C4"/>
                </a:solidFill>
              </a:rPr>
              <a:t>rhoi</a:t>
            </a:r>
            <a:r>
              <a:rPr lang="en-GB" sz="2300" dirty="0">
                <a:solidFill>
                  <a:srgbClr val="4472C4"/>
                </a:solidFill>
              </a:rPr>
              <a:t> </a:t>
            </a:r>
            <a:r>
              <a:rPr lang="en-GB" sz="2300" dirty="0" err="1">
                <a:solidFill>
                  <a:srgbClr val="4472C4"/>
                </a:solidFill>
              </a:rPr>
              <a:t>cyfle</a:t>
            </a:r>
            <a:r>
              <a:rPr lang="en-GB" sz="2300" dirty="0">
                <a:solidFill>
                  <a:srgbClr val="4472C4"/>
                </a:solidFill>
              </a:rPr>
              <a:t> </a:t>
            </a:r>
            <a:r>
              <a:rPr lang="en-GB" sz="2300" dirty="0" err="1">
                <a:solidFill>
                  <a:srgbClr val="4472C4"/>
                </a:solidFill>
              </a:rPr>
              <a:t>i</a:t>
            </a:r>
            <a:r>
              <a:rPr lang="en-GB" sz="2300" dirty="0">
                <a:solidFill>
                  <a:srgbClr val="4472C4"/>
                </a:solidFill>
              </a:rPr>
              <a:t> </a:t>
            </a:r>
            <a:r>
              <a:rPr lang="en-GB" sz="2300" dirty="0" err="1">
                <a:solidFill>
                  <a:srgbClr val="4472C4"/>
                </a:solidFill>
              </a:rPr>
              <a:t>ymchwilwyr</a:t>
            </a:r>
            <a:r>
              <a:rPr lang="en-GB" sz="2300" dirty="0">
                <a:solidFill>
                  <a:srgbClr val="4472C4"/>
                </a:solidFill>
              </a:rPr>
              <a:t> </a:t>
            </a:r>
            <a:r>
              <a:rPr lang="en-GB" sz="2300" dirty="0" err="1">
                <a:solidFill>
                  <a:srgbClr val="4472C4"/>
                </a:solidFill>
              </a:rPr>
              <a:t>ymarfer</a:t>
            </a:r>
            <a:r>
              <a:rPr lang="en-GB" sz="2300" dirty="0">
                <a:solidFill>
                  <a:srgbClr val="4472C4"/>
                </a:solidFill>
              </a:rPr>
              <a:t> </a:t>
            </a:r>
            <a:r>
              <a:rPr lang="en-GB" sz="2300" dirty="0" err="1">
                <a:solidFill>
                  <a:srgbClr val="4472C4"/>
                </a:solidFill>
              </a:rPr>
              <a:t>eu</a:t>
            </a:r>
            <a:r>
              <a:rPr lang="en-GB" sz="2300" dirty="0">
                <a:solidFill>
                  <a:srgbClr val="4472C4"/>
                </a:solidFill>
              </a:rPr>
              <a:t> </a:t>
            </a:r>
            <a:r>
              <a:rPr lang="en-GB" sz="2300" dirty="0" err="1">
                <a:solidFill>
                  <a:srgbClr val="4472C4"/>
                </a:solidFill>
              </a:rPr>
              <a:t>technegau</a:t>
            </a:r>
            <a:r>
              <a:rPr lang="en-GB" sz="2300" dirty="0">
                <a:solidFill>
                  <a:srgbClr val="4472C4"/>
                </a:solidFill>
              </a:rPr>
              <a:t>, </a:t>
            </a:r>
            <a:r>
              <a:rPr lang="en-GB" sz="2300" dirty="0" err="1">
                <a:solidFill>
                  <a:srgbClr val="4472C4"/>
                </a:solidFill>
              </a:rPr>
              <a:t>fel</a:t>
            </a:r>
            <a:r>
              <a:rPr lang="en-GB" sz="2300" dirty="0">
                <a:solidFill>
                  <a:srgbClr val="4472C4"/>
                </a:solidFill>
              </a:rPr>
              <a:t> </a:t>
            </a:r>
            <a:r>
              <a:rPr lang="en-GB" sz="2300" dirty="0" err="1">
                <a:solidFill>
                  <a:srgbClr val="4472C4"/>
                </a:solidFill>
              </a:rPr>
              <a:t>cynnal</a:t>
            </a:r>
            <a:r>
              <a:rPr lang="en-GB" sz="2300" dirty="0">
                <a:solidFill>
                  <a:srgbClr val="4472C4"/>
                </a:solidFill>
              </a:rPr>
              <a:t> </a:t>
            </a:r>
            <a:r>
              <a:rPr lang="en-GB" sz="2300" dirty="0" err="1">
                <a:solidFill>
                  <a:srgbClr val="4472C4"/>
                </a:solidFill>
              </a:rPr>
              <a:t>cyfweliadau</a:t>
            </a:r>
            <a:r>
              <a:rPr lang="en-GB" sz="2300" dirty="0">
                <a:solidFill>
                  <a:srgbClr val="4472C4"/>
                </a:solidFill>
              </a:rPr>
              <a:t> neu </a:t>
            </a:r>
            <a:r>
              <a:rPr lang="en-GB" sz="2300" dirty="0" err="1">
                <a:solidFill>
                  <a:srgbClr val="4472C4"/>
                </a:solidFill>
              </a:rPr>
              <a:t>grwpiau</a:t>
            </a:r>
            <a:r>
              <a:rPr lang="en-GB" sz="2300" dirty="0">
                <a:solidFill>
                  <a:srgbClr val="4472C4"/>
                </a:solidFill>
              </a:rPr>
              <a:t> </a:t>
            </a:r>
            <a:r>
              <a:rPr lang="en-GB" sz="2300" dirty="0" err="1">
                <a:solidFill>
                  <a:srgbClr val="4472C4"/>
                </a:solidFill>
              </a:rPr>
              <a:t>ffocws</a:t>
            </a:r>
            <a:r>
              <a:rPr lang="en-GB" sz="2300" dirty="0">
                <a:solidFill>
                  <a:srgbClr val="4472C4"/>
                </a:solidFill>
              </a:rPr>
              <a:t>, a </a:t>
            </a:r>
            <a:r>
              <a:rPr lang="en-GB" sz="2300" dirty="0" err="1">
                <a:solidFill>
                  <a:srgbClr val="4472C4"/>
                </a:solidFill>
              </a:rPr>
              <a:t>gwella</a:t>
            </a:r>
            <a:r>
              <a:rPr lang="en-GB" sz="2300" dirty="0">
                <a:solidFill>
                  <a:srgbClr val="4472C4"/>
                </a:solidFill>
              </a:rPr>
              <a:t> </a:t>
            </a:r>
            <a:r>
              <a:rPr lang="en-GB" sz="2300" dirty="0" err="1">
                <a:solidFill>
                  <a:srgbClr val="4472C4"/>
                </a:solidFill>
              </a:rPr>
              <a:t>eu</a:t>
            </a:r>
            <a:r>
              <a:rPr lang="en-GB" sz="2300" dirty="0">
                <a:solidFill>
                  <a:srgbClr val="4472C4"/>
                </a:solidFill>
              </a:rPr>
              <a:t> </a:t>
            </a:r>
            <a:r>
              <a:rPr lang="en-GB" sz="2300" dirty="0" err="1">
                <a:solidFill>
                  <a:srgbClr val="4472C4"/>
                </a:solidFill>
              </a:rPr>
              <a:t>hyder</a:t>
            </a:r>
            <a:r>
              <a:rPr lang="en-GB" sz="2300" dirty="0">
                <a:solidFill>
                  <a:srgbClr val="4472C4"/>
                </a:solidFill>
              </a:rPr>
              <a:t> </a:t>
            </a:r>
            <a:r>
              <a:rPr lang="en-GB" sz="2300" dirty="0" err="1">
                <a:solidFill>
                  <a:srgbClr val="4472C4"/>
                </a:solidFill>
              </a:rPr>
              <a:t>a'u</a:t>
            </a:r>
            <a:r>
              <a:rPr lang="en-GB" sz="2300" dirty="0">
                <a:solidFill>
                  <a:srgbClr val="4472C4"/>
                </a:solidFill>
              </a:rPr>
              <a:t> </a:t>
            </a:r>
            <a:r>
              <a:rPr lang="en-GB" sz="2300" dirty="0" err="1">
                <a:solidFill>
                  <a:srgbClr val="4472C4"/>
                </a:solidFill>
              </a:rPr>
              <a:t>sgiliau</a:t>
            </a:r>
            <a:r>
              <a:rPr lang="en-GB" sz="2300" dirty="0">
                <a:solidFill>
                  <a:srgbClr val="4472C4"/>
                </a:solidFill>
              </a:rPr>
              <a:t>.</a:t>
            </a:r>
            <a:endParaRPr lang="en-GB" dirty="0"/>
          </a:p>
        </p:txBody>
      </p:sp>
      <p:sp>
        <p:nvSpPr>
          <p:cNvPr id="4" name="Content Placeholder 3">
            <a:extLst>
              <a:ext uri="{FF2B5EF4-FFF2-40B4-BE49-F238E27FC236}">
                <a16:creationId xmlns:a16="http://schemas.microsoft.com/office/drawing/2014/main" id="{924CD5FC-9D53-CA99-43DD-73E1D65E7608}"/>
              </a:ext>
            </a:extLst>
          </p:cNvPr>
          <p:cNvSpPr>
            <a:spLocks noGrp="1"/>
          </p:cNvSpPr>
          <p:nvPr>
            <p:ph sz="half" idx="2"/>
          </p:nvPr>
        </p:nvSpPr>
        <p:spPr/>
        <p:txBody>
          <a:bodyPr>
            <a:normAutofit fontScale="47500" lnSpcReduction="20000"/>
          </a:bodyPr>
          <a:lstStyle/>
          <a:p>
            <a:r>
              <a:rPr lang="en-GB" dirty="0">
                <a:solidFill>
                  <a:schemeClr val="accent1"/>
                </a:solidFill>
              </a:rPr>
              <a:t>In research, a </a:t>
            </a:r>
            <a:r>
              <a:rPr lang="en-GB" b="1" dirty="0">
                <a:solidFill>
                  <a:schemeClr val="accent1"/>
                </a:solidFill>
              </a:rPr>
              <a:t>pilot study</a:t>
            </a:r>
            <a:r>
              <a:rPr lang="en-GB" dirty="0">
                <a:solidFill>
                  <a:schemeClr val="accent1"/>
                </a:solidFill>
              </a:rPr>
              <a:t> serves several important purposes. Here’s a breakdown of its key roles:</a:t>
            </a:r>
          </a:p>
          <a:p>
            <a:r>
              <a:rPr lang="en-GB" b="1" dirty="0">
                <a:solidFill>
                  <a:schemeClr val="accent1"/>
                </a:solidFill>
              </a:rPr>
              <a:t>1. Testing Research Design and Methods</a:t>
            </a:r>
          </a:p>
          <a:p>
            <a:pPr lvl="1"/>
            <a:r>
              <a:rPr lang="en-GB" dirty="0">
                <a:solidFill>
                  <a:schemeClr val="accent1"/>
                </a:solidFill>
              </a:rPr>
              <a:t>It helps researchers evaluate whether their </a:t>
            </a:r>
            <a:r>
              <a:rPr lang="en-GB" b="1" dirty="0">
                <a:solidFill>
                  <a:schemeClr val="accent1"/>
                </a:solidFill>
              </a:rPr>
              <a:t>interview questions</a:t>
            </a:r>
            <a:r>
              <a:rPr lang="en-GB" dirty="0">
                <a:solidFill>
                  <a:schemeClr val="accent1"/>
                </a:solidFill>
              </a:rPr>
              <a:t>, </a:t>
            </a:r>
            <a:r>
              <a:rPr lang="en-GB" b="1" dirty="0">
                <a:solidFill>
                  <a:schemeClr val="accent1"/>
                </a:solidFill>
              </a:rPr>
              <a:t>observation protocols</a:t>
            </a:r>
            <a:r>
              <a:rPr lang="en-GB" dirty="0">
                <a:solidFill>
                  <a:schemeClr val="accent1"/>
                </a:solidFill>
              </a:rPr>
              <a:t>, or </a:t>
            </a:r>
            <a:r>
              <a:rPr lang="en-GB" b="1" dirty="0">
                <a:solidFill>
                  <a:schemeClr val="accent1"/>
                </a:solidFill>
              </a:rPr>
              <a:t>data collection methods</a:t>
            </a:r>
            <a:r>
              <a:rPr lang="en-GB" dirty="0">
                <a:solidFill>
                  <a:schemeClr val="accent1"/>
                </a:solidFill>
              </a:rPr>
              <a:t> are effective and appropriate.</a:t>
            </a:r>
          </a:p>
          <a:p>
            <a:pPr lvl="1"/>
            <a:r>
              <a:rPr lang="en-GB" dirty="0">
                <a:solidFill>
                  <a:schemeClr val="accent1"/>
                </a:solidFill>
              </a:rPr>
              <a:t>It allows refinement of tools to ensure they elicit rich, relevant data.</a:t>
            </a:r>
          </a:p>
          <a:p>
            <a:r>
              <a:rPr lang="en-GB" b="1" dirty="0">
                <a:solidFill>
                  <a:schemeClr val="accent1"/>
                </a:solidFill>
              </a:rPr>
              <a:t>2. Assessing Feasibility</a:t>
            </a:r>
          </a:p>
          <a:p>
            <a:pPr lvl="1"/>
            <a:r>
              <a:rPr lang="en-GB" dirty="0">
                <a:solidFill>
                  <a:schemeClr val="accent1"/>
                </a:solidFill>
              </a:rPr>
              <a:t>A pilot study can reveal practical issues such as time constraints, participant recruitment challenges, or logistical problems.</a:t>
            </a:r>
          </a:p>
          <a:p>
            <a:pPr lvl="1"/>
            <a:r>
              <a:rPr lang="en-GB" dirty="0">
                <a:solidFill>
                  <a:schemeClr val="accent1"/>
                </a:solidFill>
              </a:rPr>
              <a:t>It helps determine whether the study can be realistically conducted within the available resources.</a:t>
            </a:r>
          </a:p>
          <a:p>
            <a:r>
              <a:rPr lang="en-GB" b="1" dirty="0">
                <a:solidFill>
                  <a:schemeClr val="accent1"/>
                </a:solidFill>
              </a:rPr>
              <a:t>3. Enhancing Researcher Preparedness</a:t>
            </a:r>
          </a:p>
          <a:p>
            <a:pPr lvl="1"/>
            <a:r>
              <a:rPr lang="en-GB" dirty="0">
                <a:solidFill>
                  <a:schemeClr val="accent1"/>
                </a:solidFill>
              </a:rPr>
              <a:t>It gives researchers a chance to practice their techniques, such as conducting interviews or focus groups, and improve their confidence and skill.</a:t>
            </a:r>
          </a:p>
          <a:p>
            <a:pPr marL="0" indent="0">
              <a:buNone/>
            </a:pPr>
            <a:endParaRPr lang="en-GB" dirty="0"/>
          </a:p>
        </p:txBody>
      </p:sp>
    </p:spTree>
    <p:extLst>
      <p:ext uri="{BB962C8B-B14F-4D97-AF65-F5344CB8AC3E}">
        <p14:creationId xmlns:p14="http://schemas.microsoft.com/office/powerpoint/2010/main" val="1187718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198AE-D90D-5A65-D32A-ACBD87B8121E}"/>
              </a:ext>
            </a:extLst>
          </p:cNvPr>
          <p:cNvSpPr>
            <a:spLocks noGrp="1"/>
          </p:cNvSpPr>
          <p:nvPr>
            <p:ph type="title"/>
          </p:nvPr>
        </p:nvSpPr>
        <p:spPr/>
        <p:txBody>
          <a:bodyPr/>
          <a:lstStyle/>
          <a:p>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Pwrpas</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yr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Astudiaeth</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Beilot</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lang="en-GB" dirty="0"/>
              <a:t>Purpose of the Pilot Study</a:t>
            </a:r>
          </a:p>
        </p:txBody>
      </p:sp>
      <p:sp>
        <p:nvSpPr>
          <p:cNvPr id="3" name="Content Placeholder 2">
            <a:extLst>
              <a:ext uri="{FF2B5EF4-FFF2-40B4-BE49-F238E27FC236}">
                <a16:creationId xmlns:a16="http://schemas.microsoft.com/office/drawing/2014/main" id="{C41D61DA-D706-B873-7671-58835FEB282D}"/>
              </a:ext>
            </a:extLst>
          </p:cNvPr>
          <p:cNvSpPr>
            <a:spLocks noGrp="1"/>
          </p:cNvSpPr>
          <p:nvPr>
            <p:ph sz="half" idx="1"/>
          </p:nvPr>
        </p:nvSpPr>
        <p:spPr/>
        <p:txBody>
          <a:bodyPr>
            <a:normAutofit fontScale="55000" lnSpcReduction="20000"/>
          </a:bodyPr>
          <a:lstStyle/>
          <a:p>
            <a:pPr lvl="0">
              <a:defRPr/>
            </a:pPr>
            <a:r>
              <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rPr>
              <a:t>4</a:t>
            </a:r>
            <a:r>
              <a:rPr lang="en-GB" sz="2700" b="1" dirty="0">
                <a:solidFill>
                  <a:srgbClr val="4472C4"/>
                </a:solidFill>
              </a:rPr>
              <a:t>. Nodi </a:t>
            </a:r>
            <a:r>
              <a:rPr lang="en-GB" sz="2700" b="1" dirty="0" err="1">
                <a:solidFill>
                  <a:srgbClr val="4472C4"/>
                </a:solidFill>
              </a:rPr>
              <a:t>materion</a:t>
            </a:r>
            <a:r>
              <a:rPr lang="en-GB" sz="2700" b="1" dirty="0">
                <a:solidFill>
                  <a:srgbClr val="4472C4"/>
                </a:solidFill>
              </a:rPr>
              <a:t> </a:t>
            </a:r>
            <a:r>
              <a:rPr lang="en-GB" sz="2700" b="1" dirty="0" err="1">
                <a:solidFill>
                  <a:srgbClr val="4472C4"/>
                </a:solidFill>
              </a:rPr>
              <a:t>moesegol</a:t>
            </a:r>
            <a:r>
              <a:rPr lang="en-GB" sz="2700" b="1" dirty="0">
                <a:solidFill>
                  <a:srgbClr val="4472C4"/>
                </a:solidFill>
              </a:rPr>
              <a:t> neu </a:t>
            </a:r>
            <a:r>
              <a:rPr lang="en-GB" sz="2700" b="1" dirty="0" err="1">
                <a:solidFill>
                  <a:srgbClr val="4472C4"/>
                </a:solidFill>
              </a:rPr>
              <a:t>sensitifrwydd</a:t>
            </a:r>
            <a:endPar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a:solidFill>
                  <a:srgbClr val="4472C4"/>
                </a:solidFill>
              </a:rPr>
              <a:t>Gall </a:t>
            </a:r>
            <a:r>
              <a:rPr lang="en-GB" dirty="0" err="1">
                <a:solidFill>
                  <a:srgbClr val="4472C4"/>
                </a:solidFill>
              </a:rPr>
              <a:t>ddatgelu</a:t>
            </a:r>
            <a:r>
              <a:rPr lang="en-GB" dirty="0">
                <a:solidFill>
                  <a:srgbClr val="4472C4"/>
                </a:solidFill>
              </a:rPr>
              <a:t> </a:t>
            </a:r>
            <a:r>
              <a:rPr lang="en-GB" dirty="0" err="1">
                <a:solidFill>
                  <a:srgbClr val="4472C4"/>
                </a:solidFill>
              </a:rPr>
              <a:t>pryderon</a:t>
            </a:r>
            <a:r>
              <a:rPr lang="en-GB" dirty="0">
                <a:solidFill>
                  <a:srgbClr val="4472C4"/>
                </a:solidFill>
              </a:rPr>
              <a:t> </a:t>
            </a:r>
            <a:r>
              <a:rPr lang="en-GB" dirty="0" err="1">
                <a:solidFill>
                  <a:srgbClr val="4472C4"/>
                </a:solidFill>
              </a:rPr>
              <a:t>moesegol</a:t>
            </a:r>
            <a:r>
              <a:rPr lang="en-GB" dirty="0">
                <a:solidFill>
                  <a:srgbClr val="4472C4"/>
                </a:solidFill>
              </a:rPr>
              <a:t> </a:t>
            </a:r>
            <a:r>
              <a:rPr lang="en-GB" dirty="0" err="1">
                <a:solidFill>
                  <a:srgbClr val="4472C4"/>
                </a:solidFill>
              </a:rPr>
              <a:t>posibl</a:t>
            </a:r>
            <a:r>
              <a:rPr lang="en-GB" dirty="0">
                <a:solidFill>
                  <a:srgbClr val="4472C4"/>
                </a:solidFill>
              </a:rPr>
              <a:t> neu </a:t>
            </a:r>
            <a:r>
              <a:rPr lang="en-GB" dirty="0" err="1">
                <a:solidFill>
                  <a:srgbClr val="4472C4"/>
                </a:solidFill>
              </a:rPr>
              <a:t>bynciau</a:t>
            </a:r>
            <a:r>
              <a:rPr lang="en-GB" dirty="0">
                <a:solidFill>
                  <a:srgbClr val="4472C4"/>
                </a:solidFill>
              </a:rPr>
              <a:t> </a:t>
            </a:r>
            <a:r>
              <a:rPr lang="en-GB" dirty="0" err="1">
                <a:solidFill>
                  <a:srgbClr val="4472C4"/>
                </a:solidFill>
              </a:rPr>
              <a:t>sensitif</a:t>
            </a:r>
            <a:r>
              <a:rPr lang="en-GB" dirty="0">
                <a:solidFill>
                  <a:srgbClr val="4472C4"/>
                </a:solidFill>
              </a:rPr>
              <a:t> a </a:t>
            </a:r>
            <a:r>
              <a:rPr lang="en-GB" dirty="0" err="1">
                <a:solidFill>
                  <a:srgbClr val="4472C4"/>
                </a:solidFill>
              </a:rPr>
              <a:t>allai</a:t>
            </a:r>
            <a:r>
              <a:rPr lang="en-GB" dirty="0">
                <a:solidFill>
                  <a:srgbClr val="4472C4"/>
                </a:solidFill>
              </a:rPr>
              <a:t> </a:t>
            </a:r>
            <a:r>
              <a:rPr lang="en-GB" dirty="0" err="1">
                <a:solidFill>
                  <a:srgbClr val="4472C4"/>
                </a:solidFill>
              </a:rPr>
              <a:t>godi</a:t>
            </a:r>
            <a:r>
              <a:rPr lang="en-GB" dirty="0">
                <a:solidFill>
                  <a:srgbClr val="4472C4"/>
                </a:solidFill>
              </a:rPr>
              <a:t> </a:t>
            </a:r>
            <a:r>
              <a:rPr lang="en-GB" dirty="0" err="1">
                <a:solidFill>
                  <a:srgbClr val="4472C4"/>
                </a:solidFill>
              </a:rPr>
              <a:t>yn</a:t>
            </a:r>
            <a:r>
              <a:rPr lang="en-GB" dirty="0">
                <a:solidFill>
                  <a:srgbClr val="4472C4"/>
                </a:solidFill>
              </a:rPr>
              <a:t> </a:t>
            </a:r>
            <a:r>
              <a:rPr lang="en-GB" dirty="0" err="1">
                <a:solidFill>
                  <a:srgbClr val="4472C4"/>
                </a:solidFill>
              </a:rPr>
              <a:t>ystod</a:t>
            </a:r>
            <a:r>
              <a:rPr lang="en-GB" dirty="0">
                <a:solidFill>
                  <a:srgbClr val="4472C4"/>
                </a:solidFill>
              </a:rPr>
              <a:t> y </a:t>
            </a:r>
            <a:r>
              <a:rPr lang="en-GB" dirty="0" err="1">
                <a:solidFill>
                  <a:srgbClr val="4472C4"/>
                </a:solidFill>
              </a:rPr>
              <a:t>brif</a:t>
            </a:r>
            <a:r>
              <a:rPr lang="en-GB" dirty="0">
                <a:solidFill>
                  <a:srgbClr val="4472C4"/>
                </a:solidFill>
              </a:rPr>
              <a:t> </a:t>
            </a:r>
            <a:r>
              <a:rPr lang="en-GB" dirty="0" err="1">
                <a:solidFill>
                  <a:srgbClr val="4472C4"/>
                </a:solidFill>
              </a:rPr>
              <a:t>astudiaeth</a:t>
            </a:r>
            <a:r>
              <a:rPr lang="en-GB" dirty="0">
                <a:solidFill>
                  <a:srgbClr val="4472C4"/>
                </a:solidFill>
              </a:rPr>
              <a:t>, </a:t>
            </a:r>
            <a:r>
              <a:rPr lang="en-GB" dirty="0" err="1">
                <a:solidFill>
                  <a:srgbClr val="4472C4"/>
                </a:solidFill>
              </a:rPr>
              <a:t>gan</a:t>
            </a:r>
            <a:r>
              <a:rPr lang="en-GB" dirty="0">
                <a:solidFill>
                  <a:srgbClr val="4472C4"/>
                </a:solidFill>
              </a:rPr>
              <a:t> </a:t>
            </a:r>
            <a:r>
              <a:rPr lang="en-GB" dirty="0" err="1">
                <a:solidFill>
                  <a:srgbClr val="4472C4"/>
                </a:solidFill>
              </a:rPr>
              <a:t>ganiatáu</a:t>
            </a:r>
            <a:r>
              <a:rPr lang="en-GB" dirty="0">
                <a:solidFill>
                  <a:srgbClr val="4472C4"/>
                </a:solidFill>
              </a:rPr>
              <a:t> </a:t>
            </a:r>
            <a:r>
              <a:rPr lang="en-GB" dirty="0" err="1">
                <a:solidFill>
                  <a:srgbClr val="4472C4"/>
                </a:solidFill>
              </a:rPr>
              <a:t>gwneud</a:t>
            </a:r>
            <a:r>
              <a:rPr lang="en-GB" dirty="0">
                <a:solidFill>
                  <a:srgbClr val="4472C4"/>
                </a:solidFill>
              </a:rPr>
              <a:t> </a:t>
            </a:r>
            <a:r>
              <a:rPr lang="en-GB" dirty="0" err="1">
                <a:solidFill>
                  <a:srgbClr val="4472C4"/>
                </a:solidFill>
              </a:rPr>
              <a:t>addasiadau</a:t>
            </a:r>
            <a:r>
              <a:rPr lang="en-GB" dirty="0">
                <a:solidFill>
                  <a:srgbClr val="4472C4"/>
                </a:solidFill>
              </a:rPr>
              <a:t> </a:t>
            </a:r>
            <a:r>
              <a:rPr lang="en-GB" dirty="0" err="1">
                <a:solidFill>
                  <a:srgbClr val="4472C4"/>
                </a:solidFill>
              </a:rPr>
              <a:t>i</a:t>
            </a:r>
            <a:r>
              <a:rPr lang="en-GB" dirty="0">
                <a:solidFill>
                  <a:srgbClr val="4472C4"/>
                </a:solidFill>
              </a:rPr>
              <a:t> </a:t>
            </a:r>
            <a:r>
              <a:rPr lang="en-GB" dirty="0" err="1">
                <a:solidFill>
                  <a:srgbClr val="4472C4"/>
                </a:solidFill>
              </a:rPr>
              <a:t>amddiffyn</a:t>
            </a:r>
            <a:r>
              <a:rPr lang="en-GB" dirty="0">
                <a:solidFill>
                  <a:srgbClr val="4472C4"/>
                </a:solidFill>
              </a:rPr>
              <a:t> </a:t>
            </a:r>
            <a:r>
              <a:rPr lang="en-GB" dirty="0" err="1">
                <a:solidFill>
                  <a:srgbClr val="4472C4"/>
                </a:solidFill>
              </a:rPr>
              <a:t>cyfranogwyr</a:t>
            </a:r>
            <a:r>
              <a:rPr lang="en-GB" dirty="0">
                <a:solidFill>
                  <a:srgbClr val="4472C4"/>
                </a:solidFill>
              </a:rPr>
              <a:t>.</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rPr>
              <a:t>5</a:t>
            </a:r>
            <a:r>
              <a:rPr lang="en-GB" sz="2700" b="1" dirty="0">
                <a:solidFill>
                  <a:srgbClr val="4472C4"/>
                </a:solidFill>
              </a:rPr>
              <a:t>. </a:t>
            </a:r>
            <a:r>
              <a:rPr lang="en-GB" sz="2700" b="1" dirty="0" err="1">
                <a:solidFill>
                  <a:srgbClr val="4472C4"/>
                </a:solidFill>
              </a:rPr>
              <a:t>Llywio</a:t>
            </a:r>
            <a:r>
              <a:rPr lang="en-GB" sz="2700" b="1" dirty="0">
                <a:solidFill>
                  <a:srgbClr val="4472C4"/>
                </a:solidFill>
              </a:rPr>
              <a:t> </a:t>
            </a:r>
            <a:r>
              <a:rPr lang="en-GB" sz="2700" b="1" dirty="0" err="1">
                <a:solidFill>
                  <a:srgbClr val="4472C4"/>
                </a:solidFill>
              </a:rPr>
              <a:t>Strategaethau</a:t>
            </a:r>
            <a:r>
              <a:rPr lang="en-GB" sz="2700" b="1" dirty="0">
                <a:solidFill>
                  <a:srgbClr val="4472C4"/>
                </a:solidFill>
              </a:rPr>
              <a:t> </a:t>
            </a:r>
            <a:r>
              <a:rPr lang="en-GB" sz="2700" b="1" dirty="0" err="1">
                <a:solidFill>
                  <a:srgbClr val="4472C4"/>
                </a:solidFill>
              </a:rPr>
              <a:t>Dadansoddi</a:t>
            </a:r>
            <a:r>
              <a:rPr lang="en-GB" sz="2700" b="1" dirty="0">
                <a:solidFill>
                  <a:srgbClr val="4472C4"/>
                </a:solidFill>
              </a:rPr>
              <a:t> Data</a:t>
            </a:r>
            <a:endPar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a:solidFill>
                  <a:srgbClr val="4472C4"/>
                </a:solidFill>
              </a:rPr>
              <a:t>Gall data </a:t>
            </a:r>
            <a:r>
              <a:rPr lang="en-GB" dirty="0" err="1">
                <a:solidFill>
                  <a:srgbClr val="4472C4"/>
                </a:solidFill>
              </a:rPr>
              <a:t>rhagarweiniol</a:t>
            </a:r>
            <a:r>
              <a:rPr lang="en-GB" dirty="0">
                <a:solidFill>
                  <a:srgbClr val="4472C4"/>
                </a:solidFill>
              </a:rPr>
              <a:t> o </a:t>
            </a:r>
            <a:r>
              <a:rPr lang="en-GB" dirty="0" err="1">
                <a:solidFill>
                  <a:srgbClr val="4472C4"/>
                </a:solidFill>
              </a:rPr>
              <a:t>astudiaeth</a:t>
            </a:r>
            <a:r>
              <a:rPr lang="en-GB" dirty="0">
                <a:solidFill>
                  <a:srgbClr val="4472C4"/>
                </a:solidFill>
              </a:rPr>
              <a:t> </a:t>
            </a:r>
            <a:r>
              <a:rPr lang="en-GB" dirty="0" err="1">
                <a:solidFill>
                  <a:srgbClr val="4472C4"/>
                </a:solidFill>
              </a:rPr>
              <a:t>beilot</a:t>
            </a:r>
            <a:r>
              <a:rPr lang="en-GB" dirty="0">
                <a:solidFill>
                  <a:srgbClr val="4472C4"/>
                </a:solidFill>
              </a:rPr>
              <a:t> </a:t>
            </a:r>
            <a:r>
              <a:rPr lang="en-GB" dirty="0" err="1">
                <a:solidFill>
                  <a:srgbClr val="4472C4"/>
                </a:solidFill>
              </a:rPr>
              <a:t>helpu</a:t>
            </a:r>
            <a:r>
              <a:rPr lang="en-GB" dirty="0">
                <a:solidFill>
                  <a:srgbClr val="4472C4"/>
                </a:solidFill>
              </a:rPr>
              <a:t> </a:t>
            </a:r>
            <a:r>
              <a:rPr lang="en-GB" dirty="0" err="1">
                <a:solidFill>
                  <a:srgbClr val="4472C4"/>
                </a:solidFill>
              </a:rPr>
              <a:t>ymchwilwyr</a:t>
            </a:r>
            <a:r>
              <a:rPr lang="en-GB" dirty="0">
                <a:solidFill>
                  <a:srgbClr val="4472C4"/>
                </a:solidFill>
              </a:rPr>
              <a:t> </a:t>
            </a:r>
            <a:r>
              <a:rPr lang="en-GB" dirty="0" err="1">
                <a:solidFill>
                  <a:srgbClr val="4472C4"/>
                </a:solidFill>
              </a:rPr>
              <a:t>i</a:t>
            </a:r>
            <a:r>
              <a:rPr lang="en-GB" dirty="0">
                <a:solidFill>
                  <a:srgbClr val="4472C4"/>
                </a:solidFill>
              </a:rPr>
              <a:t> </a:t>
            </a:r>
            <a:r>
              <a:rPr lang="en-GB" dirty="0" err="1">
                <a:solidFill>
                  <a:srgbClr val="4472C4"/>
                </a:solidFill>
              </a:rPr>
              <a:t>fireinio</a:t>
            </a:r>
            <a:r>
              <a:rPr lang="en-GB" dirty="0">
                <a:solidFill>
                  <a:srgbClr val="4472C4"/>
                </a:solidFill>
              </a:rPr>
              <a:t> </a:t>
            </a:r>
            <a:r>
              <a:rPr lang="en-GB" dirty="0" err="1">
                <a:solidFill>
                  <a:srgbClr val="4472C4"/>
                </a:solidFill>
              </a:rPr>
              <a:t>eu</a:t>
            </a:r>
            <a:r>
              <a:rPr lang="en-GB" dirty="0">
                <a:solidFill>
                  <a:srgbClr val="4472C4"/>
                </a:solidFill>
              </a:rPr>
              <a:t> </a:t>
            </a:r>
            <a:r>
              <a:rPr lang="en-GB" dirty="0" err="1">
                <a:solidFill>
                  <a:srgbClr val="4472C4"/>
                </a:solidFill>
              </a:rPr>
              <a:t>cynlluniau</a:t>
            </a:r>
            <a:r>
              <a:rPr lang="en-GB" dirty="0">
                <a:solidFill>
                  <a:srgbClr val="4472C4"/>
                </a:solidFill>
              </a:rPr>
              <a:t> </a:t>
            </a:r>
            <a:r>
              <a:rPr lang="en-GB" dirty="0" err="1">
                <a:solidFill>
                  <a:srgbClr val="4472C4"/>
                </a:solidFill>
              </a:rPr>
              <a:t>codio</a:t>
            </a:r>
            <a:r>
              <a:rPr lang="en-GB" dirty="0">
                <a:solidFill>
                  <a:srgbClr val="4472C4"/>
                </a:solidFill>
              </a:rPr>
              <a:t> neu </a:t>
            </a:r>
            <a:r>
              <a:rPr lang="en-GB" dirty="0" err="1">
                <a:solidFill>
                  <a:srgbClr val="4472C4"/>
                </a:solidFill>
              </a:rPr>
              <a:t>ddulliau</a:t>
            </a:r>
            <a:r>
              <a:rPr lang="en-GB" dirty="0">
                <a:solidFill>
                  <a:srgbClr val="4472C4"/>
                </a:solidFill>
              </a:rPr>
              <a:t> </a:t>
            </a:r>
            <a:r>
              <a:rPr lang="en-GB" dirty="0" err="1">
                <a:solidFill>
                  <a:srgbClr val="4472C4"/>
                </a:solidFill>
              </a:rPr>
              <a:t>dadansoddi</a:t>
            </a:r>
            <a:r>
              <a:rPr lang="en-GB" dirty="0">
                <a:solidFill>
                  <a:srgbClr val="4472C4"/>
                </a:solidFill>
              </a:rPr>
              <a:t> </a:t>
            </a:r>
            <a:r>
              <a:rPr lang="en-GB" dirty="0" err="1">
                <a:solidFill>
                  <a:srgbClr val="4472C4"/>
                </a:solidFill>
              </a:rPr>
              <a:t>thematig</a:t>
            </a:r>
            <a:r>
              <a:rPr lang="en-GB" dirty="0">
                <a:solidFill>
                  <a:srgbClr val="4472C4"/>
                </a:solidFill>
              </a:rPr>
              <a:t>.</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rPr>
              <a:t>6</a:t>
            </a:r>
            <a:r>
              <a:rPr lang="en-GB" sz="2700" b="1" dirty="0">
                <a:solidFill>
                  <a:srgbClr val="4472C4"/>
                </a:solidFill>
              </a:rPr>
              <a:t>. </a:t>
            </a:r>
            <a:r>
              <a:rPr lang="en-GB" sz="2700" b="1" dirty="0" err="1">
                <a:solidFill>
                  <a:srgbClr val="4472C4"/>
                </a:solidFill>
              </a:rPr>
              <a:t>Gwella</a:t>
            </a:r>
            <a:r>
              <a:rPr lang="en-GB" sz="2700" b="1" dirty="0">
                <a:solidFill>
                  <a:srgbClr val="4472C4"/>
                </a:solidFill>
              </a:rPr>
              <a:t> </a:t>
            </a:r>
            <a:r>
              <a:rPr lang="en-GB" sz="2700" b="1" dirty="0" err="1">
                <a:solidFill>
                  <a:srgbClr val="4472C4"/>
                </a:solidFill>
              </a:rPr>
              <a:t>Dealltwriaeth</a:t>
            </a:r>
            <a:r>
              <a:rPr lang="en-GB" sz="2700" b="1" dirty="0">
                <a:solidFill>
                  <a:srgbClr val="4472C4"/>
                </a:solidFill>
              </a:rPr>
              <a:t> </a:t>
            </a:r>
            <a:r>
              <a:rPr lang="en-GB" sz="2700" b="1" dirty="0" err="1">
                <a:solidFill>
                  <a:srgbClr val="4472C4"/>
                </a:solidFill>
              </a:rPr>
              <a:t>Cyfranogwyr</a:t>
            </a:r>
            <a:endParaRPr kumimoji="0" lang="en-GB" sz="27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a:solidFill>
                  <a:srgbClr val="4472C4"/>
                </a:solidFill>
              </a:rPr>
              <a:t>Mae'n </a:t>
            </a:r>
            <a:r>
              <a:rPr lang="en-GB" dirty="0" err="1">
                <a:solidFill>
                  <a:srgbClr val="4472C4"/>
                </a:solidFill>
              </a:rPr>
              <a:t>sicrhau</a:t>
            </a:r>
            <a:r>
              <a:rPr lang="en-GB" dirty="0">
                <a:solidFill>
                  <a:srgbClr val="4472C4"/>
                </a:solidFill>
              </a:rPr>
              <a:t> bod </a:t>
            </a:r>
            <a:r>
              <a:rPr lang="en-GB" dirty="0" err="1">
                <a:solidFill>
                  <a:srgbClr val="4472C4"/>
                </a:solidFill>
              </a:rPr>
              <a:t>cyfranogwyr</a:t>
            </a:r>
            <a:r>
              <a:rPr lang="en-GB" dirty="0">
                <a:solidFill>
                  <a:srgbClr val="4472C4"/>
                </a:solidFill>
              </a:rPr>
              <a:t> </a:t>
            </a:r>
            <a:r>
              <a:rPr lang="en-GB" dirty="0" err="1">
                <a:solidFill>
                  <a:srgbClr val="4472C4"/>
                </a:solidFill>
              </a:rPr>
              <a:t>yn</a:t>
            </a:r>
            <a:r>
              <a:rPr lang="en-GB" dirty="0">
                <a:solidFill>
                  <a:srgbClr val="4472C4"/>
                </a:solidFill>
              </a:rPr>
              <a:t> </a:t>
            </a:r>
            <a:r>
              <a:rPr lang="en-GB" dirty="0" err="1">
                <a:solidFill>
                  <a:srgbClr val="4472C4"/>
                </a:solidFill>
              </a:rPr>
              <a:t>deall</a:t>
            </a:r>
            <a:r>
              <a:rPr lang="en-GB" dirty="0">
                <a:solidFill>
                  <a:srgbClr val="4472C4"/>
                </a:solidFill>
              </a:rPr>
              <a:t> y </a:t>
            </a:r>
            <a:r>
              <a:rPr lang="en-GB" dirty="0" err="1">
                <a:solidFill>
                  <a:srgbClr val="4472C4"/>
                </a:solidFill>
              </a:rPr>
              <a:t>cwestiynau</a:t>
            </a:r>
            <a:r>
              <a:rPr lang="en-GB" dirty="0">
                <a:solidFill>
                  <a:srgbClr val="4472C4"/>
                </a:solidFill>
              </a:rPr>
              <a:t> </a:t>
            </a:r>
            <a:r>
              <a:rPr lang="en-GB" dirty="0" err="1">
                <a:solidFill>
                  <a:srgbClr val="4472C4"/>
                </a:solidFill>
              </a:rPr>
              <a:t>a'r</a:t>
            </a:r>
            <a:r>
              <a:rPr lang="en-GB" dirty="0">
                <a:solidFill>
                  <a:srgbClr val="4472C4"/>
                </a:solidFill>
              </a:rPr>
              <a:t> </a:t>
            </a:r>
            <a:r>
              <a:rPr lang="en-GB" dirty="0" err="1">
                <a:solidFill>
                  <a:srgbClr val="4472C4"/>
                </a:solidFill>
              </a:rPr>
              <a:t>cyfarwyddiadau</a:t>
            </a:r>
            <a:r>
              <a:rPr lang="en-GB" dirty="0">
                <a:solidFill>
                  <a:srgbClr val="4472C4"/>
                </a:solidFill>
              </a:rPr>
              <a:t>, </a:t>
            </a:r>
            <a:r>
              <a:rPr lang="en-GB" dirty="0" err="1">
                <a:solidFill>
                  <a:srgbClr val="4472C4"/>
                </a:solidFill>
              </a:rPr>
              <a:t>sy'n</a:t>
            </a:r>
            <a:r>
              <a:rPr lang="en-GB" dirty="0">
                <a:solidFill>
                  <a:srgbClr val="4472C4"/>
                </a:solidFill>
              </a:rPr>
              <a:t> </a:t>
            </a:r>
            <a:r>
              <a:rPr lang="en-GB" dirty="0" err="1">
                <a:solidFill>
                  <a:srgbClr val="4472C4"/>
                </a:solidFill>
              </a:rPr>
              <a:t>hanfodol</a:t>
            </a:r>
            <a:r>
              <a:rPr lang="en-GB" dirty="0">
                <a:solidFill>
                  <a:srgbClr val="4472C4"/>
                </a:solidFill>
              </a:rPr>
              <a:t> </a:t>
            </a:r>
            <a:r>
              <a:rPr lang="en-GB" dirty="0" err="1">
                <a:solidFill>
                  <a:srgbClr val="4472C4"/>
                </a:solidFill>
              </a:rPr>
              <a:t>ar</a:t>
            </a:r>
            <a:r>
              <a:rPr lang="en-GB" dirty="0">
                <a:solidFill>
                  <a:srgbClr val="4472C4"/>
                </a:solidFill>
              </a:rPr>
              <a:t> </a:t>
            </a:r>
            <a:r>
              <a:rPr lang="en-GB" dirty="0" err="1">
                <a:solidFill>
                  <a:srgbClr val="4472C4"/>
                </a:solidFill>
              </a:rPr>
              <a:t>gyfer</a:t>
            </a:r>
            <a:r>
              <a:rPr lang="en-GB" dirty="0">
                <a:solidFill>
                  <a:srgbClr val="4472C4"/>
                </a:solidFill>
              </a:rPr>
              <a:t> </a:t>
            </a:r>
            <a:r>
              <a:rPr lang="en-GB" dirty="0" err="1">
                <a:solidFill>
                  <a:srgbClr val="4472C4"/>
                </a:solidFill>
              </a:rPr>
              <a:t>casglu</a:t>
            </a:r>
            <a:r>
              <a:rPr lang="en-GB" dirty="0">
                <a:solidFill>
                  <a:srgbClr val="4472C4"/>
                </a:solidFill>
              </a:rPr>
              <a:t> data </a:t>
            </a:r>
            <a:r>
              <a:rPr lang="en-GB" dirty="0" err="1">
                <a:solidFill>
                  <a:srgbClr val="4472C4"/>
                </a:solidFill>
              </a:rPr>
              <a:t>ystyrlon</a:t>
            </a:r>
            <a:r>
              <a:rPr lang="en-GB" dirty="0">
                <a:solidFill>
                  <a:srgbClr val="4472C4"/>
                </a:solidFill>
              </a:rPr>
              <a:t>.</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err="1">
                <a:solidFill>
                  <a:srgbClr val="4472C4"/>
                </a:solidFill>
              </a:rPr>
              <a:t>Hoffech</a:t>
            </a:r>
            <a:r>
              <a:rPr lang="en-GB" dirty="0">
                <a:solidFill>
                  <a:srgbClr val="4472C4"/>
                </a:solidFill>
              </a:rPr>
              <a:t> chi </a:t>
            </a:r>
            <a:r>
              <a:rPr lang="en-GB" dirty="0" err="1">
                <a:solidFill>
                  <a:srgbClr val="4472C4"/>
                </a:solidFill>
              </a:rPr>
              <a:t>gael</a:t>
            </a:r>
            <a:r>
              <a:rPr lang="en-GB" dirty="0">
                <a:solidFill>
                  <a:srgbClr val="4472C4"/>
                </a:solidFill>
              </a:rPr>
              <a:t> </a:t>
            </a:r>
            <a:r>
              <a:rPr lang="en-GB" dirty="0" err="1">
                <a:solidFill>
                  <a:srgbClr val="4472C4"/>
                </a:solidFill>
              </a:rPr>
              <a:t>strwythur</a:t>
            </a:r>
            <a:r>
              <a:rPr lang="en-GB" dirty="0">
                <a:solidFill>
                  <a:srgbClr val="4472C4"/>
                </a:solidFill>
              </a:rPr>
              <a:t> </a:t>
            </a:r>
            <a:r>
              <a:rPr lang="en-GB" dirty="0" err="1">
                <a:solidFill>
                  <a:srgbClr val="4472C4"/>
                </a:solidFill>
              </a:rPr>
              <a:t>sampl</a:t>
            </a:r>
            <a:r>
              <a:rPr lang="en-GB" dirty="0">
                <a:solidFill>
                  <a:srgbClr val="4472C4"/>
                </a:solidFill>
              </a:rPr>
              <a:t> </a:t>
            </a:r>
            <a:r>
              <a:rPr lang="en-GB" dirty="0" err="1">
                <a:solidFill>
                  <a:srgbClr val="4472C4"/>
                </a:solidFill>
              </a:rPr>
              <a:t>ar</a:t>
            </a:r>
            <a:r>
              <a:rPr lang="en-GB" dirty="0">
                <a:solidFill>
                  <a:srgbClr val="4472C4"/>
                </a:solidFill>
              </a:rPr>
              <a:t> </a:t>
            </a:r>
            <a:r>
              <a:rPr lang="en-GB" dirty="0" err="1">
                <a:solidFill>
                  <a:srgbClr val="4472C4"/>
                </a:solidFill>
              </a:rPr>
              <a:t>gyfer</a:t>
            </a:r>
            <a:r>
              <a:rPr lang="en-GB" dirty="0">
                <a:solidFill>
                  <a:srgbClr val="4472C4"/>
                </a:solidFill>
              </a:rPr>
              <a:t> </a:t>
            </a:r>
            <a:r>
              <a:rPr lang="en-GB" dirty="0" err="1">
                <a:solidFill>
                  <a:srgbClr val="4472C4"/>
                </a:solidFill>
              </a:rPr>
              <a:t>adrodd</a:t>
            </a:r>
            <a:r>
              <a:rPr lang="en-GB" dirty="0">
                <a:solidFill>
                  <a:srgbClr val="4472C4"/>
                </a:solidFill>
              </a:rPr>
              <a:t> am </a:t>
            </a:r>
            <a:r>
              <a:rPr lang="en-GB" dirty="0" err="1">
                <a:solidFill>
                  <a:srgbClr val="4472C4"/>
                </a:solidFill>
              </a:rPr>
              <a:t>astudiaeth</a:t>
            </a:r>
            <a:r>
              <a:rPr lang="en-GB" dirty="0">
                <a:solidFill>
                  <a:srgbClr val="4472C4"/>
                </a:solidFill>
              </a:rPr>
              <a:t> </a:t>
            </a:r>
            <a:r>
              <a:rPr lang="en-GB" dirty="0" err="1">
                <a:solidFill>
                  <a:srgbClr val="4472C4"/>
                </a:solidFill>
              </a:rPr>
              <a:t>beilot</a:t>
            </a:r>
            <a:r>
              <a:rPr lang="en-GB" dirty="0">
                <a:solidFill>
                  <a:srgbClr val="4472C4"/>
                </a:solidFill>
              </a:rPr>
              <a:t> </a:t>
            </a:r>
            <a:r>
              <a:rPr lang="en-GB" dirty="0" err="1">
                <a:solidFill>
                  <a:srgbClr val="4472C4"/>
                </a:solidFill>
              </a:rPr>
              <a:t>mewn</a:t>
            </a:r>
            <a:r>
              <a:rPr lang="en-GB" dirty="0">
                <a:solidFill>
                  <a:srgbClr val="4472C4"/>
                </a:solidFill>
              </a:rPr>
              <a:t> </a:t>
            </a:r>
            <a:r>
              <a:rPr lang="en-GB" dirty="0" err="1">
                <a:solidFill>
                  <a:srgbClr val="4472C4"/>
                </a:solidFill>
              </a:rPr>
              <a:t>papur</a:t>
            </a:r>
            <a:r>
              <a:rPr lang="en-GB" dirty="0">
                <a:solidFill>
                  <a:srgbClr val="4472C4"/>
                </a:solidFill>
              </a:rPr>
              <a:t> </a:t>
            </a:r>
            <a:r>
              <a:rPr lang="en-GB" dirty="0" err="1">
                <a:solidFill>
                  <a:srgbClr val="4472C4"/>
                </a:solidFill>
              </a:rPr>
              <a:t>ymchwil</a:t>
            </a:r>
            <a:r>
              <a:rPr lang="en-GB" dirty="0">
                <a:solidFill>
                  <a:srgbClr val="4472C4"/>
                </a:solidFill>
              </a:rPr>
              <a:t> </a:t>
            </a:r>
            <a:r>
              <a:rPr lang="en-GB" dirty="0" err="1">
                <a:solidFill>
                  <a:srgbClr val="4472C4"/>
                </a:solidFill>
              </a:rPr>
              <a:t>ansoddol</a:t>
            </a:r>
            <a:r>
              <a:rPr lang="en-GB" dirty="0">
                <a:solidFill>
                  <a:srgbClr val="4472C4"/>
                </a:solidFill>
              </a:rPr>
              <a:t>?</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endParaRPr lang="en-GB" dirty="0"/>
          </a:p>
        </p:txBody>
      </p:sp>
      <p:sp>
        <p:nvSpPr>
          <p:cNvPr id="4" name="Content Placeholder 3">
            <a:extLst>
              <a:ext uri="{FF2B5EF4-FFF2-40B4-BE49-F238E27FC236}">
                <a16:creationId xmlns:a16="http://schemas.microsoft.com/office/drawing/2014/main" id="{8BC0B0B7-E577-B8B9-FA05-03CE734A3634}"/>
              </a:ext>
            </a:extLst>
          </p:cNvPr>
          <p:cNvSpPr>
            <a:spLocks noGrp="1"/>
          </p:cNvSpPr>
          <p:nvPr>
            <p:ph sz="half" idx="2"/>
          </p:nvPr>
        </p:nvSpPr>
        <p:spPr/>
        <p:txBody>
          <a:bodyPr>
            <a:normAutofit fontScale="55000" lnSpcReduction="20000"/>
          </a:bodyPr>
          <a:lstStyle/>
          <a:p>
            <a:r>
              <a:rPr lang="en-GB" b="1" dirty="0">
                <a:solidFill>
                  <a:schemeClr val="accent1"/>
                </a:solidFill>
              </a:rPr>
              <a:t>4. Identifying Ethical or Sensitivity Issues</a:t>
            </a:r>
          </a:p>
          <a:p>
            <a:pPr lvl="1"/>
            <a:r>
              <a:rPr lang="en-GB" dirty="0">
                <a:solidFill>
                  <a:schemeClr val="accent1"/>
                </a:solidFill>
              </a:rPr>
              <a:t>It can uncover potential ethical concerns or sensitive topics that may arise during the main study, allowing for adjustments to protect participants.</a:t>
            </a:r>
          </a:p>
          <a:p>
            <a:r>
              <a:rPr lang="en-GB" b="1" dirty="0">
                <a:solidFill>
                  <a:schemeClr val="accent1"/>
                </a:solidFill>
              </a:rPr>
              <a:t>5. Informing Data Analysis Strategies</a:t>
            </a:r>
          </a:p>
          <a:p>
            <a:pPr lvl="1"/>
            <a:r>
              <a:rPr lang="en-GB" dirty="0">
                <a:solidFill>
                  <a:schemeClr val="accent1"/>
                </a:solidFill>
              </a:rPr>
              <a:t>Preliminary data from a pilot can help researchers refine their coding schemes or thematic analysis approaches.</a:t>
            </a:r>
          </a:p>
          <a:p>
            <a:r>
              <a:rPr lang="en-GB" b="1" dirty="0">
                <a:solidFill>
                  <a:schemeClr val="accent1"/>
                </a:solidFill>
              </a:rPr>
              <a:t>6. Improving Participant Understanding</a:t>
            </a:r>
          </a:p>
          <a:p>
            <a:pPr lvl="1"/>
            <a:r>
              <a:rPr lang="en-GB" dirty="0">
                <a:solidFill>
                  <a:schemeClr val="accent1"/>
                </a:solidFill>
              </a:rPr>
              <a:t>It ensures that participants comprehend the questions and instructions, which is crucial for collecting meaningful data.</a:t>
            </a:r>
          </a:p>
          <a:p>
            <a:pPr lvl="1"/>
            <a:r>
              <a:rPr lang="en-GB" dirty="0">
                <a:solidFill>
                  <a:schemeClr val="accent1"/>
                </a:solidFill>
              </a:rPr>
              <a:t>Would you like a sample structure for reporting a pilot study in a qualitative research paper?</a:t>
            </a:r>
          </a:p>
          <a:p>
            <a:endParaRPr lang="en-GB" dirty="0"/>
          </a:p>
        </p:txBody>
      </p:sp>
    </p:spTree>
    <p:extLst>
      <p:ext uri="{BB962C8B-B14F-4D97-AF65-F5344CB8AC3E}">
        <p14:creationId xmlns:p14="http://schemas.microsoft.com/office/powerpoint/2010/main" val="4902312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C3C41-4A3A-FEBD-ECBA-15D336352771}"/>
              </a:ext>
            </a:extLst>
          </p:cNvPr>
          <p:cNvSpPr>
            <a:spLocks noGrp="1"/>
          </p:cNvSpPr>
          <p:nvPr>
            <p:ph type="title"/>
          </p:nvPr>
        </p:nvSpPr>
        <p:spPr/>
        <p:txBody>
          <a:bodyPr>
            <a:normAutofit fontScale="90000"/>
          </a:bodyPr>
          <a:lstStyle/>
          <a:p>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Pwrpas</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yr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Astudiaeth</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Beilot</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b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br>
            <a:r>
              <a:rPr lang="en-GB" dirty="0"/>
              <a:t>Purpose of the Pilot Study </a:t>
            </a:r>
            <a:br>
              <a:rPr lang="en-GB" dirty="0"/>
            </a:br>
            <a:endParaRPr lang="en-GB" dirty="0"/>
          </a:p>
        </p:txBody>
      </p:sp>
      <p:sp>
        <p:nvSpPr>
          <p:cNvPr id="8" name="Content Placeholder 7">
            <a:extLst>
              <a:ext uri="{FF2B5EF4-FFF2-40B4-BE49-F238E27FC236}">
                <a16:creationId xmlns:a16="http://schemas.microsoft.com/office/drawing/2014/main" id="{7B6C65EF-456B-823B-F3AD-50001CD53129}"/>
              </a:ext>
            </a:extLst>
          </p:cNvPr>
          <p:cNvSpPr>
            <a:spLocks noGrp="1"/>
          </p:cNvSpPr>
          <p:nvPr>
            <p:ph sz="half"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500" b="0" i="0" u="sng" strike="noStrike" kern="1200" cap="none" spc="0" normalizeH="0" baseline="0" noProof="0" dirty="0">
                <a:ln>
                  <a:noFill/>
                </a:ln>
                <a:solidFill>
                  <a:prstClr val="black"/>
                </a:solidFill>
                <a:effectLst/>
                <a:uLnTx/>
                <a:uFillTx/>
                <a:latin typeface="Calibri" panose="020F0502020204030204"/>
                <a:ea typeface="+mn-ea"/>
                <a:cs typeface="+mn-cs"/>
                <a:hlinkClick r:id="rId2"/>
              </a:rPr>
              <a:t>Conducting the Pilot Study: A Neglected Part of the Research Process? Methodological Findings Supporting the Importance of Piloting in Qualitative Research Studies</a:t>
            </a:r>
            <a:endParaRPr kumimoji="0" lang="en-GB" sz="15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lvl="0">
              <a:defRPr/>
            </a:pPr>
            <a:r>
              <a:rPr kumimoji="0" lang="en-US" alt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Malmqvist, J., Hellberg, K., </a:t>
            </a:r>
            <a:r>
              <a:rPr kumimoji="0" lang="en-US" altLang="en-US" sz="15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Möllås</a:t>
            </a:r>
            <a:r>
              <a:rPr kumimoji="0" lang="en-US" alt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G., Rose, R., &amp; Shevlin, M. (2019). Conducting the Pilot Study: A Neglected Part of the Research Process? Methodological Findings Supporting the Importance of Piloting in Qualitative Research Studies. </a:t>
            </a:r>
            <a:r>
              <a:rPr kumimoji="0" lang="en-US" alt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International Journal of Qualitative Methods</a:t>
            </a:r>
            <a:r>
              <a:rPr kumimoji="0" lang="en-US" alt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altLang="en-US" sz="15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18</a:t>
            </a:r>
            <a:r>
              <a:rPr kumimoji="0" lang="en-US" alt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r>
              <a:rPr kumimoji="0" lang="en-US" alt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mn-cs"/>
                <a:hlinkClick r:id="rId3"/>
              </a:rPr>
              <a:t>https://doi.org/10.1177/1609406919878341</a:t>
            </a:r>
            <a:r>
              <a:rPr lang="en-US" altLang="en-US" sz="1500" dirty="0">
                <a:solidFill>
                  <a:prstClr val="black"/>
                </a:solidFill>
                <a:latin typeface="Arial" panose="020B0604020202020204" pitchFamily="34" charset="0"/>
              </a:rPr>
              <a:t> (</a:t>
            </a:r>
            <a:r>
              <a:rPr lang="en-US" altLang="en-US" sz="1500" dirty="0" err="1">
                <a:solidFill>
                  <a:prstClr val="black"/>
                </a:solidFill>
                <a:latin typeface="Arial" panose="020B0604020202020204" pitchFamily="34" charset="0"/>
              </a:rPr>
              <a:t>Cyhoeddwyd</a:t>
            </a:r>
            <a:r>
              <a:rPr lang="en-US" altLang="en-US" sz="1500" dirty="0">
                <a:solidFill>
                  <a:prstClr val="black"/>
                </a:solidFill>
                <a:latin typeface="Arial" panose="020B0604020202020204" pitchFamily="34" charset="0"/>
              </a:rPr>
              <a:t> y </a:t>
            </a:r>
            <a:r>
              <a:rPr lang="en-US" altLang="en-US" sz="1500" dirty="0" err="1">
                <a:solidFill>
                  <a:prstClr val="black"/>
                </a:solidFill>
                <a:latin typeface="Arial" panose="020B0604020202020204" pitchFamily="34" charset="0"/>
              </a:rPr>
              <a:t>gwaith</a:t>
            </a:r>
            <a:r>
              <a:rPr lang="en-US" altLang="en-US" sz="1500" dirty="0">
                <a:solidFill>
                  <a:prstClr val="black"/>
                </a:solidFill>
                <a:latin typeface="Arial" panose="020B0604020202020204" pitchFamily="34" charset="0"/>
              </a:rPr>
              <a:t> </a:t>
            </a:r>
            <a:r>
              <a:rPr lang="en-US" altLang="en-US" sz="1500" dirty="0" err="1">
                <a:solidFill>
                  <a:prstClr val="black"/>
                </a:solidFill>
                <a:latin typeface="Arial" panose="020B0604020202020204" pitchFamily="34" charset="0"/>
              </a:rPr>
              <a:t>gwreiddiol</a:t>
            </a:r>
            <a:r>
              <a:rPr lang="en-US" altLang="en-US" sz="1500" dirty="0">
                <a:solidFill>
                  <a:prstClr val="black"/>
                </a:solidFill>
                <a:latin typeface="Arial" panose="020B0604020202020204" pitchFamily="34" charset="0"/>
              </a:rPr>
              <a:t> </a:t>
            </a:r>
            <a:r>
              <a:rPr lang="en-US" altLang="en-US" sz="1500" dirty="0" err="1">
                <a:solidFill>
                  <a:prstClr val="black"/>
                </a:solidFill>
                <a:latin typeface="Arial" panose="020B0604020202020204" pitchFamily="34" charset="0"/>
              </a:rPr>
              <a:t>yn</a:t>
            </a:r>
            <a:r>
              <a:rPr lang="en-US" altLang="en-US" sz="1500" dirty="0">
                <a:solidFill>
                  <a:prstClr val="black"/>
                </a:solidFill>
                <a:latin typeface="Arial" panose="020B0604020202020204" pitchFamily="34" charset="0"/>
              </a:rPr>
              <a:t> 2019</a:t>
            </a:r>
            <a:r>
              <a:rPr kumimoji="0" lang="en-US" altLang="en-US" sz="15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endParaRPr lang="en-GB" dirty="0"/>
          </a:p>
        </p:txBody>
      </p:sp>
      <p:sp>
        <p:nvSpPr>
          <p:cNvPr id="4" name="Content Placeholder 3">
            <a:extLst>
              <a:ext uri="{FF2B5EF4-FFF2-40B4-BE49-F238E27FC236}">
                <a16:creationId xmlns:a16="http://schemas.microsoft.com/office/drawing/2014/main" id="{AF0B972A-FD5E-CE02-6C4F-69A6A92093A3}"/>
              </a:ext>
            </a:extLst>
          </p:cNvPr>
          <p:cNvSpPr>
            <a:spLocks noGrp="1"/>
          </p:cNvSpPr>
          <p:nvPr>
            <p:ph sz="half" idx="2"/>
          </p:nvPr>
        </p:nvSpPr>
        <p:spPr/>
        <p:txBody>
          <a:bodyPr>
            <a:normAutofit fontScale="55000" lnSpcReduction="20000"/>
          </a:bodyPr>
          <a:lstStyle/>
          <a:p>
            <a:r>
              <a:rPr lang="en-GB" u="sng" dirty="0">
                <a:hlinkClick r:id="rId2"/>
              </a:rPr>
              <a:t>Conducting the Pilot Study: A Neglected Part of the Research Process? Methodological Findings Supporting the Importance of Piloting in Qualitative Research Studies</a:t>
            </a:r>
            <a:endParaRPr lang="en-GB" dirty="0"/>
          </a:p>
          <a:p>
            <a:r>
              <a:rPr lang="en-US" altLang="en-US" dirty="0">
                <a:latin typeface="Arial" panose="020B0604020202020204" pitchFamily="34" charset="0"/>
              </a:rPr>
              <a:t>Malmqvist, J., Hellberg, K., </a:t>
            </a:r>
            <a:r>
              <a:rPr lang="en-US" altLang="en-US" dirty="0" err="1">
                <a:latin typeface="Arial" panose="020B0604020202020204" pitchFamily="34" charset="0"/>
              </a:rPr>
              <a:t>Möllås</a:t>
            </a:r>
            <a:r>
              <a:rPr lang="en-US" altLang="en-US" dirty="0">
                <a:latin typeface="Arial" panose="020B0604020202020204" pitchFamily="34" charset="0"/>
              </a:rPr>
              <a:t>, G., Rose, R., &amp; Shevlin, M. (2019). Conducting the Pilot Study: A Neglected Part of the Research Process? Methodological Findings Supporting the Importance of Piloting in Qualitative Research Studies. </a:t>
            </a:r>
            <a:r>
              <a:rPr lang="en-US" altLang="en-US" i="1" dirty="0">
                <a:latin typeface="Arial" panose="020B0604020202020204" pitchFamily="34" charset="0"/>
              </a:rPr>
              <a:t>International Journal of Qualitative Methods</a:t>
            </a:r>
            <a:r>
              <a:rPr lang="en-US" altLang="en-US" dirty="0">
                <a:latin typeface="Arial" panose="020B0604020202020204" pitchFamily="34" charset="0"/>
              </a:rPr>
              <a:t>, </a:t>
            </a:r>
            <a:r>
              <a:rPr lang="en-US" altLang="en-US" i="1" dirty="0">
                <a:latin typeface="Arial" panose="020B0604020202020204" pitchFamily="34" charset="0"/>
              </a:rPr>
              <a:t>18</a:t>
            </a:r>
            <a:r>
              <a:rPr lang="en-US" altLang="en-US" dirty="0">
                <a:latin typeface="Arial" panose="020B0604020202020204" pitchFamily="34" charset="0"/>
              </a:rPr>
              <a:t>. </a:t>
            </a:r>
            <a:r>
              <a:rPr lang="en-US" altLang="en-US" dirty="0">
                <a:latin typeface="Arial" panose="020B0604020202020204" pitchFamily="34" charset="0"/>
                <a:hlinkClick r:id="rId3"/>
              </a:rPr>
              <a:t>https://doi.org/10.1177/1609406919878341</a:t>
            </a:r>
            <a:r>
              <a:rPr lang="en-US" altLang="en-US" dirty="0">
                <a:latin typeface="Arial" panose="020B0604020202020204" pitchFamily="34" charset="0"/>
              </a:rPr>
              <a:t> (Original work published 2019)</a:t>
            </a:r>
          </a:p>
          <a:p>
            <a:endParaRPr lang="en-GB" dirty="0"/>
          </a:p>
          <a:p>
            <a:endParaRPr lang="en-GB" u="sng" dirty="0">
              <a:hlinkClick r:id="rId2"/>
            </a:endParaRPr>
          </a:p>
          <a:p>
            <a:endParaRPr lang="en-GB" dirty="0"/>
          </a:p>
        </p:txBody>
      </p:sp>
    </p:spTree>
    <p:extLst>
      <p:ext uri="{BB962C8B-B14F-4D97-AF65-F5344CB8AC3E}">
        <p14:creationId xmlns:p14="http://schemas.microsoft.com/office/powerpoint/2010/main" val="1080355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A80AD-8BC1-F49C-997B-15AF8D2E48F5}"/>
              </a:ext>
            </a:extLst>
          </p:cNvPr>
          <p:cNvSpPr>
            <a:spLocks noGrp="1"/>
          </p:cNvSpPr>
          <p:nvPr>
            <p:ph type="title"/>
          </p:nvPr>
        </p:nvSpPr>
        <p:spPr/>
        <p:txBody>
          <a:bodyPr/>
          <a:lstStyle/>
          <a:p>
            <a:r>
              <a:rPr lang="en-GB" dirty="0" err="1"/>
              <a:t>Moeseg</a:t>
            </a:r>
            <a:r>
              <a:rPr lang="en-GB" dirty="0"/>
              <a:t> / Ethics </a:t>
            </a:r>
          </a:p>
        </p:txBody>
      </p:sp>
      <p:sp>
        <p:nvSpPr>
          <p:cNvPr id="3" name="Content Placeholder 2">
            <a:extLst>
              <a:ext uri="{FF2B5EF4-FFF2-40B4-BE49-F238E27FC236}">
                <a16:creationId xmlns:a16="http://schemas.microsoft.com/office/drawing/2014/main" id="{2B15D869-01DD-CFA8-A9E2-7D5B7A5D3055}"/>
              </a:ext>
            </a:extLst>
          </p:cNvPr>
          <p:cNvSpPr>
            <a:spLocks noGrp="1"/>
          </p:cNvSpPr>
          <p:nvPr>
            <p:ph sz="half" idx="1"/>
          </p:nvPr>
        </p:nvSpPr>
        <p:spPr/>
        <p:txBody>
          <a:bodyPr>
            <a:normAutofit fontScale="925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600" b="0" i="0" u="none" strike="noStrike" kern="1200" cap="none" spc="0" normalizeH="0" baseline="0" noProof="0" dirty="0" err="1">
                <a:ln>
                  <a:noFill/>
                </a:ln>
                <a:solidFill>
                  <a:srgbClr val="4472C4"/>
                </a:solidFill>
                <a:effectLst/>
                <a:uLnTx/>
                <a:uFillTx/>
                <a:latin typeface="Calibri" panose="020F0502020204030204"/>
                <a:ea typeface="+mn-ea"/>
                <a:cs typeface="+mn-cs"/>
              </a:rPr>
              <a:t>Cymeradwyaeth</a:t>
            </a:r>
            <a:r>
              <a:rPr kumimoji="0" lang="en-GB" sz="2600" b="0" i="0" u="none"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600" b="0" i="0" u="none" strike="noStrike" kern="1200" cap="none" spc="0" normalizeH="0" baseline="0" noProof="0" dirty="0" err="1">
                <a:ln>
                  <a:noFill/>
                </a:ln>
                <a:solidFill>
                  <a:srgbClr val="4472C4"/>
                </a:solidFill>
                <a:effectLst/>
                <a:uLnTx/>
                <a:uFillTx/>
                <a:latin typeface="Calibri" panose="020F0502020204030204"/>
                <a:ea typeface="+mn-ea"/>
                <a:cs typeface="+mn-cs"/>
              </a:rPr>
              <a:t>Foesegol</a:t>
            </a:r>
            <a:r>
              <a:rPr kumimoji="0" lang="en-GB" sz="2600" b="0" i="0" u="none" strike="noStrike" kern="1200" cap="none" spc="0" normalizeH="0" baseline="0" noProof="0" dirty="0">
                <a:ln>
                  <a:noFill/>
                </a:ln>
                <a:solidFill>
                  <a:srgbClr val="4472C4"/>
                </a:solidFill>
                <a:effectLst/>
                <a:uLnTx/>
                <a:uFillTx/>
                <a:latin typeface="Calibri" panose="020F0502020204030204"/>
                <a:ea typeface="+mn-ea"/>
                <a:cs typeface="+mn-cs"/>
              </a:rPr>
              <a:t> PCYDDS</a:t>
            </a:r>
            <a:endPar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nn-NO" dirty="0">
                <a:solidFill>
                  <a:srgbClr val="4472C4"/>
                </a:solidFill>
              </a:rPr>
              <a:t>Ffurflen newydd ar gael o 1 Hydref, 25</a:t>
            </a:r>
            <a:r>
              <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rPr>
              <a:t> </a:t>
            </a:r>
          </a:p>
          <a:p>
            <a:pPr lvl="0">
              <a:defRPr/>
            </a:pPr>
            <a:r>
              <a:rPr lang="en-GB" dirty="0">
                <a:solidFill>
                  <a:srgbClr val="4472C4"/>
                </a:solidFill>
              </a:rPr>
              <a:t>A </a:t>
            </a:r>
            <a:r>
              <a:rPr lang="en-GB" dirty="0" err="1">
                <a:solidFill>
                  <a:srgbClr val="4472C4"/>
                </a:solidFill>
              </a:rPr>
              <a:t>oes</a:t>
            </a:r>
            <a:r>
              <a:rPr lang="en-GB" dirty="0">
                <a:solidFill>
                  <a:srgbClr val="4472C4"/>
                </a:solidFill>
              </a:rPr>
              <a:t> </a:t>
            </a:r>
            <a:r>
              <a:rPr lang="en-GB" dirty="0" err="1">
                <a:solidFill>
                  <a:srgbClr val="4472C4"/>
                </a:solidFill>
              </a:rPr>
              <a:t>cymeradwyaeth</a:t>
            </a:r>
            <a:r>
              <a:rPr lang="en-GB" dirty="0">
                <a:solidFill>
                  <a:srgbClr val="4472C4"/>
                </a:solidFill>
              </a:rPr>
              <a:t> </a:t>
            </a:r>
            <a:r>
              <a:rPr lang="en-GB" dirty="0" err="1">
                <a:solidFill>
                  <a:srgbClr val="4472C4"/>
                </a:solidFill>
              </a:rPr>
              <a:t>sefydliadol</a:t>
            </a:r>
            <a:r>
              <a:rPr lang="en-GB" dirty="0">
                <a:solidFill>
                  <a:srgbClr val="4472C4"/>
                </a:solidFill>
              </a:rPr>
              <a:t> y </a:t>
            </a:r>
            <a:r>
              <a:rPr lang="en-GB" dirty="0" err="1">
                <a:solidFill>
                  <a:srgbClr val="4472C4"/>
                </a:solidFill>
              </a:rPr>
              <a:t>gallai</a:t>
            </a:r>
            <a:r>
              <a:rPr lang="en-GB" dirty="0">
                <a:solidFill>
                  <a:srgbClr val="4472C4"/>
                </a:solidFill>
              </a:rPr>
              <a:t> </a:t>
            </a:r>
            <a:r>
              <a:rPr lang="en-GB" dirty="0" err="1">
                <a:solidFill>
                  <a:srgbClr val="4472C4"/>
                </a:solidFill>
              </a:rPr>
              <a:t>fod</a:t>
            </a:r>
            <a:r>
              <a:rPr lang="en-GB" dirty="0">
                <a:solidFill>
                  <a:srgbClr val="4472C4"/>
                </a:solidFill>
              </a:rPr>
              <a:t> </a:t>
            </a:r>
            <a:r>
              <a:rPr lang="en-GB" dirty="0" err="1">
                <a:solidFill>
                  <a:srgbClr val="4472C4"/>
                </a:solidFill>
              </a:rPr>
              <a:t>ei</a:t>
            </a:r>
            <a:r>
              <a:rPr lang="en-GB" dirty="0">
                <a:solidFill>
                  <a:srgbClr val="4472C4"/>
                </a:solidFill>
              </a:rPr>
              <a:t> </a:t>
            </a:r>
            <a:r>
              <a:rPr lang="en-GB" dirty="0" err="1">
                <a:solidFill>
                  <a:srgbClr val="4472C4"/>
                </a:solidFill>
              </a:rPr>
              <a:t>hangen</a:t>
            </a:r>
            <a:r>
              <a:rPr lang="en-GB" dirty="0">
                <a:solidFill>
                  <a:srgbClr val="4472C4"/>
                </a:solidFill>
              </a:rPr>
              <a:t> </a:t>
            </a:r>
            <a:r>
              <a:rPr lang="en-GB" dirty="0" err="1">
                <a:solidFill>
                  <a:srgbClr val="4472C4"/>
                </a:solidFill>
              </a:rPr>
              <a:t>arnoch</a:t>
            </a:r>
            <a:r>
              <a:rPr lang="en-GB" dirty="0">
                <a:solidFill>
                  <a:srgbClr val="4472C4"/>
                </a:solidFill>
              </a:rPr>
              <a:t>?</a:t>
            </a:r>
            <a:endPar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lang="en-GB" dirty="0">
                <a:solidFill>
                  <a:srgbClr val="4472C4"/>
                </a:solidFill>
              </a:rPr>
              <a:t>Dylai </a:t>
            </a:r>
            <a:r>
              <a:rPr lang="en-GB" dirty="0" err="1">
                <a:solidFill>
                  <a:srgbClr val="4472C4"/>
                </a:solidFill>
              </a:rPr>
              <a:t>moeseg</a:t>
            </a:r>
            <a:r>
              <a:rPr lang="en-GB" dirty="0">
                <a:solidFill>
                  <a:srgbClr val="4472C4"/>
                </a:solidFill>
              </a:rPr>
              <a:t> </a:t>
            </a:r>
            <a:r>
              <a:rPr lang="en-GB" dirty="0" err="1">
                <a:solidFill>
                  <a:srgbClr val="4472C4"/>
                </a:solidFill>
              </a:rPr>
              <a:t>redeg</a:t>
            </a:r>
            <a:r>
              <a:rPr lang="en-GB" dirty="0">
                <a:solidFill>
                  <a:srgbClr val="4472C4"/>
                </a:solidFill>
              </a:rPr>
              <a:t> </a:t>
            </a:r>
            <a:r>
              <a:rPr lang="en-GB" dirty="0" err="1">
                <a:solidFill>
                  <a:srgbClr val="4472C4"/>
                </a:solidFill>
              </a:rPr>
              <a:t>trwy</a:t>
            </a:r>
            <a:r>
              <a:rPr lang="en-GB" dirty="0">
                <a:solidFill>
                  <a:srgbClr val="4472C4"/>
                </a:solidFill>
              </a:rPr>
              <a:t> </a:t>
            </a:r>
            <a:r>
              <a:rPr lang="en-GB" dirty="0" err="1">
                <a:solidFill>
                  <a:srgbClr val="4472C4"/>
                </a:solidFill>
              </a:rPr>
              <a:t>eich</a:t>
            </a:r>
            <a:r>
              <a:rPr lang="en-GB" dirty="0">
                <a:solidFill>
                  <a:srgbClr val="4472C4"/>
                </a:solidFill>
              </a:rPr>
              <a:t> </a:t>
            </a:r>
            <a:r>
              <a:rPr lang="en-GB" dirty="0" err="1">
                <a:solidFill>
                  <a:srgbClr val="4472C4"/>
                </a:solidFill>
              </a:rPr>
              <a:t>ymchwil</a:t>
            </a:r>
            <a:r>
              <a:rPr lang="en-GB" dirty="0">
                <a:solidFill>
                  <a:srgbClr val="4472C4"/>
                </a:solidFill>
              </a:rPr>
              <a:t> </a:t>
            </a:r>
            <a:r>
              <a:rPr lang="en-GB" dirty="0" err="1">
                <a:solidFill>
                  <a:srgbClr val="4472C4"/>
                </a:solidFill>
              </a:rPr>
              <a:t>gan</a:t>
            </a:r>
            <a:r>
              <a:rPr lang="en-GB" dirty="0">
                <a:solidFill>
                  <a:srgbClr val="4472C4"/>
                </a:solidFill>
              </a:rPr>
              <a:t> </a:t>
            </a:r>
            <a:r>
              <a:rPr lang="en-GB" dirty="0" err="1">
                <a:solidFill>
                  <a:srgbClr val="4472C4"/>
                </a:solidFill>
              </a:rPr>
              <a:t>gynnwys</a:t>
            </a:r>
            <a:r>
              <a:rPr lang="en-GB" dirty="0">
                <a:solidFill>
                  <a:srgbClr val="4472C4"/>
                </a:solidFill>
              </a:rPr>
              <a:t> </a:t>
            </a:r>
            <a:r>
              <a:rPr lang="en-GB" dirty="0" err="1">
                <a:solidFill>
                  <a:srgbClr val="4472C4"/>
                </a:solidFill>
              </a:rPr>
              <a:t>trafodaeth</a:t>
            </a:r>
            <a:r>
              <a:rPr lang="en-GB" dirty="0">
                <a:solidFill>
                  <a:srgbClr val="4472C4"/>
                </a:solidFill>
              </a:rPr>
              <a:t> </a:t>
            </a:r>
            <a:r>
              <a:rPr lang="en-GB" dirty="0" err="1">
                <a:solidFill>
                  <a:srgbClr val="4472C4"/>
                </a:solidFill>
              </a:rPr>
              <a:t>yn</a:t>
            </a:r>
            <a:r>
              <a:rPr lang="en-GB" dirty="0">
                <a:solidFill>
                  <a:srgbClr val="4472C4"/>
                </a:solidFill>
              </a:rPr>
              <a:t> </a:t>
            </a:r>
            <a:r>
              <a:rPr lang="en-GB" dirty="0" err="1">
                <a:solidFill>
                  <a:srgbClr val="4472C4"/>
                </a:solidFill>
              </a:rPr>
              <a:t>eich</a:t>
            </a:r>
            <a:r>
              <a:rPr lang="en-GB" dirty="0">
                <a:solidFill>
                  <a:srgbClr val="4472C4"/>
                </a:solidFill>
              </a:rPr>
              <a:t> </a:t>
            </a:r>
            <a:r>
              <a:rPr lang="en-GB" dirty="0" err="1">
                <a:solidFill>
                  <a:srgbClr val="4472C4"/>
                </a:solidFill>
              </a:rPr>
              <a:t>dyluniad</a:t>
            </a:r>
            <a:r>
              <a:rPr lang="en-GB" dirty="0">
                <a:solidFill>
                  <a:srgbClr val="4472C4"/>
                </a:solidFill>
              </a:rPr>
              <a:t> / </a:t>
            </a:r>
            <a:r>
              <a:rPr lang="en-GB" dirty="0" err="1">
                <a:solidFill>
                  <a:srgbClr val="4472C4"/>
                </a:solidFill>
              </a:rPr>
              <a:t>methodoleg</a:t>
            </a:r>
            <a:r>
              <a:rPr lang="en-GB" dirty="0">
                <a:solidFill>
                  <a:srgbClr val="4472C4"/>
                </a:solidFill>
              </a:rPr>
              <a:t> </a:t>
            </a:r>
            <a:r>
              <a:rPr lang="en-GB" dirty="0" err="1">
                <a:solidFill>
                  <a:srgbClr val="4472C4"/>
                </a:solidFill>
              </a:rPr>
              <a:t>ymchwil</a:t>
            </a:r>
            <a:endPar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endParaRPr>
          </a:p>
        </p:txBody>
      </p:sp>
      <p:sp>
        <p:nvSpPr>
          <p:cNvPr id="4" name="Content Placeholder 3">
            <a:extLst>
              <a:ext uri="{FF2B5EF4-FFF2-40B4-BE49-F238E27FC236}">
                <a16:creationId xmlns:a16="http://schemas.microsoft.com/office/drawing/2014/main" id="{25534189-EB26-8DCB-3883-E66E097E9DF3}"/>
              </a:ext>
            </a:extLst>
          </p:cNvPr>
          <p:cNvSpPr>
            <a:spLocks noGrp="1"/>
          </p:cNvSpPr>
          <p:nvPr>
            <p:ph sz="half" idx="2"/>
          </p:nvPr>
        </p:nvSpPr>
        <p:spPr/>
        <p:txBody>
          <a:bodyPr>
            <a:normAutofit fontScale="92500" lnSpcReduction="20000"/>
          </a:bodyPr>
          <a:lstStyle/>
          <a:p>
            <a:r>
              <a:rPr lang="en-GB" dirty="0">
                <a:solidFill>
                  <a:schemeClr val="accent1"/>
                </a:solidFill>
              </a:rPr>
              <a:t>Ethical Approval UWTSD</a:t>
            </a:r>
          </a:p>
          <a:p>
            <a:pPr lvl="1"/>
            <a:r>
              <a:rPr lang="en-GB" dirty="0">
                <a:solidFill>
                  <a:schemeClr val="accent1"/>
                </a:solidFill>
              </a:rPr>
              <a:t>New form available from 1</a:t>
            </a:r>
            <a:r>
              <a:rPr lang="en-GB" baseline="30000" dirty="0">
                <a:solidFill>
                  <a:schemeClr val="accent1"/>
                </a:solidFill>
              </a:rPr>
              <a:t>st</a:t>
            </a:r>
            <a:r>
              <a:rPr lang="en-GB" dirty="0">
                <a:solidFill>
                  <a:schemeClr val="accent1"/>
                </a:solidFill>
              </a:rPr>
              <a:t> October, 25 </a:t>
            </a:r>
          </a:p>
          <a:p>
            <a:r>
              <a:rPr lang="en-GB" dirty="0">
                <a:solidFill>
                  <a:schemeClr val="accent1"/>
                </a:solidFill>
              </a:rPr>
              <a:t>Is there organisational approval you may need? </a:t>
            </a:r>
          </a:p>
          <a:p>
            <a:r>
              <a:rPr lang="en-GB" dirty="0">
                <a:solidFill>
                  <a:schemeClr val="accent1"/>
                </a:solidFill>
              </a:rPr>
              <a:t>Ethics should run through your research including discussed in your research design/methodology </a:t>
            </a:r>
          </a:p>
        </p:txBody>
      </p:sp>
    </p:spTree>
    <p:extLst>
      <p:ext uri="{BB962C8B-B14F-4D97-AF65-F5344CB8AC3E}">
        <p14:creationId xmlns:p14="http://schemas.microsoft.com/office/powerpoint/2010/main" val="4202018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5AD60-DB52-2320-2EAD-00DD347C8A87}"/>
              </a:ext>
            </a:extLst>
          </p:cNvPr>
          <p:cNvSpPr>
            <a:spLocks noGrp="1"/>
          </p:cNvSpPr>
          <p:nvPr>
            <p:ph type="title"/>
          </p:nvPr>
        </p:nvSpPr>
        <p:spPr>
          <a:xfrm>
            <a:off x="348792" y="365125"/>
            <a:ext cx="8634951" cy="1325563"/>
          </a:xfrm>
        </p:spPr>
        <p:txBody>
          <a:bodyPr>
            <a:noAutofit/>
          </a:bodyPr>
          <a:lstStyle/>
          <a:p>
            <a:r>
              <a:rPr lang="en-GB" sz="3600" b="1" dirty="0" err="1"/>
              <a:t>Crynodeb</a:t>
            </a:r>
            <a:r>
              <a:rPr lang="en-GB" sz="3600" b="1" dirty="0"/>
              <a:t> o </a:t>
            </a:r>
            <a:r>
              <a:rPr lang="en-GB" sz="3600" b="1" dirty="0" err="1"/>
              <a:t>elfennau</a:t>
            </a:r>
            <a:r>
              <a:rPr lang="en-GB" sz="3600" b="1" dirty="0"/>
              <a:t> </a:t>
            </a:r>
            <a:r>
              <a:rPr lang="en-GB" sz="3600" b="1" dirty="0" err="1"/>
              <a:t>allweddol</a:t>
            </a:r>
            <a:r>
              <a:rPr lang="en-GB" sz="3600" b="1" dirty="0"/>
              <a:t> </a:t>
            </a:r>
            <a:r>
              <a:rPr lang="en-GB" sz="3600" b="1" dirty="0" err="1"/>
              <a:t>Dylunio</a:t>
            </a:r>
            <a:r>
              <a:rPr lang="en-GB" sz="3600" b="1" dirty="0"/>
              <a:t>/</a:t>
            </a:r>
            <a:r>
              <a:rPr lang="en-GB" sz="3600" b="1" dirty="0" err="1"/>
              <a:t>Methodoleg</a:t>
            </a:r>
            <a:r>
              <a:rPr lang="en-GB" sz="3600" b="1" dirty="0"/>
              <a:t> </a:t>
            </a:r>
            <a:r>
              <a:rPr lang="en-GB" sz="3600" b="1" dirty="0" err="1"/>
              <a:t>Ymchwil</a:t>
            </a:r>
            <a:r>
              <a:rPr lang="en-GB" sz="3600" b="1" dirty="0"/>
              <a:t>: Research Design/Methodology Key components Re-Cap:</a:t>
            </a:r>
          </a:p>
        </p:txBody>
      </p:sp>
      <p:sp>
        <p:nvSpPr>
          <p:cNvPr id="3" name="Content Placeholder 2">
            <a:extLst>
              <a:ext uri="{FF2B5EF4-FFF2-40B4-BE49-F238E27FC236}">
                <a16:creationId xmlns:a16="http://schemas.microsoft.com/office/drawing/2014/main" id="{EAD97A5B-9E55-60DC-AF7F-119EDFBA3626}"/>
              </a:ext>
            </a:extLst>
          </p:cNvPr>
          <p:cNvSpPr>
            <a:spLocks noGrp="1"/>
          </p:cNvSpPr>
          <p:nvPr>
            <p:ph sz="half" idx="1"/>
          </p:nvPr>
        </p:nvSpPr>
        <p:spPr/>
        <p:txBody>
          <a:bodyPr>
            <a:normAutofit fontScale="625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900" b="0" i="0" u="none" strike="noStrike" kern="1200" cap="none" spc="0" normalizeH="0" baseline="0" noProof="0" dirty="0" err="1">
                <a:ln>
                  <a:noFill/>
                </a:ln>
                <a:solidFill>
                  <a:srgbClr val="4472C4"/>
                </a:solidFill>
                <a:effectLst/>
                <a:uLnTx/>
                <a:uFillTx/>
                <a:latin typeface="Calibri" panose="020F0502020204030204"/>
                <a:ea typeface="+mn-ea"/>
                <a:cs typeface="+mn-cs"/>
              </a:rPr>
              <a:t>Paradeim</a:t>
            </a:r>
            <a:r>
              <a:rPr kumimoji="0" lang="en-GB" sz="2900" b="0" i="0" u="none"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900" b="0" i="0" u="none" strike="noStrike" kern="1200" cap="none" spc="0" normalizeH="0" baseline="0" noProof="0" dirty="0" err="1">
                <a:ln>
                  <a:noFill/>
                </a:ln>
                <a:solidFill>
                  <a:srgbClr val="4472C4"/>
                </a:solidFill>
                <a:effectLst/>
                <a:uLnTx/>
                <a:uFillTx/>
                <a:latin typeface="Calibri" panose="020F0502020204030204"/>
                <a:ea typeface="+mn-ea"/>
                <a:cs typeface="+mn-cs"/>
              </a:rPr>
              <a:t>e.e</a:t>
            </a:r>
            <a:r>
              <a:rPr kumimoji="0" lang="en-GB" sz="2900" b="0" i="0" u="none" strike="noStrike" kern="1200" cap="none" spc="0" normalizeH="0" baseline="0" noProof="0" dirty="0">
                <a:ln>
                  <a:noFill/>
                </a:ln>
                <a:solidFill>
                  <a:srgbClr val="4472C4"/>
                </a:solidFill>
                <a:effectLst/>
                <a:uLnTx/>
                <a:uFillTx/>
                <a:latin typeface="Calibri" panose="020F0502020204030204"/>
                <a:ea typeface="+mn-ea"/>
                <a:cs typeface="+mn-cs"/>
              </a:rPr>
              <a:t>: </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srgbClr val="4472C4"/>
                </a:solidFill>
                <a:effectLst/>
                <a:uLnTx/>
                <a:uFillTx/>
                <a:latin typeface="Calibri" panose="020F0502020204030204"/>
                <a:ea typeface="+mn-ea"/>
                <a:cs typeface="+mn-cs"/>
              </a:rPr>
              <a:t>Lluniadaethol</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err="1">
                <a:solidFill>
                  <a:srgbClr val="4472C4"/>
                </a:solidFill>
              </a:rPr>
              <a:t>Meintiol</a:t>
            </a:r>
            <a:endParaRPr lang="en-GB" dirty="0">
              <a:solidFill>
                <a:srgbClr val="4472C4"/>
              </a:solidFill>
            </a:endParaRPr>
          </a:p>
          <a:p>
            <a:pPr lvl="1">
              <a:defRPr/>
            </a:pPr>
            <a:r>
              <a:rPr lang="en-GB" dirty="0" err="1">
                <a:solidFill>
                  <a:srgbClr val="4472C4"/>
                </a:solidFill>
              </a:rPr>
              <a:t>Pragmatig</a:t>
            </a:r>
            <a:r>
              <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srgbClr val="4472C4"/>
                </a:solidFill>
                <a:effectLst/>
                <a:uLnTx/>
                <a:uFillTx/>
                <a:latin typeface="Calibri" panose="020F0502020204030204"/>
                <a:ea typeface="+mn-ea"/>
                <a:cs typeface="+mn-cs"/>
              </a:rPr>
              <a:t>Cymysg</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srgbClr val="4472C4"/>
                </a:solidFill>
                <a:effectLst/>
                <a:uLnTx/>
                <a:uFillTx/>
                <a:latin typeface="Calibri" panose="020F0502020204030204"/>
                <a:ea typeface="+mn-ea"/>
                <a:cs typeface="+mn-cs"/>
              </a:rPr>
              <a:t>Arall</a:t>
            </a:r>
            <a:r>
              <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rPr>
              <a:t> ….. </a:t>
            </a:r>
          </a:p>
          <a:p>
            <a:pPr lvl="0">
              <a:defRPr/>
            </a:pPr>
            <a:r>
              <a:rPr lang="en-GB" sz="2900" dirty="0">
                <a:solidFill>
                  <a:srgbClr val="4472C4"/>
                </a:solidFill>
              </a:rPr>
              <a:t>Dull </a:t>
            </a:r>
            <a:r>
              <a:rPr lang="en-GB" sz="2900" dirty="0" err="1">
                <a:solidFill>
                  <a:srgbClr val="4472C4"/>
                </a:solidFill>
              </a:rPr>
              <a:t>ymchwil</a:t>
            </a:r>
            <a:r>
              <a:rPr lang="en-GB" sz="2900" dirty="0">
                <a:solidFill>
                  <a:srgbClr val="4472C4"/>
                </a:solidFill>
              </a:rPr>
              <a:t> e</a:t>
            </a:r>
            <a:r>
              <a:rPr kumimoji="0" lang="en-GB" sz="2900" b="0" i="0" u="none" strike="noStrike" kern="1200" cap="none" spc="0" normalizeH="0" baseline="0" noProof="0" dirty="0">
                <a:ln>
                  <a:noFill/>
                </a:ln>
                <a:solidFill>
                  <a:srgbClr val="4472C4"/>
                </a:solidFill>
                <a:effectLst/>
                <a:uLnTx/>
                <a:uFillTx/>
                <a:latin typeface="Calibri" panose="020F0502020204030204"/>
                <a:ea typeface="+mn-ea"/>
                <a:cs typeface="+mn-cs"/>
              </a:rPr>
              <a:t>.e. </a:t>
            </a:r>
          </a:p>
          <a:p>
            <a:pPr lvl="1">
              <a:defRPr/>
            </a:pPr>
            <a:r>
              <a:rPr lang="en-GB" dirty="0" err="1">
                <a:solidFill>
                  <a:srgbClr val="4472C4"/>
                </a:solidFill>
              </a:rPr>
              <a:t>Ymchwil</a:t>
            </a:r>
            <a:r>
              <a:rPr lang="en-GB" dirty="0">
                <a:solidFill>
                  <a:srgbClr val="4472C4"/>
                </a:solidFill>
              </a:rPr>
              <a:t> </a:t>
            </a:r>
            <a:r>
              <a:rPr lang="en-GB" dirty="0" err="1">
                <a:solidFill>
                  <a:srgbClr val="4472C4"/>
                </a:solidFill>
              </a:rPr>
              <a:t>Gweithredol</a:t>
            </a:r>
            <a:endParaRPr lang="en-GB" dirty="0">
              <a:solidFill>
                <a:srgbClr val="4472C4"/>
              </a:solidFill>
            </a:endParaRPr>
          </a:p>
          <a:p>
            <a:pPr lvl="1">
              <a:defRPr/>
            </a:pPr>
            <a:r>
              <a:rPr lang="en-GB" dirty="0" err="1">
                <a:solidFill>
                  <a:srgbClr val="4472C4"/>
                </a:solidFill>
              </a:rPr>
              <a:t>Astudiaeth</a:t>
            </a:r>
            <a:r>
              <a:rPr lang="en-GB" dirty="0">
                <a:solidFill>
                  <a:srgbClr val="4472C4"/>
                </a:solidFill>
              </a:rPr>
              <a:t> </a:t>
            </a:r>
            <a:r>
              <a:rPr lang="en-GB" dirty="0" err="1">
                <a:solidFill>
                  <a:srgbClr val="4472C4"/>
                </a:solidFill>
              </a:rPr>
              <a:t>Achos</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err="1">
                <a:solidFill>
                  <a:srgbClr val="4472C4"/>
                </a:solidFill>
              </a:rPr>
              <a:t>Ethnograffeg</a:t>
            </a:r>
            <a:r>
              <a:rPr lang="en-GB" dirty="0">
                <a:solidFill>
                  <a:srgbClr val="4472C4"/>
                </a:solidFill>
              </a:rPr>
              <a:t> </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err="1">
                <a:solidFill>
                  <a:srgbClr val="4472C4"/>
                </a:solidFill>
              </a:rPr>
              <a:t>Arall</a:t>
            </a:r>
            <a:r>
              <a:rPr lang="en-GB" dirty="0">
                <a:solidFill>
                  <a:srgbClr val="4472C4"/>
                </a:solidFill>
              </a:rPr>
              <a:t> … </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lang="en-GB" sz="2900" dirty="0" err="1">
                <a:solidFill>
                  <a:srgbClr val="4472C4"/>
                </a:solidFill>
              </a:rPr>
              <a:t>Dulliau</a:t>
            </a:r>
            <a:r>
              <a:rPr lang="en-GB" sz="2900" dirty="0">
                <a:solidFill>
                  <a:srgbClr val="4472C4"/>
                </a:solidFill>
              </a:rPr>
              <a:t> </a:t>
            </a:r>
            <a:r>
              <a:rPr lang="en-GB" sz="2900" dirty="0" err="1">
                <a:solidFill>
                  <a:srgbClr val="4472C4"/>
                </a:solidFill>
              </a:rPr>
              <a:t>Ymchwil</a:t>
            </a:r>
            <a:r>
              <a:rPr lang="en-GB" sz="2900" dirty="0">
                <a:solidFill>
                  <a:srgbClr val="4472C4"/>
                </a:solidFill>
              </a:rPr>
              <a:t> </a:t>
            </a:r>
            <a:endParaRPr kumimoji="0" lang="en-GB" sz="29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srgbClr val="4472C4"/>
                </a:solidFill>
                <a:effectLst/>
                <a:uLnTx/>
                <a:uFillTx/>
                <a:latin typeface="Calibri" panose="020F0502020204030204"/>
                <a:ea typeface="+mn-ea"/>
                <a:cs typeface="+mn-cs"/>
              </a:rPr>
              <a:t>Cyfweliadau</a:t>
            </a:r>
            <a:r>
              <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rPr>
              <a:t> / </a:t>
            </a:r>
            <a:r>
              <a:rPr kumimoji="0" lang="en-GB" sz="2400" b="0" i="0" u="none" strike="noStrike" kern="1200" cap="none" spc="0" normalizeH="0" baseline="0" noProof="0" dirty="0" err="1">
                <a:ln>
                  <a:noFill/>
                </a:ln>
                <a:solidFill>
                  <a:srgbClr val="4472C4"/>
                </a:solidFill>
                <a:effectLst/>
                <a:uLnTx/>
                <a:uFillTx/>
                <a:latin typeface="Calibri" panose="020F0502020204030204"/>
                <a:ea typeface="+mn-ea"/>
                <a:cs typeface="+mn-cs"/>
              </a:rPr>
              <a:t>Grwpiau</a:t>
            </a:r>
            <a:r>
              <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400" b="0" i="0" u="none" strike="noStrike" kern="1200" cap="none" spc="0" normalizeH="0" baseline="0" noProof="0" dirty="0" err="1">
                <a:ln>
                  <a:noFill/>
                </a:ln>
                <a:solidFill>
                  <a:srgbClr val="4472C4"/>
                </a:solidFill>
                <a:effectLst/>
                <a:uLnTx/>
                <a:uFillTx/>
                <a:latin typeface="Calibri" panose="020F0502020204030204"/>
                <a:ea typeface="+mn-ea"/>
                <a:cs typeface="+mn-cs"/>
              </a:rPr>
              <a:t>Ffocws</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srgbClr val="4472C4"/>
                </a:solidFill>
                <a:effectLst/>
                <a:uLnTx/>
                <a:uFillTx/>
                <a:latin typeface="Calibri" panose="020F0502020204030204"/>
                <a:ea typeface="+mn-ea"/>
                <a:cs typeface="+mn-cs"/>
              </a:rPr>
              <a:t>Arolwg</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err="1">
                <a:ln>
                  <a:noFill/>
                </a:ln>
                <a:solidFill>
                  <a:srgbClr val="4472C4"/>
                </a:solidFill>
                <a:effectLst/>
                <a:uLnTx/>
                <a:uFillTx/>
                <a:latin typeface="Calibri" panose="020F0502020204030204"/>
                <a:ea typeface="+mn-ea"/>
                <a:cs typeface="+mn-cs"/>
              </a:rPr>
              <a:t>Arall</a:t>
            </a:r>
            <a:r>
              <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rPr>
              <a:t> ….</a:t>
            </a:r>
          </a:p>
          <a:p>
            <a:endParaRPr lang="en-GB" dirty="0"/>
          </a:p>
        </p:txBody>
      </p:sp>
      <p:sp>
        <p:nvSpPr>
          <p:cNvPr id="4" name="Content Placeholder 3">
            <a:extLst>
              <a:ext uri="{FF2B5EF4-FFF2-40B4-BE49-F238E27FC236}">
                <a16:creationId xmlns:a16="http://schemas.microsoft.com/office/drawing/2014/main" id="{C1D3A3B2-6B71-400C-3752-2A0E8870A52D}"/>
              </a:ext>
            </a:extLst>
          </p:cNvPr>
          <p:cNvSpPr>
            <a:spLocks noGrp="1"/>
          </p:cNvSpPr>
          <p:nvPr>
            <p:ph sz="half" idx="2"/>
          </p:nvPr>
        </p:nvSpPr>
        <p:spPr/>
        <p:txBody>
          <a:bodyPr>
            <a:normAutofit fontScale="62500" lnSpcReduction="20000"/>
          </a:bodyPr>
          <a:lstStyle/>
          <a:p>
            <a:r>
              <a:rPr lang="en-GB" dirty="0">
                <a:solidFill>
                  <a:schemeClr val="accent1"/>
                </a:solidFill>
              </a:rPr>
              <a:t>Paradigm </a:t>
            </a:r>
            <a:r>
              <a:rPr lang="en-GB" dirty="0" err="1">
                <a:solidFill>
                  <a:schemeClr val="accent1"/>
                </a:solidFill>
              </a:rPr>
              <a:t>e.g</a:t>
            </a:r>
            <a:r>
              <a:rPr lang="en-GB" dirty="0">
                <a:solidFill>
                  <a:schemeClr val="accent1"/>
                </a:solidFill>
              </a:rPr>
              <a:t>: </a:t>
            </a:r>
          </a:p>
          <a:p>
            <a:pPr lvl="1"/>
            <a:r>
              <a:rPr lang="en-GB" dirty="0">
                <a:solidFill>
                  <a:schemeClr val="accent1"/>
                </a:solidFill>
              </a:rPr>
              <a:t>Constructivist </a:t>
            </a:r>
          </a:p>
          <a:p>
            <a:pPr lvl="1"/>
            <a:r>
              <a:rPr lang="en-GB" dirty="0">
                <a:solidFill>
                  <a:schemeClr val="accent1"/>
                </a:solidFill>
              </a:rPr>
              <a:t>Quantitative</a:t>
            </a:r>
          </a:p>
          <a:p>
            <a:pPr lvl="1"/>
            <a:r>
              <a:rPr lang="en-GB" dirty="0">
                <a:solidFill>
                  <a:schemeClr val="accent1"/>
                </a:solidFill>
              </a:rPr>
              <a:t>Pragmatic: Mixed </a:t>
            </a:r>
          </a:p>
          <a:p>
            <a:pPr lvl="1"/>
            <a:r>
              <a:rPr lang="en-GB" dirty="0">
                <a:solidFill>
                  <a:schemeClr val="accent1"/>
                </a:solidFill>
              </a:rPr>
              <a:t>Other….. </a:t>
            </a:r>
          </a:p>
          <a:p>
            <a:r>
              <a:rPr lang="en-GB" dirty="0">
                <a:solidFill>
                  <a:schemeClr val="accent1"/>
                </a:solidFill>
              </a:rPr>
              <a:t>Research approach </a:t>
            </a:r>
            <a:r>
              <a:rPr lang="en-GB" dirty="0" err="1">
                <a:solidFill>
                  <a:schemeClr val="accent1"/>
                </a:solidFill>
              </a:rPr>
              <a:t>e.g</a:t>
            </a:r>
            <a:r>
              <a:rPr lang="en-GB" dirty="0">
                <a:solidFill>
                  <a:schemeClr val="accent1"/>
                </a:solidFill>
              </a:rPr>
              <a:t> </a:t>
            </a:r>
          </a:p>
          <a:p>
            <a:pPr lvl="1"/>
            <a:r>
              <a:rPr lang="en-GB" dirty="0">
                <a:solidFill>
                  <a:schemeClr val="accent1"/>
                </a:solidFill>
              </a:rPr>
              <a:t>Action Research </a:t>
            </a:r>
          </a:p>
          <a:p>
            <a:pPr lvl="1"/>
            <a:r>
              <a:rPr lang="en-GB" dirty="0">
                <a:solidFill>
                  <a:schemeClr val="accent1"/>
                </a:solidFill>
              </a:rPr>
              <a:t>Case Study </a:t>
            </a:r>
          </a:p>
          <a:p>
            <a:pPr lvl="1"/>
            <a:r>
              <a:rPr lang="en-GB" dirty="0">
                <a:solidFill>
                  <a:schemeClr val="accent1"/>
                </a:solidFill>
              </a:rPr>
              <a:t>Ethnography </a:t>
            </a:r>
          </a:p>
          <a:p>
            <a:pPr lvl="1"/>
            <a:r>
              <a:rPr lang="en-GB" dirty="0">
                <a:solidFill>
                  <a:schemeClr val="accent1"/>
                </a:solidFill>
              </a:rPr>
              <a:t>Other… </a:t>
            </a:r>
          </a:p>
          <a:p>
            <a:pPr lvl="1"/>
            <a:endParaRPr lang="en-GB" dirty="0">
              <a:solidFill>
                <a:schemeClr val="accent1"/>
              </a:solidFill>
            </a:endParaRPr>
          </a:p>
          <a:p>
            <a:r>
              <a:rPr lang="en-GB" dirty="0">
                <a:solidFill>
                  <a:schemeClr val="accent1"/>
                </a:solidFill>
              </a:rPr>
              <a:t>Research Methods </a:t>
            </a:r>
          </a:p>
          <a:p>
            <a:pPr lvl="1"/>
            <a:r>
              <a:rPr lang="en-GB" dirty="0">
                <a:solidFill>
                  <a:schemeClr val="accent1"/>
                </a:solidFill>
              </a:rPr>
              <a:t>Interviews / Focus Groups </a:t>
            </a:r>
          </a:p>
          <a:p>
            <a:pPr lvl="1"/>
            <a:r>
              <a:rPr lang="en-GB" dirty="0">
                <a:solidFill>
                  <a:schemeClr val="accent1"/>
                </a:solidFill>
              </a:rPr>
              <a:t>Survey </a:t>
            </a:r>
          </a:p>
          <a:p>
            <a:pPr lvl="1"/>
            <a:r>
              <a:rPr lang="en-GB" dirty="0">
                <a:solidFill>
                  <a:schemeClr val="accent1"/>
                </a:solidFill>
              </a:rPr>
              <a:t>Other ….</a:t>
            </a:r>
          </a:p>
          <a:p>
            <a:endParaRPr lang="en-GB" dirty="0"/>
          </a:p>
          <a:p>
            <a:endParaRPr lang="en-GB" dirty="0"/>
          </a:p>
        </p:txBody>
      </p:sp>
    </p:spTree>
    <p:extLst>
      <p:ext uri="{BB962C8B-B14F-4D97-AF65-F5344CB8AC3E}">
        <p14:creationId xmlns:p14="http://schemas.microsoft.com/office/powerpoint/2010/main" val="2202252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A3531-6A4A-D35E-7204-732B28232214}"/>
              </a:ext>
            </a:extLst>
          </p:cNvPr>
          <p:cNvSpPr>
            <a:spLocks noGrp="1"/>
          </p:cNvSpPr>
          <p:nvPr>
            <p:ph type="title"/>
          </p:nvPr>
        </p:nvSpPr>
        <p:spPr/>
        <p:txBody>
          <a:bodyPr/>
          <a:lstStyle/>
          <a:p>
            <a:r>
              <a:rPr lang="en-GB" dirty="0" err="1"/>
              <a:t>Dylunio</a:t>
            </a:r>
            <a:r>
              <a:rPr lang="en-GB" dirty="0"/>
              <a:t> </a:t>
            </a:r>
            <a:r>
              <a:rPr lang="en-GB" dirty="0" err="1"/>
              <a:t>Ymchwil</a:t>
            </a:r>
            <a:r>
              <a:rPr lang="en-GB" dirty="0"/>
              <a:t> </a:t>
            </a:r>
            <a:r>
              <a:rPr lang="en-GB" dirty="0" err="1"/>
              <a:t>Astudiaeth</a:t>
            </a:r>
            <a:r>
              <a:rPr lang="en-GB" dirty="0"/>
              <a:t> </a:t>
            </a:r>
            <a:r>
              <a:rPr lang="en-GB" dirty="0" err="1"/>
              <a:t>Beilot</a:t>
            </a:r>
            <a:r>
              <a:rPr lang="en-GB" dirty="0"/>
              <a:t> Pilot Study Research Design</a:t>
            </a:r>
          </a:p>
        </p:txBody>
      </p:sp>
      <p:sp>
        <p:nvSpPr>
          <p:cNvPr id="3" name="Content Placeholder 2">
            <a:extLst>
              <a:ext uri="{FF2B5EF4-FFF2-40B4-BE49-F238E27FC236}">
                <a16:creationId xmlns:a16="http://schemas.microsoft.com/office/drawing/2014/main" id="{DC9AF49C-010B-84AF-C3C1-B3A614A4BE48}"/>
              </a:ext>
            </a:extLst>
          </p:cNvPr>
          <p:cNvSpPr>
            <a:spLocks noGrp="1"/>
          </p:cNvSpPr>
          <p:nvPr>
            <p:ph sz="half" idx="1"/>
          </p:nvPr>
        </p:nvSpPr>
        <p:spPr/>
        <p:txBody>
          <a:bodyPr>
            <a:normAutofit fontScale="85000" lnSpcReduction="20000"/>
          </a:bodyPr>
          <a:lstStyle/>
          <a:p>
            <a:pPr lvl="0">
              <a:defRPr/>
            </a:pPr>
            <a:r>
              <a:rPr lang="en-GB" b="1" dirty="0" err="1">
                <a:solidFill>
                  <a:srgbClr val="4472C4"/>
                </a:solidFill>
              </a:rPr>
              <a:t>Diffiniwch</a:t>
            </a:r>
            <a:r>
              <a:rPr lang="en-GB" b="1" dirty="0">
                <a:solidFill>
                  <a:srgbClr val="4472C4"/>
                </a:solidFill>
              </a:rPr>
              <a:t> </a:t>
            </a:r>
            <a:r>
              <a:rPr lang="en-GB" b="1" dirty="0" err="1">
                <a:solidFill>
                  <a:srgbClr val="4472C4"/>
                </a:solidFill>
              </a:rPr>
              <a:t>bwrpas</a:t>
            </a:r>
            <a:r>
              <a:rPr lang="en-GB" b="1" dirty="0">
                <a:solidFill>
                  <a:srgbClr val="4472C4"/>
                </a:solidFill>
              </a:rPr>
              <a:t> yr </a:t>
            </a:r>
            <a:r>
              <a:rPr lang="en-GB" b="1" dirty="0" err="1">
                <a:solidFill>
                  <a:srgbClr val="4472C4"/>
                </a:solidFill>
              </a:rPr>
              <a:t>astudiaeth</a:t>
            </a:r>
            <a:r>
              <a:rPr lang="en-GB" b="1" dirty="0">
                <a:solidFill>
                  <a:srgbClr val="4472C4"/>
                </a:solidFill>
              </a:rPr>
              <a:t> </a:t>
            </a:r>
            <a:r>
              <a:rPr lang="en-GB" b="1" dirty="0" err="1">
                <a:solidFill>
                  <a:srgbClr val="4472C4"/>
                </a:solidFill>
              </a:rPr>
              <a:t>beilot</a:t>
            </a:r>
            <a:endPar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err="1">
                <a:solidFill>
                  <a:srgbClr val="4472C4"/>
                </a:solidFill>
              </a:rPr>
              <a:t>Eglurwch</a:t>
            </a:r>
            <a:r>
              <a:rPr lang="en-GB" dirty="0">
                <a:solidFill>
                  <a:srgbClr val="4472C4"/>
                </a:solidFill>
              </a:rPr>
              <a:t> yr </a:t>
            </a:r>
            <a:r>
              <a:rPr lang="en-GB" dirty="0" err="1">
                <a:solidFill>
                  <a:srgbClr val="4472C4"/>
                </a:solidFill>
              </a:rPr>
              <a:t>hyn</a:t>
            </a:r>
            <a:r>
              <a:rPr lang="en-GB" dirty="0">
                <a:solidFill>
                  <a:srgbClr val="4472C4"/>
                </a:solidFill>
              </a:rPr>
              <a:t> </a:t>
            </a:r>
            <a:r>
              <a:rPr lang="en-GB" dirty="0" err="1">
                <a:solidFill>
                  <a:srgbClr val="4472C4"/>
                </a:solidFill>
              </a:rPr>
              <a:t>rydych</a:t>
            </a:r>
            <a:r>
              <a:rPr lang="en-GB" dirty="0">
                <a:solidFill>
                  <a:srgbClr val="4472C4"/>
                </a:solidFill>
              </a:rPr>
              <a:t> chi am </a:t>
            </a:r>
            <a:r>
              <a:rPr lang="en-GB" dirty="0" err="1">
                <a:solidFill>
                  <a:srgbClr val="4472C4"/>
                </a:solidFill>
              </a:rPr>
              <a:t>ei</a:t>
            </a:r>
            <a:r>
              <a:rPr lang="en-GB" dirty="0">
                <a:solidFill>
                  <a:srgbClr val="4472C4"/>
                </a:solidFill>
              </a:rPr>
              <a:t> </a:t>
            </a:r>
            <a:r>
              <a:rPr lang="en-GB" dirty="0" err="1">
                <a:solidFill>
                  <a:srgbClr val="4472C4"/>
                </a:solidFill>
              </a:rPr>
              <a:t>brofi</a:t>
            </a:r>
            <a:r>
              <a:rPr lang="en-GB" dirty="0">
                <a:solidFill>
                  <a:srgbClr val="4472C4"/>
                </a:solidFill>
              </a:rPr>
              <a:t> neu </a:t>
            </a:r>
            <a:r>
              <a:rPr lang="en-GB" dirty="0" err="1">
                <a:solidFill>
                  <a:srgbClr val="4472C4"/>
                </a:solidFill>
              </a:rPr>
              <a:t>ei</a:t>
            </a:r>
            <a:r>
              <a:rPr lang="en-GB" dirty="0">
                <a:solidFill>
                  <a:srgbClr val="4472C4"/>
                </a:solidFill>
              </a:rPr>
              <a:t> </a:t>
            </a:r>
            <a:r>
              <a:rPr lang="en-GB" dirty="0" err="1">
                <a:solidFill>
                  <a:srgbClr val="4472C4"/>
                </a:solidFill>
              </a:rPr>
              <a:t>fireinio</a:t>
            </a:r>
            <a:r>
              <a:rPr lang="en-GB" dirty="0">
                <a:solidFill>
                  <a:srgbClr val="4472C4"/>
                </a:solidFill>
              </a:rPr>
              <a:t> </a:t>
            </a:r>
            <a:r>
              <a:rPr lang="en-GB" dirty="0" err="1">
                <a:solidFill>
                  <a:srgbClr val="4472C4"/>
                </a:solidFill>
              </a:rPr>
              <a:t>cyn</a:t>
            </a:r>
            <a:r>
              <a:rPr lang="en-GB" dirty="0">
                <a:solidFill>
                  <a:srgbClr val="4472C4"/>
                </a:solidFill>
              </a:rPr>
              <a:t> y </a:t>
            </a:r>
            <a:r>
              <a:rPr lang="en-GB" dirty="0" err="1">
                <a:solidFill>
                  <a:srgbClr val="4472C4"/>
                </a:solidFill>
              </a:rPr>
              <a:t>brif</a:t>
            </a:r>
            <a:r>
              <a:rPr lang="en-GB" dirty="0">
                <a:solidFill>
                  <a:srgbClr val="4472C4"/>
                </a:solidFill>
              </a:rPr>
              <a:t> </a:t>
            </a:r>
            <a:r>
              <a:rPr lang="en-GB" dirty="0" err="1">
                <a:solidFill>
                  <a:srgbClr val="4472C4"/>
                </a:solidFill>
              </a:rPr>
              <a:t>astudiaeth</a:t>
            </a:r>
            <a:r>
              <a:rPr lang="en-GB" dirty="0">
                <a:solidFill>
                  <a:srgbClr val="4472C4"/>
                </a:solidFill>
              </a:rPr>
              <a:t>. Mae </a:t>
            </a:r>
            <a:r>
              <a:rPr lang="en-GB" dirty="0" err="1">
                <a:solidFill>
                  <a:srgbClr val="4472C4"/>
                </a:solidFill>
              </a:rPr>
              <a:t>nodau</a:t>
            </a:r>
            <a:r>
              <a:rPr lang="en-GB" dirty="0">
                <a:solidFill>
                  <a:srgbClr val="4472C4"/>
                </a:solidFill>
              </a:rPr>
              <a:t> </a:t>
            </a:r>
            <a:r>
              <a:rPr lang="en-GB" dirty="0" err="1">
                <a:solidFill>
                  <a:srgbClr val="4472C4"/>
                </a:solidFill>
              </a:rPr>
              <a:t>cyffredin</a:t>
            </a:r>
            <a:r>
              <a:rPr lang="en-GB" dirty="0">
                <a:solidFill>
                  <a:srgbClr val="4472C4"/>
                </a:solidFill>
              </a:rPr>
              <a:t> </a:t>
            </a:r>
            <a:r>
              <a:rPr lang="en-GB" dirty="0" err="1">
                <a:solidFill>
                  <a:srgbClr val="4472C4"/>
                </a:solidFill>
              </a:rPr>
              <a:t>yn</a:t>
            </a:r>
            <a:r>
              <a:rPr lang="en-GB" dirty="0">
                <a:solidFill>
                  <a:srgbClr val="4472C4"/>
                </a:solidFill>
              </a:rPr>
              <a:t> </a:t>
            </a:r>
            <a:r>
              <a:rPr lang="en-GB" dirty="0" err="1">
                <a:solidFill>
                  <a:srgbClr val="4472C4"/>
                </a:solidFill>
              </a:rPr>
              <a:t>cynnwys</a:t>
            </a:r>
            <a:r>
              <a:rPr lang="en-GB" dirty="0">
                <a:solidFill>
                  <a:srgbClr val="4472C4"/>
                </a:solidFill>
              </a:rPr>
              <a:t>:</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2">
              <a:defRPr/>
            </a:pPr>
            <a:r>
              <a:rPr lang="en-GB" sz="2100" dirty="0">
                <a:solidFill>
                  <a:srgbClr val="4472C4"/>
                </a:solidFill>
              </a:rPr>
              <a:t>Profi </a:t>
            </a:r>
            <a:r>
              <a:rPr lang="en-GB" sz="2100" dirty="0" err="1">
                <a:solidFill>
                  <a:srgbClr val="4472C4"/>
                </a:solidFill>
              </a:rPr>
              <a:t>cwestiynau</a:t>
            </a:r>
            <a:r>
              <a:rPr lang="en-GB" sz="2100" dirty="0">
                <a:solidFill>
                  <a:srgbClr val="4472C4"/>
                </a:solidFill>
              </a:rPr>
              <a:t> </a:t>
            </a:r>
            <a:r>
              <a:rPr lang="en-GB" sz="2100" dirty="0" err="1">
                <a:solidFill>
                  <a:srgbClr val="4472C4"/>
                </a:solidFill>
              </a:rPr>
              <a:t>cyfweliad</a:t>
            </a:r>
            <a:r>
              <a:rPr lang="en-GB" sz="2100" dirty="0">
                <a:solidFill>
                  <a:srgbClr val="4472C4"/>
                </a:solidFill>
              </a:rPr>
              <a:t> neu </a:t>
            </a:r>
            <a:r>
              <a:rPr lang="en-GB" sz="2100" dirty="0" err="1">
                <a:solidFill>
                  <a:srgbClr val="4472C4"/>
                </a:solidFill>
              </a:rPr>
              <a:t>ysgogiadau</a:t>
            </a:r>
            <a:r>
              <a:rPr lang="en-GB" sz="2100" dirty="0">
                <a:solidFill>
                  <a:srgbClr val="4472C4"/>
                </a:solidFill>
              </a:rPr>
              <a:t> </a:t>
            </a:r>
            <a:r>
              <a:rPr lang="en-GB" sz="2100" dirty="0" err="1">
                <a:solidFill>
                  <a:srgbClr val="4472C4"/>
                </a:solidFill>
              </a:rPr>
              <a:t>grwpiau</a:t>
            </a:r>
            <a:r>
              <a:rPr lang="en-GB" sz="2100" dirty="0">
                <a:solidFill>
                  <a:srgbClr val="4472C4"/>
                </a:solidFill>
              </a:rPr>
              <a:t> </a:t>
            </a:r>
            <a:r>
              <a:rPr lang="en-GB" sz="2100" dirty="0" err="1">
                <a:solidFill>
                  <a:srgbClr val="4472C4"/>
                </a:solidFill>
              </a:rPr>
              <a:t>ffocws</a:t>
            </a:r>
            <a:endParaRPr kumimoji="0" lang="en-GB" sz="21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2">
              <a:defRPr/>
            </a:pPr>
            <a:r>
              <a:rPr lang="en-GB" sz="2100" dirty="0" err="1">
                <a:solidFill>
                  <a:srgbClr val="4472C4"/>
                </a:solidFill>
              </a:rPr>
              <a:t>Asesu</a:t>
            </a:r>
            <a:r>
              <a:rPr lang="en-GB" sz="2100" dirty="0">
                <a:solidFill>
                  <a:srgbClr val="4472C4"/>
                </a:solidFill>
              </a:rPr>
              <a:t> </a:t>
            </a:r>
            <a:r>
              <a:rPr lang="en-GB" sz="2100" dirty="0" err="1">
                <a:solidFill>
                  <a:srgbClr val="4472C4"/>
                </a:solidFill>
              </a:rPr>
              <a:t>strategaethau</a:t>
            </a:r>
            <a:r>
              <a:rPr lang="en-GB" sz="2100" dirty="0">
                <a:solidFill>
                  <a:srgbClr val="4472C4"/>
                </a:solidFill>
              </a:rPr>
              <a:t> </a:t>
            </a:r>
            <a:r>
              <a:rPr lang="en-GB" sz="2100" dirty="0" err="1">
                <a:solidFill>
                  <a:srgbClr val="4472C4"/>
                </a:solidFill>
              </a:rPr>
              <a:t>recriwtio</a:t>
            </a:r>
            <a:endParaRPr kumimoji="0" lang="en-GB" sz="21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2">
              <a:defRPr/>
            </a:pPr>
            <a:r>
              <a:rPr lang="en-GB" sz="2100" dirty="0" err="1">
                <a:solidFill>
                  <a:srgbClr val="4472C4"/>
                </a:solidFill>
              </a:rPr>
              <a:t>Gwerthuso</a:t>
            </a:r>
            <a:r>
              <a:rPr lang="en-GB" sz="2100" dirty="0">
                <a:solidFill>
                  <a:srgbClr val="4472C4"/>
                </a:solidFill>
              </a:rPr>
              <a:t> </a:t>
            </a:r>
            <a:r>
              <a:rPr lang="en-GB" sz="2100" dirty="0" err="1">
                <a:solidFill>
                  <a:srgbClr val="4472C4"/>
                </a:solidFill>
              </a:rPr>
              <a:t>dulliau</a:t>
            </a:r>
            <a:r>
              <a:rPr lang="en-GB" sz="2100" dirty="0">
                <a:solidFill>
                  <a:srgbClr val="4472C4"/>
                </a:solidFill>
              </a:rPr>
              <a:t> </a:t>
            </a:r>
            <a:r>
              <a:rPr lang="en-GB" sz="2100" dirty="0" err="1">
                <a:solidFill>
                  <a:srgbClr val="4472C4"/>
                </a:solidFill>
              </a:rPr>
              <a:t>casglu</a:t>
            </a:r>
            <a:r>
              <a:rPr lang="en-GB" sz="2100" dirty="0">
                <a:solidFill>
                  <a:srgbClr val="4472C4"/>
                </a:solidFill>
              </a:rPr>
              <a:t> data</a:t>
            </a:r>
            <a:endParaRPr kumimoji="0" lang="en-GB" sz="21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2">
              <a:defRPr/>
            </a:pPr>
            <a:r>
              <a:rPr lang="en-GB" sz="2100" dirty="0">
                <a:solidFill>
                  <a:srgbClr val="4472C4"/>
                </a:solidFill>
              </a:rPr>
              <a:t>Nodi </a:t>
            </a:r>
            <a:r>
              <a:rPr lang="en-GB" sz="2100" dirty="0" err="1">
                <a:solidFill>
                  <a:srgbClr val="4472C4"/>
                </a:solidFill>
              </a:rPr>
              <a:t>materion</a:t>
            </a:r>
            <a:r>
              <a:rPr lang="en-GB" sz="2100" dirty="0">
                <a:solidFill>
                  <a:srgbClr val="4472C4"/>
                </a:solidFill>
              </a:rPr>
              <a:t> </a:t>
            </a:r>
            <a:r>
              <a:rPr lang="en-GB" sz="2100" dirty="0" err="1">
                <a:solidFill>
                  <a:srgbClr val="4472C4"/>
                </a:solidFill>
              </a:rPr>
              <a:t>moesegol</a:t>
            </a:r>
            <a:r>
              <a:rPr lang="en-GB" sz="2100" dirty="0">
                <a:solidFill>
                  <a:srgbClr val="4472C4"/>
                </a:solidFill>
              </a:rPr>
              <a:t> neu </a:t>
            </a:r>
            <a:r>
              <a:rPr lang="en-GB" sz="2100" dirty="0" err="1">
                <a:solidFill>
                  <a:srgbClr val="4472C4"/>
                </a:solidFill>
              </a:rPr>
              <a:t>logistaidd</a:t>
            </a:r>
            <a:r>
              <a:rPr lang="en-GB" sz="2100" dirty="0">
                <a:solidFill>
                  <a:srgbClr val="4472C4"/>
                </a:solidFill>
              </a:rPr>
              <a:t> </a:t>
            </a:r>
            <a:r>
              <a:rPr lang="en-GB" sz="2100" dirty="0" err="1">
                <a:solidFill>
                  <a:srgbClr val="4472C4"/>
                </a:solidFill>
              </a:rPr>
              <a:t>posibl</a:t>
            </a:r>
            <a:endParaRPr kumimoji="0" lang="en-GB" sz="2100" b="0" i="0" u="none" strike="noStrike" kern="1200" cap="none" spc="0" normalizeH="0" baseline="0" noProof="0" dirty="0">
              <a:ln>
                <a:noFill/>
              </a:ln>
              <a:solidFill>
                <a:srgbClr val="4472C4"/>
              </a:solidFill>
              <a:effectLst/>
              <a:uLnTx/>
              <a:uFillTx/>
              <a:latin typeface="Calibri" panose="020F0502020204030204"/>
              <a:ea typeface="+mn-ea"/>
              <a:cs typeface="+mn-cs"/>
            </a:endParaRPr>
          </a:p>
          <a:p>
            <a:endParaRPr lang="en-GB" dirty="0"/>
          </a:p>
        </p:txBody>
      </p:sp>
      <p:sp>
        <p:nvSpPr>
          <p:cNvPr id="4" name="Content Placeholder 3">
            <a:extLst>
              <a:ext uri="{FF2B5EF4-FFF2-40B4-BE49-F238E27FC236}">
                <a16:creationId xmlns:a16="http://schemas.microsoft.com/office/drawing/2014/main" id="{A2680D56-AC29-83C4-1ED5-18F907332BC5}"/>
              </a:ext>
            </a:extLst>
          </p:cNvPr>
          <p:cNvSpPr>
            <a:spLocks noGrp="1"/>
          </p:cNvSpPr>
          <p:nvPr>
            <p:ph sz="half" idx="2"/>
          </p:nvPr>
        </p:nvSpPr>
        <p:spPr/>
        <p:txBody>
          <a:bodyPr>
            <a:normAutofit fontScale="85000" lnSpcReduction="20000"/>
          </a:bodyPr>
          <a:lstStyle/>
          <a:p>
            <a:r>
              <a:rPr lang="en-GB" b="1" dirty="0">
                <a:solidFill>
                  <a:schemeClr val="accent1"/>
                </a:solidFill>
              </a:rPr>
              <a:t>1. Define the Purpose of the Pilot Study</a:t>
            </a:r>
          </a:p>
          <a:p>
            <a:pPr lvl="1"/>
            <a:r>
              <a:rPr lang="en-GB" dirty="0">
                <a:solidFill>
                  <a:schemeClr val="accent1"/>
                </a:solidFill>
              </a:rPr>
              <a:t>Clarify what you want to test or refine before the main study. Common aims include:</a:t>
            </a:r>
          </a:p>
          <a:p>
            <a:pPr lvl="2"/>
            <a:r>
              <a:rPr lang="en-GB" dirty="0">
                <a:solidFill>
                  <a:schemeClr val="accent1"/>
                </a:solidFill>
              </a:rPr>
              <a:t>Testing interview questions or focus group prompts</a:t>
            </a:r>
          </a:p>
          <a:p>
            <a:pPr lvl="2"/>
            <a:r>
              <a:rPr lang="en-GB" dirty="0">
                <a:solidFill>
                  <a:schemeClr val="accent1"/>
                </a:solidFill>
              </a:rPr>
              <a:t>Assessing recruitment strategies</a:t>
            </a:r>
          </a:p>
          <a:p>
            <a:pPr lvl="2"/>
            <a:r>
              <a:rPr lang="en-GB" dirty="0">
                <a:solidFill>
                  <a:schemeClr val="accent1"/>
                </a:solidFill>
              </a:rPr>
              <a:t>Evaluating data collection methods</a:t>
            </a:r>
          </a:p>
          <a:p>
            <a:pPr lvl="2"/>
            <a:r>
              <a:rPr lang="en-GB" dirty="0">
                <a:solidFill>
                  <a:schemeClr val="accent1"/>
                </a:solidFill>
              </a:rPr>
              <a:t>Identifying potential ethical or logistical issues</a:t>
            </a:r>
          </a:p>
          <a:p>
            <a:endParaRPr lang="en-GB" dirty="0"/>
          </a:p>
        </p:txBody>
      </p:sp>
    </p:spTree>
    <p:extLst>
      <p:ext uri="{BB962C8B-B14F-4D97-AF65-F5344CB8AC3E}">
        <p14:creationId xmlns:p14="http://schemas.microsoft.com/office/powerpoint/2010/main" val="9040478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3F0AB-F576-9AB5-1704-DE2F321E64CF}"/>
              </a:ext>
            </a:extLst>
          </p:cNvPr>
          <p:cNvSpPr>
            <a:spLocks noGrp="1"/>
          </p:cNvSpPr>
          <p:nvPr>
            <p:ph type="title"/>
          </p:nvPr>
        </p:nvSpPr>
        <p:spPr/>
        <p:txBody>
          <a:bodyPr/>
          <a:lstStyle/>
          <a:p>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Dylunio</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Ymchwil</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Astudiaeth</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Beilot</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lang="en-GB" dirty="0"/>
              <a:t>Pilot Study Research Design</a:t>
            </a:r>
          </a:p>
        </p:txBody>
      </p:sp>
      <p:sp>
        <p:nvSpPr>
          <p:cNvPr id="3" name="Content Placeholder 2">
            <a:extLst>
              <a:ext uri="{FF2B5EF4-FFF2-40B4-BE49-F238E27FC236}">
                <a16:creationId xmlns:a16="http://schemas.microsoft.com/office/drawing/2014/main" id="{E667C185-D585-304E-788E-2BEF3B6A70FB}"/>
              </a:ext>
            </a:extLst>
          </p:cNvPr>
          <p:cNvSpPr>
            <a:spLocks noGrp="1"/>
          </p:cNvSpPr>
          <p:nvPr>
            <p:ph sz="half" idx="1"/>
          </p:nvPr>
        </p:nvSpPr>
        <p:spPr/>
        <p:txBody>
          <a:bodyPr>
            <a:normAutofit fontScale="92500" lnSpcReduction="20000"/>
          </a:bodyPr>
          <a:lstStyle/>
          <a:p>
            <a:pPr lvl="0">
              <a:defRPr/>
            </a:pPr>
            <a:r>
              <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rPr>
              <a:t>2</a:t>
            </a:r>
            <a:r>
              <a:rPr lang="en-GB" b="1" dirty="0">
                <a:solidFill>
                  <a:srgbClr val="4472C4"/>
                </a:solidFill>
              </a:rPr>
              <a:t>. </a:t>
            </a:r>
            <a:r>
              <a:rPr lang="en-GB" b="1" dirty="0" err="1">
                <a:solidFill>
                  <a:srgbClr val="4472C4"/>
                </a:solidFill>
              </a:rPr>
              <a:t>Cwestiynau</a:t>
            </a:r>
            <a:r>
              <a:rPr lang="en-GB" b="1" dirty="0">
                <a:solidFill>
                  <a:srgbClr val="4472C4"/>
                </a:solidFill>
              </a:rPr>
              <a:t> </a:t>
            </a:r>
            <a:r>
              <a:rPr lang="en-GB" b="1" dirty="0" err="1">
                <a:solidFill>
                  <a:srgbClr val="4472C4"/>
                </a:solidFill>
              </a:rPr>
              <a:t>Ymchwil</a:t>
            </a:r>
            <a:endPar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lang="en-GB" dirty="0" err="1">
                <a:solidFill>
                  <a:srgbClr val="4472C4"/>
                </a:solidFill>
              </a:rPr>
              <a:t>Lluniwch</a:t>
            </a:r>
            <a:r>
              <a:rPr lang="en-GB" dirty="0">
                <a:solidFill>
                  <a:srgbClr val="4472C4"/>
                </a:solidFill>
              </a:rPr>
              <a:t> </a:t>
            </a:r>
            <a:r>
              <a:rPr lang="en-GB" dirty="0" err="1">
                <a:solidFill>
                  <a:srgbClr val="4472C4"/>
                </a:solidFill>
              </a:rPr>
              <a:t>gwestiynau</a:t>
            </a:r>
            <a:r>
              <a:rPr lang="en-GB" dirty="0">
                <a:solidFill>
                  <a:srgbClr val="4472C4"/>
                </a:solidFill>
              </a:rPr>
              <a:t> </a:t>
            </a:r>
            <a:r>
              <a:rPr lang="en-GB" dirty="0" err="1">
                <a:solidFill>
                  <a:srgbClr val="4472C4"/>
                </a:solidFill>
              </a:rPr>
              <a:t>ymchwiliol</a:t>
            </a:r>
            <a:r>
              <a:rPr lang="en-GB" dirty="0">
                <a:solidFill>
                  <a:srgbClr val="4472C4"/>
                </a:solidFill>
              </a:rPr>
              <a:t> </a:t>
            </a:r>
            <a:r>
              <a:rPr lang="en-GB" dirty="0" err="1">
                <a:solidFill>
                  <a:srgbClr val="4472C4"/>
                </a:solidFill>
              </a:rPr>
              <a:t>sy'n</a:t>
            </a:r>
            <a:r>
              <a:rPr lang="en-GB" dirty="0">
                <a:solidFill>
                  <a:srgbClr val="4472C4"/>
                </a:solidFill>
              </a:rPr>
              <a:t> </a:t>
            </a:r>
            <a:r>
              <a:rPr lang="en-GB" dirty="0" err="1">
                <a:solidFill>
                  <a:srgbClr val="4472C4"/>
                </a:solidFill>
              </a:rPr>
              <a:t>cyd-fynd</a:t>
            </a:r>
            <a:r>
              <a:rPr lang="en-GB" dirty="0">
                <a:solidFill>
                  <a:srgbClr val="4472C4"/>
                </a:solidFill>
              </a:rPr>
              <a:t> </a:t>
            </a:r>
            <a:r>
              <a:rPr lang="en-GB" dirty="0" err="1">
                <a:solidFill>
                  <a:srgbClr val="4472C4"/>
                </a:solidFill>
              </a:rPr>
              <a:t>â'ch</a:t>
            </a:r>
            <a:r>
              <a:rPr lang="en-GB" dirty="0">
                <a:solidFill>
                  <a:srgbClr val="4472C4"/>
                </a:solidFill>
              </a:rPr>
              <a:t> </a:t>
            </a:r>
            <a:r>
              <a:rPr lang="en-GB" dirty="0" err="1">
                <a:solidFill>
                  <a:srgbClr val="4472C4"/>
                </a:solidFill>
              </a:rPr>
              <a:t>astudiaeth</a:t>
            </a:r>
            <a:r>
              <a:rPr lang="en-GB" dirty="0">
                <a:solidFill>
                  <a:srgbClr val="4472C4"/>
                </a:solidFill>
              </a:rPr>
              <a:t> </a:t>
            </a:r>
            <a:r>
              <a:rPr lang="en-GB" dirty="0" err="1">
                <a:solidFill>
                  <a:srgbClr val="4472C4"/>
                </a:solidFill>
              </a:rPr>
              <a:t>ehangach</a:t>
            </a:r>
            <a:r>
              <a:rPr lang="en-GB" dirty="0">
                <a:solidFill>
                  <a:srgbClr val="4472C4"/>
                </a:solidFill>
              </a:rPr>
              <a:t> </a:t>
            </a:r>
            <a:r>
              <a:rPr lang="en-GB" dirty="0" err="1">
                <a:solidFill>
                  <a:srgbClr val="4472C4"/>
                </a:solidFill>
              </a:rPr>
              <a:t>ond</a:t>
            </a:r>
            <a:r>
              <a:rPr lang="en-GB" dirty="0">
                <a:solidFill>
                  <a:srgbClr val="4472C4"/>
                </a:solidFill>
              </a:rPr>
              <a:t> y </a:t>
            </a:r>
            <a:r>
              <a:rPr lang="en-GB" dirty="0" err="1">
                <a:solidFill>
                  <a:srgbClr val="4472C4"/>
                </a:solidFill>
              </a:rPr>
              <a:t>gellir</a:t>
            </a:r>
            <a:r>
              <a:rPr lang="en-GB" dirty="0">
                <a:solidFill>
                  <a:srgbClr val="4472C4"/>
                </a:solidFill>
              </a:rPr>
              <a:t> </a:t>
            </a:r>
            <a:r>
              <a:rPr lang="en-GB" dirty="0" err="1">
                <a:solidFill>
                  <a:srgbClr val="4472C4"/>
                </a:solidFill>
              </a:rPr>
              <a:t>eu</a:t>
            </a:r>
            <a:r>
              <a:rPr lang="en-GB" dirty="0">
                <a:solidFill>
                  <a:srgbClr val="4472C4"/>
                </a:solidFill>
              </a:rPr>
              <a:t> </a:t>
            </a:r>
            <a:r>
              <a:rPr lang="en-GB" dirty="0" err="1">
                <a:solidFill>
                  <a:srgbClr val="4472C4"/>
                </a:solidFill>
              </a:rPr>
              <a:t>rheoli</a:t>
            </a:r>
            <a:r>
              <a:rPr lang="en-GB" dirty="0">
                <a:solidFill>
                  <a:srgbClr val="4472C4"/>
                </a:solidFill>
              </a:rPr>
              <a:t> o ran </a:t>
            </a:r>
            <a:r>
              <a:rPr lang="en-GB" dirty="0" err="1">
                <a:solidFill>
                  <a:srgbClr val="4472C4"/>
                </a:solidFill>
              </a:rPr>
              <a:t>cwmpas</a:t>
            </a:r>
            <a:r>
              <a:rPr lang="en-GB" dirty="0">
                <a:solidFill>
                  <a:srgbClr val="4472C4"/>
                </a:solidFill>
              </a:rPr>
              <a:t>. Er </a:t>
            </a:r>
            <a:r>
              <a:rPr lang="en-GB" dirty="0" err="1">
                <a:solidFill>
                  <a:srgbClr val="4472C4"/>
                </a:solidFill>
              </a:rPr>
              <a:t>enghraifft</a:t>
            </a:r>
            <a:r>
              <a:rPr lang="en-GB" dirty="0">
                <a:solidFill>
                  <a:srgbClr val="4472C4"/>
                </a:solidFill>
              </a:rPr>
              <a:t>:</a:t>
            </a:r>
            <a:endPar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i="1" dirty="0">
                <a:solidFill>
                  <a:srgbClr val="4472C4"/>
                </a:solidFill>
              </a:rPr>
              <a:t>Sut </a:t>
            </a:r>
            <a:r>
              <a:rPr lang="en-GB" i="1" dirty="0" err="1">
                <a:solidFill>
                  <a:srgbClr val="4472C4"/>
                </a:solidFill>
              </a:rPr>
              <a:t>mae</a:t>
            </a:r>
            <a:r>
              <a:rPr lang="en-GB" i="1" dirty="0">
                <a:solidFill>
                  <a:srgbClr val="4472C4"/>
                </a:solidFill>
              </a:rPr>
              <a:t> </a:t>
            </a:r>
            <a:r>
              <a:rPr lang="en-GB" i="1" dirty="0" err="1">
                <a:solidFill>
                  <a:srgbClr val="4472C4"/>
                </a:solidFill>
              </a:rPr>
              <a:t>cyfranogwyr</a:t>
            </a:r>
            <a:r>
              <a:rPr lang="en-GB" i="1" dirty="0">
                <a:solidFill>
                  <a:srgbClr val="4472C4"/>
                </a:solidFill>
              </a:rPr>
              <a:t> </a:t>
            </a:r>
            <a:r>
              <a:rPr lang="en-GB" i="1" dirty="0" err="1">
                <a:solidFill>
                  <a:srgbClr val="4472C4"/>
                </a:solidFill>
              </a:rPr>
              <a:t>yn</a:t>
            </a:r>
            <a:r>
              <a:rPr lang="en-GB" i="1" dirty="0">
                <a:solidFill>
                  <a:srgbClr val="4472C4"/>
                </a:solidFill>
              </a:rPr>
              <a:t> </a:t>
            </a:r>
            <a:r>
              <a:rPr lang="en-GB" i="1" dirty="0" err="1">
                <a:solidFill>
                  <a:srgbClr val="4472C4"/>
                </a:solidFill>
              </a:rPr>
              <a:t>dehongli'r</a:t>
            </a:r>
            <a:r>
              <a:rPr lang="en-GB" i="1" dirty="0">
                <a:solidFill>
                  <a:srgbClr val="4472C4"/>
                </a:solidFill>
              </a:rPr>
              <a:t> </a:t>
            </a:r>
            <a:r>
              <a:rPr lang="en-GB" i="1" dirty="0" err="1">
                <a:solidFill>
                  <a:srgbClr val="4472C4"/>
                </a:solidFill>
              </a:rPr>
              <a:t>cwestiynau</a:t>
            </a:r>
            <a:r>
              <a:rPr lang="en-GB" i="1" dirty="0">
                <a:solidFill>
                  <a:srgbClr val="4472C4"/>
                </a:solidFill>
              </a:rPr>
              <a:t> </a:t>
            </a:r>
            <a:r>
              <a:rPr lang="en-GB" i="1" dirty="0" err="1">
                <a:solidFill>
                  <a:srgbClr val="4472C4"/>
                </a:solidFill>
              </a:rPr>
              <a:t>cyfweliad</a:t>
            </a:r>
            <a:r>
              <a:rPr lang="en-GB" i="1" dirty="0">
                <a:solidFill>
                  <a:srgbClr val="4472C4"/>
                </a:solidFill>
              </a:rPr>
              <a:t>?
Pa </a:t>
            </a:r>
            <a:r>
              <a:rPr lang="en-GB" i="1" dirty="0" err="1">
                <a:solidFill>
                  <a:srgbClr val="4472C4"/>
                </a:solidFill>
              </a:rPr>
              <a:t>rwystrau</a:t>
            </a:r>
            <a:r>
              <a:rPr lang="en-GB" i="1" dirty="0">
                <a:solidFill>
                  <a:srgbClr val="4472C4"/>
                </a:solidFill>
              </a:rPr>
              <a:t> </a:t>
            </a:r>
            <a:r>
              <a:rPr lang="en-GB" i="1" dirty="0" err="1">
                <a:solidFill>
                  <a:srgbClr val="4472C4"/>
                </a:solidFill>
              </a:rPr>
              <a:t>sy'n</a:t>
            </a:r>
            <a:r>
              <a:rPr lang="en-GB" i="1" dirty="0">
                <a:solidFill>
                  <a:srgbClr val="4472C4"/>
                </a:solidFill>
              </a:rPr>
              <a:t> </a:t>
            </a:r>
            <a:r>
              <a:rPr lang="en-GB" i="1" dirty="0" err="1">
                <a:solidFill>
                  <a:srgbClr val="4472C4"/>
                </a:solidFill>
              </a:rPr>
              <a:t>bodoli</a:t>
            </a:r>
            <a:r>
              <a:rPr lang="en-GB" i="1" dirty="0">
                <a:solidFill>
                  <a:srgbClr val="4472C4"/>
                </a:solidFill>
              </a:rPr>
              <a:t> </a:t>
            </a:r>
            <a:r>
              <a:rPr lang="en-GB" i="1" dirty="0" err="1">
                <a:solidFill>
                  <a:srgbClr val="4472C4"/>
                </a:solidFill>
              </a:rPr>
              <a:t>i</a:t>
            </a:r>
            <a:r>
              <a:rPr lang="en-GB" i="1" dirty="0">
                <a:solidFill>
                  <a:srgbClr val="4472C4"/>
                </a:solidFill>
              </a:rPr>
              <a:t> </a:t>
            </a:r>
            <a:r>
              <a:rPr lang="en-GB" i="1" dirty="0" err="1">
                <a:solidFill>
                  <a:srgbClr val="4472C4"/>
                </a:solidFill>
              </a:rPr>
              <a:t>recriwtio</a:t>
            </a:r>
            <a:r>
              <a:rPr lang="en-GB" i="1" dirty="0">
                <a:solidFill>
                  <a:srgbClr val="4472C4"/>
                </a:solidFill>
              </a:rPr>
              <a:t> </a:t>
            </a:r>
            <a:r>
              <a:rPr lang="en-GB" i="1" dirty="0" err="1">
                <a:solidFill>
                  <a:srgbClr val="4472C4"/>
                </a:solidFill>
              </a:rPr>
              <a:t>cyfranogwyr</a:t>
            </a:r>
            <a:r>
              <a:rPr lang="en-GB" i="1" dirty="0">
                <a:solidFill>
                  <a:srgbClr val="4472C4"/>
                </a:solidFill>
              </a:rPr>
              <a:t> </a:t>
            </a:r>
            <a:r>
              <a:rPr lang="en-GB" i="1" dirty="0" err="1">
                <a:solidFill>
                  <a:srgbClr val="4472C4"/>
                </a:solidFill>
              </a:rPr>
              <a:t>yn</a:t>
            </a:r>
            <a:r>
              <a:rPr lang="en-GB" i="1" dirty="0">
                <a:solidFill>
                  <a:srgbClr val="4472C4"/>
                </a:solidFill>
              </a:rPr>
              <a:t> y </a:t>
            </a:r>
            <a:r>
              <a:rPr lang="en-GB" i="1" dirty="0" err="1">
                <a:solidFill>
                  <a:srgbClr val="4472C4"/>
                </a:solidFill>
              </a:rPr>
              <a:t>cyd-destun</a:t>
            </a:r>
            <a:r>
              <a:rPr lang="en-GB" i="1" dirty="0">
                <a:solidFill>
                  <a:srgbClr val="4472C4"/>
                </a:solidFill>
              </a:rPr>
              <a:t> </a:t>
            </a:r>
            <a:r>
              <a:rPr lang="en-GB" i="1" dirty="0" err="1">
                <a:solidFill>
                  <a:srgbClr val="4472C4"/>
                </a:solidFill>
              </a:rPr>
              <a:t>hwn</a:t>
            </a:r>
            <a:r>
              <a:rPr lang="en-GB" i="1" dirty="0">
                <a:solidFill>
                  <a:srgbClr val="4472C4"/>
                </a:solidFill>
              </a:rPr>
              <a:t>?</a:t>
            </a:r>
            <a:endParaRPr lang="en-GB" dirty="0"/>
          </a:p>
        </p:txBody>
      </p:sp>
      <p:sp>
        <p:nvSpPr>
          <p:cNvPr id="4" name="Content Placeholder 3">
            <a:extLst>
              <a:ext uri="{FF2B5EF4-FFF2-40B4-BE49-F238E27FC236}">
                <a16:creationId xmlns:a16="http://schemas.microsoft.com/office/drawing/2014/main" id="{9481488E-7901-1E81-19DD-970DB718BDDD}"/>
              </a:ext>
            </a:extLst>
          </p:cNvPr>
          <p:cNvSpPr>
            <a:spLocks noGrp="1"/>
          </p:cNvSpPr>
          <p:nvPr>
            <p:ph sz="half" idx="2"/>
          </p:nvPr>
        </p:nvSpPr>
        <p:spPr/>
        <p:txBody>
          <a:bodyPr>
            <a:normAutofit fontScale="92500" lnSpcReduction="20000"/>
          </a:bodyPr>
          <a:lstStyle/>
          <a:p>
            <a:r>
              <a:rPr lang="en-GB" b="1" dirty="0">
                <a:solidFill>
                  <a:schemeClr val="accent1"/>
                </a:solidFill>
              </a:rPr>
              <a:t>2. Research Questions</a:t>
            </a:r>
          </a:p>
          <a:p>
            <a:r>
              <a:rPr lang="en-GB" dirty="0">
                <a:solidFill>
                  <a:schemeClr val="accent1"/>
                </a:solidFill>
              </a:rPr>
              <a:t>Frame exploratory questions that align with your broader study but are manageable in scope. For example:</a:t>
            </a:r>
          </a:p>
          <a:p>
            <a:pPr lvl="1"/>
            <a:r>
              <a:rPr lang="en-GB" i="1" dirty="0">
                <a:solidFill>
                  <a:schemeClr val="accent1"/>
                </a:solidFill>
              </a:rPr>
              <a:t>How do participants interpret the interview questions?</a:t>
            </a:r>
            <a:endParaRPr lang="en-GB" dirty="0">
              <a:solidFill>
                <a:schemeClr val="accent1"/>
              </a:solidFill>
            </a:endParaRPr>
          </a:p>
          <a:p>
            <a:pPr lvl="1"/>
            <a:r>
              <a:rPr lang="en-GB" i="1" dirty="0">
                <a:solidFill>
                  <a:schemeClr val="accent1"/>
                </a:solidFill>
              </a:rPr>
              <a:t>What barriers exist to participant recruitment in this context?</a:t>
            </a:r>
            <a:endParaRPr lang="en-GB" dirty="0">
              <a:solidFill>
                <a:schemeClr val="accent1"/>
              </a:solidFill>
            </a:endParaRPr>
          </a:p>
          <a:p>
            <a:endParaRPr lang="en-GB" dirty="0"/>
          </a:p>
        </p:txBody>
      </p:sp>
    </p:spTree>
    <p:extLst>
      <p:ext uri="{BB962C8B-B14F-4D97-AF65-F5344CB8AC3E}">
        <p14:creationId xmlns:p14="http://schemas.microsoft.com/office/powerpoint/2010/main" val="10169356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482A0-91BB-D5DE-506A-1D8BF492DE64}"/>
              </a:ext>
            </a:extLst>
          </p:cNvPr>
          <p:cNvSpPr>
            <a:spLocks noGrp="1"/>
          </p:cNvSpPr>
          <p:nvPr>
            <p:ph type="title"/>
          </p:nvPr>
        </p:nvSpPr>
        <p:spPr/>
        <p:txBody>
          <a:bodyPr/>
          <a:lstStyle/>
          <a:p>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Dylunio</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Ymchwil</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Astudiaeth</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Beilot</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lang="en-GB" dirty="0"/>
              <a:t>Pilot Study Research Design</a:t>
            </a:r>
          </a:p>
        </p:txBody>
      </p:sp>
      <p:sp>
        <p:nvSpPr>
          <p:cNvPr id="3" name="Content Placeholder 2">
            <a:extLst>
              <a:ext uri="{FF2B5EF4-FFF2-40B4-BE49-F238E27FC236}">
                <a16:creationId xmlns:a16="http://schemas.microsoft.com/office/drawing/2014/main" id="{D88D8C61-0197-226B-463E-CC3698A2346D}"/>
              </a:ext>
            </a:extLst>
          </p:cNvPr>
          <p:cNvSpPr>
            <a:spLocks noGrp="1"/>
          </p:cNvSpPr>
          <p:nvPr>
            <p:ph sz="half" idx="1"/>
          </p:nvPr>
        </p:nvSpPr>
        <p:spPr/>
        <p:txBody>
          <a:bodyPr>
            <a:normAutofit fontScale="775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rPr>
              <a:t>3. </a:t>
            </a:r>
            <a:r>
              <a:rPr kumimoji="0" lang="en-GB" sz="2800" b="1" i="0" u="none" strike="noStrike" kern="1200" cap="none" spc="0" normalizeH="0" baseline="0" noProof="0" dirty="0" err="1">
                <a:ln>
                  <a:noFill/>
                </a:ln>
                <a:solidFill>
                  <a:srgbClr val="4472C4"/>
                </a:solidFill>
                <a:effectLst/>
                <a:uLnTx/>
                <a:uFillTx/>
                <a:latin typeface="Calibri" panose="020F0502020204030204"/>
                <a:ea typeface="+mn-ea"/>
                <a:cs typeface="+mn-cs"/>
              </a:rPr>
              <a:t>Methodoleg</a:t>
            </a:r>
            <a:endPar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lang="en-GB" dirty="0" err="1">
                <a:solidFill>
                  <a:srgbClr val="4472C4"/>
                </a:solidFill>
              </a:rPr>
              <a:t>Dewiswch</a:t>
            </a:r>
            <a:r>
              <a:rPr lang="en-GB" dirty="0">
                <a:solidFill>
                  <a:srgbClr val="4472C4"/>
                </a:solidFill>
              </a:rPr>
              <a:t> </a:t>
            </a:r>
            <a:r>
              <a:rPr lang="en-GB" dirty="0" err="1">
                <a:solidFill>
                  <a:srgbClr val="4472C4"/>
                </a:solidFill>
              </a:rPr>
              <a:t>ddull</a:t>
            </a:r>
            <a:r>
              <a:rPr lang="en-GB" dirty="0">
                <a:solidFill>
                  <a:srgbClr val="4472C4"/>
                </a:solidFill>
              </a:rPr>
              <a:t> </a:t>
            </a:r>
            <a:r>
              <a:rPr lang="en-GB" dirty="0" err="1">
                <a:solidFill>
                  <a:srgbClr val="4472C4"/>
                </a:solidFill>
              </a:rPr>
              <a:t>sy'n</a:t>
            </a:r>
            <a:r>
              <a:rPr lang="en-GB" dirty="0">
                <a:solidFill>
                  <a:srgbClr val="4472C4"/>
                </a:solidFill>
              </a:rPr>
              <a:t> addas </a:t>
            </a:r>
            <a:r>
              <a:rPr lang="en-GB" dirty="0" err="1">
                <a:solidFill>
                  <a:srgbClr val="4472C4"/>
                </a:solidFill>
              </a:rPr>
              <a:t>ar</a:t>
            </a:r>
            <a:r>
              <a:rPr lang="en-GB" dirty="0">
                <a:solidFill>
                  <a:srgbClr val="4472C4"/>
                </a:solidFill>
              </a:rPr>
              <a:t> </a:t>
            </a:r>
            <a:r>
              <a:rPr lang="en-GB" dirty="0" err="1">
                <a:solidFill>
                  <a:srgbClr val="4472C4"/>
                </a:solidFill>
              </a:rPr>
              <a:t>gyfer</a:t>
            </a:r>
            <a:r>
              <a:rPr lang="en-GB" dirty="0">
                <a:solidFill>
                  <a:srgbClr val="4472C4"/>
                </a:solidFill>
              </a:rPr>
              <a:t> </a:t>
            </a:r>
            <a:r>
              <a:rPr lang="en-GB" dirty="0" err="1">
                <a:solidFill>
                  <a:srgbClr val="4472C4"/>
                </a:solidFill>
              </a:rPr>
              <a:t>eich</a:t>
            </a:r>
            <a:r>
              <a:rPr lang="en-GB" dirty="0">
                <a:solidFill>
                  <a:srgbClr val="4472C4"/>
                </a:solidFill>
              </a:rPr>
              <a:t> </a:t>
            </a:r>
            <a:r>
              <a:rPr lang="en-GB" dirty="0" err="1">
                <a:solidFill>
                  <a:srgbClr val="4472C4"/>
                </a:solidFill>
              </a:rPr>
              <a:t>pwnc</a:t>
            </a:r>
            <a:r>
              <a:rPr lang="en-GB" dirty="0">
                <a:solidFill>
                  <a:srgbClr val="4472C4"/>
                </a:solidFill>
              </a:rPr>
              <a:t>:</a:t>
            </a:r>
            <a:endPar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sz="2500" b="1" dirty="0" err="1">
                <a:solidFill>
                  <a:srgbClr val="4472C4"/>
                </a:solidFill>
              </a:rPr>
              <a:t>Ffenomenoleg</a:t>
            </a:r>
            <a:r>
              <a:rPr lang="en-GB" sz="2500" b="1" dirty="0">
                <a:solidFill>
                  <a:srgbClr val="4472C4"/>
                </a:solidFill>
              </a:rPr>
              <a:t> </a:t>
            </a:r>
            <a:r>
              <a:rPr lang="en-GB" sz="2500" dirty="0">
                <a:solidFill>
                  <a:srgbClr val="4472C4"/>
                </a:solidFill>
              </a:rPr>
              <a:t>– </a:t>
            </a:r>
            <a:r>
              <a:rPr lang="en-GB" sz="2500" dirty="0" err="1">
                <a:solidFill>
                  <a:srgbClr val="4472C4"/>
                </a:solidFill>
              </a:rPr>
              <a:t>archwilio</a:t>
            </a:r>
            <a:r>
              <a:rPr lang="en-GB" sz="2500" dirty="0">
                <a:solidFill>
                  <a:srgbClr val="4472C4"/>
                </a:solidFill>
              </a:rPr>
              <a:t> </a:t>
            </a:r>
            <a:r>
              <a:rPr lang="en-GB" sz="2500" dirty="0" err="1">
                <a:solidFill>
                  <a:srgbClr val="4472C4"/>
                </a:solidFill>
              </a:rPr>
              <a:t>profiadau</a:t>
            </a:r>
            <a:r>
              <a:rPr lang="en-GB" sz="2500" dirty="0">
                <a:solidFill>
                  <a:srgbClr val="4472C4"/>
                </a:solidFill>
              </a:rPr>
              <a:t> </a:t>
            </a:r>
            <a:r>
              <a:rPr lang="en-GB" sz="2500" dirty="0" err="1">
                <a:solidFill>
                  <a:srgbClr val="4472C4"/>
                </a:solidFill>
              </a:rPr>
              <a:t>byw</a:t>
            </a:r>
            <a:endParaRPr kumimoji="0" lang="en-GB" sz="250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sz="2500" b="1" dirty="0" err="1">
                <a:solidFill>
                  <a:srgbClr val="4472C4"/>
                </a:solidFill>
              </a:rPr>
              <a:t>Damcaniaeth</a:t>
            </a:r>
            <a:r>
              <a:rPr lang="en-GB" sz="2500" b="1" dirty="0">
                <a:solidFill>
                  <a:srgbClr val="4472C4"/>
                </a:solidFill>
              </a:rPr>
              <a:t> </a:t>
            </a:r>
            <a:r>
              <a:rPr lang="en-GB" sz="2500" b="1" dirty="0" err="1">
                <a:solidFill>
                  <a:srgbClr val="4472C4"/>
                </a:solidFill>
              </a:rPr>
              <a:t>Seiliedig</a:t>
            </a:r>
            <a:r>
              <a:rPr lang="en-GB" sz="2500" b="1" dirty="0">
                <a:solidFill>
                  <a:srgbClr val="4472C4"/>
                </a:solidFill>
              </a:rPr>
              <a:t> </a:t>
            </a:r>
            <a:r>
              <a:rPr lang="en-GB" sz="2500" dirty="0">
                <a:solidFill>
                  <a:srgbClr val="4472C4"/>
                </a:solidFill>
              </a:rPr>
              <a:t>–</a:t>
            </a:r>
            <a:r>
              <a:rPr lang="en-GB" sz="2500" dirty="0" err="1">
                <a:solidFill>
                  <a:srgbClr val="4472C4"/>
                </a:solidFill>
              </a:rPr>
              <a:t>cynhyrchu</a:t>
            </a:r>
            <a:r>
              <a:rPr lang="en-GB" sz="2500" dirty="0">
                <a:solidFill>
                  <a:srgbClr val="4472C4"/>
                </a:solidFill>
              </a:rPr>
              <a:t> </a:t>
            </a:r>
            <a:r>
              <a:rPr lang="en-GB" sz="2500" dirty="0" err="1">
                <a:solidFill>
                  <a:srgbClr val="4472C4"/>
                </a:solidFill>
              </a:rPr>
              <a:t>damcaniaeth</a:t>
            </a:r>
            <a:r>
              <a:rPr lang="en-GB" sz="2500" dirty="0">
                <a:solidFill>
                  <a:srgbClr val="4472C4"/>
                </a:solidFill>
              </a:rPr>
              <a:t> o </a:t>
            </a:r>
            <a:r>
              <a:rPr lang="en-GB" sz="2500" dirty="0" err="1">
                <a:solidFill>
                  <a:srgbClr val="4472C4"/>
                </a:solidFill>
              </a:rPr>
              <a:t>ddata</a:t>
            </a:r>
            <a:endParaRPr kumimoji="0" lang="en-GB" sz="250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sz="2500" b="1" dirty="0" err="1">
                <a:solidFill>
                  <a:srgbClr val="4472C4"/>
                </a:solidFill>
              </a:rPr>
              <a:t>Ymholiad</a:t>
            </a:r>
            <a:r>
              <a:rPr lang="en-GB" sz="2500" b="1" dirty="0">
                <a:solidFill>
                  <a:srgbClr val="4472C4"/>
                </a:solidFill>
              </a:rPr>
              <a:t> </a:t>
            </a:r>
            <a:r>
              <a:rPr lang="en-GB" sz="2500" b="1" dirty="0" err="1">
                <a:solidFill>
                  <a:srgbClr val="4472C4"/>
                </a:solidFill>
              </a:rPr>
              <a:t>Naratif</a:t>
            </a:r>
            <a:r>
              <a:rPr lang="en-GB" sz="2500" b="1" dirty="0">
                <a:solidFill>
                  <a:srgbClr val="4472C4"/>
                </a:solidFill>
              </a:rPr>
              <a:t> </a:t>
            </a:r>
            <a:r>
              <a:rPr kumimoji="0" lang="en-GB" sz="2500" b="0" i="0" u="none" strike="noStrike" kern="1200" cap="none" spc="0" normalizeH="0" baseline="0" noProof="0" dirty="0">
                <a:ln>
                  <a:noFill/>
                </a:ln>
                <a:solidFill>
                  <a:srgbClr val="4472C4"/>
                </a:solidFill>
                <a:effectLst/>
                <a:uLnTx/>
                <a:uFillTx/>
                <a:latin typeface="Calibri" panose="020F0502020204030204"/>
                <a:ea typeface="+mn-ea"/>
                <a:cs typeface="+mn-cs"/>
              </a:rPr>
              <a:t>– d</a:t>
            </a:r>
            <a:r>
              <a:rPr lang="it-IT" sz="2500" dirty="0">
                <a:solidFill>
                  <a:srgbClr val="4472C4"/>
                </a:solidFill>
              </a:rPr>
              <a:t>eall straeon a chyfrifon personol</a:t>
            </a:r>
            <a:endParaRPr kumimoji="0" lang="en-GB" sz="25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sz="2500" b="1" dirty="0" err="1">
                <a:solidFill>
                  <a:srgbClr val="4472C4"/>
                </a:solidFill>
              </a:rPr>
              <a:t>Ethnograffeg</a:t>
            </a:r>
            <a:r>
              <a:rPr lang="en-GB" sz="2500" b="1" dirty="0">
                <a:solidFill>
                  <a:srgbClr val="4472C4"/>
                </a:solidFill>
              </a:rPr>
              <a:t> </a:t>
            </a:r>
            <a:r>
              <a:rPr lang="en-GB" sz="2500" dirty="0">
                <a:solidFill>
                  <a:srgbClr val="4472C4"/>
                </a:solidFill>
              </a:rPr>
              <a:t>– </a:t>
            </a:r>
            <a:r>
              <a:rPr lang="en-GB" sz="2500" dirty="0" err="1">
                <a:solidFill>
                  <a:srgbClr val="4472C4"/>
                </a:solidFill>
              </a:rPr>
              <a:t>astudio</a:t>
            </a:r>
            <a:r>
              <a:rPr lang="en-GB" sz="2500" dirty="0">
                <a:solidFill>
                  <a:srgbClr val="4472C4"/>
                </a:solidFill>
              </a:rPr>
              <a:t> </a:t>
            </a:r>
            <a:r>
              <a:rPr lang="en-GB" sz="2500" dirty="0" err="1">
                <a:solidFill>
                  <a:srgbClr val="4472C4"/>
                </a:solidFill>
              </a:rPr>
              <a:t>diwylliannau</a:t>
            </a:r>
            <a:r>
              <a:rPr lang="en-GB" sz="2500" dirty="0">
                <a:solidFill>
                  <a:srgbClr val="4472C4"/>
                </a:solidFill>
              </a:rPr>
              <a:t> neu </a:t>
            </a:r>
            <a:r>
              <a:rPr lang="en-GB" sz="2500" dirty="0" err="1">
                <a:solidFill>
                  <a:srgbClr val="4472C4"/>
                </a:solidFill>
              </a:rPr>
              <a:t>gymunedau</a:t>
            </a:r>
            <a:endParaRPr kumimoji="0" lang="en-GB" sz="250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sz="2500" dirty="0" err="1">
                <a:solidFill>
                  <a:srgbClr val="4472C4"/>
                </a:solidFill>
              </a:rPr>
              <a:t>Arolwg</a:t>
            </a:r>
            <a:r>
              <a:rPr lang="en-GB" sz="2500" dirty="0">
                <a:solidFill>
                  <a:srgbClr val="4472C4"/>
                </a:solidFill>
              </a:rPr>
              <a:t> 
Grŵp </a:t>
            </a:r>
            <a:r>
              <a:rPr lang="en-GB" sz="2500" dirty="0" err="1">
                <a:solidFill>
                  <a:srgbClr val="4472C4"/>
                </a:solidFill>
              </a:rPr>
              <a:t>rheoli</a:t>
            </a:r>
            <a:r>
              <a:rPr lang="en-GB" sz="2500" dirty="0">
                <a:solidFill>
                  <a:srgbClr val="4472C4"/>
                </a:solidFill>
              </a:rPr>
              <a:t> 
</a:t>
            </a:r>
            <a:r>
              <a:rPr lang="en-GB" sz="2500" dirty="0" err="1">
                <a:solidFill>
                  <a:srgbClr val="4472C4"/>
                </a:solidFill>
              </a:rPr>
              <a:t>Arall</a:t>
            </a:r>
            <a:r>
              <a:rPr lang="en-GB" sz="2500" dirty="0">
                <a:solidFill>
                  <a:srgbClr val="4472C4"/>
                </a:solidFill>
              </a:rPr>
              <a:t>…</a:t>
            </a:r>
            <a:endParaRPr kumimoji="0" lang="en-GB" sz="2500" b="0" i="0" u="none" strike="noStrike" kern="1200" cap="none" spc="0" normalizeH="0" baseline="0" noProof="0" dirty="0">
              <a:ln>
                <a:noFill/>
              </a:ln>
              <a:solidFill>
                <a:srgbClr val="4472C4"/>
              </a:solidFill>
              <a:effectLst/>
              <a:uLnTx/>
              <a:uFillTx/>
              <a:latin typeface="Calibri" panose="020F0502020204030204"/>
              <a:ea typeface="+mn-ea"/>
              <a:cs typeface="+mn-cs"/>
            </a:endParaRPr>
          </a:p>
          <a:p>
            <a:endParaRPr lang="en-GB" dirty="0"/>
          </a:p>
        </p:txBody>
      </p:sp>
      <p:sp>
        <p:nvSpPr>
          <p:cNvPr id="4" name="Content Placeholder 3">
            <a:extLst>
              <a:ext uri="{FF2B5EF4-FFF2-40B4-BE49-F238E27FC236}">
                <a16:creationId xmlns:a16="http://schemas.microsoft.com/office/drawing/2014/main" id="{C82DD17E-D41B-4272-7CFD-8D604E311659}"/>
              </a:ext>
            </a:extLst>
          </p:cNvPr>
          <p:cNvSpPr>
            <a:spLocks noGrp="1"/>
          </p:cNvSpPr>
          <p:nvPr>
            <p:ph sz="half" idx="2"/>
          </p:nvPr>
        </p:nvSpPr>
        <p:spPr/>
        <p:txBody>
          <a:bodyPr>
            <a:normAutofit fontScale="77500" lnSpcReduction="20000"/>
          </a:bodyPr>
          <a:lstStyle/>
          <a:p>
            <a:r>
              <a:rPr lang="en-GB" b="1" dirty="0">
                <a:solidFill>
                  <a:schemeClr val="accent1"/>
                </a:solidFill>
              </a:rPr>
              <a:t>3. Methodology</a:t>
            </a:r>
          </a:p>
          <a:p>
            <a:r>
              <a:rPr lang="en-GB" dirty="0">
                <a:solidFill>
                  <a:schemeClr val="accent1"/>
                </a:solidFill>
              </a:rPr>
              <a:t>Choose an approach suitable for your topic:</a:t>
            </a:r>
          </a:p>
          <a:p>
            <a:pPr lvl="1"/>
            <a:r>
              <a:rPr lang="en-GB" b="1" dirty="0">
                <a:solidFill>
                  <a:schemeClr val="accent1"/>
                </a:solidFill>
              </a:rPr>
              <a:t>Phenomenology</a:t>
            </a:r>
            <a:r>
              <a:rPr lang="en-GB" dirty="0">
                <a:solidFill>
                  <a:schemeClr val="accent1"/>
                </a:solidFill>
              </a:rPr>
              <a:t> – exploring lived experiences</a:t>
            </a:r>
          </a:p>
          <a:p>
            <a:pPr lvl="1"/>
            <a:r>
              <a:rPr lang="en-GB" b="1" dirty="0">
                <a:solidFill>
                  <a:schemeClr val="accent1"/>
                </a:solidFill>
              </a:rPr>
              <a:t>Grounded Theory</a:t>
            </a:r>
            <a:r>
              <a:rPr lang="en-GB" dirty="0">
                <a:solidFill>
                  <a:schemeClr val="accent1"/>
                </a:solidFill>
              </a:rPr>
              <a:t> – generating theory from data</a:t>
            </a:r>
          </a:p>
          <a:p>
            <a:pPr lvl="1"/>
            <a:r>
              <a:rPr lang="en-GB" b="1" dirty="0">
                <a:solidFill>
                  <a:schemeClr val="accent1"/>
                </a:solidFill>
              </a:rPr>
              <a:t>Narrative Inquiry</a:t>
            </a:r>
            <a:r>
              <a:rPr lang="en-GB" dirty="0">
                <a:solidFill>
                  <a:schemeClr val="accent1"/>
                </a:solidFill>
              </a:rPr>
              <a:t> – understanding stories and personal accounts</a:t>
            </a:r>
          </a:p>
          <a:p>
            <a:pPr lvl="1"/>
            <a:r>
              <a:rPr lang="en-GB" b="1" dirty="0">
                <a:solidFill>
                  <a:schemeClr val="accent1"/>
                </a:solidFill>
              </a:rPr>
              <a:t>Ethnography</a:t>
            </a:r>
            <a:r>
              <a:rPr lang="en-GB" dirty="0">
                <a:solidFill>
                  <a:schemeClr val="accent1"/>
                </a:solidFill>
              </a:rPr>
              <a:t> – studying cultures or communities</a:t>
            </a:r>
          </a:p>
          <a:p>
            <a:pPr lvl="1"/>
            <a:r>
              <a:rPr lang="en-GB" dirty="0">
                <a:solidFill>
                  <a:schemeClr val="accent1"/>
                </a:solidFill>
              </a:rPr>
              <a:t>Survey </a:t>
            </a:r>
          </a:p>
          <a:p>
            <a:pPr lvl="1"/>
            <a:r>
              <a:rPr lang="en-GB" dirty="0">
                <a:solidFill>
                  <a:schemeClr val="accent1"/>
                </a:solidFill>
              </a:rPr>
              <a:t>Control Group </a:t>
            </a:r>
          </a:p>
          <a:p>
            <a:pPr lvl="1"/>
            <a:r>
              <a:rPr lang="en-GB" dirty="0">
                <a:solidFill>
                  <a:schemeClr val="accent1"/>
                </a:solidFill>
              </a:rPr>
              <a:t>Other…</a:t>
            </a:r>
          </a:p>
          <a:p>
            <a:endParaRPr lang="en-GB" dirty="0"/>
          </a:p>
        </p:txBody>
      </p:sp>
    </p:spTree>
    <p:extLst>
      <p:ext uri="{BB962C8B-B14F-4D97-AF65-F5344CB8AC3E}">
        <p14:creationId xmlns:p14="http://schemas.microsoft.com/office/powerpoint/2010/main" val="27740146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D5AC1-5AAB-AD23-943B-C4A37D9C77AB}"/>
              </a:ext>
            </a:extLst>
          </p:cNvPr>
          <p:cNvSpPr>
            <a:spLocks noGrp="1"/>
          </p:cNvSpPr>
          <p:nvPr>
            <p:ph type="title"/>
          </p:nvPr>
        </p:nvSpPr>
        <p:spPr/>
        <p:txBody>
          <a:bodyPr/>
          <a:lstStyle/>
          <a:p>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Dylunio</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Ymchwil</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Astudiaeth</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Beilot</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lang="en-GB" dirty="0"/>
              <a:t>Pilot Study Research Design</a:t>
            </a:r>
          </a:p>
        </p:txBody>
      </p:sp>
      <p:sp>
        <p:nvSpPr>
          <p:cNvPr id="3" name="Content Placeholder 2">
            <a:extLst>
              <a:ext uri="{FF2B5EF4-FFF2-40B4-BE49-F238E27FC236}">
                <a16:creationId xmlns:a16="http://schemas.microsoft.com/office/drawing/2014/main" id="{9517F1A4-B1E4-08DD-0D31-A5C300882E42}"/>
              </a:ext>
            </a:extLst>
          </p:cNvPr>
          <p:cNvSpPr>
            <a:spLocks noGrp="1"/>
          </p:cNvSpPr>
          <p:nvPr>
            <p:ph sz="half" idx="1"/>
          </p:nvPr>
        </p:nvSpPr>
        <p:spPr/>
        <p:txBody>
          <a:bodyPr>
            <a:normAutofit/>
          </a:bodyPr>
          <a:lstStyle/>
          <a:p>
            <a:pPr lvl="0">
              <a:defRPr/>
            </a:pPr>
            <a:r>
              <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rPr>
              <a:t>4</a:t>
            </a:r>
            <a:r>
              <a:rPr lang="en-GB" b="1" dirty="0">
                <a:solidFill>
                  <a:srgbClr val="4472C4"/>
                </a:solidFill>
              </a:rPr>
              <a:t>. </a:t>
            </a:r>
            <a:r>
              <a:rPr lang="en-GB" b="1" dirty="0" err="1">
                <a:solidFill>
                  <a:srgbClr val="4472C4"/>
                </a:solidFill>
              </a:rPr>
              <a:t>Strategaeth</a:t>
            </a:r>
            <a:r>
              <a:rPr lang="en-GB" b="1" dirty="0">
                <a:solidFill>
                  <a:srgbClr val="4472C4"/>
                </a:solidFill>
              </a:rPr>
              <a:t> </a:t>
            </a:r>
            <a:r>
              <a:rPr lang="en-GB" b="1" dirty="0" err="1">
                <a:solidFill>
                  <a:srgbClr val="4472C4"/>
                </a:solidFill>
              </a:rPr>
              <a:t>Samplu</a:t>
            </a:r>
            <a:endPar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lang="en-GB" dirty="0">
                <a:solidFill>
                  <a:srgbClr val="4472C4"/>
                </a:solidFill>
              </a:rPr>
              <a:t>Pa </a:t>
            </a:r>
            <a:r>
              <a:rPr lang="en-GB" dirty="0" err="1">
                <a:solidFill>
                  <a:srgbClr val="4472C4"/>
                </a:solidFill>
              </a:rPr>
              <a:t>strategaeth</a:t>
            </a:r>
            <a:r>
              <a:rPr lang="en-GB" dirty="0">
                <a:solidFill>
                  <a:srgbClr val="4472C4"/>
                </a:solidFill>
              </a:rPr>
              <a:t> </a:t>
            </a:r>
            <a:r>
              <a:rPr lang="en-GB" dirty="0" err="1">
                <a:solidFill>
                  <a:srgbClr val="4472C4"/>
                </a:solidFill>
              </a:rPr>
              <a:t>fyddwch</a:t>
            </a:r>
            <a:r>
              <a:rPr lang="en-GB" dirty="0">
                <a:solidFill>
                  <a:srgbClr val="4472C4"/>
                </a:solidFill>
              </a:rPr>
              <a:t> </a:t>
            </a:r>
            <a:r>
              <a:rPr lang="en-GB" dirty="0" err="1">
                <a:solidFill>
                  <a:srgbClr val="4472C4"/>
                </a:solidFill>
              </a:rPr>
              <a:t>chi'n</a:t>
            </a:r>
            <a:r>
              <a:rPr lang="en-GB" dirty="0">
                <a:solidFill>
                  <a:srgbClr val="4472C4"/>
                </a:solidFill>
              </a:rPr>
              <a:t> </a:t>
            </a:r>
            <a:r>
              <a:rPr lang="en-GB" dirty="0" err="1">
                <a:solidFill>
                  <a:srgbClr val="4472C4"/>
                </a:solidFill>
              </a:rPr>
              <a:t>ei</a:t>
            </a:r>
            <a:r>
              <a:rPr lang="en-GB" dirty="0">
                <a:solidFill>
                  <a:srgbClr val="4472C4"/>
                </a:solidFill>
              </a:rPr>
              <a:t> </a:t>
            </a:r>
            <a:r>
              <a:rPr lang="en-GB" dirty="0" err="1">
                <a:solidFill>
                  <a:srgbClr val="4472C4"/>
                </a:solidFill>
              </a:rPr>
              <a:t>defnyddio</a:t>
            </a:r>
            <a:r>
              <a:rPr lang="en-GB" dirty="0">
                <a:solidFill>
                  <a:srgbClr val="4472C4"/>
                </a:solidFill>
              </a:rPr>
              <a:t>? </a:t>
            </a:r>
            <a:endPar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err="1">
                <a:solidFill>
                  <a:srgbClr val="4472C4"/>
                </a:solidFill>
              </a:rPr>
              <a:t>Amrywiaeth</a:t>
            </a:r>
            <a:r>
              <a:rPr lang="en-GB" dirty="0">
                <a:solidFill>
                  <a:srgbClr val="4472C4"/>
                </a:solidFill>
              </a:rPr>
              <a:t> o </a:t>
            </a:r>
            <a:r>
              <a:rPr lang="en-GB" dirty="0" err="1">
                <a:solidFill>
                  <a:srgbClr val="4472C4"/>
                </a:solidFill>
              </a:rPr>
              <a:t>safbwyntiau</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err="1">
                <a:solidFill>
                  <a:srgbClr val="4472C4"/>
                </a:solidFill>
              </a:rPr>
              <a:t>Hygyrchedd</a:t>
            </a:r>
            <a:endParaRPr lang="en-GB" dirty="0">
              <a:solidFill>
                <a:srgbClr val="4472C4"/>
              </a:solidFill>
            </a:endParaRPr>
          </a:p>
          <a:p>
            <a:pPr lvl="1">
              <a:defRPr/>
            </a:pPr>
            <a:r>
              <a:rPr lang="en-GB" dirty="0" err="1">
                <a:solidFill>
                  <a:srgbClr val="4472C4"/>
                </a:solidFill>
              </a:rPr>
              <a:t>Ystyriaethau</a:t>
            </a:r>
            <a:r>
              <a:rPr lang="en-GB" dirty="0">
                <a:solidFill>
                  <a:srgbClr val="4472C4"/>
                </a:solidFill>
              </a:rPr>
              <a:t> </a:t>
            </a:r>
            <a:r>
              <a:rPr lang="en-GB" dirty="0" err="1">
                <a:solidFill>
                  <a:srgbClr val="4472C4"/>
                </a:solidFill>
              </a:rPr>
              <a:t>moesegol</a:t>
            </a:r>
            <a:r>
              <a:rPr lang="en-GB" dirty="0">
                <a:solidFill>
                  <a:srgbClr val="4472C4"/>
                </a:solidFill>
              </a:rPr>
              <a:t> (</a:t>
            </a:r>
            <a:r>
              <a:rPr lang="en-GB" dirty="0" err="1">
                <a:solidFill>
                  <a:srgbClr val="4472C4"/>
                </a:solidFill>
              </a:rPr>
              <a:t>e.e.</a:t>
            </a:r>
            <a:r>
              <a:rPr lang="en-GB" dirty="0">
                <a:solidFill>
                  <a:srgbClr val="4472C4"/>
                </a:solidFill>
              </a:rPr>
              <a:t> </a:t>
            </a:r>
            <a:r>
              <a:rPr lang="en-GB" dirty="0" err="1">
                <a:solidFill>
                  <a:srgbClr val="4472C4"/>
                </a:solidFill>
              </a:rPr>
              <a:t>poblogaethau</a:t>
            </a:r>
            <a:r>
              <a:rPr lang="en-GB" dirty="0">
                <a:solidFill>
                  <a:srgbClr val="4472C4"/>
                </a:solidFill>
              </a:rPr>
              <a:t> </a:t>
            </a:r>
            <a:r>
              <a:rPr lang="en-GB" dirty="0" err="1">
                <a:solidFill>
                  <a:srgbClr val="4472C4"/>
                </a:solidFill>
              </a:rPr>
              <a:t>agored</a:t>
            </a:r>
            <a:r>
              <a:rPr lang="en-GB" dirty="0">
                <a:solidFill>
                  <a:srgbClr val="4472C4"/>
                </a:solidFill>
              </a:rPr>
              <a:t> </a:t>
            </a:r>
            <a:r>
              <a:rPr lang="en-GB" dirty="0" err="1">
                <a:solidFill>
                  <a:srgbClr val="4472C4"/>
                </a:solidFill>
              </a:rPr>
              <a:t>i</a:t>
            </a:r>
            <a:r>
              <a:rPr lang="en-GB" dirty="0">
                <a:solidFill>
                  <a:srgbClr val="4472C4"/>
                </a:solidFill>
              </a:rPr>
              <a:t> </a:t>
            </a:r>
            <a:r>
              <a:rPr lang="en-GB" dirty="0" err="1">
                <a:solidFill>
                  <a:srgbClr val="4472C4"/>
                </a:solidFill>
              </a:rPr>
              <a:t>niwed</a:t>
            </a:r>
            <a:r>
              <a:rPr lang="en-GB" dirty="0">
                <a:solidFill>
                  <a:srgbClr val="4472C4"/>
                </a:solidFill>
              </a:rPr>
              <a:t>)</a:t>
            </a:r>
            <a:endParaRPr lang="en-GB" dirty="0"/>
          </a:p>
        </p:txBody>
      </p:sp>
      <p:sp>
        <p:nvSpPr>
          <p:cNvPr id="4" name="Content Placeholder 3">
            <a:extLst>
              <a:ext uri="{FF2B5EF4-FFF2-40B4-BE49-F238E27FC236}">
                <a16:creationId xmlns:a16="http://schemas.microsoft.com/office/drawing/2014/main" id="{0A8A4E30-55A8-D152-F4CE-4E2EE77B83EB}"/>
              </a:ext>
            </a:extLst>
          </p:cNvPr>
          <p:cNvSpPr>
            <a:spLocks noGrp="1"/>
          </p:cNvSpPr>
          <p:nvPr>
            <p:ph sz="half" idx="2"/>
          </p:nvPr>
        </p:nvSpPr>
        <p:spPr/>
        <p:txBody>
          <a:bodyPr>
            <a:normAutofit/>
          </a:bodyPr>
          <a:lstStyle/>
          <a:p>
            <a:r>
              <a:rPr lang="en-GB" b="1" dirty="0">
                <a:solidFill>
                  <a:schemeClr val="accent1"/>
                </a:solidFill>
              </a:rPr>
              <a:t>4. Sampling Strategy</a:t>
            </a:r>
          </a:p>
          <a:p>
            <a:r>
              <a:rPr lang="en-GB" dirty="0">
                <a:solidFill>
                  <a:schemeClr val="accent1"/>
                </a:solidFill>
              </a:rPr>
              <a:t>What strategy will you use? </a:t>
            </a:r>
          </a:p>
          <a:p>
            <a:pPr lvl="1"/>
            <a:r>
              <a:rPr lang="en-GB" dirty="0">
                <a:solidFill>
                  <a:schemeClr val="accent1"/>
                </a:solidFill>
              </a:rPr>
              <a:t>Diversity of perspectives</a:t>
            </a:r>
          </a:p>
          <a:p>
            <a:pPr lvl="1"/>
            <a:r>
              <a:rPr lang="en-GB" dirty="0">
                <a:solidFill>
                  <a:schemeClr val="accent1"/>
                </a:solidFill>
              </a:rPr>
              <a:t>Accessibility</a:t>
            </a:r>
          </a:p>
          <a:p>
            <a:pPr lvl="1"/>
            <a:r>
              <a:rPr lang="en-GB" dirty="0">
                <a:solidFill>
                  <a:schemeClr val="accent1"/>
                </a:solidFill>
              </a:rPr>
              <a:t>Ethical considerations (e.g., vulnerable populations)</a:t>
            </a:r>
          </a:p>
          <a:p>
            <a:endParaRPr lang="en-GB" dirty="0"/>
          </a:p>
        </p:txBody>
      </p:sp>
    </p:spTree>
    <p:extLst>
      <p:ext uri="{BB962C8B-B14F-4D97-AF65-F5344CB8AC3E}">
        <p14:creationId xmlns:p14="http://schemas.microsoft.com/office/powerpoint/2010/main" val="30297998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58EFB-6103-17D1-E93B-C710256208C2}"/>
              </a:ext>
            </a:extLst>
          </p:cNvPr>
          <p:cNvSpPr>
            <a:spLocks noGrp="1"/>
          </p:cNvSpPr>
          <p:nvPr>
            <p:ph type="title"/>
          </p:nvPr>
        </p:nvSpPr>
        <p:spPr/>
        <p:txBody>
          <a:bodyPr/>
          <a:lstStyle/>
          <a:p>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Dylunio</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Ymchwil</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Astudiaeth</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Beilot</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lang="en-GB" dirty="0"/>
              <a:t>Pilot Study Research Design</a:t>
            </a:r>
          </a:p>
        </p:txBody>
      </p:sp>
      <p:sp>
        <p:nvSpPr>
          <p:cNvPr id="3" name="Content Placeholder 2">
            <a:extLst>
              <a:ext uri="{FF2B5EF4-FFF2-40B4-BE49-F238E27FC236}">
                <a16:creationId xmlns:a16="http://schemas.microsoft.com/office/drawing/2014/main" id="{6E44AF3D-388E-C978-8FC2-85E8A0758A41}"/>
              </a:ext>
            </a:extLst>
          </p:cNvPr>
          <p:cNvSpPr>
            <a:spLocks noGrp="1"/>
          </p:cNvSpPr>
          <p:nvPr>
            <p:ph sz="half" idx="1"/>
          </p:nvPr>
        </p:nvSpPr>
        <p:spPr/>
        <p:txBody>
          <a:bodyPr>
            <a:normAutofit fontScale="70000" lnSpcReduction="20000"/>
          </a:bodyPr>
          <a:lstStyle/>
          <a:p>
            <a:pPr lvl="0">
              <a:defRPr/>
            </a:pPr>
            <a:r>
              <a:rPr lang="en-GB" b="1" dirty="0">
                <a:solidFill>
                  <a:srgbClr val="4472C4"/>
                </a:solidFill>
              </a:rPr>
              <a:t>5. </a:t>
            </a:r>
            <a:r>
              <a:rPr lang="en-GB" b="1" dirty="0" err="1">
                <a:solidFill>
                  <a:srgbClr val="4472C4"/>
                </a:solidFill>
              </a:rPr>
              <a:t>Dulliau</a:t>
            </a:r>
            <a:r>
              <a:rPr lang="en-GB" b="1" dirty="0">
                <a:solidFill>
                  <a:srgbClr val="4472C4"/>
                </a:solidFill>
              </a:rPr>
              <a:t> </a:t>
            </a:r>
            <a:r>
              <a:rPr lang="en-GB" b="1" dirty="0" err="1">
                <a:solidFill>
                  <a:srgbClr val="4472C4"/>
                </a:solidFill>
              </a:rPr>
              <a:t>Casglu</a:t>
            </a:r>
            <a:r>
              <a:rPr lang="en-GB" b="1" dirty="0">
                <a:solidFill>
                  <a:srgbClr val="4472C4"/>
                </a:solidFill>
              </a:rPr>
              <a:t> Data</a:t>
            </a:r>
            <a:endPar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lang="en-GB" dirty="0" err="1">
                <a:solidFill>
                  <a:srgbClr val="4472C4"/>
                </a:solidFill>
              </a:rPr>
              <a:t>Amlinellwch</a:t>
            </a:r>
            <a:r>
              <a:rPr lang="en-GB" dirty="0">
                <a:solidFill>
                  <a:srgbClr val="4472C4"/>
                </a:solidFill>
              </a:rPr>
              <a:t> pa </a:t>
            </a:r>
            <a:r>
              <a:rPr lang="en-GB" dirty="0" err="1">
                <a:solidFill>
                  <a:srgbClr val="4472C4"/>
                </a:solidFill>
              </a:rPr>
              <a:t>ddulliau</a:t>
            </a:r>
            <a:r>
              <a:rPr lang="en-GB" dirty="0">
                <a:solidFill>
                  <a:srgbClr val="4472C4"/>
                </a:solidFill>
              </a:rPr>
              <a:t> </a:t>
            </a:r>
            <a:r>
              <a:rPr lang="en-GB" dirty="0" err="1">
                <a:solidFill>
                  <a:srgbClr val="4472C4"/>
                </a:solidFill>
              </a:rPr>
              <a:t>casglu</a:t>
            </a:r>
            <a:r>
              <a:rPr lang="en-GB" dirty="0">
                <a:solidFill>
                  <a:srgbClr val="4472C4"/>
                </a:solidFill>
              </a:rPr>
              <a:t> data y </a:t>
            </a:r>
            <a:r>
              <a:rPr lang="en-GB" dirty="0" err="1">
                <a:solidFill>
                  <a:srgbClr val="4472C4"/>
                </a:solidFill>
              </a:rPr>
              <a:t>byddwch</a:t>
            </a:r>
            <a:r>
              <a:rPr lang="en-GB" dirty="0">
                <a:solidFill>
                  <a:srgbClr val="4472C4"/>
                </a:solidFill>
              </a:rPr>
              <a:t> </a:t>
            </a:r>
            <a:r>
              <a:rPr lang="en-GB" dirty="0" err="1">
                <a:solidFill>
                  <a:srgbClr val="4472C4"/>
                </a:solidFill>
              </a:rPr>
              <a:t>chi'n</a:t>
            </a:r>
            <a:r>
              <a:rPr lang="en-GB" dirty="0">
                <a:solidFill>
                  <a:srgbClr val="4472C4"/>
                </a:solidFill>
              </a:rPr>
              <a:t> </a:t>
            </a:r>
            <a:r>
              <a:rPr lang="en-GB" dirty="0" err="1">
                <a:solidFill>
                  <a:srgbClr val="4472C4"/>
                </a:solidFill>
              </a:rPr>
              <a:t>eu</a:t>
            </a:r>
            <a:r>
              <a:rPr lang="en-GB" dirty="0">
                <a:solidFill>
                  <a:srgbClr val="4472C4"/>
                </a:solidFill>
              </a:rPr>
              <a:t> </a:t>
            </a:r>
            <a:r>
              <a:rPr lang="en-GB" dirty="0" err="1">
                <a:solidFill>
                  <a:srgbClr val="4472C4"/>
                </a:solidFill>
              </a:rPr>
              <a:t>treialu</a:t>
            </a:r>
            <a:r>
              <a:rPr lang="en-GB" dirty="0">
                <a:solidFill>
                  <a:srgbClr val="4472C4"/>
                </a:solidFill>
              </a:rPr>
              <a:t> </a:t>
            </a:r>
            <a:r>
              <a:rPr lang="en-GB" dirty="0" err="1">
                <a:solidFill>
                  <a:srgbClr val="4472C4"/>
                </a:solidFill>
              </a:rPr>
              <a:t>e.e.</a:t>
            </a:r>
            <a:r>
              <a:rPr lang="en-GB" dirty="0">
                <a:solidFill>
                  <a:srgbClr val="4472C4"/>
                </a:solidFill>
              </a:rPr>
              <a:t>:</a:t>
            </a:r>
            <a:endPar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err="1">
                <a:solidFill>
                  <a:srgbClr val="4472C4"/>
                </a:solidFill>
              </a:rPr>
              <a:t>Cyfweliadau</a:t>
            </a:r>
            <a:r>
              <a:rPr lang="en-GB" dirty="0">
                <a:solidFill>
                  <a:srgbClr val="4472C4"/>
                </a:solidFill>
              </a:rPr>
              <a:t> </a:t>
            </a:r>
            <a:r>
              <a:rPr lang="en-GB" dirty="0" err="1">
                <a:solidFill>
                  <a:srgbClr val="4472C4"/>
                </a:solidFill>
              </a:rPr>
              <a:t>lled-strwythuredig</a:t>
            </a:r>
            <a:r>
              <a:rPr lang="en-GB" dirty="0">
                <a:solidFill>
                  <a:srgbClr val="4472C4"/>
                </a:solidFill>
              </a:rPr>
              <a:t>
</a:t>
            </a:r>
            <a:r>
              <a:rPr lang="en-GB" dirty="0" err="1">
                <a:solidFill>
                  <a:srgbClr val="4472C4"/>
                </a:solidFill>
              </a:rPr>
              <a:t>Grwpiau</a:t>
            </a:r>
            <a:r>
              <a:rPr lang="en-GB" dirty="0">
                <a:solidFill>
                  <a:srgbClr val="4472C4"/>
                </a:solidFill>
              </a:rPr>
              <a:t> </a:t>
            </a:r>
            <a:r>
              <a:rPr lang="en-GB" dirty="0" err="1">
                <a:solidFill>
                  <a:srgbClr val="4472C4"/>
                </a:solidFill>
              </a:rPr>
              <a:t>ffocws</a:t>
            </a:r>
            <a:r>
              <a:rPr lang="en-GB" dirty="0">
                <a:solidFill>
                  <a:srgbClr val="4472C4"/>
                </a:solidFill>
              </a:rPr>
              <a:t>
</a:t>
            </a:r>
            <a:r>
              <a:rPr lang="en-GB" dirty="0" err="1">
                <a:solidFill>
                  <a:srgbClr val="4472C4"/>
                </a:solidFill>
              </a:rPr>
              <a:t>Arsylwadau</a:t>
            </a:r>
            <a:r>
              <a:rPr lang="en-GB" dirty="0">
                <a:solidFill>
                  <a:srgbClr val="4472C4"/>
                </a:solidFill>
              </a:rPr>
              <a:t>
</a:t>
            </a:r>
            <a:r>
              <a:rPr lang="en-GB" dirty="0" err="1">
                <a:solidFill>
                  <a:srgbClr val="4472C4"/>
                </a:solidFill>
              </a:rPr>
              <a:t>Dyddiaduron</a:t>
            </a:r>
            <a:r>
              <a:rPr lang="en-GB" dirty="0">
                <a:solidFill>
                  <a:srgbClr val="4472C4"/>
                </a:solidFill>
              </a:rPr>
              <a:t> neu </a:t>
            </a:r>
            <a:r>
              <a:rPr lang="en-GB" dirty="0" err="1">
                <a:solidFill>
                  <a:srgbClr val="4472C4"/>
                </a:solidFill>
              </a:rPr>
              <a:t>ddyddlyfrau</a:t>
            </a:r>
            <a:r>
              <a:rPr lang="en-GB" dirty="0">
                <a:solidFill>
                  <a:srgbClr val="4472C4"/>
                </a:solidFill>
              </a:rPr>
              <a:t> </a:t>
            </a:r>
            <a:r>
              <a:rPr lang="en-GB" dirty="0" err="1">
                <a:solidFill>
                  <a:srgbClr val="4472C4"/>
                </a:solidFill>
              </a:rPr>
              <a:t>adfyfyriol</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lang="en-GB" dirty="0" err="1">
                <a:solidFill>
                  <a:srgbClr val="4472C4"/>
                </a:solidFill>
              </a:rPr>
              <a:t>Gwnewch</a:t>
            </a:r>
            <a:r>
              <a:rPr lang="en-GB" dirty="0">
                <a:solidFill>
                  <a:srgbClr val="4472C4"/>
                </a:solidFill>
              </a:rPr>
              <a:t> </a:t>
            </a:r>
            <a:r>
              <a:rPr lang="en-GB" dirty="0" err="1">
                <a:solidFill>
                  <a:srgbClr val="4472C4"/>
                </a:solidFill>
              </a:rPr>
              <a:t>yn</a:t>
            </a:r>
            <a:r>
              <a:rPr lang="en-GB" dirty="0">
                <a:solidFill>
                  <a:srgbClr val="4472C4"/>
                </a:solidFill>
              </a:rPr>
              <a:t> </a:t>
            </a:r>
            <a:r>
              <a:rPr lang="en-GB" dirty="0" err="1">
                <a:solidFill>
                  <a:srgbClr val="4472C4"/>
                </a:solidFill>
              </a:rPr>
              <a:t>siŵr</a:t>
            </a:r>
            <a:r>
              <a:rPr lang="en-GB" dirty="0">
                <a:solidFill>
                  <a:srgbClr val="4472C4"/>
                </a:solidFill>
              </a:rPr>
              <a:t> </a:t>
            </a:r>
            <a:r>
              <a:rPr lang="en-GB" dirty="0" err="1">
                <a:solidFill>
                  <a:srgbClr val="4472C4"/>
                </a:solidFill>
              </a:rPr>
              <a:t>eich</a:t>
            </a:r>
            <a:r>
              <a:rPr lang="en-GB" dirty="0">
                <a:solidFill>
                  <a:srgbClr val="4472C4"/>
                </a:solidFill>
              </a:rPr>
              <a:t> bod </a:t>
            </a:r>
            <a:r>
              <a:rPr lang="en-GB" dirty="0" err="1">
                <a:solidFill>
                  <a:srgbClr val="4472C4"/>
                </a:solidFill>
              </a:rPr>
              <a:t>yn</a:t>
            </a:r>
            <a:r>
              <a:rPr lang="en-GB" dirty="0">
                <a:solidFill>
                  <a:srgbClr val="4472C4"/>
                </a:solidFill>
              </a:rPr>
              <a:t> </a:t>
            </a:r>
            <a:r>
              <a:rPr lang="en-GB" dirty="0" err="1">
                <a:solidFill>
                  <a:srgbClr val="4472C4"/>
                </a:solidFill>
              </a:rPr>
              <a:t>profi</a:t>
            </a:r>
            <a:r>
              <a:rPr lang="en-GB" dirty="0">
                <a:solidFill>
                  <a:srgbClr val="4472C4"/>
                </a:solidFill>
              </a:rPr>
              <a:t>:</a:t>
            </a:r>
            <a:endPar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err="1">
                <a:solidFill>
                  <a:srgbClr val="4472C4"/>
                </a:solidFill>
              </a:rPr>
              <a:t>Eglurder</a:t>
            </a:r>
            <a:r>
              <a:rPr lang="en-GB" dirty="0">
                <a:solidFill>
                  <a:srgbClr val="4472C4"/>
                </a:solidFill>
              </a:rPr>
              <a:t> </a:t>
            </a:r>
            <a:r>
              <a:rPr lang="en-GB" dirty="0" err="1">
                <a:solidFill>
                  <a:srgbClr val="4472C4"/>
                </a:solidFill>
              </a:rPr>
              <a:t>cwestiynau</a:t>
            </a:r>
            <a:r>
              <a:rPr lang="en-GB" dirty="0">
                <a:solidFill>
                  <a:srgbClr val="4472C4"/>
                </a:solidFill>
              </a:rPr>
              <a:t>
</a:t>
            </a:r>
            <a:r>
              <a:rPr lang="en-GB" dirty="0" err="1">
                <a:solidFill>
                  <a:srgbClr val="4472C4"/>
                </a:solidFill>
              </a:rPr>
              <a:t>Hyd</a:t>
            </a:r>
            <a:r>
              <a:rPr lang="en-GB" dirty="0">
                <a:solidFill>
                  <a:srgbClr val="4472C4"/>
                </a:solidFill>
              </a:rPr>
              <a:t> y </a:t>
            </a:r>
            <a:r>
              <a:rPr lang="en-GB" dirty="0" err="1">
                <a:solidFill>
                  <a:srgbClr val="4472C4"/>
                </a:solidFill>
              </a:rPr>
              <a:t>sesiynau</a:t>
            </a:r>
            <a:r>
              <a:rPr lang="en-GB" dirty="0">
                <a:solidFill>
                  <a:srgbClr val="4472C4"/>
                </a:solidFill>
              </a:rPr>
              <a:t>
</a:t>
            </a:r>
            <a:r>
              <a:rPr lang="en-GB" dirty="0" err="1">
                <a:solidFill>
                  <a:srgbClr val="4472C4"/>
                </a:solidFill>
              </a:rPr>
              <a:t>Prosesau</a:t>
            </a:r>
            <a:r>
              <a:rPr lang="en-GB" dirty="0">
                <a:solidFill>
                  <a:srgbClr val="4472C4"/>
                </a:solidFill>
              </a:rPr>
              <a:t> </a:t>
            </a:r>
            <a:r>
              <a:rPr lang="en-GB" dirty="0" err="1">
                <a:solidFill>
                  <a:srgbClr val="4472C4"/>
                </a:solidFill>
              </a:rPr>
              <a:t>recordio</a:t>
            </a:r>
            <a:r>
              <a:rPr lang="en-GB" dirty="0">
                <a:solidFill>
                  <a:srgbClr val="4472C4"/>
                </a:solidFill>
              </a:rPr>
              <a:t> a </a:t>
            </a:r>
            <a:r>
              <a:rPr lang="en-GB" dirty="0" err="1">
                <a:solidFill>
                  <a:srgbClr val="4472C4"/>
                </a:solidFill>
              </a:rPr>
              <a:t>thrawsgrifio</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endParaRPr lang="en-GB" dirty="0"/>
          </a:p>
        </p:txBody>
      </p:sp>
      <p:sp>
        <p:nvSpPr>
          <p:cNvPr id="4" name="Content Placeholder 3">
            <a:extLst>
              <a:ext uri="{FF2B5EF4-FFF2-40B4-BE49-F238E27FC236}">
                <a16:creationId xmlns:a16="http://schemas.microsoft.com/office/drawing/2014/main" id="{24D2851A-B989-2CAF-5638-256D01EF6D43}"/>
              </a:ext>
            </a:extLst>
          </p:cNvPr>
          <p:cNvSpPr>
            <a:spLocks noGrp="1"/>
          </p:cNvSpPr>
          <p:nvPr>
            <p:ph sz="half" idx="2"/>
          </p:nvPr>
        </p:nvSpPr>
        <p:spPr/>
        <p:txBody>
          <a:bodyPr>
            <a:normAutofit fontScale="70000" lnSpcReduction="20000"/>
          </a:bodyPr>
          <a:lstStyle/>
          <a:p>
            <a:r>
              <a:rPr lang="en-GB" b="1" dirty="0">
                <a:solidFill>
                  <a:schemeClr val="accent1"/>
                </a:solidFill>
              </a:rPr>
              <a:t> 5.Data Collection Methods</a:t>
            </a:r>
          </a:p>
          <a:p>
            <a:r>
              <a:rPr lang="en-GB" dirty="0">
                <a:solidFill>
                  <a:schemeClr val="accent1"/>
                </a:solidFill>
              </a:rPr>
              <a:t>Outline which data collection methods you will pilot </a:t>
            </a:r>
            <a:r>
              <a:rPr lang="en-GB" dirty="0" err="1">
                <a:solidFill>
                  <a:schemeClr val="accent1"/>
                </a:solidFill>
              </a:rPr>
              <a:t>e.g</a:t>
            </a:r>
            <a:r>
              <a:rPr lang="en-GB" dirty="0">
                <a:solidFill>
                  <a:schemeClr val="accent1"/>
                </a:solidFill>
              </a:rPr>
              <a:t>:</a:t>
            </a:r>
          </a:p>
          <a:p>
            <a:pPr lvl="1"/>
            <a:r>
              <a:rPr lang="en-GB" dirty="0">
                <a:solidFill>
                  <a:schemeClr val="accent1"/>
                </a:solidFill>
              </a:rPr>
              <a:t>Semi-structured interviews</a:t>
            </a:r>
          </a:p>
          <a:p>
            <a:pPr lvl="1"/>
            <a:r>
              <a:rPr lang="en-GB" dirty="0">
                <a:solidFill>
                  <a:schemeClr val="accent1"/>
                </a:solidFill>
              </a:rPr>
              <a:t>Focus groups</a:t>
            </a:r>
          </a:p>
          <a:p>
            <a:pPr lvl="1"/>
            <a:r>
              <a:rPr lang="en-GB" dirty="0">
                <a:solidFill>
                  <a:schemeClr val="accent1"/>
                </a:solidFill>
              </a:rPr>
              <a:t>Observations</a:t>
            </a:r>
          </a:p>
          <a:p>
            <a:pPr lvl="1"/>
            <a:r>
              <a:rPr lang="en-GB" dirty="0">
                <a:solidFill>
                  <a:schemeClr val="accent1"/>
                </a:solidFill>
              </a:rPr>
              <a:t>Diaries or reflective journals</a:t>
            </a:r>
          </a:p>
          <a:p>
            <a:r>
              <a:rPr lang="en-GB" dirty="0">
                <a:solidFill>
                  <a:schemeClr val="accent1"/>
                </a:solidFill>
              </a:rPr>
              <a:t>Ensure you test:</a:t>
            </a:r>
          </a:p>
          <a:p>
            <a:pPr lvl="1"/>
            <a:r>
              <a:rPr lang="en-GB" dirty="0">
                <a:solidFill>
                  <a:schemeClr val="accent1"/>
                </a:solidFill>
              </a:rPr>
              <a:t>Clarity of questions</a:t>
            </a:r>
          </a:p>
          <a:p>
            <a:pPr lvl="1"/>
            <a:r>
              <a:rPr lang="en-GB" dirty="0">
                <a:solidFill>
                  <a:schemeClr val="accent1"/>
                </a:solidFill>
              </a:rPr>
              <a:t>Duration of sessions</a:t>
            </a:r>
          </a:p>
          <a:p>
            <a:pPr lvl="1"/>
            <a:r>
              <a:rPr lang="en-GB" dirty="0">
                <a:solidFill>
                  <a:schemeClr val="accent1"/>
                </a:solidFill>
              </a:rPr>
              <a:t>Recording and transcription processes</a:t>
            </a:r>
          </a:p>
          <a:p>
            <a:endParaRPr lang="en-GB" dirty="0"/>
          </a:p>
        </p:txBody>
      </p:sp>
    </p:spTree>
    <p:extLst>
      <p:ext uri="{BB962C8B-B14F-4D97-AF65-F5344CB8AC3E}">
        <p14:creationId xmlns:p14="http://schemas.microsoft.com/office/powerpoint/2010/main" val="214423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E689A-F6A2-C1D2-EE19-09DFD66A0FFA}"/>
              </a:ext>
            </a:extLst>
          </p:cNvPr>
          <p:cNvSpPr>
            <a:spLocks noGrp="1"/>
          </p:cNvSpPr>
          <p:nvPr>
            <p:ph type="title"/>
          </p:nvPr>
        </p:nvSpPr>
        <p:spPr/>
        <p:txBody>
          <a:bodyPr/>
          <a:lstStyle/>
          <a:p>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Dylunio</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Ymchwil</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Astudiaeth</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Beilot</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lang="en-GB" dirty="0"/>
              <a:t>Pilot Study Research Design</a:t>
            </a:r>
          </a:p>
        </p:txBody>
      </p:sp>
      <p:sp>
        <p:nvSpPr>
          <p:cNvPr id="3" name="Content Placeholder 2">
            <a:extLst>
              <a:ext uri="{FF2B5EF4-FFF2-40B4-BE49-F238E27FC236}">
                <a16:creationId xmlns:a16="http://schemas.microsoft.com/office/drawing/2014/main" id="{8900EB2E-16F0-2919-26C1-3AE430A384DB}"/>
              </a:ext>
            </a:extLst>
          </p:cNvPr>
          <p:cNvSpPr>
            <a:spLocks noGrp="1"/>
          </p:cNvSpPr>
          <p:nvPr>
            <p:ph sz="half" idx="1"/>
          </p:nvPr>
        </p:nvSpPr>
        <p:spPr/>
        <p:txBody>
          <a:bodyPr>
            <a:normAutofit/>
          </a:bodyPr>
          <a:lstStyle/>
          <a:p>
            <a:pPr lvl="0">
              <a:defRPr/>
            </a:pPr>
            <a:r>
              <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rPr>
              <a:t>6</a:t>
            </a:r>
            <a:r>
              <a:rPr lang="en-GB" b="1" dirty="0">
                <a:solidFill>
                  <a:srgbClr val="4472C4"/>
                </a:solidFill>
              </a:rPr>
              <a:t>. </a:t>
            </a:r>
            <a:r>
              <a:rPr lang="en-GB" b="1" dirty="0" err="1">
                <a:solidFill>
                  <a:srgbClr val="4472C4"/>
                </a:solidFill>
              </a:rPr>
              <a:t>Cymeradwyaeth</a:t>
            </a:r>
            <a:r>
              <a:rPr lang="en-GB" b="1" dirty="0">
                <a:solidFill>
                  <a:srgbClr val="4472C4"/>
                </a:solidFill>
              </a:rPr>
              <a:t> </a:t>
            </a:r>
            <a:r>
              <a:rPr lang="en-GB" b="1" dirty="0" err="1">
                <a:solidFill>
                  <a:srgbClr val="4472C4"/>
                </a:solidFill>
              </a:rPr>
              <a:t>Foesegol</a:t>
            </a:r>
            <a:endPar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err="1">
                <a:solidFill>
                  <a:srgbClr val="4472C4"/>
                </a:solidFill>
              </a:rPr>
              <a:t>Trafodwch</a:t>
            </a:r>
            <a:r>
              <a:rPr lang="en-GB" dirty="0">
                <a:solidFill>
                  <a:srgbClr val="4472C4"/>
                </a:solidFill>
              </a:rPr>
              <a:t> </a:t>
            </a:r>
            <a:r>
              <a:rPr lang="en-GB" dirty="0" err="1">
                <a:solidFill>
                  <a:srgbClr val="4472C4"/>
                </a:solidFill>
              </a:rPr>
              <a:t>eich</a:t>
            </a:r>
            <a:r>
              <a:rPr lang="en-GB" dirty="0">
                <a:solidFill>
                  <a:srgbClr val="4472C4"/>
                </a:solidFill>
              </a:rPr>
              <a:t> </a:t>
            </a:r>
            <a:r>
              <a:rPr lang="en-GB" dirty="0" err="1">
                <a:solidFill>
                  <a:srgbClr val="4472C4"/>
                </a:solidFill>
              </a:rPr>
              <a:t>ystyriaethau</a:t>
            </a:r>
            <a:r>
              <a:rPr lang="en-GB" dirty="0">
                <a:solidFill>
                  <a:srgbClr val="4472C4"/>
                </a:solidFill>
              </a:rPr>
              <a:t> </a:t>
            </a:r>
            <a:r>
              <a:rPr lang="en-GB" dirty="0" err="1">
                <a:solidFill>
                  <a:srgbClr val="4472C4"/>
                </a:solidFill>
              </a:rPr>
              <a:t>moesegol</a:t>
            </a:r>
            <a:r>
              <a:rPr lang="en-GB" dirty="0">
                <a:solidFill>
                  <a:srgbClr val="4472C4"/>
                </a:solidFill>
              </a:rPr>
              <a:t> </a:t>
            </a:r>
            <a:r>
              <a:rPr lang="en-GB" dirty="0" err="1">
                <a:solidFill>
                  <a:srgbClr val="4472C4"/>
                </a:solidFill>
              </a:rPr>
              <a:t>a’u</a:t>
            </a:r>
            <a:r>
              <a:rPr lang="en-GB" dirty="0">
                <a:solidFill>
                  <a:srgbClr val="4472C4"/>
                </a:solidFill>
              </a:rPr>
              <a:t> </a:t>
            </a:r>
            <a:r>
              <a:rPr lang="en-GB" dirty="0" err="1">
                <a:solidFill>
                  <a:srgbClr val="4472C4"/>
                </a:solidFill>
              </a:rPr>
              <a:t>croesgyfeirio</a:t>
            </a:r>
            <a:r>
              <a:rPr lang="en-GB" dirty="0">
                <a:solidFill>
                  <a:srgbClr val="4472C4"/>
                </a:solidFill>
              </a:rPr>
              <a:t> at </a:t>
            </a:r>
            <a:r>
              <a:rPr lang="en-GB" dirty="0" err="1">
                <a:solidFill>
                  <a:srgbClr val="4472C4"/>
                </a:solidFill>
              </a:rPr>
              <a:t>eich</a:t>
            </a:r>
            <a:r>
              <a:rPr lang="en-GB" dirty="0">
                <a:solidFill>
                  <a:srgbClr val="4472C4"/>
                </a:solidFill>
              </a:rPr>
              <a:t> </a:t>
            </a:r>
            <a:r>
              <a:rPr lang="en-GB" dirty="0" err="1">
                <a:solidFill>
                  <a:srgbClr val="4472C4"/>
                </a:solidFill>
              </a:rPr>
              <a:t>cymeradwyaeth</a:t>
            </a:r>
            <a:r>
              <a:rPr lang="en-GB" dirty="0">
                <a:solidFill>
                  <a:srgbClr val="4472C4"/>
                </a:solidFill>
              </a:rPr>
              <a:t> </a:t>
            </a:r>
            <a:r>
              <a:rPr lang="en-GB" dirty="0" err="1">
                <a:solidFill>
                  <a:srgbClr val="4472C4"/>
                </a:solidFill>
              </a:rPr>
              <a:t>yn</a:t>
            </a:r>
            <a:r>
              <a:rPr lang="en-GB" dirty="0">
                <a:solidFill>
                  <a:srgbClr val="4472C4"/>
                </a:solidFill>
              </a:rPr>
              <a:t> yr </a:t>
            </a:r>
            <a:r>
              <a:rPr lang="en-GB" dirty="0" err="1">
                <a:solidFill>
                  <a:srgbClr val="4472C4"/>
                </a:solidFill>
              </a:rPr>
              <a:t>Atodiad</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endParaRPr lang="en-GB" dirty="0"/>
          </a:p>
        </p:txBody>
      </p:sp>
      <p:sp>
        <p:nvSpPr>
          <p:cNvPr id="4" name="Content Placeholder 3">
            <a:extLst>
              <a:ext uri="{FF2B5EF4-FFF2-40B4-BE49-F238E27FC236}">
                <a16:creationId xmlns:a16="http://schemas.microsoft.com/office/drawing/2014/main" id="{845CC0EA-CD63-5340-43EA-7469131DC876}"/>
              </a:ext>
            </a:extLst>
          </p:cNvPr>
          <p:cNvSpPr>
            <a:spLocks noGrp="1"/>
          </p:cNvSpPr>
          <p:nvPr>
            <p:ph sz="half" idx="2"/>
          </p:nvPr>
        </p:nvSpPr>
        <p:spPr/>
        <p:txBody>
          <a:bodyPr>
            <a:normAutofit/>
          </a:bodyPr>
          <a:lstStyle/>
          <a:p>
            <a:r>
              <a:rPr lang="en-GB" b="1" dirty="0">
                <a:solidFill>
                  <a:schemeClr val="accent1"/>
                </a:solidFill>
              </a:rPr>
              <a:t>6. Ethical Approval</a:t>
            </a:r>
          </a:p>
          <a:p>
            <a:pPr lvl="1"/>
            <a:r>
              <a:rPr lang="en-GB" dirty="0">
                <a:solidFill>
                  <a:schemeClr val="accent1"/>
                </a:solidFill>
              </a:rPr>
              <a:t>Discuss your ethical considerations and cross reference to your approval in Appendix </a:t>
            </a:r>
          </a:p>
        </p:txBody>
      </p:sp>
    </p:spTree>
    <p:extLst>
      <p:ext uri="{BB962C8B-B14F-4D97-AF65-F5344CB8AC3E}">
        <p14:creationId xmlns:p14="http://schemas.microsoft.com/office/powerpoint/2010/main" val="30819458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FC534-92F2-5157-355A-CDBCB3891C11}"/>
              </a:ext>
            </a:extLst>
          </p:cNvPr>
          <p:cNvSpPr>
            <a:spLocks noGrp="1"/>
          </p:cNvSpPr>
          <p:nvPr>
            <p:ph type="title"/>
          </p:nvPr>
        </p:nvSpPr>
        <p:spPr/>
        <p:txBody>
          <a:bodyPr/>
          <a:lstStyle/>
          <a:p>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Dylunio</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Ymchwil</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Astudiaeth</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Beilot</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lang="en-GB" dirty="0"/>
              <a:t>Pilot Study Research Design</a:t>
            </a:r>
          </a:p>
        </p:txBody>
      </p:sp>
      <p:sp>
        <p:nvSpPr>
          <p:cNvPr id="3" name="Content Placeholder 2">
            <a:extLst>
              <a:ext uri="{FF2B5EF4-FFF2-40B4-BE49-F238E27FC236}">
                <a16:creationId xmlns:a16="http://schemas.microsoft.com/office/drawing/2014/main" id="{1653CCAA-9544-57E9-0492-58EE375AEA2B}"/>
              </a:ext>
            </a:extLst>
          </p:cNvPr>
          <p:cNvSpPr>
            <a:spLocks noGrp="1"/>
          </p:cNvSpPr>
          <p:nvPr>
            <p:ph sz="half" idx="1"/>
          </p:nvPr>
        </p:nvSpPr>
        <p:spPr/>
        <p:txBody>
          <a:bodyPr>
            <a:normAutofit fontScale="85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rPr>
              <a:t>7. </a:t>
            </a:r>
            <a:r>
              <a:rPr kumimoji="0" lang="en-GB" sz="2800" b="1" i="0" u="none" strike="noStrike" kern="1200" cap="none" spc="0" normalizeH="0" baseline="0" noProof="0" dirty="0" err="1">
                <a:ln>
                  <a:noFill/>
                </a:ln>
                <a:solidFill>
                  <a:srgbClr val="4472C4"/>
                </a:solidFill>
                <a:effectLst/>
                <a:uLnTx/>
                <a:uFillTx/>
                <a:latin typeface="Calibri" panose="020F0502020204030204"/>
                <a:ea typeface="+mn-ea"/>
                <a:cs typeface="+mn-cs"/>
              </a:rPr>
              <a:t>Cynllun</a:t>
            </a:r>
            <a:r>
              <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800" b="1" i="0" u="none" strike="noStrike" kern="1200" cap="none" spc="0" normalizeH="0" baseline="0" noProof="0" dirty="0" err="1">
                <a:ln>
                  <a:noFill/>
                </a:ln>
                <a:solidFill>
                  <a:srgbClr val="4472C4"/>
                </a:solidFill>
                <a:effectLst/>
                <a:uLnTx/>
                <a:uFillTx/>
                <a:latin typeface="Calibri" panose="020F0502020204030204"/>
                <a:ea typeface="+mn-ea"/>
                <a:cs typeface="+mn-cs"/>
              </a:rPr>
              <a:t>Dadansoddi</a:t>
            </a:r>
            <a:r>
              <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rPr>
              <a:t> Data</a:t>
            </a:r>
          </a:p>
          <a:p>
            <a:pPr lvl="0">
              <a:defRPr/>
            </a:pPr>
            <a:r>
              <a:rPr lang="en-GB" dirty="0" err="1">
                <a:solidFill>
                  <a:srgbClr val="4472C4"/>
                </a:solidFill>
              </a:rPr>
              <a:t>Amlinellwch</a:t>
            </a:r>
            <a:r>
              <a:rPr lang="en-GB" dirty="0">
                <a:solidFill>
                  <a:srgbClr val="4472C4"/>
                </a:solidFill>
              </a:rPr>
              <a:t> </a:t>
            </a:r>
            <a:r>
              <a:rPr lang="en-GB" dirty="0" err="1">
                <a:solidFill>
                  <a:srgbClr val="4472C4"/>
                </a:solidFill>
              </a:rPr>
              <a:t>fersiwn</a:t>
            </a:r>
            <a:r>
              <a:rPr lang="en-GB" dirty="0">
                <a:solidFill>
                  <a:srgbClr val="4472C4"/>
                </a:solidFill>
              </a:rPr>
              <a:t> </a:t>
            </a:r>
            <a:r>
              <a:rPr lang="en-GB" dirty="0" err="1">
                <a:solidFill>
                  <a:srgbClr val="4472C4"/>
                </a:solidFill>
              </a:rPr>
              <a:t>syml</a:t>
            </a:r>
            <a:r>
              <a:rPr lang="en-GB" dirty="0">
                <a:solidFill>
                  <a:srgbClr val="4472C4"/>
                </a:solidFill>
              </a:rPr>
              <a:t> </a:t>
            </a:r>
            <a:r>
              <a:rPr lang="en-GB" dirty="0" err="1">
                <a:solidFill>
                  <a:srgbClr val="4472C4"/>
                </a:solidFill>
              </a:rPr>
              <a:t>o'ch</a:t>
            </a:r>
            <a:r>
              <a:rPr lang="en-GB" dirty="0">
                <a:solidFill>
                  <a:srgbClr val="4472C4"/>
                </a:solidFill>
              </a:rPr>
              <a:t> dull </a:t>
            </a:r>
            <a:r>
              <a:rPr lang="en-GB" dirty="0" err="1">
                <a:solidFill>
                  <a:srgbClr val="4472C4"/>
                </a:solidFill>
              </a:rPr>
              <a:t>dadansoddi</a:t>
            </a:r>
            <a:r>
              <a:rPr lang="en-GB" dirty="0">
                <a:solidFill>
                  <a:srgbClr val="4472C4"/>
                </a:solidFill>
              </a:rPr>
              <a:t> </a:t>
            </a:r>
            <a:r>
              <a:rPr lang="en-GB" dirty="0" err="1">
                <a:solidFill>
                  <a:srgbClr val="4472C4"/>
                </a:solidFill>
              </a:rPr>
              <a:t>arfaethedig</a:t>
            </a:r>
            <a:r>
              <a:rPr lang="en-GB" dirty="0">
                <a:solidFill>
                  <a:srgbClr val="4472C4"/>
                </a:solidFill>
              </a:rPr>
              <a:t> </a:t>
            </a:r>
            <a:r>
              <a:rPr lang="en-GB" dirty="0" err="1">
                <a:solidFill>
                  <a:srgbClr val="4472C4"/>
                </a:solidFill>
              </a:rPr>
              <a:t>e.e</a:t>
            </a:r>
            <a:r>
              <a:rPr lang="en-GB" dirty="0">
                <a:solidFill>
                  <a:srgbClr val="4472C4"/>
                </a:solidFill>
              </a:rPr>
              <a:t>:</a:t>
            </a:r>
            <a:endPar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b="1" dirty="0" err="1">
                <a:solidFill>
                  <a:srgbClr val="4472C4"/>
                </a:solidFill>
              </a:rPr>
              <a:t>Dadansoddi</a:t>
            </a:r>
            <a:r>
              <a:rPr lang="en-GB" b="1" dirty="0">
                <a:solidFill>
                  <a:srgbClr val="4472C4"/>
                </a:solidFill>
              </a:rPr>
              <a:t> </a:t>
            </a:r>
            <a:r>
              <a:rPr lang="en-GB" b="1" dirty="0" err="1">
                <a:solidFill>
                  <a:srgbClr val="4472C4"/>
                </a:solidFill>
              </a:rPr>
              <a:t>thematig</a:t>
            </a:r>
            <a:r>
              <a:rPr lang="en-GB" b="1" dirty="0">
                <a:solidFill>
                  <a:srgbClr val="4472C4"/>
                </a:solidFill>
              </a:rPr>
              <a:t> </a:t>
            </a:r>
            <a:r>
              <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rPr>
              <a:t>(Braun &amp; Clarke)</a:t>
            </a:r>
          </a:p>
          <a:p>
            <a:pPr lvl="1">
              <a:defRPr/>
            </a:pPr>
            <a:r>
              <a:rPr lang="en-GB" b="1" dirty="0" err="1">
                <a:solidFill>
                  <a:srgbClr val="4472C4"/>
                </a:solidFill>
              </a:rPr>
              <a:t>Dadansoddi</a:t>
            </a:r>
            <a:r>
              <a:rPr lang="en-GB" b="1" dirty="0">
                <a:solidFill>
                  <a:srgbClr val="4472C4"/>
                </a:solidFill>
              </a:rPr>
              <a:t> </a:t>
            </a:r>
            <a:r>
              <a:rPr lang="en-GB" b="1" dirty="0" err="1">
                <a:solidFill>
                  <a:srgbClr val="4472C4"/>
                </a:solidFill>
              </a:rPr>
              <a:t>fframwaith</a:t>
            </a:r>
            <a:endParaRPr lang="en-GB" b="1" dirty="0">
              <a:solidFill>
                <a:srgbClr val="4472C4"/>
              </a:solidFill>
            </a:endParaRPr>
          </a:p>
          <a:p>
            <a:pPr lvl="1">
              <a:defRPr/>
            </a:pPr>
            <a:r>
              <a:rPr lang="en-GB" b="1" dirty="0" err="1">
                <a:solidFill>
                  <a:srgbClr val="4472C4"/>
                </a:solidFill>
              </a:rPr>
              <a:t>Dadansoddi</a:t>
            </a:r>
            <a:r>
              <a:rPr lang="en-GB" b="1" dirty="0">
                <a:solidFill>
                  <a:srgbClr val="4472C4"/>
                </a:solidFill>
              </a:rPr>
              <a:t> </a:t>
            </a:r>
            <a:r>
              <a:rPr lang="en-GB" b="1" dirty="0" err="1">
                <a:solidFill>
                  <a:srgbClr val="4472C4"/>
                </a:solidFill>
              </a:rPr>
              <a:t>cynnwys</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lang="en-GB" dirty="0" err="1">
                <a:solidFill>
                  <a:srgbClr val="4472C4"/>
                </a:solidFill>
              </a:rPr>
              <a:t>Canolbwyntiwch</a:t>
            </a:r>
            <a:r>
              <a:rPr lang="en-GB" dirty="0">
                <a:solidFill>
                  <a:srgbClr val="4472C4"/>
                </a:solidFill>
              </a:rPr>
              <a:t> </a:t>
            </a:r>
            <a:r>
              <a:rPr lang="en-GB" dirty="0" err="1">
                <a:solidFill>
                  <a:srgbClr val="4472C4"/>
                </a:solidFill>
              </a:rPr>
              <a:t>ar</a:t>
            </a:r>
            <a:r>
              <a:rPr lang="en-GB" dirty="0">
                <a:solidFill>
                  <a:srgbClr val="4472C4"/>
                </a:solidFill>
              </a:rPr>
              <a:t> a </a:t>
            </a:r>
            <a:r>
              <a:rPr lang="en-GB" dirty="0" err="1">
                <a:solidFill>
                  <a:srgbClr val="4472C4"/>
                </a:solidFill>
              </a:rPr>
              <a:t>yw'r</a:t>
            </a:r>
            <a:r>
              <a:rPr lang="en-GB" dirty="0">
                <a:solidFill>
                  <a:srgbClr val="4472C4"/>
                </a:solidFill>
              </a:rPr>
              <a:t> data a </a:t>
            </a:r>
            <a:r>
              <a:rPr lang="en-GB" dirty="0" err="1">
                <a:solidFill>
                  <a:srgbClr val="4472C4"/>
                </a:solidFill>
              </a:rPr>
              <a:t>gesglir</a:t>
            </a:r>
            <a:r>
              <a:rPr lang="en-GB" dirty="0">
                <a:solidFill>
                  <a:srgbClr val="4472C4"/>
                </a:solidFill>
              </a:rPr>
              <a:t> </a:t>
            </a:r>
            <a:r>
              <a:rPr lang="en-GB" dirty="0" err="1">
                <a:solidFill>
                  <a:srgbClr val="4472C4"/>
                </a:solidFill>
              </a:rPr>
              <a:t>yn</a:t>
            </a:r>
            <a:r>
              <a:rPr lang="en-GB" dirty="0">
                <a:solidFill>
                  <a:srgbClr val="4472C4"/>
                </a:solidFill>
              </a:rPr>
              <a:t> </a:t>
            </a:r>
            <a:r>
              <a:rPr lang="en-GB" dirty="0" err="1">
                <a:solidFill>
                  <a:srgbClr val="4472C4"/>
                </a:solidFill>
              </a:rPr>
              <a:t>ddigon</a:t>
            </a:r>
            <a:r>
              <a:rPr lang="en-GB" dirty="0">
                <a:solidFill>
                  <a:srgbClr val="4472C4"/>
                </a:solidFill>
              </a:rPr>
              <a:t> </a:t>
            </a:r>
            <a:r>
              <a:rPr lang="en-GB" dirty="0" err="1">
                <a:solidFill>
                  <a:srgbClr val="4472C4"/>
                </a:solidFill>
              </a:rPr>
              <a:t>cyfoethog</a:t>
            </a:r>
            <a:r>
              <a:rPr lang="en-GB" dirty="0">
                <a:solidFill>
                  <a:srgbClr val="4472C4"/>
                </a:solidFill>
              </a:rPr>
              <a:t> a </a:t>
            </a:r>
            <a:r>
              <a:rPr lang="en-GB" dirty="0" err="1">
                <a:solidFill>
                  <a:srgbClr val="4472C4"/>
                </a:solidFill>
              </a:rPr>
              <a:t>pherthnasol</a:t>
            </a:r>
            <a:r>
              <a:rPr lang="en-GB" dirty="0">
                <a:solidFill>
                  <a:srgbClr val="4472C4"/>
                </a:solidFill>
              </a:rPr>
              <a:t> </a:t>
            </a:r>
            <a:r>
              <a:rPr lang="en-GB" dirty="0" err="1">
                <a:solidFill>
                  <a:srgbClr val="4472C4"/>
                </a:solidFill>
              </a:rPr>
              <a:t>i</a:t>
            </a:r>
            <a:r>
              <a:rPr lang="en-GB" dirty="0">
                <a:solidFill>
                  <a:srgbClr val="4472C4"/>
                </a:solidFill>
              </a:rPr>
              <a:t> </a:t>
            </a:r>
            <a:r>
              <a:rPr lang="en-GB" dirty="0" err="1">
                <a:solidFill>
                  <a:srgbClr val="4472C4"/>
                </a:solidFill>
              </a:rPr>
              <a:t>gefnogi'ch</a:t>
            </a:r>
            <a:r>
              <a:rPr lang="en-GB" dirty="0">
                <a:solidFill>
                  <a:srgbClr val="4472C4"/>
                </a:solidFill>
              </a:rPr>
              <a:t> </a:t>
            </a:r>
            <a:r>
              <a:rPr lang="en-GB" dirty="0" err="1">
                <a:solidFill>
                  <a:srgbClr val="4472C4"/>
                </a:solidFill>
              </a:rPr>
              <a:t>prif</a:t>
            </a:r>
            <a:r>
              <a:rPr lang="en-GB" dirty="0">
                <a:solidFill>
                  <a:srgbClr val="4472C4"/>
                </a:solidFill>
              </a:rPr>
              <a:t> </a:t>
            </a:r>
            <a:r>
              <a:rPr lang="en-GB" dirty="0" err="1">
                <a:solidFill>
                  <a:srgbClr val="4472C4"/>
                </a:solidFill>
              </a:rPr>
              <a:t>astudiaeth</a:t>
            </a:r>
            <a:r>
              <a:rPr lang="en-GB" dirty="0">
                <a:solidFill>
                  <a:srgbClr val="4472C4"/>
                </a:solidFill>
              </a:rPr>
              <a:t>.</a:t>
            </a:r>
            <a:endPar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endParaRPr>
          </a:p>
          <a:p>
            <a:endParaRPr lang="en-GB" dirty="0"/>
          </a:p>
        </p:txBody>
      </p:sp>
      <p:sp>
        <p:nvSpPr>
          <p:cNvPr id="4" name="Content Placeholder 3">
            <a:extLst>
              <a:ext uri="{FF2B5EF4-FFF2-40B4-BE49-F238E27FC236}">
                <a16:creationId xmlns:a16="http://schemas.microsoft.com/office/drawing/2014/main" id="{11F0A967-B84A-D591-16FB-E18DDF62C4F6}"/>
              </a:ext>
            </a:extLst>
          </p:cNvPr>
          <p:cNvSpPr>
            <a:spLocks noGrp="1"/>
          </p:cNvSpPr>
          <p:nvPr>
            <p:ph sz="half" idx="2"/>
          </p:nvPr>
        </p:nvSpPr>
        <p:spPr/>
        <p:txBody>
          <a:bodyPr>
            <a:normAutofit fontScale="85000" lnSpcReduction="20000"/>
          </a:bodyPr>
          <a:lstStyle/>
          <a:p>
            <a:r>
              <a:rPr lang="en-GB" b="1" dirty="0">
                <a:solidFill>
                  <a:schemeClr val="accent1"/>
                </a:solidFill>
              </a:rPr>
              <a:t>7. Data Analysis Plan</a:t>
            </a:r>
          </a:p>
          <a:p>
            <a:r>
              <a:rPr lang="en-GB" dirty="0">
                <a:solidFill>
                  <a:schemeClr val="accent1"/>
                </a:solidFill>
              </a:rPr>
              <a:t>Outline a simplified version of your intended analysis </a:t>
            </a:r>
            <a:r>
              <a:rPr lang="en-GB" dirty="0" err="1">
                <a:solidFill>
                  <a:schemeClr val="accent1"/>
                </a:solidFill>
              </a:rPr>
              <a:t>methode.g</a:t>
            </a:r>
            <a:r>
              <a:rPr lang="en-GB" dirty="0">
                <a:solidFill>
                  <a:schemeClr val="accent1"/>
                </a:solidFill>
              </a:rPr>
              <a:t>:</a:t>
            </a:r>
          </a:p>
          <a:p>
            <a:pPr lvl="1"/>
            <a:r>
              <a:rPr lang="en-GB" b="1" dirty="0">
                <a:solidFill>
                  <a:schemeClr val="accent1"/>
                </a:solidFill>
              </a:rPr>
              <a:t>Thematic analysis</a:t>
            </a:r>
            <a:r>
              <a:rPr lang="en-GB" dirty="0">
                <a:solidFill>
                  <a:schemeClr val="accent1"/>
                </a:solidFill>
              </a:rPr>
              <a:t> (Braun &amp; Clarke)</a:t>
            </a:r>
          </a:p>
          <a:p>
            <a:pPr lvl="1"/>
            <a:r>
              <a:rPr lang="en-GB" b="1" dirty="0">
                <a:solidFill>
                  <a:schemeClr val="accent1"/>
                </a:solidFill>
              </a:rPr>
              <a:t>Framework analysis</a:t>
            </a:r>
            <a:endParaRPr lang="en-GB" dirty="0">
              <a:solidFill>
                <a:schemeClr val="accent1"/>
              </a:solidFill>
            </a:endParaRPr>
          </a:p>
          <a:p>
            <a:pPr lvl="1"/>
            <a:r>
              <a:rPr lang="en-GB" b="1" dirty="0">
                <a:solidFill>
                  <a:schemeClr val="accent1"/>
                </a:solidFill>
              </a:rPr>
              <a:t>Content analysis</a:t>
            </a:r>
            <a:endParaRPr lang="en-GB" dirty="0">
              <a:solidFill>
                <a:schemeClr val="accent1"/>
              </a:solidFill>
            </a:endParaRPr>
          </a:p>
          <a:p>
            <a:r>
              <a:rPr lang="en-GB" dirty="0">
                <a:solidFill>
                  <a:schemeClr val="accent1"/>
                </a:solidFill>
              </a:rPr>
              <a:t>Focus on whether the data collected is rich and relevant enough to support your main study.</a:t>
            </a:r>
          </a:p>
          <a:p>
            <a:endParaRPr lang="en-GB" dirty="0"/>
          </a:p>
        </p:txBody>
      </p:sp>
    </p:spTree>
    <p:extLst>
      <p:ext uri="{BB962C8B-B14F-4D97-AF65-F5344CB8AC3E}">
        <p14:creationId xmlns:p14="http://schemas.microsoft.com/office/powerpoint/2010/main" val="39337894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E98D6-3693-3A9C-EACF-EE4761D27590}"/>
              </a:ext>
            </a:extLst>
          </p:cNvPr>
          <p:cNvSpPr>
            <a:spLocks noGrp="1"/>
          </p:cNvSpPr>
          <p:nvPr>
            <p:ph type="title"/>
          </p:nvPr>
        </p:nvSpPr>
        <p:spPr/>
        <p:txBody>
          <a:bodyPr/>
          <a:lstStyle/>
          <a:p>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Dylunio</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Ymchwil</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Astudiaeth</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Beilot</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lang="en-GB" dirty="0"/>
              <a:t>Pilot Study Research Design</a:t>
            </a:r>
          </a:p>
        </p:txBody>
      </p:sp>
      <p:sp>
        <p:nvSpPr>
          <p:cNvPr id="3" name="Content Placeholder 2">
            <a:extLst>
              <a:ext uri="{FF2B5EF4-FFF2-40B4-BE49-F238E27FC236}">
                <a16:creationId xmlns:a16="http://schemas.microsoft.com/office/drawing/2014/main" id="{3DC2968D-5CA7-175D-10D3-C020F55592A7}"/>
              </a:ext>
            </a:extLst>
          </p:cNvPr>
          <p:cNvSpPr>
            <a:spLocks noGrp="1"/>
          </p:cNvSpPr>
          <p:nvPr>
            <p:ph sz="half" idx="1"/>
          </p:nvPr>
        </p:nvSpPr>
        <p:spPr/>
        <p:txBody>
          <a:bodyPr>
            <a:normAutofit fontScale="85000" lnSpcReduction="20000"/>
          </a:bodyPr>
          <a:lstStyle/>
          <a:p>
            <a:pPr lvl="0">
              <a:defRPr/>
            </a:pPr>
            <a:r>
              <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rPr>
              <a:t>8</a:t>
            </a:r>
            <a:r>
              <a:rPr lang="en-GB" b="1" dirty="0">
                <a:solidFill>
                  <a:srgbClr val="4472C4"/>
                </a:solidFill>
              </a:rPr>
              <a:t>. Meini </a:t>
            </a:r>
            <a:r>
              <a:rPr lang="en-GB" b="1" dirty="0" err="1">
                <a:solidFill>
                  <a:srgbClr val="4472C4"/>
                </a:solidFill>
              </a:rPr>
              <a:t>Prawf</a:t>
            </a:r>
            <a:r>
              <a:rPr lang="en-GB" b="1" dirty="0">
                <a:solidFill>
                  <a:srgbClr val="4472C4"/>
                </a:solidFill>
              </a:rPr>
              <a:t> </a:t>
            </a:r>
            <a:r>
              <a:rPr lang="en-GB" b="1" dirty="0" err="1">
                <a:solidFill>
                  <a:srgbClr val="4472C4"/>
                </a:solidFill>
              </a:rPr>
              <a:t>Gwerthuso</a:t>
            </a:r>
            <a:r>
              <a:rPr lang="en-GB" b="1" dirty="0">
                <a:solidFill>
                  <a:srgbClr val="4472C4"/>
                </a:solidFill>
              </a:rPr>
              <a:t>, </a:t>
            </a:r>
            <a:r>
              <a:rPr lang="en-GB" b="1" dirty="0" err="1">
                <a:solidFill>
                  <a:srgbClr val="4472C4"/>
                </a:solidFill>
              </a:rPr>
              <a:t>ystyriwch</a:t>
            </a:r>
            <a:r>
              <a:rPr lang="en-GB" b="1" dirty="0">
                <a:solidFill>
                  <a:srgbClr val="4472C4"/>
                </a:solidFill>
              </a:rPr>
              <a:t> </a:t>
            </a:r>
            <a:r>
              <a:rPr lang="en-GB" b="1" dirty="0" err="1">
                <a:solidFill>
                  <a:srgbClr val="4472C4"/>
                </a:solidFill>
              </a:rPr>
              <a:t>beth</a:t>
            </a:r>
            <a:r>
              <a:rPr lang="en-GB" b="1" dirty="0">
                <a:solidFill>
                  <a:srgbClr val="4472C4"/>
                </a:solidFill>
              </a:rPr>
              <a:t> </a:t>
            </a:r>
            <a:r>
              <a:rPr lang="en-GB" b="1" dirty="0" err="1">
                <a:solidFill>
                  <a:srgbClr val="4472C4"/>
                </a:solidFill>
              </a:rPr>
              <a:t>allai</a:t>
            </a:r>
            <a:r>
              <a:rPr lang="en-GB" b="1" dirty="0">
                <a:solidFill>
                  <a:srgbClr val="4472C4"/>
                </a:solidFill>
              </a:rPr>
              <a:t> </a:t>
            </a:r>
            <a:r>
              <a:rPr lang="en-GB" b="1" dirty="0" err="1">
                <a:solidFill>
                  <a:srgbClr val="4472C4"/>
                </a:solidFill>
              </a:rPr>
              <a:t>eich</a:t>
            </a:r>
            <a:r>
              <a:rPr lang="en-GB" b="1" dirty="0">
                <a:solidFill>
                  <a:srgbClr val="4472C4"/>
                </a:solidFill>
              </a:rPr>
              <a:t> meini </a:t>
            </a:r>
            <a:r>
              <a:rPr lang="en-GB" b="1" dirty="0" err="1">
                <a:solidFill>
                  <a:srgbClr val="4472C4"/>
                </a:solidFill>
              </a:rPr>
              <a:t>prawf</a:t>
            </a:r>
            <a:r>
              <a:rPr lang="en-GB" b="1" dirty="0">
                <a:solidFill>
                  <a:srgbClr val="4472C4"/>
                </a:solidFill>
              </a:rPr>
              <a:t> </a:t>
            </a:r>
            <a:r>
              <a:rPr lang="en-GB" b="1" dirty="0" err="1">
                <a:solidFill>
                  <a:srgbClr val="4472C4"/>
                </a:solidFill>
              </a:rPr>
              <a:t>gwerthuso</a:t>
            </a:r>
            <a:r>
              <a:rPr lang="en-GB" b="1" dirty="0">
                <a:solidFill>
                  <a:srgbClr val="4472C4"/>
                </a:solidFill>
              </a:rPr>
              <a:t> </a:t>
            </a:r>
            <a:r>
              <a:rPr lang="en-GB" b="1" dirty="0" err="1">
                <a:solidFill>
                  <a:srgbClr val="4472C4"/>
                </a:solidFill>
              </a:rPr>
              <a:t>fod</a:t>
            </a:r>
            <a:r>
              <a:rPr lang="en-GB" b="1" dirty="0">
                <a:solidFill>
                  <a:srgbClr val="4472C4"/>
                </a:solidFill>
              </a:rPr>
              <a:t> </a:t>
            </a:r>
            <a:r>
              <a:rPr lang="en-GB" b="1" dirty="0" err="1">
                <a:solidFill>
                  <a:srgbClr val="4472C4"/>
                </a:solidFill>
              </a:rPr>
              <a:t>ar</a:t>
            </a:r>
            <a:r>
              <a:rPr lang="en-GB" b="1" dirty="0">
                <a:solidFill>
                  <a:srgbClr val="4472C4"/>
                </a:solidFill>
              </a:rPr>
              <a:t> </a:t>
            </a:r>
            <a:r>
              <a:rPr lang="en-GB" b="1" dirty="0" err="1">
                <a:solidFill>
                  <a:srgbClr val="4472C4"/>
                </a:solidFill>
              </a:rPr>
              <a:t>gyfer</a:t>
            </a:r>
            <a:r>
              <a:rPr lang="en-GB" b="1" dirty="0">
                <a:solidFill>
                  <a:srgbClr val="4472C4"/>
                </a:solidFill>
              </a:rPr>
              <a:t> </a:t>
            </a:r>
            <a:r>
              <a:rPr lang="en-GB" b="1" dirty="0" err="1">
                <a:solidFill>
                  <a:srgbClr val="4472C4"/>
                </a:solidFill>
              </a:rPr>
              <a:t>eich</a:t>
            </a:r>
            <a:r>
              <a:rPr lang="en-GB" b="1" dirty="0">
                <a:solidFill>
                  <a:srgbClr val="4472C4"/>
                </a:solidFill>
              </a:rPr>
              <a:t> AB, </a:t>
            </a:r>
            <a:r>
              <a:rPr lang="en-GB" b="1" dirty="0" err="1">
                <a:solidFill>
                  <a:srgbClr val="4472C4"/>
                </a:solidFill>
              </a:rPr>
              <a:t>e.e.</a:t>
            </a:r>
            <a:r>
              <a:rPr lang="en-GB" b="1" dirty="0">
                <a:solidFill>
                  <a:srgbClr val="4472C4"/>
                </a:solidFill>
              </a:rPr>
              <a:t>:</a:t>
            </a:r>
          </a:p>
          <a:p>
            <a:pPr lvl="0">
              <a:defRPr/>
            </a:pP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err="1">
                <a:solidFill>
                  <a:srgbClr val="4472C4"/>
                </a:solidFill>
              </a:rPr>
              <a:t>Dichonoldeb</a:t>
            </a:r>
            <a:r>
              <a:rPr lang="en-GB" dirty="0">
                <a:solidFill>
                  <a:srgbClr val="4472C4"/>
                </a:solidFill>
              </a:rPr>
              <a:t> (</a:t>
            </a:r>
            <a:r>
              <a:rPr lang="en-GB" dirty="0" err="1">
                <a:solidFill>
                  <a:srgbClr val="4472C4"/>
                </a:solidFill>
              </a:rPr>
              <a:t>amser</a:t>
            </a:r>
            <a:r>
              <a:rPr lang="en-GB" dirty="0">
                <a:solidFill>
                  <a:srgbClr val="4472C4"/>
                </a:solidFill>
              </a:rPr>
              <a:t>, </a:t>
            </a:r>
            <a:r>
              <a:rPr lang="en-GB" dirty="0" err="1">
                <a:solidFill>
                  <a:srgbClr val="4472C4"/>
                </a:solidFill>
              </a:rPr>
              <a:t>adnoddau</a:t>
            </a:r>
            <a:r>
              <a:rPr lang="en-GB" dirty="0">
                <a:solidFill>
                  <a:srgbClr val="4472C4"/>
                </a:solidFill>
              </a:rPr>
              <a:t>)
</a:t>
            </a:r>
            <a:r>
              <a:rPr lang="en-GB" dirty="0" err="1">
                <a:solidFill>
                  <a:srgbClr val="4472C4"/>
                </a:solidFill>
              </a:rPr>
              <a:t>Eglurder</a:t>
            </a:r>
            <a:r>
              <a:rPr lang="en-GB" dirty="0">
                <a:solidFill>
                  <a:srgbClr val="4472C4"/>
                </a:solidFill>
              </a:rPr>
              <a:t> a </a:t>
            </a:r>
            <a:r>
              <a:rPr lang="en-GB" dirty="0" err="1">
                <a:solidFill>
                  <a:srgbClr val="4472C4"/>
                </a:solidFill>
              </a:rPr>
              <a:t>pherthnasedd</a:t>
            </a:r>
            <a:r>
              <a:rPr lang="en-GB" dirty="0">
                <a:solidFill>
                  <a:srgbClr val="4472C4"/>
                </a:solidFill>
              </a:rPr>
              <a:t> y data
</a:t>
            </a:r>
            <a:r>
              <a:rPr lang="en-GB" dirty="0" err="1">
                <a:solidFill>
                  <a:srgbClr val="4472C4"/>
                </a:solidFill>
              </a:rPr>
              <a:t>Ymgysylltiad</a:t>
            </a:r>
            <a:r>
              <a:rPr lang="en-GB" dirty="0">
                <a:solidFill>
                  <a:srgbClr val="4472C4"/>
                </a:solidFill>
              </a:rPr>
              <a:t> </a:t>
            </a:r>
            <a:r>
              <a:rPr lang="en-GB" dirty="0" err="1">
                <a:solidFill>
                  <a:srgbClr val="4472C4"/>
                </a:solidFill>
              </a:rPr>
              <a:t>cyfranogwyr</a:t>
            </a:r>
            <a:r>
              <a:rPr lang="en-GB" dirty="0">
                <a:solidFill>
                  <a:srgbClr val="4472C4"/>
                </a:solidFill>
              </a:rPr>
              <a:t>
</a:t>
            </a:r>
            <a:r>
              <a:rPr lang="en-GB" dirty="0" err="1">
                <a:solidFill>
                  <a:srgbClr val="4472C4"/>
                </a:solidFill>
              </a:rPr>
              <a:t>Materion</a:t>
            </a:r>
            <a:r>
              <a:rPr lang="en-GB" dirty="0">
                <a:solidFill>
                  <a:srgbClr val="4472C4"/>
                </a:solidFill>
              </a:rPr>
              <a:t> </a:t>
            </a:r>
            <a:r>
              <a:rPr lang="en-GB" dirty="0" err="1">
                <a:solidFill>
                  <a:srgbClr val="4472C4"/>
                </a:solidFill>
              </a:rPr>
              <a:t>moesegol</a:t>
            </a:r>
            <a:r>
              <a:rPr lang="en-GB" dirty="0">
                <a:solidFill>
                  <a:srgbClr val="4472C4"/>
                </a:solidFill>
              </a:rPr>
              <a:t> a </a:t>
            </a:r>
            <a:r>
              <a:rPr lang="en-GB" dirty="0" err="1">
                <a:solidFill>
                  <a:srgbClr val="4472C4"/>
                </a:solidFill>
              </a:rPr>
              <a:t>logistaidd</a:t>
            </a:r>
            <a:b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b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Content Placeholder 3">
            <a:extLst>
              <a:ext uri="{FF2B5EF4-FFF2-40B4-BE49-F238E27FC236}">
                <a16:creationId xmlns:a16="http://schemas.microsoft.com/office/drawing/2014/main" id="{886F1168-1A80-245A-20B2-FCE655EDECC8}"/>
              </a:ext>
            </a:extLst>
          </p:cNvPr>
          <p:cNvSpPr>
            <a:spLocks noGrp="1"/>
          </p:cNvSpPr>
          <p:nvPr>
            <p:ph sz="half" idx="2"/>
          </p:nvPr>
        </p:nvSpPr>
        <p:spPr/>
        <p:txBody>
          <a:bodyPr>
            <a:normAutofit fontScale="85000" lnSpcReduction="20000"/>
          </a:bodyPr>
          <a:lstStyle/>
          <a:p>
            <a:r>
              <a:rPr lang="en-GB" b="1" dirty="0">
                <a:solidFill>
                  <a:schemeClr val="accent1"/>
                </a:solidFill>
              </a:rPr>
              <a:t>8. Evaluation Criteria, consider what your evaluation criteria might be for your PS, </a:t>
            </a:r>
            <a:r>
              <a:rPr lang="en-GB" b="1" dirty="0" err="1">
                <a:solidFill>
                  <a:schemeClr val="accent1"/>
                </a:solidFill>
              </a:rPr>
              <a:t>e.g</a:t>
            </a:r>
            <a:r>
              <a:rPr lang="en-GB" b="1" dirty="0">
                <a:solidFill>
                  <a:schemeClr val="accent1"/>
                </a:solidFill>
              </a:rPr>
              <a:t>:</a:t>
            </a:r>
          </a:p>
          <a:p>
            <a:pPr lvl="1"/>
            <a:endParaRPr lang="en-GB" dirty="0">
              <a:solidFill>
                <a:schemeClr val="accent1"/>
              </a:solidFill>
            </a:endParaRPr>
          </a:p>
          <a:p>
            <a:pPr lvl="1"/>
            <a:r>
              <a:rPr lang="en-GB" dirty="0">
                <a:solidFill>
                  <a:schemeClr val="accent1"/>
                </a:solidFill>
              </a:rPr>
              <a:t>Feasibility (time, resources)</a:t>
            </a:r>
          </a:p>
          <a:p>
            <a:pPr lvl="1"/>
            <a:r>
              <a:rPr lang="en-GB" dirty="0">
                <a:solidFill>
                  <a:schemeClr val="accent1"/>
                </a:solidFill>
              </a:rPr>
              <a:t>Clarity and relevance of data</a:t>
            </a:r>
          </a:p>
          <a:p>
            <a:pPr lvl="1"/>
            <a:r>
              <a:rPr lang="en-GB" dirty="0">
                <a:solidFill>
                  <a:schemeClr val="accent1"/>
                </a:solidFill>
              </a:rPr>
              <a:t>Participant engagement</a:t>
            </a:r>
          </a:p>
          <a:p>
            <a:pPr lvl="1"/>
            <a:r>
              <a:rPr lang="en-GB" dirty="0">
                <a:solidFill>
                  <a:schemeClr val="accent1"/>
                </a:solidFill>
              </a:rPr>
              <a:t>Ethical and logistical issues</a:t>
            </a:r>
          </a:p>
          <a:p>
            <a:pPr marL="0" indent="0">
              <a:buNone/>
            </a:pPr>
            <a:br>
              <a:rPr lang="en-GB" dirty="0"/>
            </a:br>
            <a:endParaRPr lang="en-GB" dirty="0"/>
          </a:p>
        </p:txBody>
      </p:sp>
    </p:spTree>
    <p:extLst>
      <p:ext uri="{BB962C8B-B14F-4D97-AF65-F5344CB8AC3E}">
        <p14:creationId xmlns:p14="http://schemas.microsoft.com/office/powerpoint/2010/main" val="757750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E07AD-2CBE-D7AD-A639-33434BEB2EA0}"/>
              </a:ext>
            </a:extLst>
          </p:cNvPr>
          <p:cNvSpPr>
            <a:spLocks noGrp="1"/>
          </p:cNvSpPr>
          <p:nvPr>
            <p:ph type="title"/>
          </p:nvPr>
        </p:nvSpPr>
        <p:spPr/>
        <p:txBody>
          <a:bodyPr/>
          <a:lstStyle/>
          <a:p>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Dylunio</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Ymchwil</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Astudiaeth</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kumimoji="0" lang="en-GB" sz="4400" b="0" i="0" u="none" strike="noStrike" kern="1200" cap="none" spc="0" normalizeH="0" baseline="0" noProof="0" dirty="0" err="1">
                <a:ln>
                  <a:noFill/>
                </a:ln>
                <a:solidFill>
                  <a:prstClr val="black"/>
                </a:solidFill>
                <a:effectLst/>
                <a:uLnTx/>
                <a:uFillTx/>
                <a:latin typeface="Calibri Light" panose="020F0302020204030204"/>
                <a:ea typeface="+mj-ea"/>
                <a:cs typeface="+mj-cs"/>
              </a:rPr>
              <a:t>Beilot</a:t>
            </a:r>
            <a:r>
              <a:rPr kumimoji="0" lang="en-GB" sz="4400" b="0" i="0" u="none" strike="noStrike" kern="1200" cap="none" spc="0" normalizeH="0" baseline="0" noProof="0" dirty="0">
                <a:ln>
                  <a:noFill/>
                </a:ln>
                <a:solidFill>
                  <a:prstClr val="black"/>
                </a:solidFill>
                <a:effectLst/>
                <a:uLnTx/>
                <a:uFillTx/>
                <a:latin typeface="Calibri Light" panose="020F0302020204030204"/>
                <a:ea typeface="+mj-ea"/>
                <a:cs typeface="+mj-cs"/>
              </a:rPr>
              <a:t> </a:t>
            </a:r>
            <a:r>
              <a:rPr lang="en-GB" dirty="0"/>
              <a:t>Pilot Study Research Design</a:t>
            </a:r>
          </a:p>
        </p:txBody>
      </p:sp>
      <p:sp>
        <p:nvSpPr>
          <p:cNvPr id="3" name="Content Placeholder 2">
            <a:extLst>
              <a:ext uri="{FF2B5EF4-FFF2-40B4-BE49-F238E27FC236}">
                <a16:creationId xmlns:a16="http://schemas.microsoft.com/office/drawing/2014/main" id="{909D35C5-3A72-A9B7-539B-7DEDFF6BDF2C}"/>
              </a:ext>
            </a:extLst>
          </p:cNvPr>
          <p:cNvSpPr>
            <a:spLocks noGrp="1"/>
          </p:cNvSpPr>
          <p:nvPr>
            <p:ph sz="half" idx="1"/>
          </p:nvPr>
        </p:nvSpPr>
        <p:spPr/>
        <p:txBody>
          <a:bodyPr>
            <a:normAutofit fontScale="85000" lnSpcReduction="10000"/>
          </a:bodyPr>
          <a:lstStyle/>
          <a:p>
            <a:pPr lvl="0">
              <a:defRPr/>
            </a:pPr>
            <a:r>
              <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rPr>
              <a:t>9</a:t>
            </a:r>
            <a:r>
              <a:rPr lang="en-GB" b="1" dirty="0">
                <a:solidFill>
                  <a:srgbClr val="4472C4"/>
                </a:solidFill>
              </a:rPr>
              <a:t>. Adrodd a </a:t>
            </a:r>
            <a:r>
              <a:rPr lang="en-GB" b="1" dirty="0" err="1">
                <a:solidFill>
                  <a:srgbClr val="4472C4"/>
                </a:solidFill>
              </a:rPr>
              <a:t>mireinio</a:t>
            </a:r>
            <a:r>
              <a:rPr lang="en-GB" b="1" dirty="0">
                <a:solidFill>
                  <a:srgbClr val="4472C4"/>
                </a:solidFill>
              </a:rPr>
              <a:t>: </a:t>
            </a:r>
            <a:r>
              <a:rPr lang="en-GB" b="1" dirty="0" err="1">
                <a:solidFill>
                  <a:srgbClr val="4472C4"/>
                </a:solidFill>
              </a:rPr>
              <a:t>Ystyriwch</a:t>
            </a:r>
            <a:r>
              <a:rPr lang="en-GB" b="1" dirty="0">
                <a:solidFill>
                  <a:srgbClr val="4472C4"/>
                </a:solidFill>
              </a:rPr>
              <a:t> </a:t>
            </a:r>
            <a:r>
              <a:rPr lang="en-GB" b="1" dirty="0" err="1">
                <a:solidFill>
                  <a:srgbClr val="4472C4"/>
                </a:solidFill>
              </a:rPr>
              <a:t>drafod</a:t>
            </a:r>
            <a:r>
              <a:rPr lang="en-GB" b="1" dirty="0">
                <a:solidFill>
                  <a:srgbClr val="4472C4"/>
                </a:solidFill>
              </a:rPr>
              <a:t> </a:t>
            </a:r>
            <a:r>
              <a:rPr lang="en-GB" b="1" dirty="0" err="1">
                <a:solidFill>
                  <a:srgbClr val="4472C4"/>
                </a:solidFill>
              </a:rPr>
              <a:t>sut</a:t>
            </a:r>
            <a:r>
              <a:rPr lang="en-GB" b="1" dirty="0">
                <a:solidFill>
                  <a:srgbClr val="4472C4"/>
                </a:solidFill>
              </a:rPr>
              <a:t> y </a:t>
            </a:r>
            <a:r>
              <a:rPr lang="en-GB" b="1" dirty="0" err="1">
                <a:solidFill>
                  <a:srgbClr val="4472C4"/>
                </a:solidFill>
              </a:rPr>
              <a:t>byddwch</a:t>
            </a:r>
            <a:r>
              <a:rPr lang="en-GB" b="1" dirty="0">
                <a:solidFill>
                  <a:srgbClr val="4472C4"/>
                </a:solidFill>
              </a:rPr>
              <a:t> </a:t>
            </a:r>
            <a:r>
              <a:rPr lang="en-GB" b="1" dirty="0" err="1">
                <a:solidFill>
                  <a:srgbClr val="4472C4"/>
                </a:solidFill>
              </a:rPr>
              <a:t>chi’n</a:t>
            </a:r>
            <a:r>
              <a:rPr lang="en-GB" b="1" dirty="0">
                <a:solidFill>
                  <a:srgbClr val="4472C4"/>
                </a:solidFill>
              </a:rPr>
              <a:t> </a:t>
            </a:r>
            <a:r>
              <a:rPr lang="en-GB" b="1" dirty="0" err="1">
                <a:solidFill>
                  <a:srgbClr val="4472C4"/>
                </a:solidFill>
              </a:rPr>
              <a:t>adfyfyrio</a:t>
            </a:r>
            <a:r>
              <a:rPr lang="en-GB" b="1" dirty="0">
                <a:solidFill>
                  <a:srgbClr val="4472C4"/>
                </a:solidFill>
              </a:rPr>
              <a:t> </a:t>
            </a:r>
            <a:r>
              <a:rPr lang="en-GB" b="1" dirty="0" err="1">
                <a:solidFill>
                  <a:srgbClr val="4472C4"/>
                </a:solidFill>
              </a:rPr>
              <a:t>ar</a:t>
            </a:r>
            <a:r>
              <a:rPr lang="en-GB" b="1" dirty="0">
                <a:solidFill>
                  <a:srgbClr val="4472C4"/>
                </a:solidFill>
              </a:rPr>
              <a:t> </a:t>
            </a:r>
            <a:r>
              <a:rPr lang="en-GB" b="1" dirty="0" err="1">
                <a:solidFill>
                  <a:srgbClr val="4472C4"/>
                </a:solidFill>
              </a:rPr>
              <a:t>eich</a:t>
            </a:r>
            <a:r>
              <a:rPr lang="en-GB" b="1" dirty="0">
                <a:solidFill>
                  <a:srgbClr val="4472C4"/>
                </a:solidFill>
              </a:rPr>
              <a:t> </a:t>
            </a:r>
            <a:r>
              <a:rPr lang="en-GB" b="1" dirty="0" err="1">
                <a:solidFill>
                  <a:srgbClr val="4472C4"/>
                </a:solidFill>
              </a:rPr>
              <a:t>astudiaeth</a:t>
            </a:r>
            <a:r>
              <a:rPr lang="en-GB" b="1" dirty="0">
                <a:solidFill>
                  <a:srgbClr val="4472C4"/>
                </a:solidFill>
              </a:rPr>
              <a:t> </a:t>
            </a:r>
            <a:r>
              <a:rPr lang="en-GB" b="1" dirty="0" err="1">
                <a:solidFill>
                  <a:srgbClr val="4472C4"/>
                </a:solidFill>
              </a:rPr>
              <a:t>beilot</a:t>
            </a:r>
            <a:r>
              <a:rPr lang="en-GB" b="1" dirty="0">
                <a:solidFill>
                  <a:srgbClr val="4472C4"/>
                </a:solidFill>
              </a:rPr>
              <a:t> </a:t>
            </a:r>
            <a:r>
              <a:rPr lang="en-GB" b="1" dirty="0" err="1">
                <a:solidFill>
                  <a:srgbClr val="4472C4"/>
                </a:solidFill>
              </a:rPr>
              <a:t>e.e.</a:t>
            </a:r>
            <a:r>
              <a:rPr lang="en-GB" b="1" dirty="0">
                <a:solidFill>
                  <a:srgbClr val="4472C4"/>
                </a:solidFill>
              </a:rPr>
              <a:t>: </a:t>
            </a:r>
            <a:endPar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endParaRPr>
          </a:p>
          <a:p>
            <a:pPr lvl="1">
              <a:defRPr/>
            </a:pPr>
            <a:r>
              <a:rPr lang="en-GB" dirty="0" err="1">
                <a:solidFill>
                  <a:srgbClr val="4472C4"/>
                </a:solidFill>
              </a:rPr>
              <a:t>canfyddiadau</a:t>
            </a:r>
            <a:r>
              <a:rPr lang="en-GB" dirty="0">
                <a:solidFill>
                  <a:srgbClr val="4472C4"/>
                </a:solidFill>
              </a:rPr>
              <a:t> ac </a:t>
            </a:r>
            <a:r>
              <a:rPr lang="en-GB" dirty="0" err="1">
                <a:solidFill>
                  <a:srgbClr val="4472C4"/>
                </a:solidFill>
              </a:rPr>
              <a:t>addasiadau</a:t>
            </a:r>
            <a:r>
              <a:rPr lang="en-GB" dirty="0">
                <a:solidFill>
                  <a:srgbClr val="4472C4"/>
                </a:solidFill>
              </a:rPr>
              <a:t> </a:t>
            </a:r>
            <a:r>
              <a:rPr lang="en-GB" dirty="0" err="1">
                <a:solidFill>
                  <a:srgbClr val="4472C4"/>
                </a:solidFill>
              </a:rPr>
              <a:t>sydd</a:t>
            </a:r>
            <a:r>
              <a:rPr lang="en-GB" dirty="0">
                <a:solidFill>
                  <a:srgbClr val="4472C4"/>
                </a:solidFill>
              </a:rPr>
              <a:t> </a:t>
            </a:r>
            <a:r>
              <a:rPr lang="en-GB" dirty="0" err="1">
                <a:solidFill>
                  <a:srgbClr val="4472C4"/>
                </a:solidFill>
              </a:rPr>
              <a:t>eu</a:t>
            </a:r>
            <a:r>
              <a:rPr lang="en-GB" dirty="0">
                <a:solidFill>
                  <a:srgbClr val="4472C4"/>
                </a:solidFill>
              </a:rPr>
              <a:t> </a:t>
            </a:r>
            <a:r>
              <a:rPr lang="en-GB" dirty="0" err="1">
                <a:solidFill>
                  <a:srgbClr val="4472C4"/>
                </a:solidFill>
              </a:rPr>
              <a:t>hangen</a:t>
            </a:r>
            <a:r>
              <a:rPr lang="en-GB" dirty="0">
                <a:solidFill>
                  <a:srgbClr val="4472C4"/>
                </a:solidFill>
              </a:rPr>
              <a:t> </a:t>
            </a:r>
            <a:r>
              <a:rPr lang="en-GB" dirty="0" err="1">
                <a:solidFill>
                  <a:srgbClr val="4472C4"/>
                </a:solidFill>
              </a:rPr>
              <a:t>ar</a:t>
            </a:r>
            <a:r>
              <a:rPr lang="en-GB" dirty="0">
                <a:solidFill>
                  <a:srgbClr val="4472C4"/>
                </a:solidFill>
              </a:rPr>
              <a:t> </a:t>
            </a:r>
            <a:r>
              <a:rPr lang="en-GB" dirty="0" err="1">
                <a:solidFill>
                  <a:srgbClr val="4472C4"/>
                </a:solidFill>
              </a:rPr>
              <a:t>gyfer</a:t>
            </a:r>
            <a:r>
              <a:rPr lang="en-GB" dirty="0">
                <a:solidFill>
                  <a:srgbClr val="4472C4"/>
                </a:solidFill>
              </a:rPr>
              <a:t> y </a:t>
            </a:r>
            <a:r>
              <a:rPr lang="en-GB" dirty="0" err="1">
                <a:solidFill>
                  <a:srgbClr val="4472C4"/>
                </a:solidFill>
              </a:rPr>
              <a:t>brif</a:t>
            </a:r>
            <a:r>
              <a:rPr lang="en-GB" dirty="0">
                <a:solidFill>
                  <a:srgbClr val="4472C4"/>
                </a:solidFill>
              </a:rPr>
              <a:t> </a:t>
            </a:r>
            <a:r>
              <a:rPr lang="en-GB" dirty="0" err="1">
                <a:solidFill>
                  <a:srgbClr val="4472C4"/>
                </a:solidFill>
              </a:rPr>
              <a:t>astudiaeth</a:t>
            </a:r>
            <a:r>
              <a:rPr lang="en-GB" dirty="0">
                <a:solidFill>
                  <a:srgbClr val="4472C4"/>
                </a:solidFill>
              </a:rPr>
              <a:t>. </a:t>
            </a:r>
            <a:r>
              <a:rPr lang="en-GB" dirty="0" err="1">
                <a:solidFill>
                  <a:srgbClr val="4472C4"/>
                </a:solidFill>
              </a:rPr>
              <a:t>Dylech</a:t>
            </a:r>
            <a:r>
              <a:rPr lang="en-GB" dirty="0">
                <a:solidFill>
                  <a:srgbClr val="4472C4"/>
                </a:solidFill>
              </a:rPr>
              <a:t> </a:t>
            </a:r>
            <a:r>
              <a:rPr lang="en-GB" dirty="0" err="1">
                <a:solidFill>
                  <a:srgbClr val="4472C4"/>
                </a:solidFill>
              </a:rPr>
              <a:t>gynnwys</a:t>
            </a:r>
            <a:r>
              <a:rPr lang="en-GB" dirty="0">
                <a:solidFill>
                  <a:srgbClr val="4472C4"/>
                </a:solidFill>
              </a:rPr>
              <a:t>:
Beth </a:t>
            </a:r>
            <a:r>
              <a:rPr lang="en-GB" dirty="0" err="1">
                <a:solidFill>
                  <a:srgbClr val="4472C4"/>
                </a:solidFill>
              </a:rPr>
              <a:t>allai</a:t>
            </a:r>
            <a:r>
              <a:rPr lang="en-GB" dirty="0">
                <a:solidFill>
                  <a:srgbClr val="4472C4"/>
                </a:solidFill>
              </a:rPr>
              <a:t> </a:t>
            </a:r>
            <a:r>
              <a:rPr lang="en-GB" dirty="0" err="1">
                <a:solidFill>
                  <a:srgbClr val="4472C4"/>
                </a:solidFill>
              </a:rPr>
              <a:t>weithio'n</a:t>
            </a:r>
            <a:r>
              <a:rPr lang="en-GB" dirty="0">
                <a:solidFill>
                  <a:srgbClr val="4472C4"/>
                </a:solidFill>
              </a:rPr>
              <a:t> </a:t>
            </a:r>
            <a:r>
              <a:rPr lang="en-GB" dirty="0" err="1">
                <a:solidFill>
                  <a:srgbClr val="4472C4"/>
                </a:solidFill>
              </a:rPr>
              <a:t>dda</a:t>
            </a:r>
            <a:r>
              <a:rPr lang="en-GB" dirty="0">
                <a:solidFill>
                  <a:srgbClr val="4472C4"/>
                </a:solidFill>
              </a:rPr>
              <a:t>
Beth </a:t>
            </a:r>
            <a:r>
              <a:rPr lang="en-GB" dirty="0" err="1">
                <a:solidFill>
                  <a:srgbClr val="4472C4"/>
                </a:solidFill>
              </a:rPr>
              <a:t>sydd</a:t>
            </a:r>
            <a:r>
              <a:rPr lang="en-GB" dirty="0">
                <a:solidFill>
                  <a:srgbClr val="4472C4"/>
                </a:solidFill>
              </a:rPr>
              <a:t> </a:t>
            </a:r>
            <a:r>
              <a:rPr lang="en-GB" dirty="0" err="1">
                <a:solidFill>
                  <a:srgbClr val="4472C4"/>
                </a:solidFill>
              </a:rPr>
              <a:t>angen</a:t>
            </a:r>
            <a:r>
              <a:rPr lang="en-GB" dirty="0">
                <a:solidFill>
                  <a:srgbClr val="4472C4"/>
                </a:solidFill>
              </a:rPr>
              <a:t> </a:t>
            </a:r>
            <a:r>
              <a:rPr lang="en-GB" dirty="0" err="1">
                <a:solidFill>
                  <a:srgbClr val="4472C4"/>
                </a:solidFill>
              </a:rPr>
              <a:t>ei</a:t>
            </a:r>
            <a:r>
              <a:rPr lang="en-GB" dirty="0">
                <a:solidFill>
                  <a:srgbClr val="4472C4"/>
                </a:solidFill>
              </a:rPr>
              <a:t> </a:t>
            </a:r>
            <a:r>
              <a:rPr lang="en-GB" dirty="0" err="1">
                <a:solidFill>
                  <a:srgbClr val="4472C4"/>
                </a:solidFill>
              </a:rPr>
              <a:t>adolygu</a:t>
            </a:r>
            <a:r>
              <a:rPr lang="en-GB" dirty="0">
                <a:solidFill>
                  <a:srgbClr val="4472C4"/>
                </a:solidFill>
              </a:rPr>
              <a:t>
</a:t>
            </a:r>
            <a:r>
              <a:rPr lang="en-GB" dirty="0" err="1">
                <a:solidFill>
                  <a:srgbClr val="4472C4"/>
                </a:solidFill>
              </a:rPr>
              <a:t>Goblygiadau</a:t>
            </a:r>
            <a:r>
              <a:rPr lang="en-GB" dirty="0">
                <a:solidFill>
                  <a:srgbClr val="4472C4"/>
                </a:solidFill>
              </a:rPr>
              <a:t> </a:t>
            </a:r>
            <a:r>
              <a:rPr lang="en-GB" dirty="0" err="1">
                <a:solidFill>
                  <a:srgbClr val="4472C4"/>
                </a:solidFill>
              </a:rPr>
              <a:t>ar</a:t>
            </a:r>
            <a:r>
              <a:rPr lang="en-GB" dirty="0">
                <a:solidFill>
                  <a:srgbClr val="4472C4"/>
                </a:solidFill>
              </a:rPr>
              <a:t> </a:t>
            </a:r>
            <a:r>
              <a:rPr lang="en-GB" dirty="0" err="1">
                <a:solidFill>
                  <a:srgbClr val="4472C4"/>
                </a:solidFill>
              </a:rPr>
              <a:t>gyfer</a:t>
            </a:r>
            <a:r>
              <a:rPr lang="en-GB" dirty="0">
                <a:solidFill>
                  <a:srgbClr val="4472C4"/>
                </a:solidFill>
              </a:rPr>
              <a:t> </a:t>
            </a:r>
            <a:r>
              <a:rPr lang="en-GB" dirty="0" err="1">
                <a:solidFill>
                  <a:srgbClr val="4472C4"/>
                </a:solidFill>
              </a:rPr>
              <a:t>ymchwil</a:t>
            </a:r>
            <a:r>
              <a:rPr lang="en-GB" dirty="0">
                <a:solidFill>
                  <a:srgbClr val="4472C4"/>
                </a:solidFill>
              </a:rPr>
              <a:t> </a:t>
            </a:r>
            <a:r>
              <a:rPr lang="en-GB" dirty="0" err="1">
                <a:solidFill>
                  <a:srgbClr val="4472C4"/>
                </a:solidFill>
              </a:rPr>
              <a:t>ar</a:t>
            </a:r>
            <a:r>
              <a:rPr lang="en-GB" dirty="0">
                <a:solidFill>
                  <a:srgbClr val="4472C4"/>
                </a:solidFill>
              </a:rPr>
              <a:t> </a:t>
            </a:r>
            <a:r>
              <a:rPr lang="en-GB" dirty="0" err="1">
                <a:solidFill>
                  <a:srgbClr val="4472C4"/>
                </a:solidFill>
              </a:rPr>
              <a:t>raddfa</a:t>
            </a:r>
            <a:r>
              <a:rPr lang="en-GB" dirty="0">
                <a:solidFill>
                  <a:srgbClr val="4472C4"/>
                </a:solidFill>
              </a:rPr>
              <a:t> </a:t>
            </a:r>
            <a:r>
              <a:rPr lang="en-GB" dirty="0" err="1">
                <a:solidFill>
                  <a:srgbClr val="4472C4"/>
                </a:solidFill>
              </a:rPr>
              <a:t>eang</a:t>
            </a:r>
            <a:endParaRPr kumimoji="0" lang="en-GB" sz="2400" b="0" i="0" u="none" strike="noStrike" kern="1200" cap="none" spc="0" normalizeH="0" baseline="0" noProof="0" dirty="0">
              <a:ln>
                <a:noFill/>
              </a:ln>
              <a:solidFill>
                <a:srgbClr val="4472C4"/>
              </a:solidFill>
              <a:effectLst/>
              <a:uLnTx/>
              <a:uFillTx/>
              <a:latin typeface="Calibri" panose="020F0502020204030204"/>
              <a:ea typeface="+mn-ea"/>
              <a:cs typeface="+mn-cs"/>
            </a:endParaRPr>
          </a:p>
          <a:p>
            <a:endParaRPr lang="en-GB" dirty="0"/>
          </a:p>
        </p:txBody>
      </p:sp>
      <p:sp>
        <p:nvSpPr>
          <p:cNvPr id="4" name="Content Placeholder 3">
            <a:extLst>
              <a:ext uri="{FF2B5EF4-FFF2-40B4-BE49-F238E27FC236}">
                <a16:creationId xmlns:a16="http://schemas.microsoft.com/office/drawing/2014/main" id="{F9F920D4-0768-E048-BBD3-08FCC774C234}"/>
              </a:ext>
            </a:extLst>
          </p:cNvPr>
          <p:cNvSpPr>
            <a:spLocks noGrp="1"/>
          </p:cNvSpPr>
          <p:nvPr>
            <p:ph sz="half" idx="2"/>
          </p:nvPr>
        </p:nvSpPr>
        <p:spPr/>
        <p:txBody>
          <a:bodyPr>
            <a:normAutofit fontScale="85000" lnSpcReduction="10000"/>
          </a:bodyPr>
          <a:lstStyle/>
          <a:p>
            <a:r>
              <a:rPr lang="en-GB" b="1" dirty="0">
                <a:solidFill>
                  <a:schemeClr val="accent1"/>
                </a:solidFill>
              </a:rPr>
              <a:t>9. Reporting and Refinement: Consider discussing how you will reflect on your pilot study </a:t>
            </a:r>
            <a:r>
              <a:rPr lang="en-GB" b="1" dirty="0" err="1">
                <a:solidFill>
                  <a:schemeClr val="accent1"/>
                </a:solidFill>
              </a:rPr>
              <a:t>e.g</a:t>
            </a:r>
            <a:r>
              <a:rPr lang="en-GB" b="1" dirty="0">
                <a:solidFill>
                  <a:schemeClr val="accent1"/>
                </a:solidFill>
              </a:rPr>
              <a:t>: </a:t>
            </a:r>
          </a:p>
          <a:p>
            <a:pPr lvl="1"/>
            <a:r>
              <a:rPr lang="en-GB" dirty="0">
                <a:solidFill>
                  <a:schemeClr val="accent1"/>
                </a:solidFill>
              </a:rPr>
              <a:t>findings and adjustments needed for the main study. Include:</a:t>
            </a:r>
          </a:p>
          <a:p>
            <a:pPr lvl="1"/>
            <a:r>
              <a:rPr lang="en-GB" dirty="0">
                <a:solidFill>
                  <a:schemeClr val="accent1"/>
                </a:solidFill>
              </a:rPr>
              <a:t>What might work well</a:t>
            </a:r>
          </a:p>
          <a:p>
            <a:pPr lvl="1"/>
            <a:r>
              <a:rPr lang="en-GB" dirty="0">
                <a:solidFill>
                  <a:schemeClr val="accent1"/>
                </a:solidFill>
              </a:rPr>
              <a:t>What needs revision</a:t>
            </a:r>
          </a:p>
          <a:p>
            <a:pPr lvl="1"/>
            <a:r>
              <a:rPr lang="en-GB" dirty="0">
                <a:solidFill>
                  <a:schemeClr val="accent1"/>
                </a:solidFill>
              </a:rPr>
              <a:t>Implications for full-scale research</a:t>
            </a:r>
          </a:p>
          <a:p>
            <a:endParaRPr lang="en-GB" dirty="0"/>
          </a:p>
        </p:txBody>
      </p:sp>
    </p:spTree>
    <p:extLst>
      <p:ext uri="{BB962C8B-B14F-4D97-AF65-F5344CB8AC3E}">
        <p14:creationId xmlns:p14="http://schemas.microsoft.com/office/powerpoint/2010/main" val="42179411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DED33-4F95-D0E3-7F7C-B869488DB22E}"/>
              </a:ext>
            </a:extLst>
          </p:cNvPr>
          <p:cNvSpPr>
            <a:spLocks noGrp="1"/>
          </p:cNvSpPr>
          <p:nvPr>
            <p:ph type="title"/>
          </p:nvPr>
        </p:nvSpPr>
        <p:spPr/>
        <p:txBody>
          <a:bodyPr/>
          <a:lstStyle/>
          <a:p>
            <a:r>
              <a:rPr lang="en-GB" dirty="0" err="1"/>
              <a:t>Rheoli</a:t>
            </a:r>
            <a:r>
              <a:rPr lang="en-GB" dirty="0"/>
              <a:t> </a:t>
            </a:r>
            <a:r>
              <a:rPr lang="en-GB" dirty="0" err="1"/>
              <a:t>eich</a:t>
            </a:r>
            <a:r>
              <a:rPr lang="en-GB" dirty="0"/>
              <a:t> </a:t>
            </a:r>
            <a:r>
              <a:rPr lang="en-GB" dirty="0" err="1"/>
              <a:t>astudiaeth</a:t>
            </a:r>
            <a:r>
              <a:rPr lang="en-GB" dirty="0"/>
              <a:t> </a:t>
            </a:r>
            <a:r>
              <a:rPr lang="en-GB" dirty="0" err="1"/>
              <a:t>beilot</a:t>
            </a:r>
            <a:r>
              <a:rPr lang="en-GB" dirty="0"/>
              <a:t> Managing your Pilot study</a:t>
            </a:r>
          </a:p>
        </p:txBody>
      </p:sp>
      <p:sp>
        <p:nvSpPr>
          <p:cNvPr id="3" name="Content Placeholder 2">
            <a:extLst>
              <a:ext uri="{FF2B5EF4-FFF2-40B4-BE49-F238E27FC236}">
                <a16:creationId xmlns:a16="http://schemas.microsoft.com/office/drawing/2014/main" id="{7F5950F0-48A1-A76C-A728-0DAA42961B6F}"/>
              </a:ext>
            </a:extLst>
          </p:cNvPr>
          <p:cNvSpPr>
            <a:spLocks noGrp="1"/>
          </p:cNvSpPr>
          <p:nvPr>
            <p:ph sz="half" idx="1"/>
          </p:nvPr>
        </p:nvSpPr>
        <p:spPr/>
        <p:txBody>
          <a:bodyPr>
            <a:normAutofit fontScale="92500" lnSpcReduction="20000"/>
          </a:bodyPr>
          <a:lstStyle/>
          <a:p>
            <a:pPr lvl="0">
              <a:defRPr/>
            </a:pPr>
            <a:r>
              <a:rPr lang="en-GB" dirty="0" err="1">
                <a:solidFill>
                  <a:srgbClr val="4472C4"/>
                </a:solidFill>
              </a:rPr>
              <a:t>Wrth</a:t>
            </a:r>
            <a:r>
              <a:rPr lang="en-GB" dirty="0">
                <a:solidFill>
                  <a:srgbClr val="4472C4"/>
                </a:solidFill>
              </a:rPr>
              <a:t> </a:t>
            </a:r>
            <a:r>
              <a:rPr lang="en-GB" dirty="0" err="1">
                <a:solidFill>
                  <a:srgbClr val="4472C4"/>
                </a:solidFill>
              </a:rPr>
              <a:t>ddylunio'ch</a:t>
            </a:r>
            <a:r>
              <a:rPr lang="en-GB" dirty="0">
                <a:solidFill>
                  <a:srgbClr val="4472C4"/>
                </a:solidFill>
              </a:rPr>
              <a:t> </a:t>
            </a:r>
            <a:r>
              <a:rPr lang="en-GB" dirty="0" err="1">
                <a:solidFill>
                  <a:srgbClr val="4472C4"/>
                </a:solidFill>
              </a:rPr>
              <a:t>astudiaeth</a:t>
            </a:r>
            <a:r>
              <a:rPr lang="en-GB" dirty="0">
                <a:solidFill>
                  <a:srgbClr val="4472C4"/>
                </a:solidFill>
              </a:rPr>
              <a:t> </a:t>
            </a:r>
            <a:r>
              <a:rPr lang="en-GB" dirty="0" err="1">
                <a:solidFill>
                  <a:srgbClr val="4472C4"/>
                </a:solidFill>
              </a:rPr>
              <a:t>beilot</a:t>
            </a:r>
            <a:r>
              <a:rPr lang="en-GB" dirty="0">
                <a:solidFill>
                  <a:srgbClr val="4472C4"/>
                </a:solidFill>
              </a:rPr>
              <a:t> </a:t>
            </a:r>
            <a:r>
              <a:rPr lang="en-GB" dirty="0" err="1">
                <a:solidFill>
                  <a:srgbClr val="4472C4"/>
                </a:solidFill>
              </a:rPr>
              <a:t>byddwch</a:t>
            </a:r>
            <a:r>
              <a:rPr lang="en-GB" dirty="0">
                <a:solidFill>
                  <a:srgbClr val="4472C4"/>
                </a:solidFill>
              </a:rPr>
              <a:t> </a:t>
            </a:r>
            <a:r>
              <a:rPr lang="en-GB" dirty="0" err="1">
                <a:solidFill>
                  <a:srgbClr val="4472C4"/>
                </a:solidFill>
              </a:rPr>
              <a:t>yn</a:t>
            </a:r>
            <a:r>
              <a:rPr lang="en-GB" dirty="0">
                <a:solidFill>
                  <a:srgbClr val="4472C4"/>
                </a:solidFill>
              </a:rPr>
              <a:t> </a:t>
            </a:r>
            <a:r>
              <a:rPr lang="en-GB" dirty="0" err="1">
                <a:solidFill>
                  <a:srgbClr val="4472C4"/>
                </a:solidFill>
              </a:rPr>
              <a:t>bragmatig</a:t>
            </a:r>
            <a:r>
              <a:rPr lang="en-GB" dirty="0">
                <a:solidFill>
                  <a:srgbClr val="4472C4"/>
                </a:solidFill>
              </a:rPr>
              <a:t> / </a:t>
            </a:r>
            <a:r>
              <a:rPr lang="en-GB" dirty="0" err="1">
                <a:solidFill>
                  <a:srgbClr val="4472C4"/>
                </a:solidFill>
              </a:rPr>
              <a:t>realistig</a:t>
            </a:r>
            <a:r>
              <a:rPr lang="en-GB" dirty="0">
                <a:solidFill>
                  <a:srgbClr val="4472C4"/>
                </a:solidFill>
              </a:rPr>
              <a:t> 
</a:t>
            </a:r>
            <a:r>
              <a:rPr lang="en-GB" dirty="0" err="1">
                <a:solidFill>
                  <a:srgbClr val="4472C4"/>
                </a:solidFill>
              </a:rPr>
              <a:t>Nid</a:t>
            </a:r>
            <a:r>
              <a:rPr lang="en-GB" dirty="0">
                <a:solidFill>
                  <a:srgbClr val="4472C4"/>
                </a:solidFill>
              </a:rPr>
              <a:t> </a:t>
            </a:r>
            <a:r>
              <a:rPr lang="en-GB" dirty="0" err="1">
                <a:solidFill>
                  <a:srgbClr val="4472C4"/>
                </a:solidFill>
              </a:rPr>
              <a:t>dyma'ch</a:t>
            </a:r>
            <a:r>
              <a:rPr lang="en-GB" dirty="0">
                <a:solidFill>
                  <a:srgbClr val="4472C4"/>
                </a:solidFill>
              </a:rPr>
              <a:t> </a:t>
            </a:r>
            <a:r>
              <a:rPr lang="en-GB" dirty="0" err="1">
                <a:solidFill>
                  <a:srgbClr val="4472C4"/>
                </a:solidFill>
              </a:rPr>
              <a:t>prif</a:t>
            </a:r>
            <a:r>
              <a:rPr lang="en-GB" dirty="0">
                <a:solidFill>
                  <a:srgbClr val="4472C4"/>
                </a:solidFill>
              </a:rPr>
              <a:t> </a:t>
            </a:r>
            <a:r>
              <a:rPr lang="en-GB" dirty="0" err="1">
                <a:solidFill>
                  <a:srgbClr val="4472C4"/>
                </a:solidFill>
              </a:rPr>
              <a:t>astudiaeth</a:t>
            </a:r>
            <a:r>
              <a:rPr lang="en-GB" dirty="0">
                <a:solidFill>
                  <a:srgbClr val="4472C4"/>
                </a:solidFill>
              </a:rPr>
              <a:t> 
</a:t>
            </a:r>
            <a:r>
              <a:rPr lang="en-GB" b="1" dirty="0" err="1">
                <a:solidFill>
                  <a:srgbClr val="4472C4"/>
                </a:solidFill>
              </a:rPr>
              <a:t>Paratowch</a:t>
            </a:r>
            <a:r>
              <a:rPr lang="en-GB" b="1" dirty="0">
                <a:solidFill>
                  <a:srgbClr val="4472C4"/>
                </a:solidFill>
              </a:rPr>
              <a:t> </a:t>
            </a:r>
            <a:r>
              <a:rPr lang="en-GB" b="1" dirty="0" err="1">
                <a:solidFill>
                  <a:srgbClr val="4472C4"/>
                </a:solidFill>
              </a:rPr>
              <a:t>linell</a:t>
            </a:r>
            <a:r>
              <a:rPr lang="en-GB" b="1" dirty="0">
                <a:solidFill>
                  <a:srgbClr val="4472C4"/>
                </a:solidFill>
              </a:rPr>
              <a:t> </a:t>
            </a:r>
            <a:r>
              <a:rPr lang="en-GB" b="1" dirty="0" err="1">
                <a:solidFill>
                  <a:srgbClr val="4472C4"/>
                </a:solidFill>
              </a:rPr>
              <a:t>amser</a:t>
            </a:r>
            <a:r>
              <a:rPr lang="en-GB" b="1" dirty="0">
                <a:solidFill>
                  <a:srgbClr val="4472C4"/>
                </a:solidFill>
              </a:rPr>
              <a:t> / </a:t>
            </a:r>
            <a:r>
              <a:rPr lang="en-GB" b="1" dirty="0" err="1">
                <a:solidFill>
                  <a:srgbClr val="4472C4"/>
                </a:solidFill>
              </a:rPr>
              <a:t>cynllun</a:t>
            </a:r>
            <a:r>
              <a:rPr lang="en-GB" b="1" dirty="0">
                <a:solidFill>
                  <a:srgbClr val="4472C4"/>
                </a:solidFill>
              </a:rPr>
              <a:t> </a:t>
            </a:r>
            <a:r>
              <a:rPr lang="en-GB" b="1" dirty="0" err="1">
                <a:solidFill>
                  <a:srgbClr val="4472C4"/>
                </a:solidFill>
              </a:rPr>
              <a:t>realistig</a:t>
            </a:r>
            <a:r>
              <a:rPr lang="en-GB" b="1" dirty="0">
                <a:solidFill>
                  <a:srgbClr val="4472C4"/>
                </a:solidFill>
              </a:rPr>
              <a:t> </a:t>
            </a:r>
            <a:r>
              <a:rPr lang="en-GB" b="1" dirty="0" err="1">
                <a:solidFill>
                  <a:srgbClr val="4472C4"/>
                </a:solidFill>
              </a:rPr>
              <a:t>fel</a:t>
            </a:r>
            <a:r>
              <a:rPr lang="en-GB" b="1" dirty="0">
                <a:solidFill>
                  <a:srgbClr val="4472C4"/>
                </a:solidFill>
              </a:rPr>
              <a:t> </a:t>
            </a:r>
            <a:r>
              <a:rPr lang="en-GB" b="1" dirty="0" err="1">
                <a:solidFill>
                  <a:srgbClr val="4472C4"/>
                </a:solidFill>
              </a:rPr>
              <a:t>rhan</a:t>
            </a:r>
            <a:r>
              <a:rPr lang="en-GB" b="1" dirty="0">
                <a:solidFill>
                  <a:srgbClr val="4472C4"/>
                </a:solidFill>
              </a:rPr>
              <a:t> </a:t>
            </a:r>
            <a:r>
              <a:rPr lang="en-GB" b="1" dirty="0" err="1">
                <a:solidFill>
                  <a:srgbClr val="4472C4"/>
                </a:solidFill>
              </a:rPr>
              <a:t>o’ch</a:t>
            </a:r>
            <a:r>
              <a:rPr lang="en-GB" b="1" dirty="0">
                <a:solidFill>
                  <a:srgbClr val="4472C4"/>
                </a:solidFill>
              </a:rPr>
              <a:t> </a:t>
            </a:r>
            <a:r>
              <a:rPr lang="en-GB" b="1" dirty="0" err="1">
                <a:solidFill>
                  <a:srgbClr val="4472C4"/>
                </a:solidFill>
              </a:rPr>
              <a:t>dyluniad</a:t>
            </a:r>
            <a:r>
              <a:rPr lang="en-GB" b="1" dirty="0">
                <a:solidFill>
                  <a:srgbClr val="4472C4"/>
                </a:solidFill>
              </a:rPr>
              <a:t> </a:t>
            </a:r>
            <a:r>
              <a:rPr lang="en-GB" b="1" dirty="0" err="1">
                <a:solidFill>
                  <a:srgbClr val="4472C4"/>
                </a:solidFill>
              </a:rPr>
              <a:t>ymchwil</a:t>
            </a:r>
            <a:r>
              <a:rPr lang="en-GB" b="1" dirty="0">
                <a:solidFill>
                  <a:srgbClr val="4472C4"/>
                </a:solidFill>
              </a:rPr>
              <a:t>. </a:t>
            </a:r>
            <a:r>
              <a:rPr lang="en-GB" b="1" dirty="0" err="1">
                <a:solidFill>
                  <a:srgbClr val="4472C4"/>
                </a:solidFill>
              </a:rPr>
              <a:t>Bydd</a:t>
            </a:r>
            <a:r>
              <a:rPr lang="en-GB" b="1" dirty="0">
                <a:solidFill>
                  <a:srgbClr val="4472C4"/>
                </a:solidFill>
              </a:rPr>
              <a:t> </a:t>
            </a:r>
            <a:r>
              <a:rPr lang="en-GB" b="1" dirty="0" err="1">
                <a:solidFill>
                  <a:srgbClr val="4472C4"/>
                </a:solidFill>
              </a:rPr>
              <a:t>hyn</a:t>
            </a:r>
            <a:r>
              <a:rPr lang="en-GB" b="1" dirty="0">
                <a:solidFill>
                  <a:srgbClr val="4472C4"/>
                </a:solidFill>
              </a:rPr>
              <a:t> </a:t>
            </a:r>
            <a:r>
              <a:rPr lang="en-GB" b="1" dirty="0" err="1">
                <a:solidFill>
                  <a:srgbClr val="4472C4"/>
                </a:solidFill>
              </a:rPr>
              <a:t>yn</a:t>
            </a:r>
            <a:r>
              <a:rPr lang="en-GB" b="1" dirty="0">
                <a:solidFill>
                  <a:srgbClr val="4472C4"/>
                </a:solidFill>
              </a:rPr>
              <a:t> </a:t>
            </a:r>
            <a:r>
              <a:rPr lang="en-GB" b="1" dirty="0" err="1">
                <a:solidFill>
                  <a:srgbClr val="4472C4"/>
                </a:solidFill>
              </a:rPr>
              <a:t>eich</a:t>
            </a:r>
            <a:r>
              <a:rPr lang="en-GB" b="1" dirty="0">
                <a:solidFill>
                  <a:srgbClr val="4472C4"/>
                </a:solidFill>
              </a:rPr>
              <a:t> </a:t>
            </a:r>
            <a:r>
              <a:rPr lang="en-GB" b="1" dirty="0" err="1">
                <a:solidFill>
                  <a:srgbClr val="4472C4"/>
                </a:solidFill>
              </a:rPr>
              <a:t>helpu</a:t>
            </a:r>
            <a:r>
              <a:rPr lang="en-GB" b="1" dirty="0">
                <a:solidFill>
                  <a:srgbClr val="4472C4"/>
                </a:solidFill>
              </a:rPr>
              <a:t> </a:t>
            </a:r>
            <a:r>
              <a:rPr lang="en-GB" b="1" dirty="0" err="1">
                <a:solidFill>
                  <a:srgbClr val="4472C4"/>
                </a:solidFill>
              </a:rPr>
              <a:t>i</a:t>
            </a:r>
            <a:r>
              <a:rPr lang="en-GB" b="1" dirty="0">
                <a:solidFill>
                  <a:srgbClr val="4472C4"/>
                </a:solidFill>
              </a:rPr>
              <a:t> </a:t>
            </a:r>
            <a:r>
              <a:rPr lang="en-GB" b="1" dirty="0" err="1">
                <a:solidFill>
                  <a:srgbClr val="4472C4"/>
                </a:solidFill>
              </a:rPr>
              <a:t>feddwl</a:t>
            </a:r>
            <a:r>
              <a:rPr lang="en-GB" b="1" dirty="0">
                <a:solidFill>
                  <a:srgbClr val="4472C4"/>
                </a:solidFill>
              </a:rPr>
              <a:t> am yr </a:t>
            </a:r>
            <a:r>
              <a:rPr lang="en-GB" b="1" dirty="0" err="1">
                <a:solidFill>
                  <a:srgbClr val="4472C4"/>
                </a:solidFill>
              </a:rPr>
              <a:t>hyn</a:t>
            </a:r>
            <a:r>
              <a:rPr lang="en-GB" b="1" dirty="0">
                <a:solidFill>
                  <a:srgbClr val="4472C4"/>
                </a:solidFill>
              </a:rPr>
              <a:t> </a:t>
            </a:r>
            <a:r>
              <a:rPr lang="en-GB" b="1" dirty="0" err="1">
                <a:solidFill>
                  <a:srgbClr val="4472C4"/>
                </a:solidFill>
              </a:rPr>
              <a:t>sy'n</a:t>
            </a:r>
            <a:r>
              <a:rPr lang="en-GB" b="1" dirty="0">
                <a:solidFill>
                  <a:srgbClr val="4472C4"/>
                </a:solidFill>
              </a:rPr>
              <a:t> </a:t>
            </a:r>
            <a:r>
              <a:rPr lang="en-GB" b="1" dirty="0" err="1">
                <a:solidFill>
                  <a:srgbClr val="4472C4"/>
                </a:solidFill>
              </a:rPr>
              <a:t>gyraeddadwy</a:t>
            </a:r>
            <a:r>
              <a:rPr lang="en-GB" b="1" dirty="0">
                <a:solidFill>
                  <a:srgbClr val="4472C4"/>
                </a:solidFill>
              </a:rPr>
              <a:t>!</a:t>
            </a:r>
            <a:r>
              <a:rPr kumimoji="0" lang="en-GB" sz="2800" b="1" i="0" u="none" strike="noStrike" kern="1200" cap="none" spc="0" normalizeH="0" baseline="0" noProof="0" dirty="0">
                <a:ln>
                  <a:noFill/>
                </a:ln>
                <a:solidFill>
                  <a:srgbClr val="4472C4"/>
                </a:solidFill>
                <a:effectLst/>
                <a:uLnTx/>
                <a:uFillTx/>
                <a:latin typeface="Calibri" panose="020F0502020204030204"/>
                <a:ea typeface="+mn-ea"/>
                <a:cs typeface="+mn-cs"/>
              </a:rPr>
              <a:t> </a:t>
            </a:r>
          </a:p>
          <a:p>
            <a:endParaRPr lang="en-GB" dirty="0"/>
          </a:p>
        </p:txBody>
      </p:sp>
      <p:sp>
        <p:nvSpPr>
          <p:cNvPr id="4" name="Content Placeholder 3">
            <a:extLst>
              <a:ext uri="{FF2B5EF4-FFF2-40B4-BE49-F238E27FC236}">
                <a16:creationId xmlns:a16="http://schemas.microsoft.com/office/drawing/2014/main" id="{12FB8F73-D960-05A6-662E-278E0A213A30}"/>
              </a:ext>
            </a:extLst>
          </p:cNvPr>
          <p:cNvSpPr>
            <a:spLocks noGrp="1"/>
          </p:cNvSpPr>
          <p:nvPr>
            <p:ph sz="half" idx="2"/>
          </p:nvPr>
        </p:nvSpPr>
        <p:spPr/>
        <p:txBody>
          <a:bodyPr>
            <a:normAutofit fontScale="92500" lnSpcReduction="20000"/>
          </a:bodyPr>
          <a:lstStyle/>
          <a:p>
            <a:r>
              <a:rPr lang="en-GB" dirty="0">
                <a:solidFill>
                  <a:schemeClr val="accent1"/>
                </a:solidFill>
              </a:rPr>
              <a:t>When designing your Pilot study be pragmatic / realistic </a:t>
            </a:r>
          </a:p>
          <a:p>
            <a:r>
              <a:rPr lang="en-GB" dirty="0">
                <a:solidFill>
                  <a:schemeClr val="accent1"/>
                </a:solidFill>
              </a:rPr>
              <a:t>This is not your main study </a:t>
            </a:r>
          </a:p>
          <a:p>
            <a:r>
              <a:rPr lang="en-GB" b="1" dirty="0">
                <a:solidFill>
                  <a:schemeClr val="accent1"/>
                </a:solidFill>
              </a:rPr>
              <a:t>Prepare a realistic  timeline / plan as a part of your research design this will help you to think about what is achievable! </a:t>
            </a:r>
          </a:p>
        </p:txBody>
      </p:sp>
    </p:spTree>
    <p:extLst>
      <p:ext uri="{BB962C8B-B14F-4D97-AF65-F5344CB8AC3E}">
        <p14:creationId xmlns:p14="http://schemas.microsoft.com/office/powerpoint/2010/main" val="35057588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89720-3660-9A29-DA80-0180BE57934D}"/>
              </a:ext>
            </a:extLst>
          </p:cNvPr>
          <p:cNvSpPr>
            <a:spLocks noGrp="1"/>
          </p:cNvSpPr>
          <p:nvPr>
            <p:ph type="title"/>
          </p:nvPr>
        </p:nvSpPr>
        <p:spPr/>
        <p:txBody>
          <a:bodyPr/>
          <a:lstStyle/>
          <a:p>
            <a:r>
              <a:rPr lang="en-GB" dirty="0" err="1"/>
              <a:t>Gweithredoedd</a:t>
            </a:r>
            <a:r>
              <a:rPr lang="en-GB" dirty="0"/>
              <a:t> / Actions </a:t>
            </a:r>
          </a:p>
        </p:txBody>
      </p:sp>
      <p:sp>
        <p:nvSpPr>
          <p:cNvPr id="3" name="Content Placeholder 2">
            <a:extLst>
              <a:ext uri="{FF2B5EF4-FFF2-40B4-BE49-F238E27FC236}">
                <a16:creationId xmlns:a16="http://schemas.microsoft.com/office/drawing/2014/main" id="{29B1D96E-FDC7-BF16-DA10-5F8DAE27FEAB}"/>
              </a:ext>
            </a:extLst>
          </p:cNvPr>
          <p:cNvSpPr>
            <a:spLocks noGrp="1"/>
          </p:cNvSpPr>
          <p:nvPr>
            <p:ph sz="half" idx="1"/>
          </p:nvPr>
        </p:nvSpPr>
        <p:spPr/>
        <p:txBody>
          <a:bodyPr>
            <a:normAutofit fontScale="85000" lnSpcReduction="20000"/>
          </a:bodyPr>
          <a:lstStyle/>
          <a:p>
            <a:pPr lvl="0">
              <a:defRPr/>
            </a:pPr>
            <a:r>
              <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rPr>
              <a:t>1</a:t>
            </a:r>
            <a:r>
              <a:rPr lang="en-GB" dirty="0">
                <a:solidFill>
                  <a:srgbClr val="4472C4"/>
                </a:solidFill>
              </a:rPr>
              <a:t>. </a:t>
            </a:r>
            <a:r>
              <a:rPr lang="en-GB" dirty="0" err="1">
                <a:solidFill>
                  <a:srgbClr val="4472C4"/>
                </a:solidFill>
              </a:rPr>
              <a:t>Datblygwch</a:t>
            </a:r>
            <a:r>
              <a:rPr lang="en-GB" dirty="0">
                <a:solidFill>
                  <a:srgbClr val="4472C4"/>
                </a:solidFill>
              </a:rPr>
              <a:t> </a:t>
            </a:r>
            <a:r>
              <a:rPr lang="en-GB" dirty="0" err="1">
                <a:solidFill>
                  <a:srgbClr val="4472C4"/>
                </a:solidFill>
              </a:rPr>
              <a:t>linell</a:t>
            </a:r>
            <a:r>
              <a:rPr lang="en-GB" dirty="0">
                <a:solidFill>
                  <a:srgbClr val="4472C4"/>
                </a:solidFill>
              </a:rPr>
              <a:t> </a:t>
            </a:r>
            <a:r>
              <a:rPr lang="en-GB" dirty="0" err="1">
                <a:solidFill>
                  <a:srgbClr val="4472C4"/>
                </a:solidFill>
              </a:rPr>
              <a:t>amser</a:t>
            </a:r>
            <a:r>
              <a:rPr lang="en-GB" dirty="0">
                <a:solidFill>
                  <a:srgbClr val="4472C4"/>
                </a:solidFill>
              </a:rPr>
              <a:t>/</a:t>
            </a:r>
            <a:r>
              <a:rPr lang="en-GB" dirty="0" err="1">
                <a:solidFill>
                  <a:srgbClr val="4472C4"/>
                </a:solidFill>
              </a:rPr>
              <a:t>cynllun</a:t>
            </a:r>
            <a:r>
              <a:rPr lang="en-GB" dirty="0">
                <a:solidFill>
                  <a:srgbClr val="4472C4"/>
                </a:solidFill>
              </a:rPr>
              <a:t> </a:t>
            </a:r>
            <a:r>
              <a:rPr lang="en-GB" dirty="0" err="1">
                <a:solidFill>
                  <a:srgbClr val="4472C4"/>
                </a:solidFill>
              </a:rPr>
              <a:t>ar</a:t>
            </a:r>
            <a:r>
              <a:rPr lang="en-GB" dirty="0">
                <a:solidFill>
                  <a:srgbClr val="4472C4"/>
                </a:solidFill>
              </a:rPr>
              <a:t> </a:t>
            </a:r>
            <a:r>
              <a:rPr lang="en-GB" dirty="0" err="1">
                <a:solidFill>
                  <a:srgbClr val="4472C4"/>
                </a:solidFill>
              </a:rPr>
              <a:t>gyfer</a:t>
            </a:r>
            <a:r>
              <a:rPr lang="en-GB" dirty="0">
                <a:solidFill>
                  <a:srgbClr val="4472C4"/>
                </a:solidFill>
              </a:rPr>
              <a:t> </a:t>
            </a:r>
            <a:r>
              <a:rPr lang="en-GB" dirty="0" err="1">
                <a:solidFill>
                  <a:srgbClr val="4472C4"/>
                </a:solidFill>
              </a:rPr>
              <a:t>eich</a:t>
            </a:r>
            <a:r>
              <a:rPr lang="en-GB" dirty="0">
                <a:solidFill>
                  <a:srgbClr val="4472C4"/>
                </a:solidFill>
              </a:rPr>
              <a:t> </a:t>
            </a:r>
            <a:r>
              <a:rPr lang="en-GB" dirty="0" err="1">
                <a:solidFill>
                  <a:srgbClr val="4472C4"/>
                </a:solidFill>
              </a:rPr>
              <a:t>astudiaeth</a:t>
            </a:r>
            <a:r>
              <a:rPr lang="en-GB" dirty="0">
                <a:solidFill>
                  <a:srgbClr val="4472C4"/>
                </a:solidFill>
              </a:rPr>
              <a:t>: </a:t>
            </a:r>
            <a:r>
              <a:rPr lang="en-GB" dirty="0" err="1">
                <a:solidFill>
                  <a:srgbClr val="4472C4"/>
                </a:solidFill>
              </a:rPr>
              <a:t>Byddwch</a:t>
            </a:r>
            <a:r>
              <a:rPr lang="en-GB" dirty="0">
                <a:solidFill>
                  <a:srgbClr val="4472C4"/>
                </a:solidFill>
              </a:rPr>
              <a:t> </a:t>
            </a:r>
            <a:r>
              <a:rPr lang="en-GB" dirty="0" err="1">
                <a:solidFill>
                  <a:srgbClr val="4472C4"/>
                </a:solidFill>
              </a:rPr>
              <a:t>yn</a:t>
            </a:r>
            <a:r>
              <a:rPr lang="en-GB" dirty="0">
                <a:solidFill>
                  <a:srgbClr val="4472C4"/>
                </a:solidFill>
              </a:rPr>
              <a:t> </a:t>
            </a:r>
            <a:r>
              <a:rPr lang="en-GB" dirty="0" err="1">
                <a:solidFill>
                  <a:srgbClr val="4472C4"/>
                </a:solidFill>
              </a:rPr>
              <a:t>realistig</a:t>
            </a:r>
            <a:r>
              <a:rPr lang="en-GB" dirty="0">
                <a:solidFill>
                  <a:srgbClr val="4472C4"/>
                </a:solidFill>
              </a:rPr>
              <a:t>. </a:t>
            </a:r>
            <a:endPar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lang="en-GB" dirty="0">
                <a:solidFill>
                  <a:srgbClr val="4472C4"/>
                </a:solidFill>
              </a:rPr>
              <a:t>2. </a:t>
            </a:r>
            <a:r>
              <a:rPr lang="en-GB" dirty="0" err="1">
                <a:solidFill>
                  <a:srgbClr val="4472C4"/>
                </a:solidFill>
              </a:rPr>
              <a:t>Dechreuwch</a:t>
            </a:r>
            <a:r>
              <a:rPr lang="en-GB" dirty="0">
                <a:solidFill>
                  <a:srgbClr val="4472C4"/>
                </a:solidFill>
              </a:rPr>
              <a:t> </a:t>
            </a:r>
            <a:r>
              <a:rPr lang="en-GB" dirty="0" err="1">
                <a:solidFill>
                  <a:srgbClr val="4472C4"/>
                </a:solidFill>
              </a:rPr>
              <a:t>eich</a:t>
            </a:r>
            <a:r>
              <a:rPr lang="en-GB" dirty="0">
                <a:solidFill>
                  <a:srgbClr val="4472C4"/>
                </a:solidFill>
              </a:rPr>
              <a:t> Map </a:t>
            </a:r>
            <a:r>
              <a:rPr lang="en-GB" dirty="0" err="1">
                <a:solidFill>
                  <a:srgbClr val="4472C4"/>
                </a:solidFill>
              </a:rPr>
              <a:t>Cysyniadau</a:t>
            </a:r>
            <a:r>
              <a:rPr lang="en-GB" dirty="0">
                <a:solidFill>
                  <a:srgbClr val="4472C4"/>
                </a:solidFill>
              </a:rPr>
              <a:t> </a:t>
            </a:r>
            <a:r>
              <a:rPr lang="en-GB" dirty="0" err="1">
                <a:solidFill>
                  <a:srgbClr val="4472C4"/>
                </a:solidFill>
              </a:rPr>
              <a:t>heddiw</a:t>
            </a:r>
            <a:r>
              <a:rPr lang="en-GB" dirty="0">
                <a:solidFill>
                  <a:srgbClr val="4472C4"/>
                </a:solidFill>
              </a:rPr>
              <a:t>: </a:t>
            </a:r>
            <a:r>
              <a:rPr lang="en-GB" dirty="0" err="1">
                <a:solidFill>
                  <a:srgbClr val="4472C4"/>
                </a:solidFill>
              </a:rPr>
              <a:t>Dewch</a:t>
            </a:r>
            <a:r>
              <a:rPr lang="en-GB" dirty="0">
                <a:solidFill>
                  <a:srgbClr val="4472C4"/>
                </a:solidFill>
              </a:rPr>
              <a:t> ag </a:t>
            </a:r>
            <a:r>
              <a:rPr lang="en-GB" dirty="0" err="1">
                <a:solidFill>
                  <a:srgbClr val="4472C4"/>
                </a:solidFill>
              </a:rPr>
              <a:t>ef</a:t>
            </a:r>
            <a:r>
              <a:rPr lang="en-GB" dirty="0">
                <a:solidFill>
                  <a:srgbClr val="4472C4"/>
                </a:solidFill>
              </a:rPr>
              <a:t> </a:t>
            </a:r>
            <a:r>
              <a:rPr lang="en-GB" dirty="0" err="1">
                <a:solidFill>
                  <a:srgbClr val="4472C4"/>
                </a:solidFill>
              </a:rPr>
              <a:t>i’r</a:t>
            </a:r>
            <a:r>
              <a:rPr lang="en-GB" dirty="0">
                <a:solidFill>
                  <a:srgbClr val="4472C4"/>
                </a:solidFill>
              </a:rPr>
              <a:t> </a:t>
            </a:r>
            <a:r>
              <a:rPr lang="en-GB" dirty="0" err="1">
                <a:solidFill>
                  <a:srgbClr val="4472C4"/>
                </a:solidFill>
              </a:rPr>
              <a:t>cyfarfod</a:t>
            </a:r>
            <a:r>
              <a:rPr lang="en-GB" dirty="0">
                <a:solidFill>
                  <a:srgbClr val="4472C4"/>
                </a:solidFill>
              </a:rPr>
              <a:t> </a:t>
            </a:r>
            <a:r>
              <a:rPr lang="en-GB" dirty="0" err="1">
                <a:solidFill>
                  <a:srgbClr val="4472C4"/>
                </a:solidFill>
              </a:rPr>
              <a:t>goruchwylio</a:t>
            </a:r>
            <a:r>
              <a:rPr lang="en-GB" dirty="0">
                <a:solidFill>
                  <a:srgbClr val="4472C4"/>
                </a:solidFill>
              </a:rPr>
              <a:t> </a:t>
            </a:r>
            <a:endPar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endParaRPr>
          </a:p>
          <a:p>
            <a:pPr lvl="0">
              <a:defRPr/>
            </a:pPr>
            <a:r>
              <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rPr>
              <a:t>2. </a:t>
            </a:r>
            <a:r>
              <a:rPr kumimoji="0" lang="en-GB" sz="2800" b="0" i="0" u="none" strike="noStrike" kern="1200" cap="none" spc="0" normalizeH="0" baseline="0" noProof="0" dirty="0" err="1">
                <a:ln>
                  <a:noFill/>
                </a:ln>
                <a:solidFill>
                  <a:srgbClr val="4472C4"/>
                </a:solidFill>
                <a:effectLst/>
                <a:uLnTx/>
                <a:uFillTx/>
                <a:latin typeface="Calibri" panose="020F0502020204030204"/>
                <a:ea typeface="+mn-ea"/>
                <a:cs typeface="+mn-cs"/>
              </a:rPr>
              <a:t>Ailedrychwch</a:t>
            </a:r>
            <a:r>
              <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472C4"/>
                </a:solidFill>
                <a:effectLst/>
                <a:uLnTx/>
                <a:uFillTx/>
                <a:latin typeface="Calibri" panose="020F0502020204030204"/>
                <a:ea typeface="+mn-ea"/>
                <a:cs typeface="+mn-cs"/>
              </a:rPr>
              <a:t>ar</a:t>
            </a:r>
            <a:r>
              <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472C4"/>
                </a:solidFill>
                <a:effectLst/>
                <a:uLnTx/>
                <a:uFillTx/>
                <a:latin typeface="Calibri" panose="020F0502020204030204"/>
                <a:ea typeface="+mn-ea"/>
                <a:cs typeface="+mn-cs"/>
              </a:rPr>
              <a:t>eich</a:t>
            </a:r>
            <a:r>
              <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472C4"/>
                </a:solidFill>
                <a:effectLst/>
                <a:uLnTx/>
                <a:uFillTx/>
                <a:latin typeface="Calibri" panose="020F0502020204030204"/>
                <a:ea typeface="+mn-ea"/>
                <a:cs typeface="+mn-cs"/>
              </a:rPr>
              <a:t>ffurflen</a:t>
            </a:r>
            <a:r>
              <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rPr>
              <a:t> </a:t>
            </a:r>
            <a:r>
              <a:rPr kumimoji="0" lang="en-GB" sz="2800" b="0" i="0" u="none" strike="noStrike" kern="1200" cap="none" spc="0" normalizeH="0" baseline="0" noProof="0" dirty="0" err="1">
                <a:ln>
                  <a:noFill/>
                </a:ln>
                <a:solidFill>
                  <a:srgbClr val="4472C4"/>
                </a:solidFill>
                <a:effectLst/>
                <a:uLnTx/>
                <a:uFillTx/>
                <a:latin typeface="Calibri" panose="020F0502020204030204"/>
                <a:ea typeface="+mn-ea"/>
                <a:cs typeface="+mn-cs"/>
              </a:rPr>
              <a:t>Foeseg</a:t>
            </a:r>
            <a:r>
              <a:rPr kumimoji="0" lang="en-GB" sz="2800" b="0" i="0" u="none" strike="noStrike" kern="1200" cap="none" spc="0" normalizeH="0" baseline="0" noProof="0" dirty="0">
                <a:ln>
                  <a:noFill/>
                </a:ln>
                <a:solidFill>
                  <a:srgbClr val="4472C4"/>
                </a:solidFill>
                <a:effectLst/>
                <a:uLnTx/>
                <a:uFillTx/>
                <a:latin typeface="Calibri" panose="020F0502020204030204"/>
                <a:ea typeface="+mn-ea"/>
                <a:cs typeface="+mn-cs"/>
              </a:rPr>
              <a:t> </a:t>
            </a:r>
            <a:r>
              <a:rPr lang="en-GB" dirty="0">
                <a:solidFill>
                  <a:srgbClr val="4472C4"/>
                </a:solidFill>
              </a:rPr>
              <a:t>a </a:t>
            </a:r>
            <a:r>
              <a:rPr lang="en-GB" dirty="0" err="1">
                <a:solidFill>
                  <a:srgbClr val="4472C4"/>
                </a:solidFill>
              </a:rPr>
              <a:t>gallwn</a:t>
            </a:r>
            <a:r>
              <a:rPr lang="en-GB" dirty="0">
                <a:solidFill>
                  <a:srgbClr val="4472C4"/>
                </a:solidFill>
              </a:rPr>
              <a:t> </a:t>
            </a:r>
            <a:r>
              <a:rPr lang="en-GB" dirty="0" err="1">
                <a:solidFill>
                  <a:srgbClr val="4472C4"/>
                </a:solidFill>
              </a:rPr>
              <a:t>ei</a:t>
            </a:r>
            <a:r>
              <a:rPr lang="en-GB" dirty="0">
                <a:solidFill>
                  <a:srgbClr val="4472C4"/>
                </a:solidFill>
              </a:rPr>
              <a:t> </a:t>
            </a:r>
            <a:r>
              <a:rPr lang="en-GB" dirty="0" err="1">
                <a:solidFill>
                  <a:srgbClr val="4472C4"/>
                </a:solidFill>
              </a:rPr>
              <a:t>thrafod</a:t>
            </a:r>
            <a:r>
              <a:rPr lang="en-GB" dirty="0">
                <a:solidFill>
                  <a:srgbClr val="4472C4"/>
                </a:solidFill>
              </a:rPr>
              <a:t> </a:t>
            </a:r>
            <a:r>
              <a:rPr lang="en-GB" dirty="0" err="1">
                <a:solidFill>
                  <a:srgbClr val="4472C4"/>
                </a:solidFill>
              </a:rPr>
              <a:t>eto</a:t>
            </a:r>
            <a:r>
              <a:rPr lang="en-GB" dirty="0">
                <a:solidFill>
                  <a:srgbClr val="4472C4"/>
                </a:solidFill>
              </a:rPr>
              <a:t> </a:t>
            </a:r>
            <a:r>
              <a:rPr lang="en-GB" dirty="0" err="1">
                <a:solidFill>
                  <a:srgbClr val="4472C4"/>
                </a:solidFill>
              </a:rPr>
              <a:t>mewn</a:t>
            </a:r>
            <a:r>
              <a:rPr lang="en-GB" dirty="0">
                <a:solidFill>
                  <a:srgbClr val="4472C4"/>
                </a:solidFill>
              </a:rPr>
              <a:t> </a:t>
            </a:r>
            <a:r>
              <a:rPr lang="en-GB" dirty="0" err="1">
                <a:solidFill>
                  <a:srgbClr val="4472C4"/>
                </a:solidFill>
              </a:rPr>
              <a:t>cyfarfod</a:t>
            </a:r>
            <a:r>
              <a:rPr lang="en-GB" dirty="0">
                <a:solidFill>
                  <a:srgbClr val="4472C4"/>
                </a:solidFill>
              </a:rPr>
              <a:t> </a:t>
            </a:r>
            <a:r>
              <a:rPr lang="en-GB" dirty="0" err="1">
                <a:solidFill>
                  <a:srgbClr val="4472C4"/>
                </a:solidFill>
              </a:rPr>
              <a:t>goruchwylio</a:t>
            </a:r>
            <a:r>
              <a:rPr lang="en-GB" dirty="0">
                <a:solidFill>
                  <a:srgbClr val="4472C4"/>
                </a:solidFill>
              </a:rPr>
              <a:t>.</a:t>
            </a:r>
            <a:endParaRPr lang="en-GB" dirty="0"/>
          </a:p>
        </p:txBody>
      </p:sp>
      <p:sp>
        <p:nvSpPr>
          <p:cNvPr id="4" name="Content Placeholder 3">
            <a:extLst>
              <a:ext uri="{FF2B5EF4-FFF2-40B4-BE49-F238E27FC236}">
                <a16:creationId xmlns:a16="http://schemas.microsoft.com/office/drawing/2014/main" id="{55990C84-0885-FE4F-48FC-7B27541B1FD2}"/>
              </a:ext>
            </a:extLst>
          </p:cNvPr>
          <p:cNvSpPr>
            <a:spLocks noGrp="1"/>
          </p:cNvSpPr>
          <p:nvPr>
            <p:ph sz="half" idx="2"/>
          </p:nvPr>
        </p:nvSpPr>
        <p:spPr/>
        <p:txBody>
          <a:bodyPr>
            <a:normAutofit fontScale="85000" lnSpcReduction="20000"/>
          </a:bodyPr>
          <a:lstStyle/>
          <a:p>
            <a:r>
              <a:rPr lang="en-GB" dirty="0">
                <a:solidFill>
                  <a:schemeClr val="accent1"/>
                </a:solidFill>
              </a:rPr>
              <a:t>1. Develop a timeline/plan for your study: Be realistic. </a:t>
            </a:r>
          </a:p>
          <a:p>
            <a:r>
              <a:rPr lang="en-GB" dirty="0">
                <a:solidFill>
                  <a:schemeClr val="accent1"/>
                </a:solidFill>
              </a:rPr>
              <a:t>2. Concept Map, start today : Bring to supervision meeting </a:t>
            </a:r>
          </a:p>
          <a:p>
            <a:r>
              <a:rPr lang="en-GB" dirty="0">
                <a:solidFill>
                  <a:schemeClr val="accent1"/>
                </a:solidFill>
              </a:rPr>
              <a:t>2. Revisit your Ethics form and we can discuss again in supervision meeting.</a:t>
            </a:r>
          </a:p>
          <a:p>
            <a:pPr marL="0" indent="0">
              <a:buNone/>
            </a:pPr>
            <a:endParaRPr lang="en-GB" dirty="0"/>
          </a:p>
        </p:txBody>
      </p:sp>
    </p:spTree>
    <p:extLst>
      <p:ext uri="{BB962C8B-B14F-4D97-AF65-F5344CB8AC3E}">
        <p14:creationId xmlns:p14="http://schemas.microsoft.com/office/powerpoint/2010/main" val="22501708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34D64-70B9-D8F5-7647-A287A81CE55E}"/>
              </a:ext>
            </a:extLst>
          </p:cNvPr>
          <p:cNvSpPr>
            <a:spLocks noGrp="1"/>
          </p:cNvSpPr>
          <p:nvPr>
            <p:ph type="title"/>
          </p:nvPr>
        </p:nvSpPr>
        <p:spPr/>
        <p:txBody>
          <a:bodyPr>
            <a:normAutofit fontScale="90000"/>
          </a:bodyPr>
          <a:lstStyle/>
          <a:p>
            <a:r>
              <a:rPr lang="en-GB" dirty="0" err="1"/>
              <a:t>Cysylltiadau</a:t>
            </a:r>
            <a:r>
              <a:rPr lang="en-GB" dirty="0"/>
              <a:t> </a:t>
            </a:r>
            <a:r>
              <a:rPr lang="en-GB" dirty="0" err="1"/>
              <a:t>Cymorth</a:t>
            </a:r>
            <a:r>
              <a:rPr lang="en-GB" dirty="0"/>
              <a:t> </a:t>
            </a:r>
            <a:r>
              <a:rPr lang="en-GB" dirty="0" err="1"/>
              <a:t>Goruchwylio</a:t>
            </a:r>
            <a:r>
              <a:rPr lang="en-GB" dirty="0"/>
              <a:t>: Supervision Support Contacts: </a:t>
            </a:r>
          </a:p>
        </p:txBody>
      </p:sp>
      <p:sp>
        <p:nvSpPr>
          <p:cNvPr id="3" name="Content Placeholder 2">
            <a:extLst>
              <a:ext uri="{FF2B5EF4-FFF2-40B4-BE49-F238E27FC236}">
                <a16:creationId xmlns:a16="http://schemas.microsoft.com/office/drawing/2014/main" id="{5E4FC6D5-CE1B-6506-AABD-5D14B6FEA2C1}"/>
              </a:ext>
            </a:extLst>
          </p:cNvPr>
          <p:cNvSpPr>
            <a:spLocks noGrp="1"/>
          </p:cNvSpPr>
          <p:nvPr>
            <p:ph sz="half"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Darrel Williams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D.G.Williams@uwtsd.ac.uk</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endParaRPr lang="en-GB" dirty="0"/>
          </a:p>
        </p:txBody>
      </p:sp>
      <p:sp>
        <p:nvSpPr>
          <p:cNvPr id="4" name="Content Placeholder 3">
            <a:extLst>
              <a:ext uri="{FF2B5EF4-FFF2-40B4-BE49-F238E27FC236}">
                <a16:creationId xmlns:a16="http://schemas.microsoft.com/office/drawing/2014/main" id="{E1356DB8-A0F4-F767-0BFF-FE5609978082}"/>
              </a:ext>
            </a:extLst>
          </p:cNvPr>
          <p:cNvSpPr>
            <a:spLocks noGrp="1"/>
          </p:cNvSpPr>
          <p:nvPr>
            <p:ph sz="half" idx="2"/>
          </p:nvPr>
        </p:nvSpPr>
        <p:spPr/>
        <p:txBody>
          <a:bodyPr/>
          <a:lstStyle/>
          <a:p>
            <a:r>
              <a:rPr lang="en-GB" dirty="0"/>
              <a:t>Darrel Williams </a:t>
            </a:r>
            <a:r>
              <a:rPr lang="en-GB" dirty="0">
                <a:hlinkClick r:id="rId2"/>
              </a:rPr>
              <a:t>D.G.Williams@uwtsd.ac.uk</a:t>
            </a:r>
            <a:r>
              <a:rPr lang="en-GB" dirty="0"/>
              <a:t> </a:t>
            </a:r>
          </a:p>
        </p:txBody>
      </p:sp>
    </p:spTree>
    <p:extLst>
      <p:ext uri="{BB962C8B-B14F-4D97-AF65-F5344CB8AC3E}">
        <p14:creationId xmlns:p14="http://schemas.microsoft.com/office/powerpoint/2010/main" val="11872994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FCAED-DFAA-1160-080A-4A8B929C9C00}"/>
              </a:ext>
            </a:extLst>
          </p:cNvPr>
          <p:cNvSpPr>
            <a:spLocks noGrp="1"/>
          </p:cNvSpPr>
          <p:nvPr>
            <p:ph type="title"/>
          </p:nvPr>
        </p:nvSpPr>
        <p:spPr/>
        <p:txBody>
          <a:bodyPr/>
          <a:lstStyle/>
          <a:p>
            <a:r>
              <a:rPr lang="en-GB" dirty="0" err="1"/>
              <a:t>Cymorth</a:t>
            </a:r>
            <a:r>
              <a:rPr lang="en-GB" dirty="0"/>
              <a:t> </a:t>
            </a:r>
            <a:r>
              <a:rPr lang="en-GB" dirty="0" err="1"/>
              <a:t>Goruchwylio</a:t>
            </a:r>
            <a:endParaRPr lang="en-GB" dirty="0"/>
          </a:p>
        </p:txBody>
      </p:sp>
      <p:sp>
        <p:nvSpPr>
          <p:cNvPr id="3" name="Content Placeholder 2">
            <a:extLst>
              <a:ext uri="{FF2B5EF4-FFF2-40B4-BE49-F238E27FC236}">
                <a16:creationId xmlns:a16="http://schemas.microsoft.com/office/drawing/2014/main" id="{3F0A9E7F-6ADB-CAB5-D81E-E3D5809C5B25}"/>
              </a:ext>
            </a:extLst>
          </p:cNvPr>
          <p:cNvSpPr>
            <a:spLocks noGrp="1"/>
          </p:cNvSpPr>
          <p:nvPr>
            <p:ph sz="half" idx="1"/>
          </p:nvPr>
        </p:nvSpPr>
        <p:spPr/>
        <p:txBody>
          <a:bodyPr/>
          <a:lstStyle/>
          <a:p>
            <a:pPr lvl="0">
              <a:defRPr/>
            </a:pPr>
            <a:r>
              <a:rPr lang="en-GB" dirty="0" err="1">
                <a:solidFill>
                  <a:prstClr val="black"/>
                </a:solidFill>
              </a:rPr>
              <a:t>Cadwch</a:t>
            </a:r>
            <a:r>
              <a:rPr lang="en-GB" dirty="0">
                <a:solidFill>
                  <a:prstClr val="black"/>
                </a:solidFill>
              </a:rPr>
              <a:t> </a:t>
            </a:r>
            <a:r>
              <a:rPr lang="en-GB" dirty="0" err="1">
                <a:solidFill>
                  <a:prstClr val="black"/>
                </a:solidFill>
              </a:rPr>
              <a:t>mewn</a:t>
            </a:r>
            <a:r>
              <a:rPr lang="en-GB" dirty="0">
                <a:solidFill>
                  <a:prstClr val="black"/>
                </a:solidFill>
              </a:rPr>
              <a:t> </a:t>
            </a:r>
            <a:r>
              <a:rPr lang="en-GB" dirty="0" err="1">
                <a:solidFill>
                  <a:prstClr val="black"/>
                </a:solidFill>
              </a:rPr>
              <a:t>cysylltiad</a:t>
            </a:r>
            <a:r>
              <a:rPr lang="en-GB" dirty="0">
                <a:solidFill>
                  <a:prstClr val="black"/>
                </a:solidFill>
              </a:rPr>
              <a: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p>
          <a:p>
            <a:endParaRPr lang="en-GB" dirty="0"/>
          </a:p>
        </p:txBody>
      </p:sp>
      <p:sp>
        <p:nvSpPr>
          <p:cNvPr id="4" name="Content Placeholder 3">
            <a:extLst>
              <a:ext uri="{FF2B5EF4-FFF2-40B4-BE49-F238E27FC236}">
                <a16:creationId xmlns:a16="http://schemas.microsoft.com/office/drawing/2014/main" id="{CBF6DC2C-06FA-CE15-2057-BFD1E8A1627C}"/>
              </a:ext>
            </a:extLst>
          </p:cNvPr>
          <p:cNvSpPr>
            <a:spLocks noGrp="1"/>
          </p:cNvSpPr>
          <p:nvPr>
            <p:ph sz="half" idx="2"/>
          </p:nvPr>
        </p:nvSpPr>
        <p:spPr/>
        <p:txBody>
          <a:bodyPr/>
          <a:lstStyle/>
          <a:p>
            <a:r>
              <a:rPr lang="en-GB" dirty="0"/>
              <a:t>Keep in touch !! </a:t>
            </a:r>
          </a:p>
          <a:p>
            <a:pPr marL="0" indent="0">
              <a:buNone/>
            </a:pPr>
            <a:endParaRPr lang="en-GB" dirty="0"/>
          </a:p>
        </p:txBody>
      </p:sp>
    </p:spTree>
    <p:extLst>
      <p:ext uri="{BB962C8B-B14F-4D97-AF65-F5344CB8AC3E}">
        <p14:creationId xmlns:p14="http://schemas.microsoft.com/office/powerpoint/2010/main" val="34374842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D68D9-C4E4-A861-A1B9-7009BB1ED810}"/>
              </a:ext>
            </a:extLst>
          </p:cNvPr>
          <p:cNvSpPr>
            <a:spLocks noGrp="1"/>
          </p:cNvSpPr>
          <p:nvPr>
            <p:ph type="title"/>
          </p:nvPr>
        </p:nvSpPr>
        <p:spPr/>
        <p:txBody>
          <a:bodyPr/>
          <a:lstStyle/>
          <a:p>
            <a:r>
              <a:rPr lang="en-GB" dirty="0" err="1"/>
              <a:t>Darllen</a:t>
            </a:r>
            <a:r>
              <a:rPr lang="en-GB" dirty="0"/>
              <a:t> Pellach / Further Reading</a:t>
            </a:r>
          </a:p>
        </p:txBody>
      </p:sp>
      <p:sp>
        <p:nvSpPr>
          <p:cNvPr id="5" name="Content Placeholder 4">
            <a:extLst>
              <a:ext uri="{FF2B5EF4-FFF2-40B4-BE49-F238E27FC236}">
                <a16:creationId xmlns:a16="http://schemas.microsoft.com/office/drawing/2014/main" id="{4F9D1BC3-991C-443F-8382-658AB005DA96}"/>
              </a:ext>
            </a:extLst>
          </p:cNvPr>
          <p:cNvSpPr>
            <a:spLocks noGrp="1"/>
          </p:cNvSpPr>
          <p:nvPr>
            <p:ph idx="1"/>
          </p:nvPr>
        </p:nvSpPr>
        <p:spPr>
          <a:xfrm>
            <a:off x="473646" y="1368311"/>
            <a:ext cx="8041704" cy="4098211"/>
          </a:xfrm>
        </p:spPr>
        <p:txBody>
          <a:bodyPr>
            <a:noAutofit/>
          </a:bodyPr>
          <a:lstStyle/>
          <a:p>
            <a:r>
              <a:rPr lang="en-GB" sz="1200" dirty="0">
                <a:solidFill>
                  <a:schemeClr val="accent1"/>
                </a:solidFill>
              </a:rPr>
              <a:t>Conceição, S.C.O., Anita Samuel, A. and Yelich Biniecki, S.M. (2017) Using concept mapping as a tool for conducting research: An analysis of three approaches, </a:t>
            </a:r>
            <a:r>
              <a:rPr lang="en-GB" sz="1200" i="1" dirty="0">
                <a:solidFill>
                  <a:schemeClr val="accent1"/>
                </a:solidFill>
              </a:rPr>
              <a:t>Cogent Social Sciences</a:t>
            </a:r>
            <a:r>
              <a:rPr lang="en-GB" sz="1200" dirty="0">
                <a:solidFill>
                  <a:schemeClr val="accent1"/>
                </a:solidFill>
              </a:rPr>
              <a:t>, 3:1, 1404753, DOI: 10.1080/23311886.2017.1404753</a:t>
            </a:r>
            <a:r>
              <a:rPr lang="en-GB" sz="1200" b="1" dirty="0">
                <a:solidFill>
                  <a:schemeClr val="accent1"/>
                </a:solidFill>
              </a:rPr>
              <a:t> </a:t>
            </a:r>
          </a:p>
          <a:p>
            <a:r>
              <a:rPr lang="en-GB" sz="1200" dirty="0"/>
              <a:t>Creswell, J. W., &amp; Creswell, J. D. (2023). </a:t>
            </a:r>
            <a:r>
              <a:rPr lang="en-GB" sz="1200" i="1" dirty="0"/>
              <a:t>Research design : qualitative, quantitative, and mixed methods approaches</a:t>
            </a:r>
            <a:r>
              <a:rPr lang="en-GB" sz="1200" dirty="0"/>
              <a:t> (Sixth edition.). SAGE Publications, Inc.</a:t>
            </a:r>
          </a:p>
          <a:p>
            <a:r>
              <a:rPr lang="en-GB" sz="1200" dirty="0"/>
              <a:t>Denzin, N. K., Lincoln, Y. S., Giardina, M. D., &amp; Cannella, G. S. (Eds.). (2023). </a:t>
            </a:r>
            <a:r>
              <a:rPr lang="en-GB" sz="1200" i="1" dirty="0"/>
              <a:t>The SAGE handbook of qualitative research</a:t>
            </a:r>
            <a:r>
              <a:rPr lang="en-GB" sz="1200" dirty="0"/>
              <a:t> (Sixth edition.). SAGE.</a:t>
            </a:r>
            <a:endParaRPr lang="en-GB" sz="1200" b="1" dirty="0">
              <a:solidFill>
                <a:schemeClr val="accent1"/>
              </a:solidFill>
            </a:endParaRPr>
          </a:p>
          <a:p>
            <a:r>
              <a:rPr lang="en-US" altLang="en-US" sz="1200" dirty="0"/>
              <a:t>Malmqvist, J., Hellberg, K., </a:t>
            </a:r>
            <a:r>
              <a:rPr lang="en-US" altLang="en-US" sz="1200" dirty="0" err="1"/>
              <a:t>Möllås</a:t>
            </a:r>
            <a:r>
              <a:rPr lang="en-US" altLang="en-US" sz="1200" dirty="0"/>
              <a:t>, G., Rose, R., &amp; Shevlin, M. (2019). Conducting the Pilot Study: A Neglected Part of the Research Process? Methodological Findings Supporting the Importance of Piloting in Qualitative Research Studies. </a:t>
            </a:r>
            <a:r>
              <a:rPr lang="en-US" altLang="en-US" sz="1200" i="1" dirty="0"/>
              <a:t>International Journal of Qualitative Methods</a:t>
            </a:r>
            <a:r>
              <a:rPr lang="en-US" altLang="en-US" sz="1200" dirty="0"/>
              <a:t>, </a:t>
            </a:r>
            <a:r>
              <a:rPr lang="en-US" altLang="en-US" sz="1200" i="1" dirty="0"/>
              <a:t>18</a:t>
            </a:r>
            <a:r>
              <a:rPr lang="en-US" altLang="en-US" sz="1200" dirty="0"/>
              <a:t>. </a:t>
            </a:r>
            <a:r>
              <a:rPr lang="en-US" altLang="en-US" sz="1200" dirty="0">
                <a:hlinkClick r:id="rId2"/>
              </a:rPr>
              <a:t>https://doi.org/10.1177/1609406919878341</a:t>
            </a:r>
            <a:r>
              <a:rPr lang="en-US" altLang="en-US" sz="1200" dirty="0"/>
              <a:t> (Original work published 2019)</a:t>
            </a:r>
          </a:p>
          <a:p>
            <a:r>
              <a:rPr lang="en-GB" sz="1200" dirty="0"/>
              <a:t>Mukherji, P., &amp; Albon, D. (2023). </a:t>
            </a:r>
            <a:r>
              <a:rPr lang="en-GB" sz="1200" i="1" dirty="0"/>
              <a:t>Research methods in early childhood : an introductory guide</a:t>
            </a:r>
            <a:r>
              <a:rPr lang="en-GB" sz="1200" dirty="0"/>
              <a:t> (4th edition.). SAGE Publications Ltd.</a:t>
            </a:r>
          </a:p>
          <a:p>
            <a:r>
              <a:rPr lang="en-GB" sz="1200" dirty="0" err="1"/>
              <a:t>Sendall</a:t>
            </a:r>
            <a:r>
              <a:rPr lang="en-GB" sz="1200" dirty="0"/>
              <a:t>, M. C., McCosker, L. K., Brodie, A., Hill, M., &amp; Crane, P. (2018). Participatory action research, mixed methods, and research teams: learning from philosophically juxtaposed methodologies for optimal research outcomes. </a:t>
            </a:r>
            <a:r>
              <a:rPr lang="en-GB" sz="1200" i="1" dirty="0"/>
              <a:t>BMC Medical Research Methodology</a:t>
            </a:r>
            <a:r>
              <a:rPr lang="en-GB" sz="1200" dirty="0"/>
              <a:t>, </a:t>
            </a:r>
            <a:r>
              <a:rPr lang="en-GB" sz="1200" i="1" dirty="0"/>
              <a:t>18</a:t>
            </a:r>
            <a:r>
              <a:rPr lang="en-GB" sz="1200" dirty="0"/>
              <a:t>(1), Article 167. https://doi.org/10.1186/s12874-018-0636-1</a:t>
            </a:r>
          </a:p>
          <a:p>
            <a:r>
              <a:rPr lang="en-GB" sz="1200" dirty="0"/>
              <a:t>Wood, L. (2020). </a:t>
            </a:r>
            <a:r>
              <a:rPr lang="en-GB" sz="1200" i="1" dirty="0"/>
              <a:t>Participatory action learning and action research : theory, practice and process</a:t>
            </a:r>
            <a:r>
              <a:rPr lang="en-GB" sz="1200" dirty="0"/>
              <a:t> (1st ed.). Routledge.</a:t>
            </a:r>
          </a:p>
          <a:p>
            <a:r>
              <a:rPr lang="en-GB" sz="1200" dirty="0"/>
              <a:t>Snaza, N. (2015). </a:t>
            </a:r>
            <a:r>
              <a:rPr lang="en-GB" sz="1200" i="1" dirty="0"/>
              <a:t>Posthumanism and educational research /</a:t>
            </a:r>
            <a:r>
              <a:rPr lang="en-GB" sz="1200" dirty="0"/>
              <a:t>. Routledge,.</a:t>
            </a:r>
          </a:p>
        </p:txBody>
      </p:sp>
    </p:spTree>
    <p:extLst>
      <p:ext uri="{BB962C8B-B14F-4D97-AF65-F5344CB8AC3E}">
        <p14:creationId xmlns:p14="http://schemas.microsoft.com/office/powerpoint/2010/main" val="3439110447"/>
      </p:ext>
    </p:extLst>
  </p:cSld>
  <p:clrMapOvr>
    <a:masterClrMapping/>
  </p:clrMapOvr>
</p:sld>
</file>

<file path=ppt/theme/theme1.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Accessible example</Template>
  <TotalTime>0</TotalTime>
  <Words>3841</Words>
  <Application>Microsoft Office PowerPoint</Application>
  <PresentationFormat>On-screen Show (4:3)</PresentationFormat>
  <Paragraphs>355</Paragraphs>
  <Slides>29</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29</vt:i4>
      </vt:variant>
    </vt:vector>
  </HeadingPairs>
  <TitlesOfParts>
    <vt:vector size="37" baseType="lpstr">
      <vt:lpstr>Arial</vt:lpstr>
      <vt:lpstr>Calibri</vt:lpstr>
      <vt:lpstr>Calibri Light</vt:lpstr>
      <vt:lpstr>Segoe UI Symbol</vt:lpstr>
      <vt:lpstr>Times New Roman</vt:lpstr>
      <vt:lpstr>Title Slide 2</vt:lpstr>
      <vt:lpstr>Title Slide 4</vt:lpstr>
      <vt:lpstr>Accessible 2</vt:lpstr>
      <vt:lpstr>     Dylunio a Rheoli Ymchwil ar gyfer Arfer Proffesiynol  Research Design and Management for Professional Practice</vt:lpstr>
      <vt:lpstr>Nod / Aim</vt:lpstr>
      <vt:lpstr>Deilliannau Dysgu / Learning Outcomes </vt:lpstr>
      <vt:lpstr>Deilliannau Dysgu parhad: Learning Outcomes cont:  </vt:lpstr>
      <vt:lpstr>Asesu / Assessment </vt:lpstr>
      <vt:lpstr>Asesu / Assessment </vt:lpstr>
      <vt:lpstr>Asesu / Assessment</vt:lpstr>
      <vt:lpstr>Defnydd o AI</vt:lpstr>
      <vt:lpstr>Use of AI </vt:lpstr>
      <vt:lpstr>Ble i ddechrau / Where to start </vt:lpstr>
      <vt:lpstr>Pwrpas yr Astudiaeth Beilot Purpose of the Pilot Study</vt:lpstr>
      <vt:lpstr>Pwrpas yr Astudiaeth Beilot Purpose of the Pilot Study</vt:lpstr>
      <vt:lpstr>Pwrpas yr Astudiaeth Beilot  Purpose of the Pilot Study  </vt:lpstr>
      <vt:lpstr>Moeseg / Ethics </vt:lpstr>
      <vt:lpstr>Crynodeb o elfennau allweddol Dylunio/Methodoleg Ymchwil: Research Design/Methodology Key components Re-Cap:</vt:lpstr>
      <vt:lpstr>Dylunio Ymchwil Astudiaeth Beilot Pilot Study Research Design</vt:lpstr>
      <vt:lpstr>Dylunio Ymchwil Astudiaeth Beilot Pilot Study Research Design</vt:lpstr>
      <vt:lpstr>Dylunio Ymchwil Astudiaeth Beilot Pilot Study Research Design</vt:lpstr>
      <vt:lpstr>Dylunio Ymchwil Astudiaeth Beilot Pilot Study Research Design</vt:lpstr>
      <vt:lpstr>Dylunio Ymchwil Astudiaeth Beilot Pilot Study Research Design</vt:lpstr>
      <vt:lpstr>Dylunio Ymchwil Astudiaeth Beilot Pilot Study Research Design</vt:lpstr>
      <vt:lpstr>Dylunio Ymchwil Astudiaeth Beilot Pilot Study Research Design</vt:lpstr>
      <vt:lpstr>Dylunio Ymchwil Astudiaeth Beilot Pilot Study Research Design</vt:lpstr>
      <vt:lpstr>Dylunio Ymchwil Astudiaeth Beilot Pilot Study Research Design</vt:lpstr>
      <vt:lpstr>Rheoli eich astudiaeth beilot Managing your Pilot study</vt:lpstr>
      <vt:lpstr>Gweithredoedd / Actions </vt:lpstr>
      <vt:lpstr>Cysylltiadau Cymorth Goruchwylio: Supervision Support Contacts: </vt:lpstr>
      <vt:lpstr>Cymorth Goruchwylio</vt:lpstr>
      <vt:lpstr>Darllen Pellach /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Darrel Williams</cp:lastModifiedBy>
  <cp:revision>46</cp:revision>
  <dcterms:created xsi:type="dcterms:W3CDTF">2015-04-14T15:21:28Z</dcterms:created>
  <dcterms:modified xsi:type="dcterms:W3CDTF">2026-10-21T08:22:28Z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