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72"/>
    <p:restoredTop sz="94692"/>
  </p:normalViewPr>
  <p:slideViewPr>
    <p:cSldViewPr snapToGrid="0">
      <p:cViewPr varScale="1">
        <p:scale>
          <a:sx n="102" d="100"/>
          <a:sy n="102" d="100"/>
        </p:scale>
        <p:origin x="37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453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743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462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712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168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471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004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601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415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554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630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248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many circles&#10;&#10;Description automatically generated">
            <a:extLst>
              <a:ext uri="{FF2B5EF4-FFF2-40B4-BE49-F238E27FC236}">
                <a16:creationId xmlns:a16="http://schemas.microsoft.com/office/drawing/2014/main" id="{5E7926D4-8BE7-0287-E880-29CEE611215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5730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A9A5E2-9234-65BA-1477-FF14F9E1A4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LCHS4009: Professional Development within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4E16CB-130E-869F-B6CC-C91F7536E9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Alexandru Madalin Fudulu</a:t>
            </a:r>
          </a:p>
        </p:txBody>
      </p:sp>
    </p:spTree>
    <p:extLst>
      <p:ext uri="{BB962C8B-B14F-4D97-AF65-F5344CB8AC3E}">
        <p14:creationId xmlns:p14="http://schemas.microsoft.com/office/powerpoint/2010/main" val="40961017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B6DC0-2CF7-CE16-5ECD-2FA57BC84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Introduction</a:t>
            </a:r>
          </a:p>
        </p:txBody>
      </p:sp>
      <p:pic>
        <p:nvPicPr>
          <p:cNvPr id="1026" name="Picture 2" descr="Introduction ~ Definition, Overview &amp; Examples">
            <a:extLst>
              <a:ext uri="{FF2B5EF4-FFF2-40B4-BE49-F238E27FC236}">
                <a16:creationId xmlns:a16="http://schemas.microsoft.com/office/drawing/2014/main" id="{6538E41A-11A5-FC57-5220-C17C65F78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678" y="2441274"/>
            <a:ext cx="5173647" cy="31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2EE0B-1E04-3CD7-A674-81A97B952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 fontScale="85000" lnSpcReduction="10000"/>
          </a:bodyPr>
          <a:lstStyle/>
          <a:p>
            <a:r>
              <a:rPr lang="en-GB" sz="1700" dirty="0"/>
              <a:t>My name is Alexandru Madalin Fudulu.</a:t>
            </a:r>
          </a:p>
          <a:p>
            <a:r>
              <a:rPr lang="en-GB" sz="1700" dirty="0"/>
              <a:t>Career objective: To achieve a successful career helping people to enhance their standards of life in the UK health and social care sector.</a:t>
            </a:r>
          </a:p>
          <a:p>
            <a:r>
              <a:rPr lang="en-GB" sz="1700" dirty="0"/>
              <a:t>This presentation shall discuss my individual SWOT analysis, including my opportunities, threats, weaknesses, and strengths and the impact these findings shall make with regard to my prospective forthcoming career decisions.</a:t>
            </a:r>
          </a:p>
          <a:p>
            <a:r>
              <a:rPr lang="en-GB" sz="1600" dirty="0"/>
              <a:t>A SWOT analysis is a framework for strategic planning that looks at both internal and external aspects to assess a company's, project's, or person's Strengths, Weaknesses, Opportunities, and Threats (Leigh, 2009).</a:t>
            </a:r>
            <a:endParaRPr lang="en-GB" sz="1700" dirty="0"/>
          </a:p>
          <a:p>
            <a:r>
              <a:rPr lang="en-GB" sz="1700" dirty="0"/>
              <a:t>(Based on </a:t>
            </a:r>
            <a:r>
              <a:rPr lang="en-GB" sz="1700" dirty="0" err="1"/>
              <a:t>Gurel</a:t>
            </a:r>
            <a:r>
              <a:rPr lang="en-GB" sz="1700" dirty="0"/>
              <a:t> and Tat's (2017) SWOT analysis)</a:t>
            </a:r>
          </a:p>
        </p:txBody>
      </p:sp>
    </p:spTree>
    <p:extLst>
      <p:ext uri="{BB962C8B-B14F-4D97-AF65-F5344CB8AC3E}">
        <p14:creationId xmlns:p14="http://schemas.microsoft.com/office/powerpoint/2010/main" val="2485531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5" name="Rectangle 2064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9F842-57FB-27D8-ABB9-49345DD02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Strengths </a:t>
            </a:r>
          </a:p>
        </p:txBody>
      </p:sp>
      <p:pic>
        <p:nvPicPr>
          <p:cNvPr id="2050" name="Picture 2" descr="What Are Your Strengths (and Weaknesses): Tips &amp; Examples">
            <a:extLst>
              <a:ext uri="{FF2B5EF4-FFF2-40B4-BE49-F238E27FC236}">
                <a16:creationId xmlns:a16="http://schemas.microsoft.com/office/drawing/2014/main" id="{C842825F-59E0-8B14-E375-7A8E2D68B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678" y="2441274"/>
            <a:ext cx="5173647" cy="288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BB32F-1C01-792D-B314-09AEDD012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1700" dirty="0"/>
              <a:t>My practice in being sensitive to and meeting needs of people in care settings demonstrates active listening and empathy.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Collaboration: the ability to effectively collaborate with others to deliver care that is centered around the individual.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Reliability and professionalism include being on time, being polite, and being bound by secrecy.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Compassion, communication, and respect for individuals contribute to being important values in health and social care, as these demonstrate.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(</a:t>
            </a:r>
            <a:r>
              <a:rPr lang="en-GB" sz="1700" dirty="0" err="1"/>
              <a:t>Coman</a:t>
            </a:r>
            <a:r>
              <a:rPr lang="en-GB" sz="1700" dirty="0"/>
              <a:t>, 2009)</a:t>
            </a:r>
          </a:p>
        </p:txBody>
      </p:sp>
    </p:spTree>
    <p:extLst>
      <p:ext uri="{BB962C8B-B14F-4D97-AF65-F5344CB8AC3E}">
        <p14:creationId xmlns:p14="http://schemas.microsoft.com/office/powerpoint/2010/main" val="1393800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0A934-EAB8-B7EF-D006-F35F58D95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Weaknesses </a:t>
            </a:r>
          </a:p>
        </p:txBody>
      </p:sp>
      <p:pic>
        <p:nvPicPr>
          <p:cNvPr id="4098" name="Picture 2" descr="How to Answer “What Is Your Biggest Weakness?” in an Interview">
            <a:extLst>
              <a:ext uri="{FF2B5EF4-FFF2-40B4-BE49-F238E27FC236}">
                <a16:creationId xmlns:a16="http://schemas.microsoft.com/office/drawing/2014/main" id="{40C19DD0-4995-74AD-B917-8C764596A4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678" y="2441274"/>
            <a:ext cx="5173647" cy="271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C0E3-257D-8FFA-577B-9FB71F723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1800" dirty="0"/>
              <a:t>Comfort with Public Speaking: I sometimes also feel anxious while speaking in public with large groups of people.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Time management: it is not easy to balance school, work, and personal responsibilities.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Minimal Technical Knowledge: Not yet familiar with the vocabulary of the care and healthcare industry.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By being active in professional development activities, solicitous for feedback, and life-long learner, I seek to develop these areas.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(</a:t>
            </a:r>
            <a:r>
              <a:rPr lang="en-GB" sz="1800" dirty="0" err="1"/>
              <a:t>Coman</a:t>
            </a:r>
            <a:r>
              <a:rPr lang="en-GB" sz="1800" dirty="0"/>
              <a:t>, 2009)</a:t>
            </a:r>
          </a:p>
        </p:txBody>
      </p:sp>
    </p:spTree>
    <p:extLst>
      <p:ext uri="{BB962C8B-B14F-4D97-AF65-F5344CB8AC3E}">
        <p14:creationId xmlns:p14="http://schemas.microsoft.com/office/powerpoint/2010/main" val="549912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F12139-56FB-4233-FF11-50E815590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Opportunities </a:t>
            </a:r>
          </a:p>
        </p:txBody>
      </p:sp>
      <p:pic>
        <p:nvPicPr>
          <p:cNvPr id="5122" name="Picture 2" descr="Innovation: a lot of opportunities | by Joca Torres | Medium">
            <a:extLst>
              <a:ext uri="{FF2B5EF4-FFF2-40B4-BE49-F238E27FC236}">
                <a16:creationId xmlns:a16="http://schemas.microsoft.com/office/drawing/2014/main" id="{E9E39865-8E08-26FD-29C1-1A611A7848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678" y="2441274"/>
            <a:ext cx="5173647" cy="2780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C14FD-66FA-C0E4-4CA0-07569FFBC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Professional Courses and Training: I can make use of CPD schemes and workshops in order to enhance my skills.</a:t>
            </a:r>
          </a:p>
          <a:p>
            <a:pPr>
              <a:lnSpc>
                <a:spcPct val="110000"/>
              </a:lnSpc>
            </a:pPr>
            <a:r>
              <a:rPr lang="en-GB" sz="1500"/>
              <a:t>Career Development Pathways facilitates avenues of progression within the Health and Social Care industry in the United Kingdom.</a:t>
            </a:r>
          </a:p>
          <a:p>
            <a:pPr>
              <a:lnSpc>
                <a:spcPct val="110000"/>
              </a:lnSpc>
            </a:pPr>
            <a:r>
              <a:rPr lang="en-GB" sz="1500"/>
              <a:t>Acquisition of relationships with experts with whom we seek guidance and help is also called networking and mentoring.</a:t>
            </a:r>
          </a:p>
          <a:p>
            <a:pPr>
              <a:lnSpc>
                <a:spcPct val="110000"/>
              </a:lnSpc>
            </a:pPr>
            <a:r>
              <a:rPr lang="en-GB" sz="1500"/>
              <a:t>I can extend these prospects for professional growth with recourse to my strengths, such as reliability and teamwork.</a:t>
            </a:r>
          </a:p>
        </p:txBody>
      </p:sp>
    </p:spTree>
    <p:extLst>
      <p:ext uri="{BB962C8B-B14F-4D97-AF65-F5344CB8AC3E}">
        <p14:creationId xmlns:p14="http://schemas.microsoft.com/office/powerpoint/2010/main" val="1223918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4AB9B8B4-6AA0-6EC2-5180-35BA3CFC2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57E21-31FD-87EA-4FDD-66F818C5D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0872215" cy="1132258"/>
          </a:xfrm>
        </p:spPr>
        <p:txBody>
          <a:bodyPr>
            <a:normAutofit/>
          </a:bodyPr>
          <a:lstStyle/>
          <a:p>
            <a:r>
              <a:rPr lang="en-GB" dirty="0"/>
              <a:t>Threats </a:t>
            </a:r>
          </a:p>
        </p:txBody>
      </p:sp>
      <p:pic>
        <p:nvPicPr>
          <p:cNvPr id="6146" name="Picture 2" descr="SWOT Analysis Threat Examples and Definition">
            <a:extLst>
              <a:ext uri="{FF2B5EF4-FFF2-40B4-BE49-F238E27FC236}">
                <a16:creationId xmlns:a16="http://schemas.microsoft.com/office/drawing/2014/main" id="{D455B352-95B4-D79E-F187-2228150686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1" r="5924" b="-2"/>
          <a:stretch>
            <a:fillRect/>
          </a:stretch>
        </p:blipFill>
        <p:spPr bwMode="auto">
          <a:xfrm>
            <a:off x="731520" y="1775012"/>
            <a:ext cx="6355080" cy="453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75023-C2A7-342C-95F3-55C361656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5529" y="1775012"/>
            <a:ext cx="3999334" cy="453434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Occupational stress and burnout: stressful workplaces could affect employees' performance and well-being.</a:t>
            </a:r>
          </a:p>
          <a:p>
            <a:pPr>
              <a:lnSpc>
                <a:spcPct val="110000"/>
              </a:lnSpc>
            </a:pPr>
            <a:r>
              <a:rPr lang="en-GB" sz="1500"/>
              <a:t>Intense competition: a large pool of qualified candidates for few health and social care roles.</a:t>
            </a:r>
          </a:p>
          <a:p>
            <a:pPr>
              <a:lnSpc>
                <a:spcPct val="110000"/>
              </a:lnSpc>
            </a:pPr>
            <a:r>
              <a:rPr lang="en-GB" sz="1500"/>
              <a:t>The balance of obligations in one's life, job, and academia is referred to as work-life balance.</a:t>
            </a:r>
          </a:p>
          <a:p>
            <a:pPr>
              <a:lnSpc>
                <a:spcPct val="110000"/>
              </a:lnSpc>
            </a:pPr>
            <a:r>
              <a:rPr lang="en-GB" sz="1500"/>
              <a:t>By implementing measures of self-care, appropriate time management, and seeking assistance when necessary, these risk factors decrease for me.</a:t>
            </a:r>
          </a:p>
        </p:txBody>
      </p:sp>
    </p:spTree>
    <p:extLst>
      <p:ext uri="{BB962C8B-B14F-4D97-AF65-F5344CB8AC3E}">
        <p14:creationId xmlns:p14="http://schemas.microsoft.com/office/powerpoint/2010/main" val="815094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4AB9B8B4-6AA0-6EC2-5180-35BA3CFC2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3590F7-B7A8-B150-E70F-0F45A3CDA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0872215" cy="1132258"/>
          </a:xfrm>
        </p:spPr>
        <p:txBody>
          <a:bodyPr>
            <a:normAutofit/>
          </a:bodyPr>
          <a:lstStyle/>
          <a:p>
            <a:r>
              <a:rPr lang="en-GB" dirty="0"/>
              <a:t>Action Plan</a:t>
            </a:r>
          </a:p>
        </p:txBody>
      </p:sp>
      <p:pic>
        <p:nvPicPr>
          <p:cNvPr id="7170" name="Picture 2" descr="What is an Action Plan? How to Write (w/ Free Template) | Reclaim">
            <a:extLst>
              <a:ext uri="{FF2B5EF4-FFF2-40B4-BE49-F238E27FC236}">
                <a16:creationId xmlns:a16="http://schemas.microsoft.com/office/drawing/2014/main" id="{86E58CAA-152D-4700-EFFA-D199204FE9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46" r="4719" b="2"/>
          <a:stretch>
            <a:fillRect/>
          </a:stretch>
        </p:blipFill>
        <p:spPr bwMode="auto">
          <a:xfrm>
            <a:off x="731520" y="1775012"/>
            <a:ext cx="6355080" cy="453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404DD-6D80-D9FE-C302-7B44F8876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5529" y="1775012"/>
            <a:ext cx="3999334" cy="453434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Establish SMART goals, i.e., specific, measurable, achievable, relevant, time-bound, objectives for professional and skill development.</a:t>
            </a:r>
          </a:p>
          <a:p>
            <a:pPr>
              <a:lnSpc>
                <a:spcPct val="110000"/>
              </a:lnSpc>
            </a:pPr>
            <a:r>
              <a:rPr lang="en-GB" sz="1400"/>
              <a:t>Cultivate your own communications skills through workshops and feedback from mentors.</a:t>
            </a:r>
          </a:p>
          <a:p>
            <a:pPr>
              <a:lnSpc>
                <a:spcPct val="110000"/>
              </a:lnSpc>
            </a:pPr>
            <a:r>
              <a:rPr lang="en-GB" sz="1400"/>
              <a:t>Enhance your professional development through relevant academic studies and acquisition of practical experience.</a:t>
            </a:r>
          </a:p>
          <a:p>
            <a:pPr>
              <a:lnSpc>
                <a:spcPct val="110000"/>
              </a:lnSpc>
            </a:pPr>
            <a:r>
              <a:rPr lang="en-GB" sz="1400"/>
              <a:t>Seek mentorship from senior colleagues in order to improve your skill and confidence.</a:t>
            </a:r>
          </a:p>
          <a:p>
            <a:pPr>
              <a:lnSpc>
                <a:spcPct val="110000"/>
              </a:lnSpc>
            </a:pPr>
            <a:r>
              <a:rPr lang="en-GB" sz="1400"/>
              <a:t>By following these steps, I shall develop my strengths, make up for my weaknesses, and take care of my career development in the long time.</a:t>
            </a:r>
          </a:p>
        </p:txBody>
      </p:sp>
    </p:spTree>
    <p:extLst>
      <p:ext uri="{BB962C8B-B14F-4D97-AF65-F5344CB8AC3E}">
        <p14:creationId xmlns:p14="http://schemas.microsoft.com/office/powerpoint/2010/main" val="1769359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71FCE-2BBA-D80A-CB3E-64ACD336A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Conclusion </a:t>
            </a:r>
          </a:p>
        </p:txBody>
      </p:sp>
      <p:pic>
        <p:nvPicPr>
          <p:cNvPr id="8194" name="Picture 2" descr="2+ Thousand Complete Conclusion Royalty-Free Images, Stock Photos &amp;  Pictures | Shutterstock">
            <a:extLst>
              <a:ext uri="{FF2B5EF4-FFF2-40B4-BE49-F238E27FC236}">
                <a16:creationId xmlns:a16="http://schemas.microsoft.com/office/drawing/2014/main" id="{BC691E5D-A284-DB2A-DB5B-DECD2D0E45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678" y="2441274"/>
            <a:ext cx="5173647" cy="249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2D0F3-01DE-C592-BA25-0741247D4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800"/>
              <a:t>My self-examination increased due to my SWOT analysis, and it also revealed the measures that I need to take in order to move professionally.</a:t>
            </a:r>
          </a:p>
          <a:p>
            <a:pPr>
              <a:lnSpc>
                <a:spcPct val="110000"/>
              </a:lnSpc>
            </a:pPr>
            <a:r>
              <a:rPr lang="en-GB" sz="1800"/>
              <a:t>I can overcome obstacles and forge a successful health and social care career by utilizing my strengths efficiently while improving my areas of weakness as well.</a:t>
            </a:r>
          </a:p>
          <a:p>
            <a:pPr>
              <a:lnSpc>
                <a:spcPct val="110000"/>
              </a:lnSpc>
            </a:pPr>
            <a:r>
              <a:rPr lang="en-GB" sz="1800"/>
              <a:t>I believe in lifelong learning, personal development, and the delivery of exceptional, patient-focused care.</a:t>
            </a:r>
          </a:p>
        </p:txBody>
      </p:sp>
    </p:spTree>
    <p:extLst>
      <p:ext uri="{BB962C8B-B14F-4D97-AF65-F5344CB8AC3E}">
        <p14:creationId xmlns:p14="http://schemas.microsoft.com/office/powerpoint/2010/main" val="2456935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ny Questions Vector Art, Icons, and Graphics for Free Download">
            <a:extLst>
              <a:ext uri="{FF2B5EF4-FFF2-40B4-BE49-F238E27FC236}">
                <a16:creationId xmlns:a16="http://schemas.microsoft.com/office/drawing/2014/main" id="{4B2F9456-3689-823A-16EC-71E5B713EA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00" b="11650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3451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482F1-3D16-7598-5F00-2FD0913C3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A2510-521B-8D2A-541E-5063156BE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Coman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&amp; Ronen, B. (2009). Focused SWOT: diagnosing critical strengths and weaknesses.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production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(20), 5677-5689.</a:t>
            </a:r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Gurl, E. (2017). SWOT analysis: A theoretical review.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Leigh, D. (2009). SWOT analysis.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Handbook of Improving Performance in the Workplace: Volumes 1‐3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115-140.</a:t>
            </a:r>
          </a:p>
          <a:p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50913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691</Words>
  <Application>Microsoft Macintosh PowerPoint</Application>
  <PresentationFormat>Widescreen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Neue Haas Grotesk Text Pro</vt:lpstr>
      <vt:lpstr>VanillaVTI</vt:lpstr>
      <vt:lpstr>LCHS4009: Professional Development within Health and Social Care</vt:lpstr>
      <vt:lpstr>Introduction</vt:lpstr>
      <vt:lpstr>Strengths </vt:lpstr>
      <vt:lpstr>Weaknesses </vt:lpstr>
      <vt:lpstr>Opportunities </vt:lpstr>
      <vt:lpstr>Threats </vt:lpstr>
      <vt:lpstr>Action Plan</vt:lpstr>
      <vt:lpstr>Conclusion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Augustina-Oana Petrunescu</dc:creator>
  <cp:lastModifiedBy>Augustina-Oana Petrunescu</cp:lastModifiedBy>
  <cp:revision>2</cp:revision>
  <dcterms:created xsi:type="dcterms:W3CDTF">2025-10-09T19:20:10Z</dcterms:created>
  <dcterms:modified xsi:type="dcterms:W3CDTF">2025-10-12T10:06:46Z</dcterms:modified>
</cp:coreProperties>
</file>