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D23EB-A42F-41F8-9D07-A6B6ACCF70C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AECD81-6217-4DCF-A1FF-4CAE9E0A710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D333991-DAC5-4314-A116-18C7FB5039AF}"/>
              </a:ext>
            </a:extLst>
          </p:cNvPr>
          <p:cNvSpPr>
            <a:spLocks noGrp="1"/>
          </p:cNvSpPr>
          <p:nvPr>
            <p:ph type="dt" sz="half" idx="10"/>
          </p:nvPr>
        </p:nvSpPr>
        <p:spPr/>
        <p:txBody>
          <a:bodyPr/>
          <a:lstStyle/>
          <a:p>
            <a:fld id="{1FEA5487-FCAD-4EFD-ACDB-7B27D317CFEF}" type="datetimeFigureOut">
              <a:rPr lang="en-GB" smtClean="0"/>
              <a:t>26/09/2023</a:t>
            </a:fld>
            <a:endParaRPr lang="en-GB"/>
          </a:p>
        </p:txBody>
      </p:sp>
      <p:sp>
        <p:nvSpPr>
          <p:cNvPr id="5" name="Footer Placeholder 4">
            <a:extLst>
              <a:ext uri="{FF2B5EF4-FFF2-40B4-BE49-F238E27FC236}">
                <a16:creationId xmlns:a16="http://schemas.microsoft.com/office/drawing/2014/main" id="{40C89CDD-9BB6-49D5-90B7-EA6926FD74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52F3F7-A747-4BC4-81FB-CF8937C9BEED}"/>
              </a:ext>
            </a:extLst>
          </p:cNvPr>
          <p:cNvSpPr>
            <a:spLocks noGrp="1"/>
          </p:cNvSpPr>
          <p:nvPr>
            <p:ph type="sldNum" sz="quarter" idx="12"/>
          </p:nvPr>
        </p:nvSpPr>
        <p:spPr/>
        <p:txBody>
          <a:bodyPr/>
          <a:lstStyle/>
          <a:p>
            <a:fld id="{E2C82F95-8406-4747-991A-B5B736B47F18}" type="slidenum">
              <a:rPr lang="en-GB" smtClean="0"/>
              <a:t>‹#›</a:t>
            </a:fld>
            <a:endParaRPr lang="en-GB"/>
          </a:p>
        </p:txBody>
      </p:sp>
    </p:spTree>
    <p:extLst>
      <p:ext uri="{BB962C8B-B14F-4D97-AF65-F5344CB8AC3E}">
        <p14:creationId xmlns:p14="http://schemas.microsoft.com/office/powerpoint/2010/main" val="1997903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50449-8808-4A65-9923-6373556273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81CD09-A312-4058-B39B-672581B37CF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316A82-BF41-4A50-8E61-2A3709FCB702}"/>
              </a:ext>
            </a:extLst>
          </p:cNvPr>
          <p:cNvSpPr>
            <a:spLocks noGrp="1"/>
          </p:cNvSpPr>
          <p:nvPr>
            <p:ph type="dt" sz="half" idx="10"/>
          </p:nvPr>
        </p:nvSpPr>
        <p:spPr/>
        <p:txBody>
          <a:bodyPr/>
          <a:lstStyle/>
          <a:p>
            <a:fld id="{1FEA5487-FCAD-4EFD-ACDB-7B27D317CFEF}" type="datetimeFigureOut">
              <a:rPr lang="en-GB" smtClean="0"/>
              <a:t>26/09/2023</a:t>
            </a:fld>
            <a:endParaRPr lang="en-GB"/>
          </a:p>
        </p:txBody>
      </p:sp>
      <p:sp>
        <p:nvSpPr>
          <p:cNvPr id="5" name="Footer Placeholder 4">
            <a:extLst>
              <a:ext uri="{FF2B5EF4-FFF2-40B4-BE49-F238E27FC236}">
                <a16:creationId xmlns:a16="http://schemas.microsoft.com/office/drawing/2014/main" id="{6503995E-CC4D-41B8-B8F6-C852FE8920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8979D3-1B1C-43C1-ADDC-D69696126E8B}"/>
              </a:ext>
            </a:extLst>
          </p:cNvPr>
          <p:cNvSpPr>
            <a:spLocks noGrp="1"/>
          </p:cNvSpPr>
          <p:nvPr>
            <p:ph type="sldNum" sz="quarter" idx="12"/>
          </p:nvPr>
        </p:nvSpPr>
        <p:spPr/>
        <p:txBody>
          <a:bodyPr/>
          <a:lstStyle/>
          <a:p>
            <a:fld id="{E2C82F95-8406-4747-991A-B5B736B47F18}" type="slidenum">
              <a:rPr lang="en-GB" smtClean="0"/>
              <a:t>‹#›</a:t>
            </a:fld>
            <a:endParaRPr lang="en-GB"/>
          </a:p>
        </p:txBody>
      </p:sp>
    </p:spTree>
    <p:extLst>
      <p:ext uri="{BB962C8B-B14F-4D97-AF65-F5344CB8AC3E}">
        <p14:creationId xmlns:p14="http://schemas.microsoft.com/office/powerpoint/2010/main" val="2549520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20441-B370-4875-9E00-9CBA47E1886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CACFC5-6BFE-4994-91AA-D4A9F07DF55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81B9D62-C26D-4A99-B601-97907DD285F2}"/>
              </a:ext>
            </a:extLst>
          </p:cNvPr>
          <p:cNvSpPr>
            <a:spLocks noGrp="1"/>
          </p:cNvSpPr>
          <p:nvPr>
            <p:ph type="dt" sz="half" idx="10"/>
          </p:nvPr>
        </p:nvSpPr>
        <p:spPr/>
        <p:txBody>
          <a:bodyPr/>
          <a:lstStyle/>
          <a:p>
            <a:fld id="{1FEA5487-FCAD-4EFD-ACDB-7B27D317CFEF}" type="datetimeFigureOut">
              <a:rPr lang="en-GB" smtClean="0"/>
              <a:t>26/09/2023</a:t>
            </a:fld>
            <a:endParaRPr lang="en-GB"/>
          </a:p>
        </p:txBody>
      </p:sp>
      <p:sp>
        <p:nvSpPr>
          <p:cNvPr id="5" name="Footer Placeholder 4">
            <a:extLst>
              <a:ext uri="{FF2B5EF4-FFF2-40B4-BE49-F238E27FC236}">
                <a16:creationId xmlns:a16="http://schemas.microsoft.com/office/drawing/2014/main" id="{64EBDB69-E03C-4455-9D75-2F946E319B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DC5164-60FF-4CAB-9DBE-1723EAE19554}"/>
              </a:ext>
            </a:extLst>
          </p:cNvPr>
          <p:cNvSpPr>
            <a:spLocks noGrp="1"/>
          </p:cNvSpPr>
          <p:nvPr>
            <p:ph type="sldNum" sz="quarter" idx="12"/>
          </p:nvPr>
        </p:nvSpPr>
        <p:spPr/>
        <p:txBody>
          <a:bodyPr/>
          <a:lstStyle/>
          <a:p>
            <a:fld id="{E2C82F95-8406-4747-991A-B5B736B47F18}" type="slidenum">
              <a:rPr lang="en-GB" smtClean="0"/>
              <a:t>‹#›</a:t>
            </a:fld>
            <a:endParaRPr lang="en-GB"/>
          </a:p>
        </p:txBody>
      </p:sp>
    </p:spTree>
    <p:extLst>
      <p:ext uri="{BB962C8B-B14F-4D97-AF65-F5344CB8AC3E}">
        <p14:creationId xmlns:p14="http://schemas.microsoft.com/office/powerpoint/2010/main" val="3452379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DC67A-273F-4AA4-A2D8-97D93B2451A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1DDE0E7-3D9D-4998-A3B6-A398445C3F6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CF3191C-7212-4F91-8FC7-F06D086B604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E5696E5-5248-4201-9FF7-19BBAB601A0D}"/>
              </a:ext>
            </a:extLst>
          </p:cNvPr>
          <p:cNvSpPr>
            <a:spLocks noGrp="1"/>
          </p:cNvSpPr>
          <p:nvPr>
            <p:ph type="dt" sz="half" idx="10"/>
          </p:nvPr>
        </p:nvSpPr>
        <p:spPr/>
        <p:txBody>
          <a:bodyPr/>
          <a:lstStyle/>
          <a:p>
            <a:fld id="{1FEA5487-FCAD-4EFD-ACDB-7B27D317CFEF}" type="datetimeFigureOut">
              <a:rPr lang="en-GB" smtClean="0"/>
              <a:t>26/09/2023</a:t>
            </a:fld>
            <a:endParaRPr lang="en-GB"/>
          </a:p>
        </p:txBody>
      </p:sp>
      <p:sp>
        <p:nvSpPr>
          <p:cNvPr id="6" name="Footer Placeholder 5">
            <a:extLst>
              <a:ext uri="{FF2B5EF4-FFF2-40B4-BE49-F238E27FC236}">
                <a16:creationId xmlns:a16="http://schemas.microsoft.com/office/drawing/2014/main" id="{C63A7145-BA80-465D-8C34-20D8338DCF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778602-AE66-4772-AB10-CFA551F2B851}"/>
              </a:ext>
            </a:extLst>
          </p:cNvPr>
          <p:cNvSpPr>
            <a:spLocks noGrp="1"/>
          </p:cNvSpPr>
          <p:nvPr>
            <p:ph type="sldNum" sz="quarter" idx="12"/>
          </p:nvPr>
        </p:nvSpPr>
        <p:spPr/>
        <p:txBody>
          <a:bodyPr/>
          <a:lstStyle/>
          <a:p>
            <a:fld id="{E2C82F95-8406-4747-991A-B5B736B47F18}" type="slidenum">
              <a:rPr lang="en-GB" smtClean="0"/>
              <a:t>‹#›</a:t>
            </a:fld>
            <a:endParaRPr lang="en-GB"/>
          </a:p>
        </p:txBody>
      </p:sp>
    </p:spTree>
    <p:extLst>
      <p:ext uri="{BB962C8B-B14F-4D97-AF65-F5344CB8AC3E}">
        <p14:creationId xmlns:p14="http://schemas.microsoft.com/office/powerpoint/2010/main" val="710133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8E00A-4172-4F13-9314-8DE22A35481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39525F-B223-4E8D-8BD5-313F016BFB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00370E6-B119-464A-B56C-AE0561AA16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7E6E4C9-4AE1-443C-956B-CACB8EDC80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A613BB1-DDC4-47B7-921E-2E74B3F646D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FE28A6-64ED-4906-B41B-FFFE5AE3DF15}"/>
              </a:ext>
            </a:extLst>
          </p:cNvPr>
          <p:cNvSpPr>
            <a:spLocks noGrp="1"/>
          </p:cNvSpPr>
          <p:nvPr>
            <p:ph type="dt" sz="half" idx="10"/>
          </p:nvPr>
        </p:nvSpPr>
        <p:spPr/>
        <p:txBody>
          <a:bodyPr/>
          <a:lstStyle/>
          <a:p>
            <a:fld id="{1FEA5487-FCAD-4EFD-ACDB-7B27D317CFEF}" type="datetimeFigureOut">
              <a:rPr lang="en-GB" smtClean="0"/>
              <a:t>26/09/2023</a:t>
            </a:fld>
            <a:endParaRPr lang="en-GB"/>
          </a:p>
        </p:txBody>
      </p:sp>
      <p:sp>
        <p:nvSpPr>
          <p:cNvPr id="8" name="Footer Placeholder 7">
            <a:extLst>
              <a:ext uri="{FF2B5EF4-FFF2-40B4-BE49-F238E27FC236}">
                <a16:creationId xmlns:a16="http://schemas.microsoft.com/office/drawing/2014/main" id="{5E38B5EA-6308-4E4C-A2DF-7E9AB846658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0B6E076-1F31-477B-91CD-15F4B1CC8A02}"/>
              </a:ext>
            </a:extLst>
          </p:cNvPr>
          <p:cNvSpPr>
            <a:spLocks noGrp="1"/>
          </p:cNvSpPr>
          <p:nvPr>
            <p:ph type="sldNum" sz="quarter" idx="12"/>
          </p:nvPr>
        </p:nvSpPr>
        <p:spPr/>
        <p:txBody>
          <a:bodyPr/>
          <a:lstStyle/>
          <a:p>
            <a:fld id="{E2C82F95-8406-4747-991A-B5B736B47F18}" type="slidenum">
              <a:rPr lang="en-GB" smtClean="0"/>
              <a:t>‹#›</a:t>
            </a:fld>
            <a:endParaRPr lang="en-GB"/>
          </a:p>
        </p:txBody>
      </p:sp>
    </p:spTree>
    <p:extLst>
      <p:ext uri="{BB962C8B-B14F-4D97-AF65-F5344CB8AC3E}">
        <p14:creationId xmlns:p14="http://schemas.microsoft.com/office/powerpoint/2010/main" val="2511072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D53C9-1414-4866-8F51-C443BB236CF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0864649-E912-4573-832E-558D3DFEBE01}"/>
              </a:ext>
            </a:extLst>
          </p:cNvPr>
          <p:cNvSpPr>
            <a:spLocks noGrp="1"/>
          </p:cNvSpPr>
          <p:nvPr>
            <p:ph type="dt" sz="half" idx="10"/>
          </p:nvPr>
        </p:nvSpPr>
        <p:spPr/>
        <p:txBody>
          <a:bodyPr/>
          <a:lstStyle/>
          <a:p>
            <a:fld id="{1FEA5487-FCAD-4EFD-ACDB-7B27D317CFEF}" type="datetimeFigureOut">
              <a:rPr lang="en-GB" smtClean="0"/>
              <a:t>26/09/2023</a:t>
            </a:fld>
            <a:endParaRPr lang="en-GB"/>
          </a:p>
        </p:txBody>
      </p:sp>
      <p:sp>
        <p:nvSpPr>
          <p:cNvPr id="4" name="Footer Placeholder 3">
            <a:extLst>
              <a:ext uri="{FF2B5EF4-FFF2-40B4-BE49-F238E27FC236}">
                <a16:creationId xmlns:a16="http://schemas.microsoft.com/office/drawing/2014/main" id="{D99487D4-4B4D-4E5A-AE29-7833137089A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1DCA523-0B6F-4F03-AC37-F7304463A603}"/>
              </a:ext>
            </a:extLst>
          </p:cNvPr>
          <p:cNvSpPr>
            <a:spLocks noGrp="1"/>
          </p:cNvSpPr>
          <p:nvPr>
            <p:ph type="sldNum" sz="quarter" idx="12"/>
          </p:nvPr>
        </p:nvSpPr>
        <p:spPr/>
        <p:txBody>
          <a:bodyPr/>
          <a:lstStyle/>
          <a:p>
            <a:fld id="{E2C82F95-8406-4747-991A-B5B736B47F18}" type="slidenum">
              <a:rPr lang="en-GB" smtClean="0"/>
              <a:t>‹#›</a:t>
            </a:fld>
            <a:endParaRPr lang="en-GB"/>
          </a:p>
        </p:txBody>
      </p:sp>
    </p:spTree>
    <p:extLst>
      <p:ext uri="{BB962C8B-B14F-4D97-AF65-F5344CB8AC3E}">
        <p14:creationId xmlns:p14="http://schemas.microsoft.com/office/powerpoint/2010/main" val="3674345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C3F66D-A8E1-46D3-B263-BB9A3D0AD78F}"/>
              </a:ext>
            </a:extLst>
          </p:cNvPr>
          <p:cNvSpPr>
            <a:spLocks noGrp="1"/>
          </p:cNvSpPr>
          <p:nvPr>
            <p:ph type="dt" sz="half" idx="10"/>
          </p:nvPr>
        </p:nvSpPr>
        <p:spPr/>
        <p:txBody>
          <a:bodyPr/>
          <a:lstStyle/>
          <a:p>
            <a:fld id="{1FEA5487-FCAD-4EFD-ACDB-7B27D317CFEF}" type="datetimeFigureOut">
              <a:rPr lang="en-GB" smtClean="0"/>
              <a:t>26/09/2023</a:t>
            </a:fld>
            <a:endParaRPr lang="en-GB"/>
          </a:p>
        </p:txBody>
      </p:sp>
      <p:sp>
        <p:nvSpPr>
          <p:cNvPr id="3" name="Footer Placeholder 2">
            <a:extLst>
              <a:ext uri="{FF2B5EF4-FFF2-40B4-BE49-F238E27FC236}">
                <a16:creationId xmlns:a16="http://schemas.microsoft.com/office/drawing/2014/main" id="{54054588-8C43-46F6-858C-5E4FB89BB31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87FBDFC-BA28-4C6D-B781-DC47B24C2273}"/>
              </a:ext>
            </a:extLst>
          </p:cNvPr>
          <p:cNvSpPr>
            <a:spLocks noGrp="1"/>
          </p:cNvSpPr>
          <p:nvPr>
            <p:ph type="sldNum" sz="quarter" idx="12"/>
          </p:nvPr>
        </p:nvSpPr>
        <p:spPr/>
        <p:txBody>
          <a:bodyPr/>
          <a:lstStyle/>
          <a:p>
            <a:fld id="{E2C82F95-8406-4747-991A-B5B736B47F18}" type="slidenum">
              <a:rPr lang="en-GB" smtClean="0"/>
              <a:t>‹#›</a:t>
            </a:fld>
            <a:endParaRPr lang="en-GB"/>
          </a:p>
        </p:txBody>
      </p:sp>
    </p:spTree>
    <p:extLst>
      <p:ext uri="{BB962C8B-B14F-4D97-AF65-F5344CB8AC3E}">
        <p14:creationId xmlns:p14="http://schemas.microsoft.com/office/powerpoint/2010/main" val="1133484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43E73-DEDB-418B-93C5-F224F3A304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FE5F23-76A3-4E9E-BF58-E7514B6C25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1C26135-6564-4194-9E8E-94670972B1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B68D94B-E6DA-4E37-9798-8184CBC67804}"/>
              </a:ext>
            </a:extLst>
          </p:cNvPr>
          <p:cNvSpPr>
            <a:spLocks noGrp="1"/>
          </p:cNvSpPr>
          <p:nvPr>
            <p:ph type="dt" sz="half" idx="10"/>
          </p:nvPr>
        </p:nvSpPr>
        <p:spPr/>
        <p:txBody>
          <a:bodyPr/>
          <a:lstStyle/>
          <a:p>
            <a:fld id="{1FEA5487-FCAD-4EFD-ACDB-7B27D317CFEF}" type="datetimeFigureOut">
              <a:rPr lang="en-GB" smtClean="0"/>
              <a:t>26/09/2023</a:t>
            </a:fld>
            <a:endParaRPr lang="en-GB"/>
          </a:p>
        </p:txBody>
      </p:sp>
      <p:sp>
        <p:nvSpPr>
          <p:cNvPr id="6" name="Footer Placeholder 5">
            <a:extLst>
              <a:ext uri="{FF2B5EF4-FFF2-40B4-BE49-F238E27FC236}">
                <a16:creationId xmlns:a16="http://schemas.microsoft.com/office/drawing/2014/main" id="{FD170F54-1705-4E9D-9CB5-2483DFC082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981DE0-989B-4012-B4EC-938CF0D931CB}"/>
              </a:ext>
            </a:extLst>
          </p:cNvPr>
          <p:cNvSpPr>
            <a:spLocks noGrp="1"/>
          </p:cNvSpPr>
          <p:nvPr>
            <p:ph type="sldNum" sz="quarter" idx="12"/>
          </p:nvPr>
        </p:nvSpPr>
        <p:spPr/>
        <p:txBody>
          <a:bodyPr/>
          <a:lstStyle/>
          <a:p>
            <a:fld id="{E2C82F95-8406-4747-991A-B5B736B47F18}" type="slidenum">
              <a:rPr lang="en-GB" smtClean="0"/>
              <a:t>‹#›</a:t>
            </a:fld>
            <a:endParaRPr lang="en-GB"/>
          </a:p>
        </p:txBody>
      </p:sp>
    </p:spTree>
    <p:extLst>
      <p:ext uri="{BB962C8B-B14F-4D97-AF65-F5344CB8AC3E}">
        <p14:creationId xmlns:p14="http://schemas.microsoft.com/office/powerpoint/2010/main" val="1592208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20F2E-8126-4E65-887C-7D357B5DBF6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A17187B-EB9E-4A52-8537-5F1F9211BD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E09BF44-0E43-4443-9B39-4BF5EC8D80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753DDBE-F7FF-4874-9634-233776805EB3}"/>
              </a:ext>
            </a:extLst>
          </p:cNvPr>
          <p:cNvSpPr>
            <a:spLocks noGrp="1"/>
          </p:cNvSpPr>
          <p:nvPr>
            <p:ph type="dt" sz="half" idx="10"/>
          </p:nvPr>
        </p:nvSpPr>
        <p:spPr/>
        <p:txBody>
          <a:bodyPr/>
          <a:lstStyle/>
          <a:p>
            <a:fld id="{1FEA5487-FCAD-4EFD-ACDB-7B27D317CFEF}" type="datetimeFigureOut">
              <a:rPr lang="en-GB" smtClean="0"/>
              <a:t>26/09/2023</a:t>
            </a:fld>
            <a:endParaRPr lang="en-GB"/>
          </a:p>
        </p:txBody>
      </p:sp>
      <p:sp>
        <p:nvSpPr>
          <p:cNvPr id="6" name="Footer Placeholder 5">
            <a:extLst>
              <a:ext uri="{FF2B5EF4-FFF2-40B4-BE49-F238E27FC236}">
                <a16:creationId xmlns:a16="http://schemas.microsoft.com/office/drawing/2014/main" id="{E0414C6A-17B5-4542-885E-12E2A57136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E32748E-C4F1-4C82-91F0-BEDD8957041A}"/>
              </a:ext>
            </a:extLst>
          </p:cNvPr>
          <p:cNvSpPr>
            <a:spLocks noGrp="1"/>
          </p:cNvSpPr>
          <p:nvPr>
            <p:ph type="sldNum" sz="quarter" idx="12"/>
          </p:nvPr>
        </p:nvSpPr>
        <p:spPr/>
        <p:txBody>
          <a:bodyPr/>
          <a:lstStyle/>
          <a:p>
            <a:fld id="{E2C82F95-8406-4747-991A-B5B736B47F18}" type="slidenum">
              <a:rPr lang="en-GB" smtClean="0"/>
              <a:t>‹#›</a:t>
            </a:fld>
            <a:endParaRPr lang="en-GB"/>
          </a:p>
        </p:txBody>
      </p:sp>
    </p:spTree>
    <p:extLst>
      <p:ext uri="{BB962C8B-B14F-4D97-AF65-F5344CB8AC3E}">
        <p14:creationId xmlns:p14="http://schemas.microsoft.com/office/powerpoint/2010/main" val="2457189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37C1D-9F19-419F-9400-86944177149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2B15758-2232-40E0-8A69-1C11369FB33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219BD2-C1F7-4DA2-BF18-2ED5FA9110B6}"/>
              </a:ext>
            </a:extLst>
          </p:cNvPr>
          <p:cNvSpPr>
            <a:spLocks noGrp="1"/>
          </p:cNvSpPr>
          <p:nvPr>
            <p:ph type="dt" sz="half" idx="10"/>
          </p:nvPr>
        </p:nvSpPr>
        <p:spPr/>
        <p:txBody>
          <a:bodyPr/>
          <a:lstStyle/>
          <a:p>
            <a:fld id="{1FEA5487-FCAD-4EFD-ACDB-7B27D317CFEF}" type="datetimeFigureOut">
              <a:rPr lang="en-GB" smtClean="0"/>
              <a:t>26/09/2023</a:t>
            </a:fld>
            <a:endParaRPr lang="en-GB"/>
          </a:p>
        </p:txBody>
      </p:sp>
      <p:sp>
        <p:nvSpPr>
          <p:cNvPr id="5" name="Footer Placeholder 4">
            <a:extLst>
              <a:ext uri="{FF2B5EF4-FFF2-40B4-BE49-F238E27FC236}">
                <a16:creationId xmlns:a16="http://schemas.microsoft.com/office/drawing/2014/main" id="{E1B4E149-4D25-4FE0-913F-0289BF674C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311A00-20C4-4881-9C7B-747C62BE3CE2}"/>
              </a:ext>
            </a:extLst>
          </p:cNvPr>
          <p:cNvSpPr>
            <a:spLocks noGrp="1"/>
          </p:cNvSpPr>
          <p:nvPr>
            <p:ph type="sldNum" sz="quarter" idx="12"/>
          </p:nvPr>
        </p:nvSpPr>
        <p:spPr/>
        <p:txBody>
          <a:bodyPr/>
          <a:lstStyle/>
          <a:p>
            <a:fld id="{E2C82F95-8406-4747-991A-B5B736B47F18}" type="slidenum">
              <a:rPr lang="en-GB" smtClean="0"/>
              <a:t>‹#›</a:t>
            </a:fld>
            <a:endParaRPr lang="en-GB"/>
          </a:p>
        </p:txBody>
      </p:sp>
    </p:spTree>
    <p:extLst>
      <p:ext uri="{BB962C8B-B14F-4D97-AF65-F5344CB8AC3E}">
        <p14:creationId xmlns:p14="http://schemas.microsoft.com/office/powerpoint/2010/main" val="1516945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D59A8F-AA32-4DA6-8340-64EAFDA2C75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DD10C88-332F-47FD-88CA-57CD56F7B54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12304D-5BE2-4192-974E-55D40E018CB2}"/>
              </a:ext>
            </a:extLst>
          </p:cNvPr>
          <p:cNvSpPr>
            <a:spLocks noGrp="1"/>
          </p:cNvSpPr>
          <p:nvPr>
            <p:ph type="dt" sz="half" idx="10"/>
          </p:nvPr>
        </p:nvSpPr>
        <p:spPr/>
        <p:txBody>
          <a:bodyPr/>
          <a:lstStyle/>
          <a:p>
            <a:fld id="{1FEA5487-FCAD-4EFD-ACDB-7B27D317CFEF}" type="datetimeFigureOut">
              <a:rPr lang="en-GB" smtClean="0"/>
              <a:t>26/09/2023</a:t>
            </a:fld>
            <a:endParaRPr lang="en-GB"/>
          </a:p>
        </p:txBody>
      </p:sp>
      <p:sp>
        <p:nvSpPr>
          <p:cNvPr id="5" name="Footer Placeholder 4">
            <a:extLst>
              <a:ext uri="{FF2B5EF4-FFF2-40B4-BE49-F238E27FC236}">
                <a16:creationId xmlns:a16="http://schemas.microsoft.com/office/drawing/2014/main" id="{26B7298B-0D56-494F-BE0C-771A3E50A2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F32993-DDD6-4CD2-BF56-4FCAFEF17CD4}"/>
              </a:ext>
            </a:extLst>
          </p:cNvPr>
          <p:cNvSpPr>
            <a:spLocks noGrp="1"/>
          </p:cNvSpPr>
          <p:nvPr>
            <p:ph type="sldNum" sz="quarter" idx="12"/>
          </p:nvPr>
        </p:nvSpPr>
        <p:spPr/>
        <p:txBody>
          <a:bodyPr/>
          <a:lstStyle/>
          <a:p>
            <a:fld id="{E2C82F95-8406-4747-991A-B5B736B47F18}" type="slidenum">
              <a:rPr lang="en-GB" smtClean="0"/>
              <a:t>‹#›</a:t>
            </a:fld>
            <a:endParaRPr lang="en-GB"/>
          </a:p>
        </p:txBody>
      </p:sp>
    </p:spTree>
    <p:extLst>
      <p:ext uri="{BB962C8B-B14F-4D97-AF65-F5344CB8AC3E}">
        <p14:creationId xmlns:p14="http://schemas.microsoft.com/office/powerpoint/2010/main" val="4131211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99EC4F5-F8DF-4DCA-BF01-C9A2E3C63E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A719C11-17CF-423E-BD97-84A5D5BE72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F16206-CDF4-439B-A60D-A3A2F402DA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EA5487-FCAD-4EFD-ACDB-7B27D317CFEF}" type="datetimeFigureOut">
              <a:rPr lang="en-GB" smtClean="0"/>
              <a:t>26/09/2023</a:t>
            </a:fld>
            <a:endParaRPr lang="en-GB"/>
          </a:p>
        </p:txBody>
      </p:sp>
      <p:sp>
        <p:nvSpPr>
          <p:cNvPr id="5" name="Footer Placeholder 4">
            <a:extLst>
              <a:ext uri="{FF2B5EF4-FFF2-40B4-BE49-F238E27FC236}">
                <a16:creationId xmlns:a16="http://schemas.microsoft.com/office/drawing/2014/main" id="{AD611A02-9B8E-426C-B8D7-CF9469BD09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306F7B4-5B2E-46C6-A1B5-80235CD4E6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C82F95-8406-4747-991A-B5B736B47F18}" type="slidenum">
              <a:rPr lang="en-GB" smtClean="0"/>
              <a:t>‹#›</a:t>
            </a:fld>
            <a:endParaRPr lang="en-GB"/>
          </a:p>
        </p:txBody>
      </p:sp>
    </p:spTree>
    <p:extLst>
      <p:ext uri="{BB962C8B-B14F-4D97-AF65-F5344CB8AC3E}">
        <p14:creationId xmlns:p14="http://schemas.microsoft.com/office/powerpoint/2010/main" val="6563863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www.ed.ac.uk/institute-academic-development/study-hub/learning-resources/critical" TargetMode="External"/><Relationship Id="rId2" Type="http://schemas.openxmlformats.org/officeDocument/2006/relationships/hyperlink" Target="https://www.thetutorteam.com/study-skills/5-reasons-why-good-study-skills-are-importan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7F7B591-C520-42A0-BE14-BF508DAE6216}"/>
              </a:ext>
            </a:extLst>
          </p:cNvPr>
          <p:cNvSpPr txBox="1"/>
          <p:nvPr/>
        </p:nvSpPr>
        <p:spPr>
          <a:xfrm>
            <a:off x="10925879" y="101655"/>
            <a:ext cx="1140388" cy="458564"/>
          </a:xfrm>
          <a:prstGeom prst="rect">
            <a:avLst/>
          </a:prstGeom>
          <a:noFill/>
        </p:spPr>
        <p:txBody>
          <a:bodyPr wrap="square" rtlCol="0">
            <a:noAutofit/>
          </a:bodyPr>
          <a:lstStyle/>
          <a:p>
            <a:r>
              <a:rPr lang="en-GB" sz="1400" dirty="0"/>
              <a:t>ECEY4008/C</a:t>
            </a:r>
          </a:p>
          <a:p>
            <a:r>
              <a:rPr lang="en-GB" sz="1400" dirty="0"/>
              <a:t>2311871</a:t>
            </a:r>
          </a:p>
        </p:txBody>
      </p:sp>
      <p:sp>
        <p:nvSpPr>
          <p:cNvPr id="5" name="TextBox 4">
            <a:extLst>
              <a:ext uri="{FF2B5EF4-FFF2-40B4-BE49-F238E27FC236}">
                <a16:creationId xmlns:a16="http://schemas.microsoft.com/office/drawing/2014/main" id="{6FB48248-A916-4C22-9C1A-F10D2F3BAB59}"/>
              </a:ext>
            </a:extLst>
          </p:cNvPr>
          <p:cNvSpPr txBox="1"/>
          <p:nvPr/>
        </p:nvSpPr>
        <p:spPr>
          <a:xfrm>
            <a:off x="2620652" y="130882"/>
            <a:ext cx="6740164" cy="400110"/>
          </a:xfrm>
          <a:prstGeom prst="rect">
            <a:avLst/>
          </a:prstGeom>
          <a:effectLst>
            <a:glow rad="63500">
              <a:schemeClr val="accent6">
                <a:satMod val="175000"/>
                <a:alpha val="40000"/>
              </a:schemeClr>
            </a:glow>
          </a:effectLst>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dirty="0">
                <a:solidFill>
                  <a:schemeClr val="accent1">
                    <a:lumMod val="75000"/>
                  </a:schemeClr>
                </a:solidFill>
              </a:rPr>
              <a:t>Developing Effective Study Skills: How do we use them?</a:t>
            </a:r>
          </a:p>
        </p:txBody>
      </p:sp>
      <p:sp>
        <p:nvSpPr>
          <p:cNvPr id="7" name="TextBox 6">
            <a:extLst>
              <a:ext uri="{FF2B5EF4-FFF2-40B4-BE49-F238E27FC236}">
                <a16:creationId xmlns:a16="http://schemas.microsoft.com/office/drawing/2014/main" id="{98F1EA6A-4A60-4E71-8501-3AE201BE5C42}"/>
              </a:ext>
            </a:extLst>
          </p:cNvPr>
          <p:cNvSpPr txBox="1"/>
          <p:nvPr/>
        </p:nvSpPr>
        <p:spPr>
          <a:xfrm>
            <a:off x="311085" y="658825"/>
            <a:ext cx="11646899" cy="906024"/>
          </a:xfrm>
          <a:prstGeom prst="rect">
            <a:avLst/>
          </a:prstGeom>
          <a:effectLst>
            <a:glow rad="63500">
              <a:schemeClr val="accent1">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rtlCol="0">
            <a:normAutofit/>
          </a:bodyPr>
          <a:lstStyle/>
          <a:p>
            <a:r>
              <a:rPr lang="en-GB" sz="1600" b="1" u="sng" dirty="0">
                <a:solidFill>
                  <a:schemeClr val="tx1"/>
                </a:solidFill>
              </a:rPr>
              <a:t>Introduction</a:t>
            </a:r>
          </a:p>
          <a:p>
            <a:r>
              <a:rPr lang="en-GB" sz="1400" dirty="0">
                <a:solidFill>
                  <a:schemeClr val="tx1"/>
                </a:solidFill>
              </a:rPr>
              <a:t>This poster will highlight a few of the study skills needed when undertaking academic work. Moore, </a:t>
            </a:r>
            <a:r>
              <a:rPr lang="fi-FI" sz="1400" dirty="0">
                <a:solidFill>
                  <a:schemeClr val="tx1"/>
                </a:solidFill>
              </a:rPr>
              <a:t>Neville, C., Murphy, M., &amp; Connolly, C. </a:t>
            </a:r>
            <a:r>
              <a:rPr lang="en-GB" sz="1400" dirty="0">
                <a:solidFill>
                  <a:schemeClr val="tx1"/>
                </a:solidFill>
              </a:rPr>
              <a:t>(2010)  suggests that there are many different ways to learn: all of which, need personal reflection to enable skills development and effective application</a:t>
            </a:r>
            <a:r>
              <a:rPr lang="en-GB" sz="1500" dirty="0">
                <a:solidFill>
                  <a:schemeClr val="tx1"/>
                </a:solidFill>
              </a:rPr>
              <a:t>.</a:t>
            </a:r>
          </a:p>
        </p:txBody>
      </p:sp>
      <p:sp>
        <p:nvSpPr>
          <p:cNvPr id="10" name="TextBox 9">
            <a:extLst>
              <a:ext uri="{FF2B5EF4-FFF2-40B4-BE49-F238E27FC236}">
                <a16:creationId xmlns:a16="http://schemas.microsoft.com/office/drawing/2014/main" id="{9DA1054B-69F4-47A5-885C-2E9C5254FB20}"/>
              </a:ext>
            </a:extLst>
          </p:cNvPr>
          <p:cNvSpPr txBox="1"/>
          <p:nvPr/>
        </p:nvSpPr>
        <p:spPr>
          <a:xfrm>
            <a:off x="233255" y="1663455"/>
            <a:ext cx="3880785" cy="4247317"/>
          </a:xfrm>
          <a:prstGeom prst="rect">
            <a:avLst/>
          </a:prstGeom>
          <a:effectLst>
            <a:glow rad="635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wrap="square" rtlCol="0">
            <a:noAutofit/>
          </a:bodyPr>
          <a:lstStyle/>
          <a:p>
            <a:r>
              <a:rPr lang="en-GB" sz="1600" b="1" u="sng" dirty="0"/>
              <a:t>Note Taking</a:t>
            </a:r>
          </a:p>
          <a:p>
            <a:r>
              <a:rPr lang="en-GB" sz="1200" dirty="0"/>
              <a:t>Price (2007) outlines that effective note taking is a crucial part to learning and leads to professional success in the future.</a:t>
            </a:r>
          </a:p>
          <a:p>
            <a:endParaRPr lang="en-GB" sz="1200" dirty="0"/>
          </a:p>
          <a:p>
            <a:r>
              <a:rPr lang="en-GB" sz="1200" dirty="0"/>
              <a:t>Cottrell (2021) hints that note taking can support your definition and interpretation of information provided to build your academic work portfolio.</a:t>
            </a:r>
          </a:p>
          <a:p>
            <a:endParaRPr lang="en-GB" sz="1200" dirty="0"/>
          </a:p>
          <a:p>
            <a:r>
              <a:rPr lang="en-GB" sz="1200" dirty="0"/>
              <a:t>Pritchard (2008) exercises the benefits of note taking when used in conjunction with your personal learning strategies.</a:t>
            </a:r>
          </a:p>
          <a:p>
            <a:endParaRPr lang="en-GB" dirty="0"/>
          </a:p>
          <a:p>
            <a:endParaRPr lang="en-GB" dirty="0"/>
          </a:p>
          <a:p>
            <a:endParaRPr lang="en-GB" dirty="0"/>
          </a:p>
          <a:p>
            <a:endParaRPr lang="en-GB" dirty="0"/>
          </a:p>
          <a:p>
            <a:endParaRPr lang="en-GB" dirty="0"/>
          </a:p>
          <a:p>
            <a:r>
              <a:rPr lang="en-GB" sz="1200" dirty="0"/>
              <a:t>(Impact Wales, 2018)</a:t>
            </a:r>
          </a:p>
        </p:txBody>
      </p:sp>
      <p:sp>
        <p:nvSpPr>
          <p:cNvPr id="11" name="TextBox 10">
            <a:extLst>
              <a:ext uri="{FF2B5EF4-FFF2-40B4-BE49-F238E27FC236}">
                <a16:creationId xmlns:a16="http://schemas.microsoft.com/office/drawing/2014/main" id="{89E7446D-D393-4D43-9826-0EF85CF74A61}"/>
              </a:ext>
            </a:extLst>
          </p:cNvPr>
          <p:cNvSpPr txBox="1"/>
          <p:nvPr/>
        </p:nvSpPr>
        <p:spPr>
          <a:xfrm>
            <a:off x="4299390" y="1648939"/>
            <a:ext cx="3880784" cy="4247317"/>
          </a:xfrm>
          <a:prstGeom prst="rect">
            <a:avLst/>
          </a:prstGeom>
          <a:effectLst>
            <a:glow rad="63500">
              <a:schemeClr val="accent6">
                <a:satMod val="175000"/>
                <a:alpha val="40000"/>
              </a:schemeClr>
            </a:glow>
          </a:effectLst>
        </p:spPr>
        <p:style>
          <a:lnRef idx="2">
            <a:schemeClr val="accent6"/>
          </a:lnRef>
          <a:fillRef idx="1">
            <a:schemeClr val="lt1"/>
          </a:fillRef>
          <a:effectRef idx="0">
            <a:schemeClr val="accent6"/>
          </a:effectRef>
          <a:fontRef idx="minor">
            <a:schemeClr val="dk1"/>
          </a:fontRef>
        </p:style>
        <p:txBody>
          <a:bodyPr wrap="square" rtlCol="0">
            <a:noAutofit/>
          </a:bodyPr>
          <a:lstStyle/>
          <a:p>
            <a:r>
              <a:rPr lang="en-GB" sz="1600" b="1" dirty="0"/>
              <a:t>Time Management</a:t>
            </a:r>
          </a:p>
          <a:p>
            <a:r>
              <a:rPr lang="en-GB" sz="1200" dirty="0" err="1"/>
              <a:t>Lenvin</a:t>
            </a:r>
            <a:r>
              <a:rPr lang="en-GB" sz="1200" dirty="0"/>
              <a:t> (2007) implies that creating a structured routine , that includes professional and personal commitments, will develop effective time management skills. Also acknowledges this method of time management through exploring that this area of study skill can only be used effectively should students correctly appoint time to the most important areas of learning.</a:t>
            </a:r>
          </a:p>
          <a:p>
            <a:endParaRPr lang="en-GB" sz="1200" dirty="0"/>
          </a:p>
          <a:p>
            <a:r>
              <a:rPr lang="en-GB" sz="1200" dirty="0"/>
              <a:t>McMillan &amp; Weyers (2021), Gives the impression that the organisation of study time is of upmost importance to best manage your time and efficiency. </a:t>
            </a:r>
            <a:r>
              <a:rPr lang="en-GB" sz="1200" dirty="0" err="1"/>
              <a:t>Lobdel</a:t>
            </a:r>
            <a:r>
              <a:rPr lang="en-GB" sz="1200" dirty="0"/>
              <a:t> (2011) supports this by referencing manageable bursts of study time,  in essence, to absorb more accurate and concise information needed to further students quality of learning.</a:t>
            </a:r>
          </a:p>
          <a:p>
            <a:endParaRPr lang="en-GB" dirty="0"/>
          </a:p>
          <a:p>
            <a:r>
              <a:rPr lang="en-GB" sz="1200" dirty="0"/>
              <a:t>Barton (2015) provides a positive nod towards effective time management. He implies that good use of your time will produce higher functioning study, resulting in high quality academic achievements.</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12" name="TextBox 11">
            <a:extLst>
              <a:ext uri="{FF2B5EF4-FFF2-40B4-BE49-F238E27FC236}">
                <a16:creationId xmlns:a16="http://schemas.microsoft.com/office/drawing/2014/main" id="{48B208D7-CD44-4D12-9B07-E8D5D08182F6}"/>
              </a:ext>
            </a:extLst>
          </p:cNvPr>
          <p:cNvSpPr txBox="1"/>
          <p:nvPr/>
        </p:nvSpPr>
        <p:spPr>
          <a:xfrm>
            <a:off x="8365524" y="1663455"/>
            <a:ext cx="3592461" cy="4247318"/>
          </a:xfrm>
          <a:prstGeom prst="rect">
            <a:avLst/>
          </a:prstGeom>
          <a:effectLst>
            <a:glow rad="63500">
              <a:schemeClr val="accent5">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rtlCol="0">
            <a:noAutofit/>
          </a:bodyPr>
          <a:lstStyle/>
          <a:p>
            <a:r>
              <a:rPr lang="en-GB" sz="1600" b="1" dirty="0"/>
              <a:t>Critical Thinking</a:t>
            </a:r>
          </a:p>
          <a:p>
            <a:r>
              <a:rPr lang="en-GB" sz="1200" dirty="0">
                <a:latin typeface="Calibri" panose="020F0502020204030204" pitchFamily="34" charset="0"/>
                <a:cs typeface="Calibri" panose="020F0502020204030204" pitchFamily="34" charset="0"/>
              </a:rPr>
              <a:t>Eales-Reynolds, </a:t>
            </a:r>
            <a:r>
              <a:rPr lang="en-GB" sz="1200" i="1" dirty="0">
                <a:latin typeface="Calibri" panose="020F0502020204030204" pitchFamily="34" charset="0"/>
                <a:cs typeface="Calibri" panose="020F0502020204030204" pitchFamily="34" charset="0"/>
              </a:rPr>
              <a:t>et al </a:t>
            </a:r>
            <a:r>
              <a:rPr lang="en-GB" sz="1200" dirty="0">
                <a:latin typeface="Calibri" panose="020F0502020204030204" pitchFamily="34" charset="0"/>
                <a:cs typeface="Calibri" panose="020F0502020204030204" pitchFamily="34" charset="0"/>
              </a:rPr>
              <a:t>(2013) emphasise that critical thinking skills are a highly desirable attribute for a student to have and continue to develop. They deduce these skills to result in effective study, opportunity to gain high quality careers as well as aiding holistically formed judgements.</a:t>
            </a:r>
          </a:p>
          <a:p>
            <a:endParaRPr lang="en-GB" sz="1200" dirty="0">
              <a:latin typeface="Calibri" panose="020F0502020204030204" pitchFamily="34" charset="0"/>
              <a:cs typeface="Calibri" panose="020F0502020204030204" pitchFamily="34" charset="0"/>
            </a:endParaRPr>
          </a:p>
          <a:p>
            <a:r>
              <a:rPr lang="en-GB" sz="1200" dirty="0">
                <a:latin typeface="Calibri" panose="020F0502020204030204" pitchFamily="34" charset="0"/>
                <a:cs typeface="Calibri" panose="020F0502020204030204" pitchFamily="34" charset="0"/>
              </a:rPr>
              <a:t>Haber (2020), suggests that critical thinking is a form of true reflection of a topic which allows you to form decisions using appropriate and relevant questioning and curiosity to support your findings.</a:t>
            </a:r>
          </a:p>
          <a:p>
            <a:endParaRPr lang="en-GB" sz="1200" dirty="0"/>
          </a:p>
          <a:p>
            <a:r>
              <a:rPr lang="en-GB" sz="1200" dirty="0"/>
              <a:t>The University of Edinburgh puts forward the idea that developing critical thinking skills can be performed in the way of skill specific activities. Thus resulting in challenging students  thinking skills and broadening their thought processes.</a:t>
            </a:r>
          </a:p>
          <a:p>
            <a:endParaRPr lang="en-GB" dirty="0"/>
          </a:p>
          <a:p>
            <a:endParaRPr lang="en-GB" dirty="0"/>
          </a:p>
          <a:p>
            <a:endParaRPr lang="en-GB" dirty="0"/>
          </a:p>
          <a:p>
            <a:endParaRPr lang="en-GB" dirty="0"/>
          </a:p>
          <a:p>
            <a:endParaRPr lang="en-GB" dirty="0"/>
          </a:p>
          <a:p>
            <a:endParaRPr lang="en-GB" dirty="0"/>
          </a:p>
        </p:txBody>
      </p:sp>
      <p:sp>
        <p:nvSpPr>
          <p:cNvPr id="2" name="TextBox 1">
            <a:extLst>
              <a:ext uri="{FF2B5EF4-FFF2-40B4-BE49-F238E27FC236}">
                <a16:creationId xmlns:a16="http://schemas.microsoft.com/office/drawing/2014/main" id="{1AB0412C-BE31-4312-9C17-86EDB986EE59}"/>
              </a:ext>
            </a:extLst>
          </p:cNvPr>
          <p:cNvSpPr txBox="1"/>
          <p:nvPr/>
        </p:nvSpPr>
        <p:spPr>
          <a:xfrm>
            <a:off x="233255" y="6009377"/>
            <a:ext cx="11724729" cy="746967"/>
          </a:xfrm>
          <a:prstGeom prst="rect">
            <a:avLst/>
          </a:prstGeom>
          <a:effectLst>
            <a:glow rad="63500">
              <a:schemeClr val="accent1">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rtlCol="0">
            <a:noAutofit/>
          </a:bodyPr>
          <a:lstStyle/>
          <a:p>
            <a:r>
              <a:rPr lang="en-GB" sz="1400" b="1" dirty="0"/>
              <a:t>Conclusion : </a:t>
            </a:r>
            <a:r>
              <a:rPr lang="en-GB" sz="1200" dirty="0"/>
              <a:t>Rose , J infers that a variety of study skills, when combined effectively can only progress learning and success. She hints that these should be used continuously throughout education to positively impact your later life endeavours. </a:t>
            </a:r>
          </a:p>
        </p:txBody>
      </p:sp>
      <p:pic>
        <p:nvPicPr>
          <p:cNvPr id="3" name="Picture 2">
            <a:extLst>
              <a:ext uri="{FF2B5EF4-FFF2-40B4-BE49-F238E27FC236}">
                <a16:creationId xmlns:a16="http://schemas.microsoft.com/office/drawing/2014/main" id="{1D114186-65DE-4443-A9F1-B8E72346F3B4}"/>
              </a:ext>
            </a:extLst>
          </p:cNvPr>
          <p:cNvPicPr>
            <a:picLocks noChangeAspect="1"/>
          </p:cNvPicPr>
          <p:nvPr/>
        </p:nvPicPr>
        <p:blipFill>
          <a:blip r:embed="rId2"/>
          <a:stretch>
            <a:fillRect/>
          </a:stretch>
        </p:blipFill>
        <p:spPr>
          <a:xfrm>
            <a:off x="2063958" y="4401571"/>
            <a:ext cx="1735290" cy="1301467"/>
          </a:xfrm>
          <a:prstGeom prst="rect">
            <a:avLst/>
          </a:prstGeom>
        </p:spPr>
      </p:pic>
    </p:spTree>
    <p:extLst>
      <p:ext uri="{BB962C8B-B14F-4D97-AF65-F5344CB8AC3E}">
        <p14:creationId xmlns:p14="http://schemas.microsoft.com/office/powerpoint/2010/main" val="14558169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FB3DB-27B4-4172-B644-0169D9436199}"/>
              </a:ext>
            </a:extLst>
          </p:cNvPr>
          <p:cNvSpPr>
            <a:spLocks noGrp="1"/>
          </p:cNvSpPr>
          <p:nvPr>
            <p:ph type="title"/>
          </p:nvPr>
        </p:nvSpPr>
        <p:spPr>
          <a:xfrm>
            <a:off x="670423" y="365125"/>
            <a:ext cx="10515600" cy="600075"/>
          </a:xfrm>
        </p:spPr>
        <p:txBody>
          <a:bodyPr>
            <a:normAutofit/>
          </a:bodyPr>
          <a:lstStyle/>
          <a:p>
            <a:r>
              <a:rPr lang="en-GB" sz="1800" b="1" dirty="0"/>
              <a:t>References</a:t>
            </a:r>
          </a:p>
        </p:txBody>
      </p:sp>
      <p:sp>
        <p:nvSpPr>
          <p:cNvPr id="3" name="Content Placeholder 2">
            <a:extLst>
              <a:ext uri="{FF2B5EF4-FFF2-40B4-BE49-F238E27FC236}">
                <a16:creationId xmlns:a16="http://schemas.microsoft.com/office/drawing/2014/main" id="{C278B4EA-D9E2-4341-9C33-F4FCB2D67610}"/>
              </a:ext>
            </a:extLst>
          </p:cNvPr>
          <p:cNvSpPr>
            <a:spLocks noGrp="1"/>
          </p:cNvSpPr>
          <p:nvPr>
            <p:ph idx="1"/>
          </p:nvPr>
        </p:nvSpPr>
        <p:spPr>
          <a:xfrm>
            <a:off x="670423" y="965199"/>
            <a:ext cx="11077280" cy="5527675"/>
          </a:xfrm>
        </p:spPr>
        <p:txBody>
          <a:bodyPr>
            <a:noAutofit/>
          </a:bodyPr>
          <a:lstStyle/>
          <a:p>
            <a:pPr marL="0" indent="0">
              <a:buNone/>
            </a:pPr>
            <a:r>
              <a:rPr lang="en-GB" sz="1400" dirty="0">
                <a:latin typeface="Arial" panose="020B0604020202020204" pitchFamily="34" charset="0"/>
                <a:cs typeface="Arial" panose="020B0604020202020204" pitchFamily="34" charset="0"/>
              </a:rPr>
              <a:t>Barton, D (2015) </a:t>
            </a:r>
            <a:r>
              <a:rPr lang="en-GB" sz="1400" i="1" dirty="0">
                <a:latin typeface="Arial" panose="020B0604020202020204" pitchFamily="34" charset="0"/>
                <a:cs typeface="Arial" panose="020B0604020202020204" pitchFamily="34" charset="0"/>
              </a:rPr>
              <a:t>What Do Top Students Do Differently? </a:t>
            </a:r>
            <a:r>
              <a:rPr lang="en-GB" sz="1400" dirty="0">
                <a:latin typeface="Arial" panose="020B0604020202020204" pitchFamily="34" charset="0"/>
                <a:cs typeface="Arial" panose="020B0604020202020204" pitchFamily="34" charset="0"/>
              </a:rPr>
              <a:t>Available at https://www.youtube.com/watch?v=Na8m4GPqA30 [Accessed September 26th 2023].</a:t>
            </a:r>
          </a:p>
          <a:p>
            <a:pPr marL="0" indent="0">
              <a:buNone/>
            </a:pPr>
            <a:r>
              <a:rPr lang="en-GB" sz="1400" dirty="0">
                <a:latin typeface="Arial" panose="020B0604020202020204" pitchFamily="34" charset="0"/>
                <a:cs typeface="Arial" panose="020B0604020202020204" pitchFamily="34" charset="0"/>
              </a:rPr>
              <a:t>Cottrell, S. (2021) </a:t>
            </a:r>
            <a:r>
              <a:rPr lang="en-GB" sz="1400" i="1" dirty="0">
                <a:latin typeface="Arial" panose="020B0604020202020204" pitchFamily="34" charset="0"/>
                <a:cs typeface="Arial" panose="020B0604020202020204" pitchFamily="34" charset="0"/>
              </a:rPr>
              <a:t>Skills For Success : Personal Development and Employability. </a:t>
            </a:r>
            <a:r>
              <a:rPr lang="en-GB" sz="1400" dirty="0">
                <a:latin typeface="Arial" panose="020B0604020202020204" pitchFamily="34" charset="0"/>
                <a:cs typeface="Arial" panose="020B0604020202020204" pitchFamily="34" charset="0"/>
              </a:rPr>
              <a:t>4th edition. London :Red Globe Press</a:t>
            </a:r>
          </a:p>
          <a:p>
            <a:pPr marL="0" indent="0">
              <a:buNone/>
            </a:pPr>
            <a:r>
              <a:rPr lang="en-GB" sz="1400" dirty="0">
                <a:latin typeface="Arial" panose="020B0604020202020204" pitchFamily="34" charset="0"/>
                <a:cs typeface="Arial" panose="020B0604020202020204" pitchFamily="34" charset="0"/>
              </a:rPr>
              <a:t>Eales-Reynolds, L, Judge, B, McCreery, E, &amp; Jones, P (2013), </a:t>
            </a:r>
            <a:r>
              <a:rPr lang="en-GB" sz="1400" i="1" dirty="0">
                <a:latin typeface="Arial" panose="020B0604020202020204" pitchFamily="34" charset="0"/>
                <a:cs typeface="Arial" panose="020B0604020202020204" pitchFamily="34" charset="0"/>
              </a:rPr>
              <a:t>Critical Thinking Skills for Education Students</a:t>
            </a:r>
            <a:r>
              <a:rPr lang="en-GB" sz="1400" dirty="0">
                <a:latin typeface="Arial" panose="020B0604020202020204" pitchFamily="34" charset="0"/>
                <a:cs typeface="Arial" panose="020B0604020202020204" pitchFamily="34" charset="0"/>
              </a:rPr>
              <a:t>, London: SAGE Publications, Limited.</a:t>
            </a:r>
          </a:p>
          <a:p>
            <a:pPr marL="0" indent="0">
              <a:buNone/>
            </a:pPr>
            <a:r>
              <a:rPr lang="en-GB" sz="1400" dirty="0">
                <a:latin typeface="Arial" panose="020B0604020202020204" pitchFamily="34" charset="0"/>
                <a:cs typeface="Arial" panose="020B0604020202020204" pitchFamily="34" charset="0"/>
              </a:rPr>
              <a:t>George , D (2012) A Practical Application of Time Management. Time Management. </a:t>
            </a:r>
            <a:r>
              <a:rPr lang="en-GB" sz="1400" dirty="0" err="1">
                <a:latin typeface="Arial" panose="020B0604020202020204" pitchFamily="34" charset="0"/>
                <a:cs typeface="Arial" panose="020B0604020202020204" pitchFamily="34" charset="0"/>
              </a:rPr>
              <a:t>InTech</a:t>
            </a:r>
            <a:r>
              <a:rPr lang="en-GB" sz="1400" dirty="0">
                <a:latin typeface="Arial" panose="020B0604020202020204" pitchFamily="34" charset="0"/>
                <a:cs typeface="Arial" panose="020B0604020202020204" pitchFamily="34" charset="0"/>
              </a:rPr>
              <a:t>. DOI: 10.5772/38364.</a:t>
            </a:r>
          </a:p>
          <a:p>
            <a:pPr marL="0" indent="0">
              <a:buNone/>
            </a:pPr>
            <a:r>
              <a:rPr lang="en-GB" sz="1400" dirty="0">
                <a:latin typeface="Arial" panose="020B0604020202020204" pitchFamily="34" charset="0"/>
                <a:cs typeface="Arial" panose="020B0604020202020204" pitchFamily="34" charset="0"/>
              </a:rPr>
              <a:t>Haber, J (2020), </a:t>
            </a:r>
            <a:r>
              <a:rPr lang="en-GB" sz="1400" i="1" dirty="0">
                <a:latin typeface="Arial" panose="020B0604020202020204" pitchFamily="34" charset="0"/>
                <a:cs typeface="Arial" panose="020B0604020202020204" pitchFamily="34" charset="0"/>
              </a:rPr>
              <a:t>Critical Thinking,</a:t>
            </a:r>
            <a:r>
              <a:rPr lang="en-GB" sz="1400" dirty="0">
                <a:latin typeface="Arial" panose="020B0604020202020204" pitchFamily="34" charset="0"/>
                <a:cs typeface="Arial" panose="020B0604020202020204" pitchFamily="34" charset="0"/>
              </a:rPr>
              <a:t> Cambridge: MIT Press.</a:t>
            </a:r>
          </a:p>
          <a:p>
            <a:pPr marL="0" indent="0">
              <a:buNone/>
            </a:pPr>
            <a:r>
              <a:rPr lang="en-GB" sz="1400" dirty="0">
                <a:latin typeface="Arial" panose="020B0604020202020204" pitchFamily="34" charset="0"/>
                <a:cs typeface="Arial" panose="020B0604020202020204" pitchFamily="34" charset="0"/>
              </a:rPr>
              <a:t>Levin, P. (2007) </a:t>
            </a:r>
            <a:r>
              <a:rPr lang="en-GB" sz="1400" i="1" dirty="0">
                <a:latin typeface="Arial" panose="020B0604020202020204" pitchFamily="34" charset="0"/>
                <a:cs typeface="Arial" panose="020B0604020202020204" pitchFamily="34" charset="0"/>
              </a:rPr>
              <a:t>Skilful time management!</a:t>
            </a:r>
            <a:r>
              <a:rPr lang="en-GB" sz="1400" dirty="0">
                <a:latin typeface="Arial" panose="020B0604020202020204" pitchFamily="34" charset="0"/>
                <a:cs typeface="Arial" panose="020B0604020202020204" pitchFamily="34" charset="0"/>
              </a:rPr>
              <a:t> Maidenhead, England: Open University Press.</a:t>
            </a:r>
          </a:p>
          <a:p>
            <a:pPr marL="0" indent="0">
              <a:buNone/>
            </a:pPr>
            <a:r>
              <a:rPr lang="en-GB" sz="1400" dirty="0">
                <a:latin typeface="Arial" panose="020B0604020202020204" pitchFamily="34" charset="0"/>
                <a:cs typeface="Arial" panose="020B0604020202020204" pitchFamily="34" charset="0"/>
              </a:rPr>
              <a:t>Lobdell, M (2011), </a:t>
            </a:r>
            <a:r>
              <a:rPr lang="en-GB" sz="1400" i="1" dirty="0">
                <a:latin typeface="Arial" panose="020B0604020202020204" pitchFamily="34" charset="0"/>
                <a:cs typeface="Arial" panose="020B0604020202020204" pitchFamily="34" charset="0"/>
              </a:rPr>
              <a:t>Study More Study Less</a:t>
            </a:r>
            <a:r>
              <a:rPr lang="en-GB" sz="1400" dirty="0">
                <a:latin typeface="Arial" panose="020B0604020202020204" pitchFamily="34" charset="0"/>
                <a:cs typeface="Arial" panose="020B0604020202020204" pitchFamily="34" charset="0"/>
              </a:rPr>
              <a:t>, Available at https://www.youtube.com/watch?v=IlU-zDU6aQ0 [Accessed September 26th 2023].</a:t>
            </a:r>
          </a:p>
          <a:p>
            <a:pPr marL="0" indent="0">
              <a:buNone/>
            </a:pPr>
            <a:r>
              <a:rPr lang="en-GB" sz="1400" dirty="0">
                <a:latin typeface="Arial" panose="020B0604020202020204" pitchFamily="34" charset="0"/>
                <a:cs typeface="Arial" panose="020B0604020202020204" pitchFamily="34" charset="0"/>
              </a:rPr>
              <a:t>McMillan, K, &amp; Weyers, J (2021), </a:t>
            </a:r>
            <a:r>
              <a:rPr lang="en-GB" sz="1400" i="1" dirty="0">
                <a:latin typeface="Arial" panose="020B0604020202020204" pitchFamily="34" charset="0"/>
                <a:cs typeface="Arial" panose="020B0604020202020204" pitchFamily="34" charset="0"/>
              </a:rPr>
              <a:t>The Study Skills Book : Your Essential Guide to University Success</a:t>
            </a:r>
            <a:r>
              <a:rPr lang="en-GB" sz="1400" dirty="0">
                <a:latin typeface="Arial" panose="020B0604020202020204" pitchFamily="34" charset="0"/>
                <a:cs typeface="Arial" panose="020B0604020202020204" pitchFamily="34" charset="0"/>
              </a:rPr>
              <a:t>, Harlow: Pearson Education Limited .</a:t>
            </a:r>
          </a:p>
          <a:p>
            <a:pPr marL="0" indent="0">
              <a:buNone/>
            </a:pPr>
            <a:r>
              <a:rPr lang="en-GB" sz="1400" dirty="0">
                <a:latin typeface="Arial" panose="020B0604020202020204" pitchFamily="34" charset="0"/>
                <a:cs typeface="Arial" panose="020B0604020202020204" pitchFamily="34" charset="0"/>
              </a:rPr>
              <a:t>Moore, Neville, C., Murphy, M., &amp; Connolly, C. (2010). </a:t>
            </a:r>
            <a:r>
              <a:rPr lang="en-GB" sz="1400" i="1" dirty="0">
                <a:latin typeface="Arial" panose="020B0604020202020204" pitchFamily="34" charset="0"/>
                <a:cs typeface="Arial" panose="020B0604020202020204" pitchFamily="34" charset="0"/>
              </a:rPr>
              <a:t>The Ultimate Study Skills Handbook. McGraw-Hill/Open University Press.</a:t>
            </a:r>
          </a:p>
          <a:p>
            <a:pPr marL="0" indent="0">
              <a:buNone/>
            </a:pPr>
            <a:r>
              <a:rPr lang="en-GB" sz="1400" dirty="0">
                <a:solidFill>
                  <a:srgbClr val="333333"/>
                </a:solidFill>
                <a:latin typeface="Arial" panose="020B0604020202020204" pitchFamily="34" charset="0"/>
                <a:cs typeface="Arial" panose="020B0604020202020204" pitchFamily="34" charset="0"/>
              </a:rPr>
              <a:t>Price, G and Maier, P (2007), </a:t>
            </a:r>
            <a:r>
              <a:rPr lang="en-GB" sz="1400" i="1" dirty="0">
                <a:solidFill>
                  <a:srgbClr val="333333"/>
                </a:solidFill>
                <a:latin typeface="Arial" panose="020B0604020202020204" pitchFamily="34" charset="0"/>
                <a:cs typeface="Arial" panose="020B0604020202020204" pitchFamily="34" charset="0"/>
              </a:rPr>
              <a:t>Effective Study Skills Unlock Your Potential. Essex: Pearson Education Limited.</a:t>
            </a:r>
          </a:p>
          <a:p>
            <a:pPr marL="0" indent="0">
              <a:buNone/>
            </a:pPr>
            <a:r>
              <a:rPr lang="en-GB" sz="1400" dirty="0">
                <a:solidFill>
                  <a:srgbClr val="333333"/>
                </a:solidFill>
                <a:latin typeface="Arial" panose="020B0604020202020204" pitchFamily="34" charset="0"/>
                <a:cs typeface="Arial" panose="020B0604020202020204" pitchFamily="34" charset="0"/>
              </a:rPr>
              <a:t>Pritchard, A. (2008) </a:t>
            </a:r>
            <a:r>
              <a:rPr lang="en-GB" sz="1400" i="1" dirty="0">
                <a:solidFill>
                  <a:srgbClr val="333333"/>
                </a:solidFill>
                <a:latin typeface="Arial" panose="020B0604020202020204" pitchFamily="34" charset="0"/>
                <a:cs typeface="Arial" panose="020B0604020202020204" pitchFamily="34" charset="0"/>
              </a:rPr>
              <a:t>Studying and learning at university [electronic resource] : Vital Skills For Success In Your Degree </a:t>
            </a:r>
            <a:r>
              <a:rPr lang="en-GB" sz="1400" dirty="0">
                <a:solidFill>
                  <a:srgbClr val="333333"/>
                </a:solidFill>
                <a:latin typeface="Arial" panose="020B0604020202020204" pitchFamily="34" charset="0"/>
                <a:cs typeface="Arial" panose="020B0604020202020204" pitchFamily="34" charset="0"/>
              </a:rPr>
              <a:t>. Los Angeles, CA :Sage Publications.</a:t>
            </a:r>
          </a:p>
          <a:p>
            <a:pPr marL="0" indent="0">
              <a:buNone/>
            </a:pPr>
            <a:r>
              <a:rPr lang="en-GB" sz="1400" dirty="0">
                <a:solidFill>
                  <a:srgbClr val="333333"/>
                </a:solidFill>
                <a:latin typeface="Arial" panose="020B0604020202020204" pitchFamily="34" charset="0"/>
                <a:cs typeface="Arial" panose="020B0604020202020204" pitchFamily="34" charset="0"/>
              </a:rPr>
              <a:t>Rose, J (2023), </a:t>
            </a:r>
            <a:r>
              <a:rPr lang="en-GB" sz="1400" i="1" dirty="0">
                <a:solidFill>
                  <a:srgbClr val="333333"/>
                </a:solidFill>
                <a:latin typeface="Arial" panose="020B0604020202020204" pitchFamily="34" charset="0"/>
                <a:cs typeface="Arial" panose="020B0604020202020204" pitchFamily="34" charset="0"/>
              </a:rPr>
              <a:t>5 reasons Why Good Study Skills Are Important, Available at </a:t>
            </a:r>
            <a:r>
              <a:rPr lang="en-GB" sz="1400" i="1" dirty="0">
                <a:solidFill>
                  <a:srgbClr val="333333"/>
                </a:solidFill>
                <a:latin typeface="Arial" panose="020B0604020202020204" pitchFamily="34" charset="0"/>
                <a:cs typeface="Arial" panose="020B0604020202020204" pitchFamily="34" charset="0"/>
                <a:hlinkClick r:id="rId2"/>
              </a:rPr>
              <a:t>https://www.thetutorteam.com/study-skills/5-reasons-why-good-study-skills-are-important/</a:t>
            </a:r>
            <a:r>
              <a:rPr lang="en-GB" sz="1400" i="1" dirty="0">
                <a:solidFill>
                  <a:srgbClr val="333333"/>
                </a:solidFill>
                <a:latin typeface="Arial" panose="020B0604020202020204" pitchFamily="34" charset="0"/>
                <a:cs typeface="Arial" panose="020B0604020202020204" pitchFamily="34" charset="0"/>
              </a:rPr>
              <a:t> [Accessed </a:t>
            </a:r>
            <a:r>
              <a:rPr lang="en-GB" sz="1400" i="1">
                <a:solidFill>
                  <a:srgbClr val="333333"/>
                </a:solidFill>
                <a:latin typeface="Arial" panose="020B0604020202020204" pitchFamily="34" charset="0"/>
                <a:cs typeface="Arial" panose="020B0604020202020204" pitchFamily="34" charset="0"/>
              </a:rPr>
              <a:t>September 2023].</a:t>
            </a:r>
            <a:endParaRPr lang="en-GB" sz="1400" i="1" dirty="0">
              <a:solidFill>
                <a:srgbClr val="333333"/>
              </a:solidFill>
              <a:latin typeface="Arial" panose="020B0604020202020204" pitchFamily="34" charset="0"/>
              <a:cs typeface="Arial" panose="020B0604020202020204" pitchFamily="34" charset="0"/>
            </a:endParaRPr>
          </a:p>
          <a:p>
            <a:pPr marL="0" indent="0">
              <a:buNone/>
            </a:pPr>
            <a:r>
              <a:rPr lang="en-GB" sz="1400" dirty="0">
                <a:solidFill>
                  <a:srgbClr val="333333"/>
                </a:solidFill>
                <a:latin typeface="Arial" panose="020B0604020202020204" pitchFamily="34" charset="0"/>
                <a:cs typeface="Arial" panose="020B0604020202020204" pitchFamily="34" charset="0"/>
              </a:rPr>
              <a:t>The University of Edinburgh (2023) , Critical Thinking , </a:t>
            </a:r>
            <a:r>
              <a:rPr lang="en-GB" sz="1400" i="1" dirty="0">
                <a:solidFill>
                  <a:srgbClr val="333333"/>
                </a:solidFill>
                <a:latin typeface="Arial" panose="020B0604020202020204" pitchFamily="34" charset="0"/>
                <a:cs typeface="Arial" panose="020B0604020202020204" pitchFamily="34" charset="0"/>
              </a:rPr>
              <a:t>Advice and resources to help you develop your critical voice, Available at </a:t>
            </a:r>
            <a:r>
              <a:rPr lang="en-GB" sz="1400" i="1" dirty="0">
                <a:solidFill>
                  <a:srgbClr val="3A3A3A"/>
                </a:solidFill>
                <a:latin typeface="Arial" panose="020B0604020202020204" pitchFamily="34" charset="0"/>
                <a:cs typeface="Arial" panose="020B0604020202020204" pitchFamily="34" charset="0"/>
                <a:hlinkClick r:id="rId3"/>
              </a:rPr>
              <a:t>https://www.ed.ac.uk/institute-academic-development/study-hub/learning-resources/critical</a:t>
            </a:r>
            <a:r>
              <a:rPr lang="en-GB" sz="1400" i="1" dirty="0">
                <a:solidFill>
                  <a:srgbClr val="3A3A3A"/>
                </a:solidFill>
                <a:latin typeface="Arial" panose="020B0604020202020204" pitchFamily="34" charset="0"/>
                <a:cs typeface="Arial" panose="020B0604020202020204" pitchFamily="34" charset="0"/>
              </a:rPr>
              <a:t> [Accessed September 26th 2023].</a:t>
            </a:r>
          </a:p>
          <a:p>
            <a:pPr marL="0" indent="0">
              <a:buNone/>
            </a:pPr>
            <a:r>
              <a:rPr lang="en-GB" sz="1400" dirty="0">
                <a:latin typeface="Arial" panose="020B0604020202020204" pitchFamily="34" charset="0"/>
                <a:cs typeface="Arial" panose="020B0604020202020204" pitchFamily="34" charset="0"/>
              </a:rPr>
              <a:t>Wales, I., 2018. Twitter. [Online] Available at: https://twitter.com/ImpactWales[Accessed 26 September 2023].</a:t>
            </a:r>
          </a:p>
        </p:txBody>
      </p:sp>
    </p:spTree>
    <p:extLst>
      <p:ext uri="{BB962C8B-B14F-4D97-AF65-F5344CB8AC3E}">
        <p14:creationId xmlns:p14="http://schemas.microsoft.com/office/powerpoint/2010/main" val="42815007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725</TotalTime>
  <Words>876</Words>
  <Application>Microsoft Office PowerPoint</Application>
  <PresentationFormat>Widescreen</PresentationFormat>
  <Paragraphs>55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 Butler (George Street Primary School)</dc:creator>
  <cp:lastModifiedBy>D Butler (George Street Primary School)</cp:lastModifiedBy>
  <cp:revision>41</cp:revision>
  <dcterms:created xsi:type="dcterms:W3CDTF">2023-09-25T10:46:22Z</dcterms:created>
  <dcterms:modified xsi:type="dcterms:W3CDTF">2023-09-26T20:39:17Z</dcterms:modified>
</cp:coreProperties>
</file>