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127"/>
  </p:notesMasterIdLst>
  <p:handoutMasterIdLst>
    <p:handoutMasterId r:id="rId128"/>
  </p:handoutMasterIdLst>
  <p:sldIdLst>
    <p:sldId id="1931" r:id="rId6"/>
    <p:sldId id="1881" r:id="rId7"/>
    <p:sldId id="788" r:id="rId8"/>
    <p:sldId id="830" r:id="rId9"/>
    <p:sldId id="831" r:id="rId10"/>
    <p:sldId id="1928" r:id="rId11"/>
    <p:sldId id="1929" r:id="rId12"/>
    <p:sldId id="375" r:id="rId13"/>
    <p:sldId id="281" r:id="rId14"/>
    <p:sldId id="1930" r:id="rId15"/>
    <p:sldId id="1766" r:id="rId16"/>
    <p:sldId id="1561" r:id="rId17"/>
    <p:sldId id="832" r:id="rId18"/>
    <p:sldId id="695" r:id="rId19"/>
    <p:sldId id="614" r:id="rId20"/>
    <p:sldId id="728" r:id="rId21"/>
    <p:sldId id="749" r:id="rId22"/>
    <p:sldId id="706" r:id="rId23"/>
    <p:sldId id="704" r:id="rId24"/>
    <p:sldId id="751" r:id="rId25"/>
    <p:sldId id="335" r:id="rId26"/>
    <p:sldId id="436" r:id="rId27"/>
    <p:sldId id="337" r:id="rId28"/>
    <p:sldId id="338" r:id="rId29"/>
    <p:sldId id="594" r:id="rId30"/>
    <p:sldId id="580" r:id="rId31"/>
    <p:sldId id="712" r:id="rId32"/>
    <p:sldId id="713" r:id="rId33"/>
    <p:sldId id="752" r:id="rId34"/>
    <p:sldId id="715" r:id="rId35"/>
    <p:sldId id="688" r:id="rId36"/>
    <p:sldId id="753" r:id="rId37"/>
    <p:sldId id="716" r:id="rId38"/>
    <p:sldId id="754" r:id="rId39"/>
    <p:sldId id="595" r:id="rId40"/>
    <p:sldId id="592" r:id="rId41"/>
    <p:sldId id="1976" r:id="rId42"/>
    <p:sldId id="769" r:id="rId43"/>
    <p:sldId id="717" r:id="rId44"/>
    <p:sldId id="317" r:id="rId45"/>
    <p:sldId id="1975" r:id="rId46"/>
    <p:sldId id="760" r:id="rId47"/>
    <p:sldId id="768" r:id="rId48"/>
    <p:sldId id="318" r:id="rId49"/>
    <p:sldId id="319" r:id="rId50"/>
    <p:sldId id="755" r:id="rId51"/>
    <p:sldId id="756" r:id="rId52"/>
    <p:sldId id="758" r:id="rId53"/>
    <p:sldId id="757" r:id="rId54"/>
    <p:sldId id="1880" r:id="rId55"/>
    <p:sldId id="668" r:id="rId56"/>
    <p:sldId id="669" r:id="rId57"/>
    <p:sldId id="730" r:id="rId58"/>
    <p:sldId id="287" r:id="rId59"/>
    <p:sldId id="741" r:id="rId60"/>
    <p:sldId id="289" r:id="rId61"/>
    <p:sldId id="290" r:id="rId62"/>
    <p:sldId id="291" r:id="rId63"/>
    <p:sldId id="699" r:id="rId64"/>
    <p:sldId id="770" r:id="rId65"/>
    <p:sldId id="736" r:id="rId66"/>
    <p:sldId id="1882" r:id="rId67"/>
    <p:sldId id="720" r:id="rId68"/>
    <p:sldId id="721" r:id="rId69"/>
    <p:sldId id="764" r:id="rId70"/>
    <p:sldId id="266" r:id="rId71"/>
    <p:sldId id="267" r:id="rId72"/>
    <p:sldId id="268" r:id="rId73"/>
    <p:sldId id="274" r:id="rId74"/>
    <p:sldId id="598" r:id="rId75"/>
    <p:sldId id="745" r:id="rId76"/>
    <p:sldId id="696" r:id="rId77"/>
    <p:sldId id="771" r:id="rId78"/>
    <p:sldId id="765" r:id="rId79"/>
    <p:sldId id="766" r:id="rId80"/>
    <p:sldId id="767" r:id="rId81"/>
    <p:sldId id="722" r:id="rId82"/>
    <p:sldId id="772" r:id="rId83"/>
    <p:sldId id="1932" r:id="rId84"/>
    <p:sldId id="1933" r:id="rId85"/>
    <p:sldId id="1934" r:id="rId86"/>
    <p:sldId id="1935" r:id="rId87"/>
    <p:sldId id="1936" r:id="rId88"/>
    <p:sldId id="1937" r:id="rId89"/>
    <p:sldId id="1938" r:id="rId90"/>
    <p:sldId id="1939" r:id="rId91"/>
    <p:sldId id="1940" r:id="rId92"/>
    <p:sldId id="1941" r:id="rId93"/>
    <p:sldId id="1942" r:id="rId94"/>
    <p:sldId id="1943" r:id="rId95"/>
    <p:sldId id="1944" r:id="rId96"/>
    <p:sldId id="1945" r:id="rId97"/>
    <p:sldId id="1946" r:id="rId98"/>
    <p:sldId id="1947" r:id="rId99"/>
    <p:sldId id="1948" r:id="rId100"/>
    <p:sldId id="1949" r:id="rId101"/>
    <p:sldId id="1950" r:id="rId102"/>
    <p:sldId id="1951" r:id="rId103"/>
    <p:sldId id="1952" r:id="rId104"/>
    <p:sldId id="1953" r:id="rId105"/>
    <p:sldId id="1954" r:id="rId106"/>
    <p:sldId id="1955" r:id="rId107"/>
    <p:sldId id="1956" r:id="rId108"/>
    <p:sldId id="1957" r:id="rId109"/>
    <p:sldId id="1958" r:id="rId110"/>
    <p:sldId id="1959" r:id="rId111"/>
    <p:sldId id="1960" r:id="rId112"/>
    <p:sldId id="1961" r:id="rId113"/>
    <p:sldId id="1962" r:id="rId114"/>
    <p:sldId id="1963" r:id="rId115"/>
    <p:sldId id="1964" r:id="rId116"/>
    <p:sldId id="1965" r:id="rId117"/>
    <p:sldId id="1966" r:id="rId118"/>
    <p:sldId id="1967" r:id="rId119"/>
    <p:sldId id="1968" r:id="rId120"/>
    <p:sldId id="1969" r:id="rId121"/>
    <p:sldId id="1970" r:id="rId122"/>
    <p:sldId id="1971" r:id="rId123"/>
    <p:sldId id="1972" r:id="rId124"/>
    <p:sldId id="1973" r:id="rId125"/>
    <p:sldId id="1974" r:id="rId126"/>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6704AE-B254-4EA9-A5A1-D39CB82CAEB2}">
          <p14:sldIdLst>
            <p14:sldId id="1931"/>
            <p14:sldId id="1881"/>
            <p14:sldId id="788"/>
            <p14:sldId id="830"/>
            <p14:sldId id="831"/>
            <p14:sldId id="1928"/>
            <p14:sldId id="1929"/>
            <p14:sldId id="375"/>
            <p14:sldId id="281"/>
            <p14:sldId id="1930"/>
            <p14:sldId id="1766"/>
            <p14:sldId id="1561"/>
            <p14:sldId id="832"/>
            <p14:sldId id="695"/>
            <p14:sldId id="614"/>
            <p14:sldId id="728"/>
            <p14:sldId id="749"/>
            <p14:sldId id="706"/>
            <p14:sldId id="704"/>
            <p14:sldId id="751"/>
            <p14:sldId id="335"/>
            <p14:sldId id="436"/>
            <p14:sldId id="337"/>
            <p14:sldId id="338"/>
            <p14:sldId id="594"/>
            <p14:sldId id="580"/>
            <p14:sldId id="712"/>
            <p14:sldId id="713"/>
            <p14:sldId id="752"/>
            <p14:sldId id="715"/>
            <p14:sldId id="688"/>
            <p14:sldId id="753"/>
            <p14:sldId id="716"/>
            <p14:sldId id="754"/>
            <p14:sldId id="595"/>
            <p14:sldId id="592"/>
            <p14:sldId id="1976"/>
            <p14:sldId id="769"/>
            <p14:sldId id="717"/>
            <p14:sldId id="317"/>
            <p14:sldId id="1975"/>
            <p14:sldId id="760"/>
            <p14:sldId id="768"/>
            <p14:sldId id="318"/>
            <p14:sldId id="319"/>
            <p14:sldId id="755"/>
            <p14:sldId id="756"/>
            <p14:sldId id="758"/>
            <p14:sldId id="757"/>
            <p14:sldId id="1880"/>
            <p14:sldId id="668"/>
            <p14:sldId id="669"/>
            <p14:sldId id="730"/>
            <p14:sldId id="287"/>
            <p14:sldId id="741"/>
            <p14:sldId id="289"/>
            <p14:sldId id="290"/>
            <p14:sldId id="291"/>
            <p14:sldId id="699"/>
            <p14:sldId id="770"/>
            <p14:sldId id="736"/>
            <p14:sldId id="1882"/>
            <p14:sldId id="720"/>
            <p14:sldId id="721"/>
            <p14:sldId id="764"/>
            <p14:sldId id="266"/>
            <p14:sldId id="267"/>
            <p14:sldId id="268"/>
            <p14:sldId id="274"/>
            <p14:sldId id="598"/>
            <p14:sldId id="745"/>
            <p14:sldId id="696"/>
            <p14:sldId id="771"/>
            <p14:sldId id="765"/>
            <p14:sldId id="766"/>
            <p14:sldId id="767"/>
            <p14:sldId id="722"/>
            <p14:sldId id="772"/>
            <p14:sldId id="1932"/>
            <p14:sldId id="1933"/>
            <p14:sldId id="1934"/>
            <p14:sldId id="1935"/>
            <p14:sldId id="1936"/>
            <p14:sldId id="1937"/>
            <p14:sldId id="1938"/>
            <p14:sldId id="1939"/>
            <p14:sldId id="1940"/>
            <p14:sldId id="1941"/>
            <p14:sldId id="1942"/>
            <p14:sldId id="1943"/>
            <p14:sldId id="1944"/>
            <p14:sldId id="1945"/>
            <p14:sldId id="1946"/>
            <p14:sldId id="1947"/>
            <p14:sldId id="1948"/>
            <p14:sldId id="1949"/>
            <p14:sldId id="1950"/>
            <p14:sldId id="1951"/>
            <p14:sldId id="1952"/>
            <p14:sldId id="1953"/>
            <p14:sldId id="1954"/>
            <p14:sldId id="1955"/>
            <p14:sldId id="1956"/>
          </p14:sldIdLst>
        </p14:section>
        <p14:section name="Untitled Section" id="{CA5185E2-2DCE-4E8F-98A4-DBE03582B7CA}">
          <p14:sldIdLst>
            <p14:sldId id="1957"/>
            <p14:sldId id="1958"/>
            <p14:sldId id="1959"/>
            <p14:sldId id="1960"/>
            <p14:sldId id="1961"/>
            <p14:sldId id="1962"/>
            <p14:sldId id="1963"/>
            <p14:sldId id="1964"/>
            <p14:sldId id="1965"/>
            <p14:sldId id="1966"/>
            <p14:sldId id="1967"/>
            <p14:sldId id="1968"/>
            <p14:sldId id="1969"/>
            <p14:sldId id="1970"/>
            <p14:sldId id="1971"/>
            <p14:sldId id="1972"/>
            <p14:sldId id="1973"/>
            <p14:sldId id="197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8CE39-B5A5-4E99-9B8B-16898382AC04}" v="5" dt="2022-10-11T10:20:14.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52" autoAdjust="0"/>
    <p:restoredTop sz="86514"/>
  </p:normalViewPr>
  <p:slideViewPr>
    <p:cSldViewPr snapToGrid="0">
      <p:cViewPr>
        <p:scale>
          <a:sx n="75" d="100"/>
          <a:sy n="75" d="100"/>
        </p:scale>
        <p:origin x="60" y="16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handoutMaster" Target="handoutMasters/handoutMaster1.xml"/><Relationship Id="rId5" Type="http://schemas.openxmlformats.org/officeDocument/2006/relationships/slideMaster" Target="slideMasters/slideMaster1.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microsoft.com/office/2016/11/relationships/changesInfo" Target="changesInfos/changesInfo1.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commentAuthors" Target="commentAuthors.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presProps" Target="presProps.xml"/><Relationship Id="rId135" Type="http://schemas.microsoft.com/office/2015/10/relationships/revisionInfo" Target="revisionInfo.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viewProps" Target="viewProps.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theme" Target="theme/theme1.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3B6A3885-2CBC-4C1A-B21F-509170AEDE11}"/>
    <pc:docChg chg="modSld addSection">
      <pc:chgData name="David Holley" userId="45123e1e-ac21-4ee3-b53e-8d97b4b34e1e" providerId="ADAL" clId="{3B6A3885-2CBC-4C1A-B21F-509170AEDE11}" dt="2022-06-14T09:33:13.140" v="7" actId="207"/>
      <pc:docMkLst>
        <pc:docMk/>
      </pc:docMkLst>
      <pc:sldChg chg="modSp mod">
        <pc:chgData name="David Holley" userId="45123e1e-ac21-4ee3-b53e-8d97b4b34e1e" providerId="ADAL" clId="{3B6A3885-2CBC-4C1A-B21F-509170AEDE11}" dt="2022-06-14T09:11:06.825" v="2" actId="207"/>
        <pc:sldMkLst>
          <pc:docMk/>
          <pc:sldMk cId="4058710417" sldId="1939"/>
        </pc:sldMkLst>
        <pc:spChg chg="mod">
          <ac:chgData name="David Holley" userId="45123e1e-ac21-4ee3-b53e-8d97b4b34e1e" providerId="ADAL" clId="{3B6A3885-2CBC-4C1A-B21F-509170AEDE11}" dt="2022-06-14T09:11:06.825" v="2" actId="207"/>
          <ac:spMkLst>
            <pc:docMk/>
            <pc:sldMk cId="4058710417" sldId="1939"/>
            <ac:spMk id="687" creationId="{00000000-0000-0000-0000-000000000000}"/>
          </ac:spMkLst>
        </pc:spChg>
      </pc:sldChg>
      <pc:sldChg chg="modSp mod">
        <pc:chgData name="David Holley" userId="45123e1e-ac21-4ee3-b53e-8d97b4b34e1e" providerId="ADAL" clId="{3B6A3885-2CBC-4C1A-B21F-509170AEDE11}" dt="2022-06-14T08:49:32.103" v="1" actId="207"/>
        <pc:sldMkLst>
          <pc:docMk/>
          <pc:sldMk cId="3847635745" sldId="1947"/>
        </pc:sldMkLst>
        <pc:spChg chg="mod">
          <ac:chgData name="David Holley" userId="45123e1e-ac21-4ee3-b53e-8d97b4b34e1e" providerId="ADAL" clId="{3B6A3885-2CBC-4C1A-B21F-509170AEDE11}" dt="2022-06-14T08:49:32.103" v="1" actId="207"/>
          <ac:spMkLst>
            <pc:docMk/>
            <pc:sldMk cId="3847635745" sldId="1947"/>
            <ac:spMk id="21" creationId="{00000000-0000-0000-0000-000000000000}"/>
          </ac:spMkLst>
        </pc:spChg>
        <pc:spChg chg="mod">
          <ac:chgData name="David Holley" userId="45123e1e-ac21-4ee3-b53e-8d97b4b34e1e" providerId="ADAL" clId="{3B6A3885-2CBC-4C1A-B21F-509170AEDE11}" dt="2022-06-14T08:49:27.504" v="0" actId="207"/>
          <ac:spMkLst>
            <pc:docMk/>
            <pc:sldMk cId="3847635745" sldId="1947"/>
            <ac:spMk id="29" creationId="{00000000-0000-0000-0000-000000000000}"/>
          </ac:spMkLst>
        </pc:spChg>
      </pc:sldChg>
      <pc:sldChg chg="modSp mod">
        <pc:chgData name="David Holley" userId="45123e1e-ac21-4ee3-b53e-8d97b4b34e1e" providerId="ADAL" clId="{3B6A3885-2CBC-4C1A-B21F-509170AEDE11}" dt="2022-06-14T09:33:13.140" v="7" actId="207"/>
        <pc:sldMkLst>
          <pc:docMk/>
          <pc:sldMk cId="2020012945" sldId="1952"/>
        </pc:sldMkLst>
        <pc:spChg chg="mod">
          <ac:chgData name="David Holley" userId="45123e1e-ac21-4ee3-b53e-8d97b4b34e1e" providerId="ADAL" clId="{3B6A3885-2CBC-4C1A-B21F-509170AEDE11}" dt="2022-06-14T09:33:13.140" v="7" actId="207"/>
          <ac:spMkLst>
            <pc:docMk/>
            <pc:sldMk cId="2020012945" sldId="1952"/>
            <ac:spMk id="39938" creationId="{00000000-0000-0000-0000-000000000000}"/>
          </ac:spMkLst>
        </pc:spChg>
      </pc:sldChg>
      <pc:sldChg chg="modSp">
        <pc:chgData name="David Holley" userId="45123e1e-ac21-4ee3-b53e-8d97b4b34e1e" providerId="ADAL" clId="{3B6A3885-2CBC-4C1A-B21F-509170AEDE11}" dt="2022-06-14T09:12:20.061" v="3" actId="207"/>
        <pc:sldMkLst>
          <pc:docMk/>
          <pc:sldMk cId="492935783" sldId="1956"/>
        </pc:sldMkLst>
        <pc:spChg chg="mod">
          <ac:chgData name="David Holley" userId="45123e1e-ac21-4ee3-b53e-8d97b4b34e1e" providerId="ADAL" clId="{3B6A3885-2CBC-4C1A-B21F-509170AEDE11}" dt="2022-06-14T09:12:20.061" v="3" actId="207"/>
          <ac:spMkLst>
            <pc:docMk/>
            <pc:sldMk cId="492935783" sldId="1956"/>
            <ac:spMk id="25608" creationId="{00000000-0000-0000-0000-000000000000}"/>
          </ac:spMkLst>
        </pc:spChg>
      </pc:sldChg>
      <pc:sldChg chg="modSp">
        <pc:chgData name="David Holley" userId="45123e1e-ac21-4ee3-b53e-8d97b4b34e1e" providerId="ADAL" clId="{3B6A3885-2CBC-4C1A-B21F-509170AEDE11}" dt="2022-06-14T09:13:42.180" v="6" actId="207"/>
        <pc:sldMkLst>
          <pc:docMk/>
          <pc:sldMk cId="195407747" sldId="1957"/>
        </pc:sldMkLst>
        <pc:spChg chg="mod">
          <ac:chgData name="David Holley" userId="45123e1e-ac21-4ee3-b53e-8d97b4b34e1e" providerId="ADAL" clId="{3B6A3885-2CBC-4C1A-B21F-509170AEDE11}" dt="2022-06-14T09:13:42.180" v="6" actId="207"/>
          <ac:spMkLst>
            <pc:docMk/>
            <pc:sldMk cId="195407747" sldId="1957"/>
            <ac:spMk id="16" creationId="{FC207704-67A3-7D46-988E-6AA0193DCEF8}"/>
          </ac:spMkLst>
        </pc:spChg>
      </pc:sldChg>
    </pc:docChg>
  </pc:docChgLst>
  <pc:docChgLst>
    <pc:chgData name="David Holley" userId="45123e1e-ac21-4ee3-b53e-8d97b4b34e1e" providerId="ADAL" clId="{4178CE39-B5A5-4E99-9B8B-16898382AC04}"/>
    <pc:docChg chg="custSel addSld modSld modSection">
      <pc:chgData name="David Holley" userId="45123e1e-ac21-4ee3-b53e-8d97b4b34e1e" providerId="ADAL" clId="{4178CE39-B5A5-4E99-9B8B-16898382AC04}" dt="2022-11-04T08:08:10.519" v="225" actId="20577"/>
      <pc:docMkLst>
        <pc:docMk/>
      </pc:docMkLst>
      <pc:sldChg chg="mod modShow">
        <pc:chgData name="David Holley" userId="45123e1e-ac21-4ee3-b53e-8d97b4b34e1e" providerId="ADAL" clId="{4178CE39-B5A5-4E99-9B8B-16898382AC04}" dt="2022-10-10T11:55:24.690" v="8" actId="729"/>
        <pc:sldMkLst>
          <pc:docMk/>
          <pc:sldMk cId="26368789" sldId="281"/>
        </pc:sldMkLst>
      </pc:sldChg>
      <pc:sldChg chg="modSp mod">
        <pc:chgData name="David Holley" userId="45123e1e-ac21-4ee3-b53e-8d97b4b34e1e" providerId="ADAL" clId="{4178CE39-B5A5-4E99-9B8B-16898382AC04}" dt="2022-10-10T11:54:26.901" v="7" actId="108"/>
        <pc:sldMkLst>
          <pc:docMk/>
          <pc:sldMk cId="3574441355" sldId="375"/>
        </pc:sldMkLst>
        <pc:spChg chg="mod">
          <ac:chgData name="David Holley" userId="45123e1e-ac21-4ee3-b53e-8d97b4b34e1e" providerId="ADAL" clId="{4178CE39-B5A5-4E99-9B8B-16898382AC04}" dt="2022-10-10T11:54:26.901" v="7" actId="108"/>
          <ac:spMkLst>
            <pc:docMk/>
            <pc:sldMk cId="3574441355" sldId="375"/>
            <ac:spMk id="15363" creationId="{00000000-0000-0000-0000-000000000000}"/>
          </ac:spMkLst>
        </pc:spChg>
      </pc:sldChg>
      <pc:sldChg chg="modSp mod">
        <pc:chgData name="David Holley" userId="45123e1e-ac21-4ee3-b53e-8d97b4b34e1e" providerId="ADAL" clId="{4178CE39-B5A5-4E99-9B8B-16898382AC04}" dt="2022-10-10T12:08:48.701" v="28" actId="20577"/>
        <pc:sldMkLst>
          <pc:docMk/>
          <pc:sldMk cId="562308882" sldId="592"/>
        </pc:sldMkLst>
        <pc:spChg chg="mod">
          <ac:chgData name="David Holley" userId="45123e1e-ac21-4ee3-b53e-8d97b4b34e1e" providerId="ADAL" clId="{4178CE39-B5A5-4E99-9B8B-16898382AC04}" dt="2022-10-10T12:08:48.701" v="28" actId="20577"/>
          <ac:spMkLst>
            <pc:docMk/>
            <pc:sldMk cId="562308882" sldId="592"/>
            <ac:spMk id="93187" creationId="{00000000-0000-0000-0000-000000000000}"/>
          </ac:spMkLst>
        </pc:spChg>
      </pc:sldChg>
      <pc:sldChg chg="modSp mod">
        <pc:chgData name="David Holley" userId="45123e1e-ac21-4ee3-b53e-8d97b4b34e1e" providerId="ADAL" clId="{4178CE39-B5A5-4E99-9B8B-16898382AC04}" dt="2022-10-10T12:02:39.424" v="9" actId="33524"/>
        <pc:sldMkLst>
          <pc:docMk/>
          <pc:sldMk cId="801861904" sldId="716"/>
        </pc:sldMkLst>
        <pc:spChg chg="mod">
          <ac:chgData name="David Holley" userId="45123e1e-ac21-4ee3-b53e-8d97b4b34e1e" providerId="ADAL" clId="{4178CE39-B5A5-4E99-9B8B-16898382AC04}" dt="2022-10-10T12:02:39.424" v="9" actId="33524"/>
          <ac:spMkLst>
            <pc:docMk/>
            <pc:sldMk cId="801861904" sldId="716"/>
            <ac:spMk id="20483" creationId="{00000000-0000-0000-0000-000000000000}"/>
          </ac:spMkLst>
        </pc:spChg>
      </pc:sldChg>
      <pc:sldChg chg="addSp modSp mod modAnim">
        <pc:chgData name="David Holley" userId="45123e1e-ac21-4ee3-b53e-8d97b4b34e1e" providerId="ADAL" clId="{4178CE39-B5A5-4E99-9B8B-16898382AC04}" dt="2022-10-11T10:20:14.149" v="204"/>
        <pc:sldMkLst>
          <pc:docMk/>
          <pc:sldMk cId="2935821805" sldId="755"/>
        </pc:sldMkLst>
        <pc:spChg chg="add mod">
          <ac:chgData name="David Holley" userId="45123e1e-ac21-4ee3-b53e-8d97b4b34e1e" providerId="ADAL" clId="{4178CE39-B5A5-4E99-9B8B-16898382AC04}" dt="2022-10-11T10:19:57.553" v="201" actId="207"/>
          <ac:spMkLst>
            <pc:docMk/>
            <pc:sldMk cId="2935821805" sldId="755"/>
            <ac:spMk id="4" creationId="{F4CCFEFC-B280-D056-4756-8A7DCF4C2F0B}"/>
          </ac:spMkLst>
        </pc:spChg>
        <pc:spChg chg="mod">
          <ac:chgData name="David Holley" userId="45123e1e-ac21-4ee3-b53e-8d97b4b34e1e" providerId="ADAL" clId="{4178CE39-B5A5-4E99-9B8B-16898382AC04}" dt="2022-10-11T10:18:47.394" v="166" actId="1076"/>
          <ac:spMkLst>
            <pc:docMk/>
            <pc:sldMk cId="2935821805" sldId="755"/>
            <ac:spMk id="7" creationId="{DDE8C619-9BD6-0F4D-82F4-B73819AA7CB8}"/>
          </ac:spMkLst>
        </pc:spChg>
        <pc:spChg chg="mod">
          <ac:chgData name="David Holley" userId="45123e1e-ac21-4ee3-b53e-8d97b4b34e1e" providerId="ADAL" clId="{4178CE39-B5A5-4E99-9B8B-16898382AC04}" dt="2022-10-11T10:19:20.626" v="187" actId="20577"/>
          <ac:spMkLst>
            <pc:docMk/>
            <pc:sldMk cId="2935821805" sldId="755"/>
            <ac:spMk id="8" creationId="{12F70705-D9CF-4C44-9E43-DDA5E2A0AA08}"/>
          </ac:spMkLst>
        </pc:spChg>
        <pc:spChg chg="mod">
          <ac:chgData name="David Holley" userId="45123e1e-ac21-4ee3-b53e-8d97b4b34e1e" providerId="ADAL" clId="{4178CE39-B5A5-4E99-9B8B-16898382AC04}" dt="2022-10-11T10:19:27.153" v="188" actId="1076"/>
          <ac:spMkLst>
            <pc:docMk/>
            <pc:sldMk cId="2935821805" sldId="755"/>
            <ac:spMk id="9" creationId="{32F2E02E-35CC-D340-8277-1632ED83A890}"/>
          </ac:spMkLst>
        </pc:spChg>
        <pc:picChg chg="mod">
          <ac:chgData name="David Holley" userId="45123e1e-ac21-4ee3-b53e-8d97b4b34e1e" providerId="ADAL" clId="{4178CE39-B5A5-4E99-9B8B-16898382AC04}" dt="2022-10-11T10:19:09.127" v="183" actId="1076"/>
          <ac:picMkLst>
            <pc:docMk/>
            <pc:sldMk cId="2935821805" sldId="755"/>
            <ac:picMk id="5" creationId="{EADC2BD2-A56C-7041-A970-9F5CE1DDEDE5}"/>
          </ac:picMkLst>
        </pc:picChg>
      </pc:sldChg>
      <pc:sldChg chg="mod modShow">
        <pc:chgData name="David Holley" userId="45123e1e-ac21-4ee3-b53e-8d97b4b34e1e" providerId="ADAL" clId="{4178CE39-B5A5-4E99-9B8B-16898382AC04}" dt="2022-10-10T11:55:24.690" v="8" actId="729"/>
        <pc:sldMkLst>
          <pc:docMk/>
          <pc:sldMk cId="2643620104" sldId="788"/>
        </pc:sldMkLst>
      </pc:sldChg>
      <pc:sldChg chg="mod modShow">
        <pc:chgData name="David Holley" userId="45123e1e-ac21-4ee3-b53e-8d97b4b34e1e" providerId="ADAL" clId="{4178CE39-B5A5-4E99-9B8B-16898382AC04}" dt="2022-10-10T11:55:24.690" v="8" actId="729"/>
        <pc:sldMkLst>
          <pc:docMk/>
          <pc:sldMk cId="292783382" sldId="830"/>
        </pc:sldMkLst>
      </pc:sldChg>
      <pc:sldChg chg="mod modShow">
        <pc:chgData name="David Holley" userId="45123e1e-ac21-4ee3-b53e-8d97b4b34e1e" providerId="ADAL" clId="{4178CE39-B5A5-4E99-9B8B-16898382AC04}" dt="2022-10-10T11:55:24.690" v="8" actId="729"/>
        <pc:sldMkLst>
          <pc:docMk/>
          <pc:sldMk cId="2371872383" sldId="1561"/>
        </pc:sldMkLst>
      </pc:sldChg>
      <pc:sldChg chg="mod modShow">
        <pc:chgData name="David Holley" userId="45123e1e-ac21-4ee3-b53e-8d97b4b34e1e" providerId="ADAL" clId="{4178CE39-B5A5-4E99-9B8B-16898382AC04}" dt="2022-10-10T11:55:24.690" v="8" actId="729"/>
        <pc:sldMkLst>
          <pc:docMk/>
          <pc:sldMk cId="1266921729" sldId="1766"/>
        </pc:sldMkLst>
      </pc:sldChg>
      <pc:sldChg chg="mod modShow">
        <pc:chgData name="David Holley" userId="45123e1e-ac21-4ee3-b53e-8d97b4b34e1e" providerId="ADAL" clId="{4178CE39-B5A5-4E99-9B8B-16898382AC04}" dt="2022-10-10T11:55:24.690" v="8" actId="729"/>
        <pc:sldMkLst>
          <pc:docMk/>
          <pc:sldMk cId="1216940343" sldId="1881"/>
        </pc:sldMkLst>
      </pc:sldChg>
      <pc:sldChg chg="mod modShow">
        <pc:chgData name="David Holley" userId="45123e1e-ac21-4ee3-b53e-8d97b4b34e1e" providerId="ADAL" clId="{4178CE39-B5A5-4E99-9B8B-16898382AC04}" dt="2022-10-10T11:55:24.690" v="8" actId="729"/>
        <pc:sldMkLst>
          <pc:docMk/>
          <pc:sldMk cId="2398388729" sldId="1928"/>
        </pc:sldMkLst>
      </pc:sldChg>
      <pc:sldChg chg="mod modShow">
        <pc:chgData name="David Holley" userId="45123e1e-ac21-4ee3-b53e-8d97b4b34e1e" providerId="ADAL" clId="{4178CE39-B5A5-4E99-9B8B-16898382AC04}" dt="2022-10-10T11:55:24.690" v="8" actId="729"/>
        <pc:sldMkLst>
          <pc:docMk/>
          <pc:sldMk cId="398491632" sldId="1929"/>
        </pc:sldMkLst>
      </pc:sldChg>
      <pc:sldChg chg="mod modShow">
        <pc:chgData name="David Holley" userId="45123e1e-ac21-4ee3-b53e-8d97b4b34e1e" providerId="ADAL" clId="{4178CE39-B5A5-4E99-9B8B-16898382AC04}" dt="2022-10-10T11:55:24.690" v="8" actId="729"/>
        <pc:sldMkLst>
          <pc:docMk/>
          <pc:sldMk cId="902643869" sldId="1931"/>
        </pc:sldMkLst>
      </pc:sldChg>
      <pc:sldChg chg="modSp mod">
        <pc:chgData name="David Holley" userId="45123e1e-ac21-4ee3-b53e-8d97b4b34e1e" providerId="ADAL" clId="{4178CE39-B5A5-4E99-9B8B-16898382AC04}" dt="2022-10-10T12:14:32.686" v="165" actId="1076"/>
        <pc:sldMkLst>
          <pc:docMk/>
          <pc:sldMk cId="3757549164" sldId="1968"/>
        </pc:sldMkLst>
        <pc:spChg chg="mod">
          <ac:chgData name="David Holley" userId="45123e1e-ac21-4ee3-b53e-8d97b4b34e1e" providerId="ADAL" clId="{4178CE39-B5A5-4E99-9B8B-16898382AC04}" dt="2022-10-10T12:14:32.686" v="165" actId="1076"/>
          <ac:spMkLst>
            <pc:docMk/>
            <pc:sldMk cId="3757549164" sldId="1968"/>
            <ac:spMk id="52225" creationId="{00000000-0000-0000-0000-000000000000}"/>
          </ac:spMkLst>
        </pc:spChg>
      </pc:sldChg>
      <pc:sldChg chg="modSp mod">
        <pc:chgData name="David Holley" userId="45123e1e-ac21-4ee3-b53e-8d97b4b34e1e" providerId="ADAL" clId="{4178CE39-B5A5-4E99-9B8B-16898382AC04}" dt="2022-10-10T12:11:06.496" v="164" actId="20577"/>
        <pc:sldMkLst>
          <pc:docMk/>
          <pc:sldMk cId="1249928818" sldId="1974"/>
        </pc:sldMkLst>
        <pc:spChg chg="mod">
          <ac:chgData name="David Holley" userId="45123e1e-ac21-4ee3-b53e-8d97b4b34e1e" providerId="ADAL" clId="{4178CE39-B5A5-4E99-9B8B-16898382AC04}" dt="2022-10-10T12:11:06.496" v="164" actId="20577"/>
          <ac:spMkLst>
            <pc:docMk/>
            <pc:sldMk cId="1249928818" sldId="1974"/>
            <ac:spMk id="7" creationId="{3B575CCE-BADC-4DA6-9156-B7E5F55472FC}"/>
          </ac:spMkLst>
        </pc:spChg>
      </pc:sldChg>
      <pc:sldChg chg="modSp add mod">
        <pc:chgData name="David Holley" userId="45123e1e-ac21-4ee3-b53e-8d97b4b34e1e" providerId="ADAL" clId="{4178CE39-B5A5-4E99-9B8B-16898382AC04}" dt="2022-10-10T12:10:21.606" v="163" actId="20577"/>
        <pc:sldMkLst>
          <pc:docMk/>
          <pc:sldMk cId="3998746882" sldId="1975"/>
        </pc:sldMkLst>
        <pc:spChg chg="mod">
          <ac:chgData name="David Holley" userId="45123e1e-ac21-4ee3-b53e-8d97b4b34e1e" providerId="ADAL" clId="{4178CE39-B5A5-4E99-9B8B-16898382AC04}" dt="2022-10-10T12:10:21.606" v="163" actId="20577"/>
          <ac:spMkLst>
            <pc:docMk/>
            <pc:sldMk cId="3998746882" sldId="1975"/>
            <ac:spMk id="93187" creationId="{00000000-0000-0000-0000-000000000000}"/>
          </ac:spMkLst>
        </pc:spChg>
      </pc:sldChg>
      <pc:sldChg chg="modSp new mod">
        <pc:chgData name="David Holley" userId="45123e1e-ac21-4ee3-b53e-8d97b4b34e1e" providerId="ADAL" clId="{4178CE39-B5A5-4E99-9B8B-16898382AC04}" dt="2022-11-04T08:08:10.519" v="225" actId="20577"/>
        <pc:sldMkLst>
          <pc:docMk/>
          <pc:sldMk cId="488522277" sldId="1976"/>
        </pc:sldMkLst>
        <pc:spChg chg="mod">
          <ac:chgData name="David Holley" userId="45123e1e-ac21-4ee3-b53e-8d97b4b34e1e" providerId="ADAL" clId="{4178CE39-B5A5-4E99-9B8B-16898382AC04}" dt="2022-11-04T08:08:10.519" v="225" actId="20577"/>
          <ac:spMkLst>
            <pc:docMk/>
            <pc:sldMk cId="488522277" sldId="1976"/>
            <ac:spMk id="5" creationId="{E70E74E3-EA2C-F5F2-572A-3BF96F7C1320}"/>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 Section 6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3</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5</a:t>
            </a:fld>
            <a:endParaRPr lang="en-GB" sz="1200" dirty="0"/>
          </a:p>
        </p:txBody>
      </p:sp>
    </p:spTree>
    <p:extLst>
      <p:ext uri="{BB962C8B-B14F-4D97-AF65-F5344CB8AC3E}">
        <p14:creationId xmlns:p14="http://schemas.microsoft.com/office/powerpoint/2010/main" val="2638300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7</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931070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9</a:t>
            </a:fld>
            <a:endParaRPr lang="en-GB" sz="1200" dirty="0"/>
          </a:p>
        </p:txBody>
      </p:sp>
    </p:spTree>
    <p:extLst>
      <p:ext uri="{BB962C8B-B14F-4D97-AF65-F5344CB8AC3E}">
        <p14:creationId xmlns:p14="http://schemas.microsoft.com/office/powerpoint/2010/main" val="3975389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13</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 xmlns:ma14="http://schemas.microsoft.com/office/mac/drawingml/2011/main"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dirty="0">
                <a:latin typeface="Arial"/>
              </a:rPr>
              <a:t>‘</a:t>
            </a:r>
            <a:r>
              <a:rPr lang="en-GB" dirty="0"/>
              <a:t>faffing about</a:t>
            </a:r>
            <a:r>
              <a:rPr lang="ja-JP" altLang="en-GB" dirty="0">
                <a:latin typeface="Arial"/>
              </a:rPr>
              <a:t>’</a:t>
            </a:r>
            <a:r>
              <a:rPr lang="en-GB" dirty="0"/>
              <a:t> doing things in teams which seem pedantic and ultra-systematic!</a:t>
            </a:r>
          </a:p>
          <a:p>
            <a:r>
              <a:rPr lang="en-GB" dirty="0"/>
              <a:t>There must be infrastructural pressure in place to ensure that these </a:t>
            </a:r>
            <a:r>
              <a:rPr lang="ja-JP" altLang="en-GB" dirty="0">
                <a:latin typeface="Arial"/>
              </a:rPr>
              <a:t>‘</a:t>
            </a:r>
            <a:r>
              <a:rPr lang="en-GB" dirty="0"/>
              <a:t>other</a:t>
            </a:r>
            <a:r>
              <a:rPr lang="ja-JP" altLang="en-GB" dirty="0">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15</a:t>
            </a:fld>
            <a:endParaRPr lang="en-GB" dirty="0">
              <a:solidFill>
                <a:srgbClr val="000000"/>
              </a:solidFill>
              <a:latin typeface="Arial" pitchFamily="34" charset="0"/>
            </a:endParaRPr>
          </a:p>
        </p:txBody>
      </p:sp>
    </p:spTree>
    <p:extLst>
      <p:ext uri="{BB962C8B-B14F-4D97-AF65-F5344CB8AC3E}">
        <p14:creationId xmlns:p14="http://schemas.microsoft.com/office/powerpoint/2010/main" val="791453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18</a:t>
            </a:fld>
            <a:endParaRPr lang="en-GB" sz="1200" dirty="0"/>
          </a:p>
        </p:txBody>
      </p:sp>
    </p:spTree>
    <p:extLst>
      <p:ext uri="{BB962C8B-B14F-4D97-AF65-F5344CB8AC3E}">
        <p14:creationId xmlns:p14="http://schemas.microsoft.com/office/powerpoint/2010/main" val="4283945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19</a:t>
            </a:fld>
            <a:endParaRPr lang="en-GB" dirty="0">
              <a:solidFill>
                <a:srgbClr val="000000"/>
              </a:solidFill>
              <a:latin typeface="Arial" pitchFamily="34" charset="0"/>
            </a:endParaRPr>
          </a:p>
        </p:txBody>
      </p:sp>
    </p:spTree>
    <p:extLst>
      <p:ext uri="{BB962C8B-B14F-4D97-AF65-F5344CB8AC3E}">
        <p14:creationId xmlns:p14="http://schemas.microsoft.com/office/powerpoint/2010/main" val="830414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20</a:t>
            </a:fld>
            <a:endParaRPr lang="en-GB" sz="1200" dirty="0"/>
          </a:p>
        </p:txBody>
      </p:sp>
    </p:spTree>
    <p:extLst>
      <p:ext uri="{BB962C8B-B14F-4D97-AF65-F5344CB8AC3E}">
        <p14:creationId xmlns:p14="http://schemas.microsoft.com/office/powerpoint/2010/main" val="3479640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xfrm>
            <a:off x="381000" y="685800"/>
            <a:ext cx="6096000" cy="3429000"/>
          </a:xfrm>
          <a:ln/>
        </p:spPr>
      </p:sp>
      <p:sp>
        <p:nvSpPr>
          <p:cNvPr id="98307"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2A999F0-96A4-9A4C-93E0-4DAC8895865C}" type="slidenum">
              <a:rPr lang="en-GB"/>
              <a:pPr eaLnBrk="1" hangingPunct="1"/>
              <a:t>21</a:t>
            </a:fld>
            <a:endParaRPr lang="en-GB" dirty="0"/>
          </a:p>
        </p:txBody>
      </p:sp>
    </p:spTree>
    <p:extLst>
      <p:ext uri="{BB962C8B-B14F-4D97-AF65-F5344CB8AC3E}">
        <p14:creationId xmlns:p14="http://schemas.microsoft.com/office/powerpoint/2010/main" val="605256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22</a:t>
            </a:fld>
            <a:endParaRPr lang="en-GB" sz="1200" dirty="0"/>
          </a:p>
        </p:txBody>
      </p:sp>
    </p:spTree>
    <p:extLst>
      <p:ext uri="{BB962C8B-B14F-4D97-AF65-F5344CB8AC3E}">
        <p14:creationId xmlns:p14="http://schemas.microsoft.com/office/powerpoint/2010/main" val="2795250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xfrm>
            <a:off x="381000" y="685800"/>
            <a:ext cx="6096000" cy="3429000"/>
          </a:xfrm>
          <a:ln/>
        </p:spPr>
      </p:sp>
      <p:sp>
        <p:nvSpPr>
          <p:cNvPr id="100355"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035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59028C-CBAD-4541-882F-54EBBB971DD8}" type="slidenum">
              <a:rPr lang="en-GB"/>
              <a:pPr eaLnBrk="1" hangingPunct="1"/>
              <a:t>23</a:t>
            </a:fld>
            <a:endParaRPr lang="en-GB" dirty="0"/>
          </a:p>
        </p:txBody>
      </p:sp>
    </p:spTree>
    <p:extLst>
      <p:ext uri="{BB962C8B-B14F-4D97-AF65-F5344CB8AC3E}">
        <p14:creationId xmlns:p14="http://schemas.microsoft.com/office/powerpoint/2010/main" val="9266288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B82C6A-B660-0B49-BE27-C862F1135AFD}" type="slidenum">
              <a:rPr lang="en-GB" sz="1200"/>
              <a:pPr eaLnBrk="1" hangingPunct="1"/>
              <a:t>24</a:t>
            </a:fld>
            <a:endParaRPr lang="en-GB" sz="1200" dirty="0"/>
          </a:p>
        </p:txBody>
      </p:sp>
    </p:spTree>
    <p:extLst>
      <p:ext uri="{BB962C8B-B14F-4D97-AF65-F5344CB8AC3E}">
        <p14:creationId xmlns:p14="http://schemas.microsoft.com/office/powerpoint/2010/main" val="2331978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26</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152603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F63C04-1ABE-974A-B811-1B4E5C2E828A}" type="slidenum">
              <a:rPr lang="en-GB" sz="1200"/>
              <a:pPr eaLnBrk="1" hangingPunct="1"/>
              <a:t>28</a:t>
            </a:fld>
            <a:endParaRPr lang="en-GB" sz="1200" dirty="0"/>
          </a:p>
        </p:txBody>
      </p:sp>
    </p:spTree>
    <p:extLst>
      <p:ext uri="{BB962C8B-B14F-4D97-AF65-F5344CB8AC3E}">
        <p14:creationId xmlns:p14="http://schemas.microsoft.com/office/powerpoint/2010/main" val="2577128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29</a:t>
            </a:fld>
            <a:endParaRPr lang="en-GB" sz="1200" dirty="0"/>
          </a:p>
        </p:txBody>
      </p:sp>
    </p:spTree>
    <p:extLst>
      <p:ext uri="{BB962C8B-B14F-4D97-AF65-F5344CB8AC3E}">
        <p14:creationId xmlns:p14="http://schemas.microsoft.com/office/powerpoint/2010/main" val="3437554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5EE6303-E65E-4F49-B23D-3F5DA92565F0}" type="slidenum">
              <a:rPr lang="en-GB" sz="1200"/>
              <a:pPr eaLnBrk="1" hangingPunct="1"/>
              <a:t>30</a:t>
            </a:fld>
            <a:endParaRPr lang="en-GB" sz="1200" dirty="0"/>
          </a:p>
        </p:txBody>
      </p:sp>
    </p:spTree>
    <p:extLst>
      <p:ext uri="{BB962C8B-B14F-4D97-AF65-F5344CB8AC3E}">
        <p14:creationId xmlns:p14="http://schemas.microsoft.com/office/powerpoint/2010/main" val="33041738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381000" y="685800"/>
            <a:ext cx="6096000" cy="3429000"/>
          </a:xfrm>
          <a:ln/>
        </p:spPr>
      </p:sp>
      <p:sp>
        <p:nvSpPr>
          <p:cNvPr id="1945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945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FAB0B12-2205-9346-AF03-223661414AC9}" type="slidenum">
              <a:rPr lang="en-GB" sz="1200"/>
              <a:pPr eaLnBrk="1" hangingPunct="1"/>
              <a:t>31</a:t>
            </a:fld>
            <a:endParaRPr lang="en-GB" sz="1200" dirty="0"/>
          </a:p>
        </p:txBody>
      </p:sp>
    </p:spTree>
    <p:extLst>
      <p:ext uri="{BB962C8B-B14F-4D97-AF65-F5344CB8AC3E}">
        <p14:creationId xmlns:p14="http://schemas.microsoft.com/office/powerpoint/2010/main" val="1888574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a:xfrm>
            <a:off x="381000" y="685800"/>
            <a:ext cx="6096000" cy="3429000"/>
          </a:xfrm>
          <a:ln/>
        </p:spPr>
      </p:sp>
      <p:sp>
        <p:nvSpPr>
          <p:cNvPr id="2867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867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0F6887-CF65-2540-A22F-D8E1AB4B87B0}" type="slidenum">
              <a:rPr lang="en-GB" sz="1200"/>
              <a:pPr eaLnBrk="1" hangingPunct="1"/>
              <a:t>33</a:t>
            </a:fld>
            <a:endParaRPr lang="en-GB" sz="1200" dirty="0"/>
          </a:p>
        </p:txBody>
      </p:sp>
    </p:spTree>
    <p:extLst>
      <p:ext uri="{BB962C8B-B14F-4D97-AF65-F5344CB8AC3E}">
        <p14:creationId xmlns:p14="http://schemas.microsoft.com/office/powerpoint/2010/main" val="32822169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36</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79582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xfrm>
            <a:off x="381000" y="685800"/>
            <a:ext cx="6096000" cy="3429000"/>
          </a:xfrm>
          <a:ln/>
        </p:spPr>
      </p:sp>
      <p:sp>
        <p:nvSpPr>
          <p:cNvPr id="276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76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1458CAF-ABA0-B243-A5D2-7F0A59BC1571}" type="slidenum">
              <a:rPr lang="en-GB" sz="1200"/>
              <a:pPr eaLnBrk="1" hangingPunct="1"/>
              <a:t>39</a:t>
            </a:fld>
            <a:endParaRPr lang="en-GB" sz="1200" dirty="0"/>
          </a:p>
        </p:txBody>
      </p:sp>
    </p:spTree>
    <p:extLst>
      <p:ext uri="{BB962C8B-B14F-4D97-AF65-F5344CB8AC3E}">
        <p14:creationId xmlns:p14="http://schemas.microsoft.com/office/powerpoint/2010/main" val="10970540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41</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1693422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381000" y="685800"/>
            <a:ext cx="6096000" cy="3429000"/>
          </a:xfrm>
          <a:ln/>
        </p:spPr>
      </p:sp>
      <p:sp>
        <p:nvSpPr>
          <p:cNvPr id="1085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44</a:t>
            </a:fld>
            <a:endParaRPr lang="en-GB" sz="1200" dirty="0"/>
          </a:p>
        </p:txBody>
      </p:sp>
    </p:spTree>
    <p:extLst>
      <p:ext uri="{BB962C8B-B14F-4D97-AF65-F5344CB8AC3E}">
        <p14:creationId xmlns:p14="http://schemas.microsoft.com/office/powerpoint/2010/main" val="1032128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xfrm>
            <a:off x="381000" y="685800"/>
            <a:ext cx="6096000" cy="3429000"/>
          </a:xfrm>
          <a:ln/>
        </p:spPr>
      </p:sp>
      <p:sp>
        <p:nvSpPr>
          <p:cNvPr id="3993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99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0600A63-3A05-BE41-8508-524D5C620FDA}" type="slidenum">
              <a:rPr lang="en-GB" sz="1200"/>
              <a:pPr eaLnBrk="1" hangingPunct="1"/>
              <a:t>52</a:t>
            </a:fld>
            <a:endParaRPr lang="en-GB" sz="1200" dirty="0"/>
          </a:p>
        </p:txBody>
      </p:sp>
    </p:spTree>
    <p:extLst>
      <p:ext uri="{BB962C8B-B14F-4D97-AF65-F5344CB8AC3E}">
        <p14:creationId xmlns:p14="http://schemas.microsoft.com/office/powerpoint/2010/main" val="28401659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54</a:t>
            </a:fld>
            <a:endParaRPr lang="en-GB" sz="1200" dirty="0">
              <a:latin typeface="GE Inspira Pitch Regular" charset="0"/>
            </a:endParaRPr>
          </a:p>
        </p:txBody>
      </p:sp>
    </p:spTree>
    <p:extLst>
      <p:ext uri="{BB962C8B-B14F-4D97-AF65-F5344CB8AC3E}">
        <p14:creationId xmlns:p14="http://schemas.microsoft.com/office/powerpoint/2010/main" val="40472718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55</a:t>
            </a:fld>
            <a:endParaRPr lang="en-GB" sz="1200" dirty="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0021992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latin typeface="GE Inspira Pitch Regular" charset="0"/>
              </a:rPr>
              <a:pPr eaLnBrk="1" hangingPunct="1"/>
              <a:t>56</a:t>
            </a:fld>
            <a:endParaRPr lang="en-GB" sz="1200" dirty="0">
              <a:latin typeface="GE Inspira Pitch Regular" charset="0"/>
            </a:endParaRPr>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4101542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DBB29E-796C-0E43-9DF2-BAA8AF7BCBBF}" type="slidenum">
              <a:rPr lang="en-GB" sz="1200">
                <a:latin typeface="GE Inspira Pitch Regular" charset="0"/>
              </a:rPr>
              <a:pPr eaLnBrk="1" hangingPunct="1"/>
              <a:t>57</a:t>
            </a:fld>
            <a:endParaRPr lang="en-GB" sz="1200" dirty="0">
              <a:latin typeface="GE Inspira Pitch Regular" charset="0"/>
            </a:endParaRPr>
          </a:p>
        </p:txBody>
      </p:sp>
      <p:sp>
        <p:nvSpPr>
          <p:cNvPr id="56322" name="Rectangle 2"/>
          <p:cNvSpPr>
            <a:spLocks noGrp="1" noRot="1" noChangeAspect="1" noChangeArrowheads="1" noTextEdit="1"/>
          </p:cNvSpPr>
          <p:nvPr>
            <p:ph type="sldImg"/>
          </p:nvPr>
        </p:nvSpPr>
        <p:spPr>
          <a:xfrm>
            <a:off x="0" y="233363"/>
            <a:ext cx="6899275" cy="3881437"/>
          </a:xfrm>
          <a:ln/>
        </p:spPr>
      </p:sp>
      <p:sp>
        <p:nvSpPr>
          <p:cNvPr id="56323"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18522801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59</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8203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xfrm>
            <a:off x="-557213" y="679450"/>
            <a:ext cx="7907338" cy="4448175"/>
          </a:xfrm>
          <a:ln/>
        </p:spPr>
      </p:sp>
      <p:sp>
        <p:nvSpPr>
          <p:cNvPr id="5017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017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E119827-CB46-D548-B02B-6E7E8EF08DAC}" type="slidenum">
              <a:rPr lang="en-GB" sz="1200"/>
              <a:pPr eaLnBrk="1" hangingPunct="1"/>
              <a:t>61</a:t>
            </a:fld>
            <a:endParaRPr lang="en-GB" sz="1200" dirty="0"/>
          </a:p>
        </p:txBody>
      </p:sp>
    </p:spTree>
    <p:extLst>
      <p:ext uri="{BB962C8B-B14F-4D97-AF65-F5344CB8AC3E}">
        <p14:creationId xmlns:p14="http://schemas.microsoft.com/office/powerpoint/2010/main" val="22477589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2E5C41-E0D0-E54E-9667-5448F1797104}" type="slidenum">
              <a:rPr lang="en-GB" sz="1200">
                <a:solidFill>
                  <a:srgbClr val="000000"/>
                </a:solidFill>
              </a:rPr>
              <a:pPr eaLnBrk="1" hangingPunct="1"/>
              <a:t>63</a:t>
            </a:fld>
            <a:endParaRPr lang="en-GB" sz="1200" dirty="0">
              <a:solidFill>
                <a:srgbClr val="000000"/>
              </a:solidFill>
            </a:endParaRPr>
          </a:p>
        </p:txBody>
      </p:sp>
      <p:sp>
        <p:nvSpPr>
          <p:cNvPr id="13314" name="Rectangle 2"/>
          <p:cNvSpPr>
            <a:spLocks noGrp="1" noRot="1" noChangeAspect="1" noChangeArrowheads="1" noTextEdit="1"/>
          </p:cNvSpPr>
          <p:nvPr>
            <p:ph type="sldImg"/>
          </p:nvPr>
        </p:nvSpPr>
        <p:spPr>
          <a:xfrm>
            <a:off x="385763" y="685800"/>
            <a:ext cx="6088062" cy="3425825"/>
          </a:xfrm>
          <a:ln/>
        </p:spPr>
      </p:sp>
      <p:sp>
        <p:nvSpPr>
          <p:cNvPr id="133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47086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a:xfrm>
            <a:off x="381000" y="685800"/>
            <a:ext cx="6096000" cy="3429000"/>
          </a:xfrm>
          <a:ln/>
        </p:spPr>
      </p:sp>
      <p:sp>
        <p:nvSpPr>
          <p:cNvPr id="133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3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21944A4-5D73-BE45-BC16-7364D9AA6A1C}" type="slidenum">
              <a:rPr lang="en-GB" sz="1200"/>
              <a:pPr eaLnBrk="1" hangingPunct="1"/>
              <a:t>64</a:t>
            </a:fld>
            <a:endParaRPr lang="en-GB" sz="1200" dirty="0"/>
          </a:p>
        </p:txBody>
      </p:sp>
    </p:spTree>
    <p:extLst>
      <p:ext uri="{BB962C8B-B14F-4D97-AF65-F5344CB8AC3E}">
        <p14:creationId xmlns:p14="http://schemas.microsoft.com/office/powerpoint/2010/main" val="23899159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3AA1F0B-0148-3947-B226-0420EC1924AE}" type="slidenum">
              <a:rPr lang="en-GB" sz="1200"/>
              <a:pPr eaLnBrk="1" hangingPunct="1"/>
              <a:t>66</a:t>
            </a:fld>
            <a:endParaRPr lang="en-GB" sz="1200" dirty="0"/>
          </a:p>
        </p:txBody>
      </p:sp>
    </p:spTree>
    <p:extLst>
      <p:ext uri="{BB962C8B-B14F-4D97-AF65-F5344CB8AC3E}">
        <p14:creationId xmlns:p14="http://schemas.microsoft.com/office/powerpoint/2010/main" val="15531446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1FB3E6-46C6-5C4E-992C-4C9CE5C007CA}" type="slidenum">
              <a:rPr lang="en-GB" sz="1200"/>
              <a:pPr eaLnBrk="1" hangingPunct="1"/>
              <a:t>67</a:t>
            </a:fld>
            <a:endParaRPr lang="en-GB" sz="1200" dirty="0"/>
          </a:p>
        </p:txBody>
      </p:sp>
      <p:sp>
        <p:nvSpPr>
          <p:cNvPr id="13314" name="Rectangle 2"/>
          <p:cNvSpPr>
            <a:spLocks noGrp="1" noRot="1" noChangeAspect="1" noChangeArrowheads="1" noTextEdit="1"/>
          </p:cNvSpPr>
          <p:nvPr>
            <p:ph type="sldImg"/>
          </p:nvPr>
        </p:nvSpPr>
        <p:spPr>
          <a:xfrm>
            <a:off x="384175" y="685800"/>
            <a:ext cx="6092825" cy="3427413"/>
          </a:xfrm>
          <a:ln/>
        </p:spPr>
      </p:sp>
      <p:sp>
        <p:nvSpPr>
          <p:cNvPr id="13315" name="Rectangle 3"/>
          <p:cNvSpPr>
            <a:spLocks noGrp="1" noChangeArrowheads="1"/>
          </p:cNvSpPr>
          <p:nvPr>
            <p:ph type="body" idx="1"/>
          </p:nvPr>
        </p:nvSpPr>
        <p:spPr>
          <a:xfrm>
            <a:off x="912813" y="4343400"/>
            <a:ext cx="5032375"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t>This slide shows the second stage of QFD 1 translating the customer requirements into technical requirements that are measurable. In other words HOW we intend to satisfy WHAT the customer requires.</a:t>
            </a:r>
          </a:p>
          <a:p>
            <a:pPr eaLnBrk="1" hangingPunct="1"/>
            <a:endParaRPr lang="en-GB" dirty="0"/>
          </a:p>
          <a:p>
            <a:pPr eaLnBrk="1" hangingPunct="1"/>
            <a:r>
              <a:rPr lang="en-GB" dirty="0"/>
              <a:t>The process is to consider each customer </a:t>
            </a:r>
            <a:r>
              <a:rPr lang="ja-JP" altLang="en-GB"/>
              <a:t>“</a:t>
            </a:r>
            <a:r>
              <a:rPr lang="en-GB" altLang="ja-JP" dirty="0"/>
              <a:t>what</a:t>
            </a:r>
            <a:r>
              <a:rPr lang="ja-JP" altLang="en-GB"/>
              <a:t>”</a:t>
            </a:r>
            <a:r>
              <a:rPr lang="en-GB" altLang="ja-JP" dirty="0"/>
              <a:t> in turn and translate this into technical requirements. These technical requirements should not specify solutions but remain general. Typically this is done by consideration of the functionality or features. </a:t>
            </a:r>
          </a:p>
          <a:p>
            <a:pPr eaLnBrk="1" hangingPunct="1"/>
            <a:endParaRPr lang="en-GB" dirty="0"/>
          </a:p>
          <a:p>
            <a:pPr eaLnBrk="1" hangingPunct="1"/>
            <a:r>
              <a:rPr lang="en-GB" dirty="0"/>
              <a:t>A key point to note here that some of the technical translations may well come from the customer requirement. This is very typical in defence products because the customer has set ideas about what they require. </a:t>
            </a:r>
          </a:p>
        </p:txBody>
      </p:sp>
    </p:spTree>
    <p:extLst>
      <p:ext uri="{BB962C8B-B14F-4D97-AF65-F5344CB8AC3E}">
        <p14:creationId xmlns:p14="http://schemas.microsoft.com/office/powerpoint/2010/main" val="34974892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699644-2EB1-1F4F-8F94-57350D54377C}" type="slidenum">
              <a:rPr lang="en-GB" sz="1200"/>
              <a:pPr eaLnBrk="1" hangingPunct="1"/>
              <a:t>68</a:t>
            </a:fld>
            <a:endParaRPr lang="en-GB" sz="1200" dirty="0"/>
          </a:p>
        </p:txBody>
      </p:sp>
    </p:spTree>
    <p:extLst>
      <p:ext uri="{BB962C8B-B14F-4D97-AF65-F5344CB8AC3E}">
        <p14:creationId xmlns:p14="http://schemas.microsoft.com/office/powerpoint/2010/main" val="18589335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47D25707-C1A7-2749-8AF9-7A3C8D1E2257}" type="slidenum">
              <a:rPr lang="en-GB"/>
              <a:pPr eaLnBrk="1" hangingPunct="1"/>
              <a:t>70</a:t>
            </a:fld>
            <a:endParaRPr lang="en-GB" dirty="0"/>
          </a:p>
        </p:txBody>
      </p:sp>
      <p:sp>
        <p:nvSpPr>
          <p:cNvPr id="175107" name="Rectangle 2"/>
          <p:cNvSpPr>
            <a:spLocks noGrp="1" noRot="1" noChangeAspect="1" noChangeArrowheads="1" noTextEdit="1"/>
          </p:cNvSpPr>
          <p:nvPr>
            <p:ph type="sldImg"/>
          </p:nvPr>
        </p:nvSpPr>
        <p:spPr>
          <a:xfrm>
            <a:off x="382588" y="685800"/>
            <a:ext cx="6096000" cy="3429000"/>
          </a:xfrm>
          <a:ln/>
        </p:spPr>
      </p:sp>
      <p:sp>
        <p:nvSpPr>
          <p:cNvPr id="175108"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6049337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096D144-793A-DB4F-A2EA-02385696CEF6}" type="slidenum">
              <a:rPr lang="en-GB" sz="1200"/>
              <a:pPr eaLnBrk="1" hangingPunct="1"/>
              <a:t>72</a:t>
            </a:fld>
            <a:endParaRPr lang="en-GB" sz="1200" dirty="0"/>
          </a:p>
        </p:txBody>
      </p:sp>
    </p:spTree>
    <p:extLst>
      <p:ext uri="{BB962C8B-B14F-4D97-AF65-F5344CB8AC3E}">
        <p14:creationId xmlns:p14="http://schemas.microsoft.com/office/powerpoint/2010/main" val="25111050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xfrm>
            <a:off x="381000" y="685800"/>
            <a:ext cx="6096000" cy="3429000"/>
          </a:xfrm>
          <a:ln/>
        </p:spPr>
      </p:sp>
      <p:sp>
        <p:nvSpPr>
          <p:cNvPr id="2253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2253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8AB052-F8DF-5E44-8F1C-23FED7DE21B2}" type="slidenum">
              <a:rPr lang="en-GB" sz="1200"/>
              <a:pPr eaLnBrk="1" hangingPunct="1"/>
              <a:t>73</a:t>
            </a:fld>
            <a:endParaRPr lang="en-GB" sz="1200"/>
          </a:p>
        </p:txBody>
      </p:sp>
    </p:spTree>
    <p:extLst>
      <p:ext uri="{BB962C8B-B14F-4D97-AF65-F5344CB8AC3E}">
        <p14:creationId xmlns:p14="http://schemas.microsoft.com/office/powerpoint/2010/main" val="16462591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xfrm>
            <a:off x="381000" y="685800"/>
            <a:ext cx="6096000" cy="3429000"/>
          </a:xfrm>
          <a:ln/>
        </p:spPr>
      </p:sp>
      <p:sp>
        <p:nvSpPr>
          <p:cNvPr id="337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337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C99071-4A0B-4347-8793-F88DB6387CAF}" type="slidenum">
              <a:rPr lang="en-GB" sz="1200"/>
              <a:pPr eaLnBrk="1" hangingPunct="1"/>
              <a:t>78</a:t>
            </a:fld>
            <a:endParaRPr lang="en-GB" sz="1200"/>
          </a:p>
        </p:txBody>
      </p:sp>
    </p:spTree>
    <p:extLst>
      <p:ext uri="{BB962C8B-B14F-4D97-AF65-F5344CB8AC3E}">
        <p14:creationId xmlns:p14="http://schemas.microsoft.com/office/powerpoint/2010/main" val="18969208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82</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3787379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84</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61179982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85</a:t>
            </a:fld>
            <a:endParaRPr lang="en-GB" dirty="0"/>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140559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86</a:t>
            </a:fld>
            <a:endParaRPr lang="en-GB" dirty="0"/>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7372121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87</a:t>
            </a:fld>
            <a:endParaRPr lang="en-GB" sz="1200" dirty="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401981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88</a:t>
            </a:fld>
            <a:endParaRPr lang="en-GB" dirty="0"/>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0500" indent="-190500" eaLnBrk="1" hangingPunct="1"/>
            <a:endParaRPr lang="en-US" dirty="0"/>
          </a:p>
        </p:txBody>
      </p:sp>
    </p:spTree>
    <p:extLst>
      <p:ext uri="{BB962C8B-B14F-4D97-AF65-F5344CB8AC3E}">
        <p14:creationId xmlns:p14="http://schemas.microsoft.com/office/powerpoint/2010/main" val="30474835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92</a:t>
            </a:fld>
            <a:endParaRPr lang="en-GB" altLang="en-US" dirty="0"/>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8022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94</a:t>
            </a:fld>
            <a:endParaRPr lang="en-GB" dirty="0"/>
          </a:p>
        </p:txBody>
      </p:sp>
    </p:spTree>
    <p:extLst>
      <p:ext uri="{BB962C8B-B14F-4D97-AF65-F5344CB8AC3E}">
        <p14:creationId xmlns:p14="http://schemas.microsoft.com/office/powerpoint/2010/main" val="9315560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96</a:t>
            </a:fld>
            <a:endParaRPr lang="en-GB" sz="1200" dirty="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b="1" dirty="0"/>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97</a:t>
            </a:fld>
            <a:endParaRPr lang="en-GB" sz="1200" dirty="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98</a:t>
            </a:fld>
            <a:endParaRPr lang="en-GB" sz="1200" dirty="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99</a:t>
            </a:fld>
            <a:endParaRPr lang="en-GB" sz="1200" dirty="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5669696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100</a:t>
            </a:fld>
            <a:endParaRPr lang="en-GB" sz="1200" dirty="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229716130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102</a:t>
            </a:fld>
            <a:endParaRPr lang="en-US" altLang="en-US" dirty="0"/>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dirty="0">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107</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34862837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111</a:t>
            </a:fld>
            <a:endParaRPr lang="en-GB" altLang="en-US" dirty="0"/>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dirty="0">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112</a:t>
            </a:fld>
            <a:endParaRPr lang="en-GB" altLang="en-US" dirty="0"/>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The primary output is the one we</a:t>
            </a:r>
            <a:r>
              <a:rPr lang="ja-JP" altLang="en-GB">
                <a:ea typeface="ＭＳ Ｐゴシック" charset="-128"/>
              </a:rPr>
              <a:t>’</a:t>
            </a:r>
            <a:r>
              <a:rPr lang="en-GB" altLang="ja-JP" dirty="0">
                <a:ea typeface="ＭＳ Ｐゴシック" charset="-128"/>
              </a:rPr>
              <a:t>re trying to optimise (e.g. stress/life)</a:t>
            </a:r>
          </a:p>
          <a:p>
            <a:r>
              <a:rPr lang="en-GB" altLang="en-US" dirty="0">
                <a:ea typeface="ＭＳ Ｐゴシック" charset="-128"/>
              </a:rPr>
              <a:t>The secondary outputs are then the constraints (e.g. cost, mass)</a:t>
            </a:r>
            <a:endParaRPr lang="en-US" altLang="en-US" dirty="0">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114</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5807393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115</a:t>
            </a:fld>
            <a:endParaRPr lang="en-GB" altLang="en-US" dirty="0"/>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e.g. variation in mass of the car could be expected to be relatively large, so it</a:t>
            </a:r>
            <a:r>
              <a:rPr lang="ja-JP" altLang="en-GB">
                <a:ea typeface="ＭＳ Ｐゴシック" charset="-128"/>
              </a:rPr>
              <a:t>’</a:t>
            </a:r>
            <a:r>
              <a:rPr lang="en-GB" altLang="ja-JP" dirty="0">
                <a:ea typeface="ＭＳ Ｐゴシック" charset="-128"/>
              </a:rPr>
              <a:t>s anticipated impact on the stopping distance could be at least moderate.</a:t>
            </a:r>
          </a:p>
          <a:p>
            <a:r>
              <a:rPr lang="en-GB" altLang="en-US" dirty="0">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dirty="0">
                <a:ea typeface="ＭＳ Ｐゴシック" charset="-128"/>
              </a:rPr>
              <a:t>s impact will be low, relative to variation in other noise factors.</a:t>
            </a:r>
            <a:br>
              <a:rPr lang="en-GB" altLang="ja-JP" dirty="0">
                <a:ea typeface="ＭＳ Ｐゴシック" charset="-128"/>
              </a:rPr>
            </a:br>
            <a:r>
              <a:rPr lang="en-GB" altLang="ja-JP" dirty="0">
                <a:ea typeface="ＭＳ Ｐゴシック" charset="-128"/>
              </a:rPr>
              <a:t>Some cars have cruise control, for example, which virtually eliminates this source of variation.</a:t>
            </a:r>
          </a:p>
          <a:p>
            <a:r>
              <a:rPr lang="en-GB" altLang="en-US" dirty="0">
                <a:ea typeface="ＭＳ Ｐゴシック" charset="-128"/>
              </a:rPr>
              <a:t>Road conditions have a wide and uncontrollable variation, and could have a significant impact on stopping distance.</a:t>
            </a:r>
            <a:endParaRPr lang="en-US" altLang="en-US" dirty="0">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117</a:t>
            </a:fld>
            <a:endParaRPr lang="en-GB" dirty="0"/>
          </a:p>
        </p:txBody>
      </p:sp>
    </p:spTree>
    <p:extLst>
      <p:ext uri="{BB962C8B-B14F-4D97-AF65-F5344CB8AC3E}">
        <p14:creationId xmlns:p14="http://schemas.microsoft.com/office/powerpoint/2010/main" val="329389924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118</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120</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459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3037564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7" name="Rectangle 6"/>
          <p:cNvSpPr>
            <a:spLocks noGrp="1" noChangeArrowheads="1"/>
          </p:cNvSpPr>
          <p:nvPr>
            <p:ph type="sldNum" sz="quarter" idx="12"/>
          </p:nvPr>
        </p:nvSpPr>
        <p:spPr>
          <a:ln/>
        </p:spPr>
        <p:txBody>
          <a:bodyPr/>
          <a:lstStyle>
            <a:lvl1pPr>
              <a:defRPr/>
            </a:lvl1pPr>
          </a:lstStyle>
          <a:p>
            <a:fld id="{4DD93AAA-9664-724C-BCA8-AA8BF9C19235}" type="slidenum">
              <a:rPr lang="en-US"/>
              <a:pPr/>
              <a:t>‹#›</a:t>
            </a:fld>
            <a:endParaRPr lang="en-US" dirty="0"/>
          </a:p>
        </p:txBody>
      </p:sp>
    </p:spTree>
    <p:extLst>
      <p:ext uri="{BB962C8B-B14F-4D97-AF65-F5344CB8AC3E}">
        <p14:creationId xmlns:p14="http://schemas.microsoft.com/office/powerpoint/2010/main" val="11353598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4497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97BE465C-C6AD-49AC-99DA-309559027814}"/>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882963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828800" y="3886200"/>
            <a:ext cx="8534400" cy="1200329"/>
          </a:xfrm>
        </p:spPr>
        <p:txBody>
          <a:bodyPr lIns="91440" tIns="45720" rIns="91440" bIns="45720"/>
          <a:lstStyle>
            <a:lvl1pPr marL="0" indent="0" algn="ctr">
              <a:buFont typeface="Symbol" pitchFamily="18" charset="2"/>
              <a:buNone/>
              <a:defRPr sz="4000" b="1"/>
            </a:lvl1pPr>
          </a:lstStyle>
          <a:p>
            <a:r>
              <a:rPr lang="en-GB"/>
              <a:t>Click to edit Master subtitle style</a:t>
            </a:r>
          </a:p>
        </p:txBody>
      </p:sp>
      <p:sp>
        <p:nvSpPr>
          <p:cNvPr id="4" name="Slide Number Placeholder 5">
            <a:extLst>
              <a:ext uri="{FF2B5EF4-FFF2-40B4-BE49-F238E27FC236}">
                <a16:creationId xmlns:a16="http://schemas.microsoft.com/office/drawing/2014/main" id="{75663A19-EE84-46DC-A29D-5819ED5BD601}"/>
              </a:ext>
            </a:extLst>
          </p:cNvPr>
          <p:cNvSpPr>
            <a:spLocks noGrp="1"/>
          </p:cNvSpPr>
          <p:nvPr>
            <p:ph type="sldNum" sz="quarter" idx="4"/>
          </p:nvPr>
        </p:nvSpPr>
        <p:spPr>
          <a:xfrm>
            <a:off x="11233212" y="64071"/>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0318592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6264303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1497776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3812327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7889013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419428776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5" name="Rectangle 6"/>
          <p:cNvSpPr>
            <a:spLocks noGrp="1" noChangeArrowheads="1"/>
          </p:cNvSpPr>
          <p:nvPr>
            <p:ph type="sldNum" sz="quarter" idx="12"/>
          </p:nvPr>
        </p:nvSpPr>
        <p:spPr>
          <a:ln/>
        </p:spPr>
        <p:txBody>
          <a:bodyPr/>
          <a:lstStyle>
            <a:lvl1pPr>
              <a:defRPr/>
            </a:lvl1pPr>
          </a:lstStyle>
          <a:p>
            <a:fld id="{1C9AE723-F85C-2640-9190-641236277428}" type="slidenum">
              <a:rPr lang="en-US"/>
              <a:pPr/>
              <a:t>‹#›</a:t>
            </a:fld>
            <a:endParaRPr lang="en-US" dirty="0"/>
          </a:p>
        </p:txBody>
      </p:sp>
    </p:spTree>
    <p:extLst>
      <p:ext uri="{BB962C8B-B14F-4D97-AF65-F5344CB8AC3E}">
        <p14:creationId xmlns:p14="http://schemas.microsoft.com/office/powerpoint/2010/main" val="424847227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dirty="0"/>
          </a:p>
        </p:txBody>
      </p:sp>
      <p:sp>
        <p:nvSpPr>
          <p:cNvPr id="3"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4" name="Rectangle 6"/>
          <p:cNvSpPr>
            <a:spLocks noGrp="1" noChangeArrowheads="1"/>
          </p:cNvSpPr>
          <p:nvPr>
            <p:ph type="sldNum" sz="quarter" idx="12"/>
          </p:nvPr>
        </p:nvSpPr>
        <p:spPr>
          <a:ln/>
        </p:spPr>
        <p:txBody>
          <a:bodyPr/>
          <a:lstStyle>
            <a:lvl1pPr>
              <a:defRPr/>
            </a:lvl1pPr>
          </a:lstStyle>
          <a:p>
            <a:fld id="{E04198B0-71E2-D046-8FCD-F69AFB9BFE49}" type="slidenum">
              <a:rPr lang="en-US"/>
              <a:pPr/>
              <a:t>‹#›</a:t>
            </a:fld>
            <a:endParaRPr lang="en-US" dirty="0"/>
          </a:p>
        </p:txBody>
      </p:sp>
    </p:spTree>
    <p:extLst>
      <p:ext uri="{BB962C8B-B14F-4D97-AF65-F5344CB8AC3E}">
        <p14:creationId xmlns:p14="http://schemas.microsoft.com/office/powerpoint/2010/main" val="19106033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9664464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6029898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672" r:id="rId1"/>
    <p:sldLayoutId id="2147483710" r:id="rId2"/>
    <p:sldLayoutId id="2147483711" r:id="rId3"/>
    <p:sldLayoutId id="2147483714" r:id="rId4"/>
    <p:sldLayoutId id="2147483703" r:id="rId5"/>
    <p:sldLayoutId id="2147483715" r:id="rId6"/>
    <p:sldLayoutId id="2147483716" r:id="rId7"/>
    <p:sldLayoutId id="2147483674" r:id="rId8"/>
    <p:sldLayoutId id="2147483717" r:id="rId9"/>
    <p:sldLayoutId id="2147483718" r:id="rId10"/>
    <p:sldLayoutId id="2147483704" r:id="rId11"/>
    <p:sldLayoutId id="2147483719" r:id="rId12"/>
    <p:sldLayoutId id="2147483720" r:id="rId13"/>
    <p:sldLayoutId id="2147483675" r:id="rId14"/>
    <p:sldLayoutId id="2147483676" r:id="rId15"/>
    <p:sldLayoutId id="2147483681" r:id="rId16"/>
    <p:sldLayoutId id="2147483687" r:id="rId17"/>
    <p:sldLayoutId id="2147483702" r:id="rId18"/>
    <p:sldLayoutId id="2147483688" r:id="rId19"/>
    <p:sldLayoutId id="2147483689" r:id="rId20"/>
    <p:sldLayoutId id="2147483690" r:id="rId21"/>
    <p:sldLayoutId id="2147483692" r:id="rId22"/>
    <p:sldLayoutId id="2147483691" r:id="rId23"/>
    <p:sldLayoutId id="2147483693" r:id="rId24"/>
    <p:sldLayoutId id="2147483709" r:id="rId25"/>
    <p:sldLayoutId id="2147483698" r:id="rId26"/>
    <p:sldLayoutId id="2147483700" r:id="rId27"/>
    <p:sldLayoutId id="2147483701" r:id="rId28"/>
    <p:sldLayoutId id="2147483706" r:id="rId29"/>
    <p:sldLayoutId id="2147483712" r:id="rId30"/>
    <p:sldLayoutId id="2147483726" r:id="rId31"/>
    <p:sldLayoutId id="2147483727" r:id="rId32"/>
    <p:sldLayoutId id="2147483731" r:id="rId33"/>
    <p:sldLayoutId id="2147483733" r:id="rId34"/>
    <p:sldLayoutId id="2147483734" r:id="rId35"/>
    <p:sldLayoutId id="2147483735" r:id="rId36"/>
    <p:sldLayoutId id="2147483736" r:id="rId37"/>
    <p:sldLayoutId id="2147483738" r:id="rId38"/>
    <p:sldLayoutId id="2147483739" r:id="rId39"/>
    <p:sldLayoutId id="2147483740" r:id="rId40"/>
    <p:sldLayoutId id="2147483741" r:id="rId41"/>
    <p:sldLayoutId id="2147483742" r:id="rId42"/>
    <p:sldLayoutId id="2147483743" r:id="rId43"/>
    <p:sldLayoutId id="2147483744" r:id="rId44"/>
    <p:sldLayoutId id="2147483745" r:id="rId45"/>
    <p:sldLayoutId id="2147483746" r:id="rId46"/>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31.xm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38.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31.xml"/><Relationship Id="rId5" Type="http://schemas.openxmlformats.org/officeDocument/2006/relationships/image" Target="../media/image17.wmf"/><Relationship Id="rId4" Type="http://schemas.openxmlformats.org/officeDocument/2006/relationships/image" Target="../media/image16.wm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27.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8.xml"/><Relationship Id="rId1" Type="http://schemas.openxmlformats.org/officeDocument/2006/relationships/slideLayout" Target="../slideLayouts/slideLayout31.xml"/><Relationship Id="rId5" Type="http://schemas.openxmlformats.org/officeDocument/2006/relationships/image" Target="../media/image17.wmf"/><Relationship Id="rId4" Type="http://schemas.openxmlformats.org/officeDocument/2006/relationships/image" Target="../media/image16.wmf"/></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1.xml"/></Relationships>
</file>

<file path=ppt/slides/_rels/slide3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2.bin"/><Relationship Id="rId1" Type="http://schemas.openxmlformats.org/officeDocument/2006/relationships/slideLayout" Target="../slideLayouts/slideLayout31.xml"/></Relationships>
</file>

<file path=ppt/slides/_rels/slide3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3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4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4.xml"/><Relationship Id="rId1" Type="http://schemas.openxmlformats.org/officeDocument/2006/relationships/slideLayout" Target="../slideLayouts/slideLayout38.xml"/></Relationships>
</file>

<file path=ppt/slides/_rels/slide42.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3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8.xml"/></Relationships>
</file>

<file path=ppt/slides/_rels/slide45.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31.xml"/><Relationship Id="rId6" Type="http://schemas.openxmlformats.org/officeDocument/2006/relationships/image" Target="../media/image29.emf"/><Relationship Id="rId5" Type="http://schemas.openxmlformats.org/officeDocument/2006/relationships/image" Target="../media/image28.emf"/><Relationship Id="rId4" Type="http://schemas.openxmlformats.org/officeDocument/2006/relationships/image" Target="../media/image27.emf"/></Relationships>
</file>

<file path=ppt/slides/_rels/slide46.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31.xml"/></Relationships>
</file>

<file path=ppt/slides/_rels/slide47.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31.xml"/></Relationships>
</file>

<file path=ppt/slides/_rels/slide48.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31.xml"/></Relationships>
</file>

<file path=ppt/slides/_rels/slide4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0.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7.xml"/><Relationship Id="rId4" Type="http://schemas.openxmlformats.org/officeDocument/2006/relationships/image" Target="../media/image37.png"/></Relationships>
</file>

<file path=ppt/slides/_rels/slide52.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6.xml"/><Relationship Id="rId1" Type="http://schemas.openxmlformats.org/officeDocument/2006/relationships/slideLayout" Target="../slideLayouts/slideLayout39.xml"/></Relationships>
</file>

<file path=ppt/slides/_rels/slide53.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3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1.xm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8.xml"/><Relationship Id="rId1" Type="http://schemas.openxmlformats.org/officeDocument/2006/relationships/slideLayout" Target="../slideLayouts/slideLayout38.xml"/><Relationship Id="rId4" Type="http://schemas.openxmlformats.org/officeDocument/2006/relationships/image" Target="../media/image40.emf"/></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29.xml"/><Relationship Id="rId1" Type="http://schemas.openxmlformats.org/officeDocument/2006/relationships/slideLayout" Target="../slideLayouts/slideLayout38.xml"/><Relationship Id="rId4" Type="http://schemas.openxmlformats.org/officeDocument/2006/relationships/image" Target="../media/image41.emf"/></Relationships>
</file>

<file path=ppt/slides/_rels/slide57.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30.xml"/><Relationship Id="rId1" Type="http://schemas.openxmlformats.org/officeDocument/2006/relationships/slideLayout" Target="../slideLayouts/slideLayout38.xml"/><Relationship Id="rId4" Type="http://schemas.openxmlformats.org/officeDocument/2006/relationships/image" Target="../media/image42.e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1.xml"/><Relationship Id="rId1" Type="http://schemas.openxmlformats.org/officeDocument/2006/relationships/slideLayout" Target="../slideLayouts/slideLayout38.xml"/></Relationships>
</file>

<file path=ppt/slides/_rels/slide6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1.xml"/></Relationships>
</file>

<file path=ppt/slides/_rels/slide64.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34.xml"/><Relationship Id="rId1" Type="http://schemas.openxmlformats.org/officeDocument/2006/relationships/slideLayout" Target="../slideLayouts/slideLayout38.xml"/></Relationships>
</file>

<file path=ppt/slides/_rels/slide6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66.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35.xml"/><Relationship Id="rId1" Type="http://schemas.openxmlformats.org/officeDocument/2006/relationships/slideLayout" Target="../slideLayouts/slideLayout39.xml"/><Relationship Id="rId4" Type="http://schemas.openxmlformats.org/officeDocument/2006/relationships/image" Target="../media/image47.emf"/></Relationships>
</file>

<file path=ppt/slides/_rels/slide67.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6.xml"/><Relationship Id="rId1" Type="http://schemas.openxmlformats.org/officeDocument/2006/relationships/slideLayout" Target="../slideLayouts/slideLayout38.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8.xml"/></Relationships>
</file>

<file path=ppt/slides/_rels/slide69.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6.bin"/><Relationship Id="rId1" Type="http://schemas.openxmlformats.org/officeDocument/2006/relationships/slideLayout" Target="../slideLayouts/slideLayout31.xml"/></Relationships>
</file>

<file path=ppt/slides/_rels/slide7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8.xml"/><Relationship Id="rId1" Type="http://schemas.openxmlformats.org/officeDocument/2006/relationships/slideLayout" Target="../slideLayouts/slideLayout38.xml"/></Relationships>
</file>

<file path=ppt/slides/_rels/slide71.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31.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8.xml"/></Relationships>
</file>

<file path=ppt/slides/_rels/slide73.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40.xml"/><Relationship Id="rId1" Type="http://schemas.openxmlformats.org/officeDocument/2006/relationships/slideLayout" Target="../slideLayouts/slideLayout31.xml"/><Relationship Id="rId4" Type="http://schemas.openxmlformats.org/officeDocument/2006/relationships/image" Target="../media/image52.emf"/></Relationships>
</file>

<file path=ppt/slides/_rels/slide74.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7.bin"/><Relationship Id="rId1" Type="http://schemas.openxmlformats.org/officeDocument/2006/relationships/slideLayout" Target="../slideLayouts/slideLayout31.xml"/></Relationships>
</file>

<file path=ppt/slides/_rels/slide75.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31.xml"/></Relationships>
</file>

<file path=ppt/slides/_rels/slide7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1.xml"/></Relationships>
</file>

<file path=ppt/slides/_rels/slide77.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3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8.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8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46.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1.xml"/></Relationships>
</file>

<file path=ppt/slides/_rels/slide83.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56.wmf"/><Relationship Id="rId1" Type="http://schemas.openxmlformats.org/officeDocument/2006/relationships/slideLayout" Target="../slideLayouts/slideLayout3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1.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1.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1.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1.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0.xml.rels><?xml version="1.0" encoding="UTF-8" standalone="yes"?>
<Relationships xmlns="http://schemas.openxmlformats.org/package/2006/relationships"><Relationship Id="rId8" Type="http://schemas.openxmlformats.org/officeDocument/2006/relationships/image" Target="../media/image64.emf"/><Relationship Id="rId3" Type="http://schemas.openxmlformats.org/officeDocument/2006/relationships/image" Target="../media/image59.emf"/><Relationship Id="rId7" Type="http://schemas.openxmlformats.org/officeDocument/2006/relationships/image" Target="../media/image63.emf"/><Relationship Id="rId2" Type="http://schemas.openxmlformats.org/officeDocument/2006/relationships/image" Target="../media/image58.emf"/><Relationship Id="rId1" Type="http://schemas.openxmlformats.org/officeDocument/2006/relationships/slideLayout" Target="../slideLayouts/slideLayout43.xml"/><Relationship Id="rId6" Type="http://schemas.openxmlformats.org/officeDocument/2006/relationships/image" Target="../media/image62.emf"/><Relationship Id="rId5" Type="http://schemas.openxmlformats.org/officeDocument/2006/relationships/image" Target="../media/image61.emf"/><Relationship Id="rId4" Type="http://schemas.openxmlformats.org/officeDocument/2006/relationships/image" Target="../media/image60.emf"/></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2.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48.xml"/><Relationship Id="rId1" Type="http://schemas.openxmlformats.org/officeDocument/2006/relationships/slideLayout" Target="../slideLayouts/slideLayout46.xml"/><Relationship Id="rId5" Type="http://schemas.openxmlformats.org/officeDocument/2006/relationships/image" Target="../media/image67.emf"/><Relationship Id="rId4" Type="http://schemas.openxmlformats.org/officeDocument/2006/relationships/image" Target="../media/image66.emf"/></Relationships>
</file>

<file path=ppt/slides/_rels/slide93.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46.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5.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5.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5.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5.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5.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5.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6.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oleObject" Target="../embeddings/oleObject8.bin"/><Relationship Id="rId1" Type="http://schemas.openxmlformats.org/officeDocument/2006/relationships/slideLayout" Target="../slideLayouts/slideLayout31.xml"/></Relationships>
</file>

<file path=ppt/slides/_rels/slide10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6.xml"/><Relationship Id="rId1" Type="http://schemas.openxmlformats.org/officeDocument/2006/relationships/slideLayout" Target="../slideLayouts/slideLayout46.xml"/></Relationships>
</file>

<file path=ppt/slides/_rels/slide108.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31.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1.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notesSlide" Target="../notesSlides/notesSlide57.xml"/><Relationship Id="rId1" Type="http://schemas.openxmlformats.org/officeDocument/2006/relationships/slideLayout" Target="../slideLayouts/slideLayout46.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9.xml"/><Relationship Id="rId1" Type="http://schemas.openxmlformats.org/officeDocument/2006/relationships/slideLayout" Target="../slideLayouts/slideLayout46.xml"/></Relationships>
</file>

<file path=ppt/slides/_rels/slide115.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60.xml"/><Relationship Id="rId1" Type="http://schemas.openxmlformats.org/officeDocument/2006/relationships/slideLayout" Target="../slideLayouts/slideLayout1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1.xml"/></Relationships>
</file>

<file path=ppt/slides/_rels/slide1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2.xml"/><Relationship Id="rId1" Type="http://schemas.openxmlformats.org/officeDocument/2006/relationships/slideLayout" Target="../slideLayouts/slideLayout31.xml"/></Relationships>
</file>

<file path=ppt/slides/_rels/slide119.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image" Target="../media/image73.png"/><Relationship Id="rId1" Type="http://schemas.openxmlformats.org/officeDocument/2006/relationships/slideLayout" Target="../slideLayouts/slideLayout31.xml"/><Relationship Id="rId4" Type="http://schemas.openxmlformats.org/officeDocument/2006/relationships/image" Target="../media/image75.png"/></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574E6-7227-4655-93AE-2E81856E5213}"/>
              </a:ext>
            </a:extLst>
          </p:cNvPr>
          <p:cNvSpPr>
            <a:spLocks noGrp="1"/>
          </p:cNvSpPr>
          <p:nvPr>
            <p:ph type="title"/>
          </p:nvPr>
        </p:nvSpPr>
        <p:spPr>
          <a:xfrm>
            <a:off x="563596" y="2387600"/>
            <a:ext cx="8652933" cy="1041400"/>
          </a:xfrm>
        </p:spPr>
        <p:txBody>
          <a:bodyPr/>
          <a:lstStyle/>
          <a:p>
            <a:r>
              <a:rPr lang="en-GB" sz="3600" dirty="0"/>
              <a:t>Last time out…………………………….</a:t>
            </a:r>
          </a:p>
        </p:txBody>
      </p:sp>
      <p:sp>
        <p:nvSpPr>
          <p:cNvPr id="3" name="Slide Number Placeholder 2">
            <a:extLst>
              <a:ext uri="{FF2B5EF4-FFF2-40B4-BE49-F238E27FC236}">
                <a16:creationId xmlns:a16="http://schemas.microsoft.com/office/drawing/2014/main" id="{E30341E7-A7EE-4E52-A949-760ED27524C2}"/>
              </a:ext>
            </a:extLst>
          </p:cNvPr>
          <p:cNvSpPr>
            <a:spLocks noGrp="1"/>
          </p:cNvSpPr>
          <p:nvPr>
            <p:ph type="sldNum" sz="quarter" idx="4"/>
          </p:nvPr>
        </p:nvSpPr>
        <p:spPr/>
        <p:txBody>
          <a:bodyPr/>
          <a:lstStyle/>
          <a:p>
            <a:fld id="{C22618A1-DFED-413B-BF04-637AA2483EFF}" type="slidenum">
              <a:rPr lang="en-GB" smtClean="0"/>
              <a:pPr/>
              <a:t>1</a:t>
            </a:fld>
            <a:endParaRPr lang="en-GB" dirty="0"/>
          </a:p>
        </p:txBody>
      </p:sp>
    </p:spTree>
    <p:extLst>
      <p:ext uri="{BB962C8B-B14F-4D97-AF65-F5344CB8AC3E}">
        <p14:creationId xmlns:p14="http://schemas.microsoft.com/office/powerpoint/2010/main" val="902643869"/>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lstStyle/>
          <a:p>
            <a:r>
              <a:rPr lang="en-US" dirty="0"/>
              <a:t>A Model Answer</a:t>
            </a:r>
          </a:p>
        </p:txBody>
      </p:sp>
      <p:sp>
        <p:nvSpPr>
          <p:cNvPr id="2" name="Slide Number Placeholder 1">
            <a:extLst>
              <a:ext uri="{FF2B5EF4-FFF2-40B4-BE49-F238E27FC236}">
                <a16:creationId xmlns:a16="http://schemas.microsoft.com/office/drawing/2014/main" id="{B7306F90-5A57-AC4B-B064-E56A1669D7B6}"/>
              </a:ext>
            </a:extLst>
          </p:cNvPr>
          <p:cNvSpPr>
            <a:spLocks noGrp="1"/>
          </p:cNvSpPr>
          <p:nvPr>
            <p:ph type="sldNum" sz="quarter" idx="4"/>
          </p:nvPr>
        </p:nvSpPr>
        <p:spPr/>
        <p:txBody>
          <a:bodyPr/>
          <a:lstStyle/>
          <a:p>
            <a:fld id="{C22618A1-DFED-413B-BF04-637AA2483EFF}" type="slidenum">
              <a:rPr lang="en-GB" smtClean="0"/>
              <a:pPr/>
              <a:t>2</a:t>
            </a:fld>
            <a:endParaRPr lang="en-GB" dirty="0"/>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4347210" y="125599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2" name="Rectangle 5"/>
          <p:cNvSpPr>
            <a:spLocks noGrp="1" noChangeArrowheads="1"/>
          </p:cNvSpPr>
          <p:nvPr>
            <p:ph type="title"/>
          </p:nvPr>
        </p:nvSpPr>
        <p:spPr>
          <a:xfrm>
            <a:off x="1665767" y="513549"/>
            <a:ext cx="8053109" cy="522309"/>
          </a:xfrm>
        </p:spPr>
        <p:txBody>
          <a:bodyPr/>
          <a:lstStyle/>
          <a:p>
            <a:pPr defTabSz="762000"/>
            <a:r>
              <a:rPr lang="en-GB" sz="2800" dirty="0">
                <a:latin typeface="Arial" charset="0"/>
              </a:rPr>
              <a:t>Acceptance Criteria through HOW MUCHs</a:t>
            </a:r>
          </a:p>
        </p:txBody>
      </p:sp>
      <p:sp>
        <p:nvSpPr>
          <p:cNvPr id="2" name="Slide Number Placeholder 1"/>
          <p:cNvSpPr>
            <a:spLocks noGrp="1"/>
          </p:cNvSpPr>
          <p:nvPr>
            <p:ph type="sldNum" sz="quarter" idx="4"/>
          </p:nvPr>
        </p:nvSpPr>
        <p:spPr/>
        <p:txBody>
          <a:bodyPr/>
          <a:lstStyle/>
          <a:p>
            <a:fld id="{2E204096-3B22-4640-83F3-4B5EE5261B14}" type="slidenum">
              <a:rPr lang="en-US" smtClean="0"/>
              <a:pPr/>
              <a:t>3</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spAutoFit/>
          </a:bodyPr>
          <a:lstStyle/>
          <a:p>
            <a:pPr algn="ctr" eaLnBrk="0" hangingPunct="0">
              <a:defRPr/>
            </a:pPr>
            <a:r>
              <a:rPr lang="en-GB" sz="2400" b="1" dirty="0"/>
              <a:t>Securing Acceptance and Certification/Qualification begins here</a:t>
            </a:r>
            <a:endParaRPr lang="en-GB" sz="2400" dirty="0"/>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4"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95B12F8F-71CE-ED47-8E35-BB6E70AA3154}" type="slidenum">
              <a:rPr lang="en-GB" sz="1000"/>
              <a:pPr/>
              <a:t>4</a:t>
            </a:fld>
            <a:endParaRPr lang="en-GB" sz="1000" dirty="0"/>
          </a:p>
        </p:txBody>
      </p:sp>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a:xfrm>
            <a:off x="6385985" y="1194455"/>
            <a:ext cx="5278967" cy="4007251"/>
          </a:xfrm>
        </p:spPr>
        <p:txBody>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latin typeface="Arial" charset="0"/>
              </a:rPr>
              <a:t>Rome wasn’</a:t>
            </a:r>
            <a:r>
              <a:rPr lang="en-GB" altLang="ja-JP" dirty="0">
                <a:latin typeface="Arial" charset="0"/>
              </a:rPr>
              <a:t>t built in a day!  </a:t>
            </a:r>
          </a:p>
          <a:p>
            <a:r>
              <a:rPr lang="en-GB" dirty="0">
                <a:latin typeface="Arial" charset="0"/>
              </a:rPr>
              <a:t>Likewise you CANNOT complete a QFD in a day</a:t>
            </a:r>
          </a:p>
          <a:p>
            <a:r>
              <a:rPr lang="en-GB"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92783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a:pPr/>
              <a:t>5</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052239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1901C64-7C74-1342-88F4-236C055A2228}"/>
              </a:ext>
            </a:extLst>
          </p:cNvPr>
          <p:cNvSpPr>
            <a:spLocks noGrp="1"/>
          </p:cNvSpPr>
          <p:nvPr>
            <p:ph type="sldNum" sz="quarter" idx="12"/>
          </p:nvPr>
        </p:nvSpPr>
        <p:spPr/>
        <p:txBody>
          <a:bodyPr/>
          <a:lstStyle/>
          <a:p>
            <a:fld id="{C22618A1-DFED-413B-BF04-637AA2483EFF}" type="slidenum">
              <a:rPr lang="en-GB" smtClean="0"/>
              <a:pPr/>
              <a:t>6</a:t>
            </a:fld>
            <a:endParaRPr lang="en-GB" dirty="0"/>
          </a:p>
        </p:txBody>
      </p:sp>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lstStyle/>
          <a:p>
            <a:pPr marL="0" indent="0" algn="ctr">
              <a:buNone/>
            </a:pPr>
            <a:r>
              <a:rPr lang="en-US" sz="3600" dirty="0"/>
              <a:t>Specify the System Requirements.</a:t>
            </a:r>
          </a:p>
          <a:p>
            <a:pPr marL="0" indent="0" algn="ctr">
              <a:buNone/>
            </a:pPr>
            <a:r>
              <a:rPr lang="en-US" sz="3600" dirty="0"/>
              <a:t> </a:t>
            </a:r>
          </a:p>
          <a:p>
            <a:pPr marL="0" indent="0" algn="ctr">
              <a:buNone/>
            </a:pPr>
            <a:r>
              <a:rPr lang="en-US" sz="3600" dirty="0"/>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1999942" y="495663"/>
            <a:ext cx="8242725" cy="424732"/>
          </a:xfrm>
        </p:spPr>
        <p:txBody>
          <a:bodyPr/>
          <a:lstStyle/>
          <a:p>
            <a:r>
              <a:rPr lang="en-US" dirty="0"/>
              <a:t>So What? What am I going to do with all this information?</a:t>
            </a:r>
          </a:p>
        </p:txBody>
      </p:sp>
    </p:spTree>
    <p:extLst>
      <p:ext uri="{BB962C8B-B14F-4D97-AF65-F5344CB8AC3E}">
        <p14:creationId xmlns:p14="http://schemas.microsoft.com/office/powerpoint/2010/main" val="239838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8065" name="Rectangle 2"/>
          <p:cNvSpPr>
            <a:spLocks noGrp="1" noChangeArrowheads="1"/>
          </p:cNvSpPr>
          <p:nvPr>
            <p:ph type="title"/>
          </p:nvPr>
        </p:nvSpPr>
        <p:spPr/>
        <p:txBody>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2017777" y="1227801"/>
            <a:ext cx="8254937" cy="2608599"/>
          </a:xfrm>
        </p:spPr>
        <p:txBody>
          <a:bodyPr/>
          <a:lstStyle/>
          <a:p>
            <a:pPr eaLnBrk="1" hangingPunct="1"/>
            <a:r>
              <a:rPr lang="en-GB" sz="1846"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dirty="0">
                <a:latin typeface="Arial" charset="0"/>
              </a:rPr>
              <a:t>Non-functional Performance Requirements </a:t>
            </a:r>
            <a:r>
              <a:rPr lang="en-GB" altLang="ja-JP" sz="1846"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224244" y="3798916"/>
            <a:ext cx="5842000" cy="3059084"/>
          </a:xfrm>
          <a:prstGeom prst="rect">
            <a:avLst/>
          </a:prstGeom>
        </p:spPr>
      </p:pic>
    </p:spTree>
    <p:extLst>
      <p:ext uri="{BB962C8B-B14F-4D97-AF65-F5344CB8AC3E}">
        <p14:creationId xmlns:p14="http://schemas.microsoft.com/office/powerpoint/2010/main" val="398491632"/>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Title 1"/>
          <p:cNvSpPr>
            <a:spLocks noGrp="1"/>
          </p:cNvSpPr>
          <p:nvPr>
            <p:ph type="title"/>
          </p:nvPr>
        </p:nvSpPr>
        <p:spPr>
          <a:xfrm>
            <a:off x="2017777" y="751799"/>
            <a:ext cx="8254937" cy="461665"/>
          </a:xfrm>
        </p:spPr>
        <p:txBody>
          <a:bodyPr/>
          <a:lstStyle/>
          <a:p>
            <a:r>
              <a:rPr lang="en-GB" dirty="0"/>
              <a:t>Typical Contents of a Requirements Set (Document)</a:t>
            </a:r>
          </a:p>
        </p:txBody>
      </p:sp>
      <p:sp>
        <p:nvSpPr>
          <p:cNvPr id="15363" name="Content Placeholder 2"/>
          <p:cNvSpPr>
            <a:spLocks noGrp="1"/>
          </p:cNvSpPr>
          <p:nvPr>
            <p:ph type="body" sz="quarter" idx="13"/>
          </p:nvPr>
        </p:nvSpPr>
        <p:spPr>
          <a:xfrm>
            <a:off x="658369" y="1838960"/>
            <a:ext cx="11006583" cy="3891280"/>
          </a:xfrm>
        </p:spPr>
        <p:txBody>
          <a:bodyPr>
            <a:normAutofit/>
          </a:bodyPr>
          <a:lstStyle/>
          <a:p>
            <a:pPr marL="285750" lvl="1" indent="-285750"/>
            <a:r>
              <a:rPr lang="en-US" b="1" dirty="0"/>
              <a:t>Summary/Abstract</a:t>
            </a:r>
            <a:r>
              <a:rPr lang="en-US" dirty="0"/>
              <a:t> – a brief description of the purpose and contents of the requirements document</a:t>
            </a:r>
          </a:p>
          <a:p>
            <a:pPr marL="285750" lvl="1" indent="-285750"/>
            <a:r>
              <a:rPr lang="en-US" b="1" dirty="0"/>
              <a:t>Document Information </a:t>
            </a:r>
            <a:r>
              <a:rPr lang="en-US" dirty="0"/>
              <a:t>– Project, Document Title, Author,  Revision history, Review and Approval information</a:t>
            </a:r>
          </a:p>
          <a:p>
            <a:pPr marL="285750" lvl="1" indent="-285750"/>
            <a:r>
              <a:rPr lang="en-US" b="1" dirty="0"/>
              <a:t>Table of contents </a:t>
            </a:r>
          </a:p>
          <a:p>
            <a:pPr marL="285750" lvl="1" indent="-285750"/>
            <a:r>
              <a:rPr lang="en-US" b="1" dirty="0"/>
              <a:t>Introduction</a:t>
            </a:r>
          </a:p>
          <a:p>
            <a:pPr marL="285750" lvl="1" indent="-285750"/>
            <a:r>
              <a:rPr lang="en-US" b="1" dirty="0"/>
              <a:t>Purpose </a:t>
            </a:r>
          </a:p>
          <a:p>
            <a:pPr marL="285750" lvl="1" indent="-285750"/>
            <a:r>
              <a:rPr lang="en-US" b="1" dirty="0"/>
              <a:t>History</a:t>
            </a:r>
          </a:p>
          <a:p>
            <a:pPr marL="285750" lvl="1" indent="-285750"/>
            <a:r>
              <a:rPr lang="en-US" b="1" dirty="0"/>
              <a:t>Scope</a:t>
            </a:r>
          </a:p>
          <a:p>
            <a:pPr marL="285750" lvl="1" indent="-285750"/>
            <a:r>
              <a:rPr lang="en-US" b="1" dirty="0"/>
              <a:t>Assumptions</a:t>
            </a:r>
          </a:p>
          <a:p>
            <a:pPr marL="285750" lvl="1" indent="-285750"/>
            <a:r>
              <a:rPr lang="en-US" b="1" dirty="0"/>
              <a:t>Approach (how the requirements in the document were obtained)</a:t>
            </a:r>
          </a:p>
          <a:p>
            <a:pPr marL="285750" lvl="1" indent="-285750"/>
            <a:r>
              <a:rPr lang="en-US" b="1" dirty="0"/>
              <a:t>Compliance Levels</a:t>
            </a:r>
          </a:p>
          <a:p>
            <a:pPr marL="285750" lvl="1" indent="-285750"/>
            <a:r>
              <a:rPr lang="en-US" b="1" dirty="0"/>
              <a:t>Abbreviations</a:t>
            </a:r>
          </a:p>
          <a:p>
            <a:pPr marL="285750" lvl="1" indent="-285750"/>
            <a:r>
              <a:rPr lang="en-US" b="1" dirty="0"/>
              <a:t>Requirements</a:t>
            </a:r>
          </a:p>
          <a:p>
            <a:pPr marL="285750" lvl="1" indent="-285750"/>
            <a:r>
              <a:rPr lang="en-US" b="1" dirty="0"/>
              <a:t>Appendices</a:t>
            </a:r>
          </a:p>
        </p:txBody>
      </p:sp>
    </p:spTree>
    <p:extLst>
      <p:ext uri="{BB962C8B-B14F-4D97-AF65-F5344CB8AC3E}">
        <p14:creationId xmlns:p14="http://schemas.microsoft.com/office/powerpoint/2010/main" val="3574441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665767" y="715496"/>
            <a:ext cx="6489700" cy="320362"/>
          </a:xfrm>
        </p:spPr>
        <p:txBody>
          <a:bodyPr/>
          <a:lstStyle/>
          <a:p>
            <a:r>
              <a:rPr lang="en-GB" dirty="0"/>
              <a:t>What are System Requirements?</a:t>
            </a:r>
            <a:br>
              <a:rPr lang="en-GB" dirty="0"/>
            </a:br>
            <a:endParaRPr lang="en-GB" dirty="0"/>
          </a:p>
        </p:txBody>
      </p:sp>
      <p:sp>
        <p:nvSpPr>
          <p:cNvPr id="97282" name="Rectangle 3"/>
          <p:cNvSpPr>
            <a:spLocks noGrp="1" noChangeArrowheads="1"/>
          </p:cNvSpPr>
          <p:nvPr>
            <p:ph type="body" idx="4294967295"/>
          </p:nvPr>
        </p:nvSpPr>
        <p:spPr>
          <a:xfrm>
            <a:off x="1812004" y="1182700"/>
            <a:ext cx="8229600" cy="7731347"/>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r>
              <a:rPr lang="en-GB" dirty="0"/>
              <a:t>System Requirements have the form:</a:t>
            </a:r>
          </a:p>
          <a:p>
            <a:pPr marL="0" indent="0">
              <a:buNone/>
            </a:pPr>
            <a:r>
              <a:rPr lang="en-GB" dirty="0"/>
              <a:t>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667214" y="4832049"/>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b="1" dirty="0"/>
              <a:t>Design related Non-Functional System Requirements +</a:t>
            </a:r>
          </a:p>
        </p:txBody>
      </p:sp>
    </p:spTree>
    <p:extLst>
      <p:ext uri="{BB962C8B-B14F-4D97-AF65-F5344CB8AC3E}">
        <p14:creationId xmlns:p14="http://schemas.microsoft.com/office/powerpoint/2010/main" val="2636878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7D5A333-55CB-3041-9068-755CD22D0ADE}"/>
              </a:ext>
            </a:extLst>
          </p:cNvPr>
          <p:cNvSpPr>
            <a:spLocks noGrp="1"/>
          </p:cNvSpPr>
          <p:nvPr>
            <p:ph type="sldNum" sz="quarter" idx="12"/>
          </p:nvPr>
        </p:nvSpPr>
        <p:spPr/>
        <p:txBody>
          <a:bodyPr/>
          <a:lstStyle/>
          <a:p>
            <a:fld id="{C22618A1-DFED-413B-BF04-637AA2483EFF}" type="slidenum">
              <a:rPr lang="en-GB" smtClean="0"/>
              <a:pPr/>
              <a:t>10</a:t>
            </a:fld>
            <a:endParaRPr lang="en-GB" dirty="0"/>
          </a:p>
        </p:txBody>
      </p:sp>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017777" y="1260088"/>
            <a:ext cx="8254937" cy="4459682"/>
          </a:xfrm>
        </p:spPr>
        <p:txBody>
          <a:bodyPr/>
          <a:lstStyle/>
          <a:p>
            <a:pPr marL="0" indent="0">
              <a:buNone/>
            </a:pPr>
            <a:r>
              <a:rPr lang="en-US" dirty="0"/>
              <a:t>In developing the functionality our viewpoint was of the weapon system because the gun is no good without the munition and the munition is no good without the gun.</a:t>
            </a:r>
          </a:p>
          <a:p>
            <a:pPr marL="0" indent="0">
              <a:buNone/>
            </a:pPr>
            <a:r>
              <a:rPr lang="en-US" dirty="0"/>
              <a:t>At this point we have choices – we could:</a:t>
            </a:r>
          </a:p>
          <a:p>
            <a:r>
              <a:rPr lang="en-US" dirty="0"/>
              <a:t>Develop a set of System Requirements for the Weapon System (the gun and the munition (and other systems)) </a:t>
            </a:r>
          </a:p>
          <a:p>
            <a:r>
              <a:rPr lang="en-US" dirty="0"/>
              <a:t>Start to separate out the Munition Requirements from the Gun Requirements</a:t>
            </a:r>
          </a:p>
          <a:p>
            <a:pPr lvl="1"/>
            <a:r>
              <a:rPr lang="en-US" dirty="0"/>
              <a:t>In which case:</a:t>
            </a:r>
          </a:p>
          <a:p>
            <a:pPr lvl="2"/>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2"/>
            <a:r>
              <a:rPr lang="en-US" dirty="0"/>
              <a:t>As design choices are made on either system element – those choices will constrain the other as either Non-functional System or Non-functional performance. The the gun exists then the constraints will be know and will be captured directly as Non-functional System Requirements for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1999942" y="495663"/>
            <a:ext cx="8242725" cy="424732"/>
          </a:xfrm>
        </p:spPr>
        <p:txBody>
          <a:bodyPr/>
          <a:lstStyle/>
          <a:p>
            <a:r>
              <a:rPr lang="en-US" dirty="0"/>
              <a:t>Time to Separate?</a:t>
            </a:r>
          </a:p>
        </p:txBody>
      </p:sp>
    </p:spTree>
    <p:extLst>
      <p:ext uri="{BB962C8B-B14F-4D97-AF65-F5344CB8AC3E}">
        <p14:creationId xmlns:p14="http://schemas.microsoft.com/office/powerpoint/2010/main" val="630932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2017714" y="455655"/>
            <a:ext cx="8217801" cy="584200"/>
          </a:xfrm>
        </p:spPr>
        <p:txBody>
          <a:bodyPr/>
          <a:lstStyle/>
          <a:p>
            <a:r>
              <a:rPr lang="en-GB" sz="2800" dirty="0"/>
              <a:t>Example System Requirements</a:t>
            </a:r>
          </a:p>
        </p:txBody>
      </p:sp>
      <p:sp>
        <p:nvSpPr>
          <p:cNvPr id="3" name="Slide Number Placeholder 2">
            <a:extLst>
              <a:ext uri="{FF2B5EF4-FFF2-40B4-BE49-F238E27FC236}">
                <a16:creationId xmlns:a16="http://schemas.microsoft.com/office/drawing/2014/main" id="{F0136640-532F-4A3B-BB8B-091150FCC579}"/>
              </a:ext>
            </a:extLst>
          </p:cNvPr>
          <p:cNvSpPr>
            <a:spLocks noGrp="1"/>
          </p:cNvSpPr>
          <p:nvPr>
            <p:ph type="sldNum" sz="quarter" idx="12"/>
          </p:nvPr>
        </p:nvSpPr>
        <p:spPr/>
        <p:txBody>
          <a:bodyPr/>
          <a:lstStyle/>
          <a:p>
            <a:fld id="{1C9AE723-F85C-2640-9190-641236277428}" type="slidenum">
              <a:rPr lang="en-US" smtClean="0"/>
              <a:pPr/>
              <a:t>11</a:t>
            </a:fld>
            <a:endParaRPr lang="en-US" dirty="0"/>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0300" y="965200"/>
            <a:ext cx="7391400" cy="4927600"/>
          </a:xfrm>
          <a:prstGeom prst="rect">
            <a:avLst/>
          </a:prstGeom>
        </p:spPr>
      </p:pic>
    </p:spTree>
    <p:extLst>
      <p:ext uri="{BB962C8B-B14F-4D97-AF65-F5344CB8AC3E}">
        <p14:creationId xmlns:p14="http://schemas.microsoft.com/office/powerpoint/2010/main" val="126692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665767" y="615479"/>
            <a:ext cx="6489700" cy="420379"/>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4294967295"/>
          </p:nvPr>
        </p:nvSpPr>
        <p:spPr>
          <a:xfrm>
            <a:off x="3149055" y="1189888"/>
            <a:ext cx="6265863" cy="488950"/>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1468B2AA-9E86-4834-8865-A1B298F83764}"/>
              </a:ext>
            </a:extLst>
          </p:cNvPr>
          <p:cNvSpPr>
            <a:spLocks noGrp="1"/>
          </p:cNvSpPr>
          <p:nvPr>
            <p:ph type="sldNum" sz="quarter" idx="4"/>
          </p:nvPr>
        </p:nvSpPr>
        <p:spPr/>
        <p:txBody>
          <a:bodyPr/>
          <a:lstStyle/>
          <a:p>
            <a:fld id="{C22618A1-DFED-413B-BF04-637AA2483EFF}" type="slidenum">
              <a:rPr lang="en-GB" smtClean="0"/>
              <a:pPr/>
              <a:t>12</a:t>
            </a:fld>
            <a:endParaRPr lang="en-GB" dirty="0"/>
          </a:p>
        </p:txBody>
      </p:sp>
    </p:spTree>
    <p:extLst>
      <p:ext uri="{BB962C8B-B14F-4D97-AF65-F5344CB8AC3E}">
        <p14:creationId xmlns:p14="http://schemas.microsoft.com/office/powerpoint/2010/main" val="237187238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397" y="2217738"/>
            <a:ext cx="3201987" cy="3649662"/>
          </a:xfrm>
          <a:prstGeom prst="rect">
            <a:avLst/>
          </a:prstGeom>
          <a:noFill/>
          <a:extLst>
            <a:ext uri="{909E8E84-426E-40dd-AFC4-6F175D3DCCD1}">
              <a14:hiddenFill xmlns:a14="http://schemas.microsoft.com/office/drawing/2010/main" xmlns="">
                <a:solidFill>
                  <a:srgbClr val="FFFFFF"/>
                </a:solidFill>
              </a14:hiddenFill>
            </a:ext>
          </a:extLst>
        </p:spPr>
      </p:pic>
      <p:sp>
        <p:nvSpPr>
          <p:cNvPr id="93188" name="AutoShape 4"/>
          <p:cNvSpPr>
            <a:spLocks noChangeArrowheads="1"/>
          </p:cNvSpPr>
          <p:nvPr/>
        </p:nvSpPr>
        <p:spPr bwMode="auto">
          <a:xfrm>
            <a:off x="7175506" y="839792"/>
            <a:ext cx="3127375" cy="2232025"/>
          </a:xfrm>
          <a:prstGeom prst="cloudCallout">
            <a:avLst>
              <a:gd name="adj1" fmla="val -54875"/>
              <a:gd name="adj2" fmla="val 57255"/>
            </a:avLst>
          </a:prstGeom>
          <a:noFill/>
          <a:ln w="9525">
            <a:solidFill>
              <a:srgbClr val="FF0000"/>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
        <p:nvSpPr>
          <p:cNvPr id="2" name="Slide Number Placeholder 1"/>
          <p:cNvSpPr>
            <a:spLocks noGrp="1"/>
          </p:cNvSpPr>
          <p:nvPr>
            <p:ph type="sldNum" sz="quarter" idx="12"/>
          </p:nvPr>
        </p:nvSpPr>
        <p:spPr/>
        <p:txBody>
          <a:bodyPr/>
          <a:lstStyle/>
          <a:p>
            <a:fld id="{E04198B0-71E2-D046-8FCD-F69AFB9BFE49}" type="slidenum">
              <a:rPr lang="en-US" smtClean="0"/>
              <a:pPr/>
              <a:t>13</a:t>
            </a:fld>
            <a:endParaRPr lang="en-US" dirty="0"/>
          </a:p>
        </p:txBody>
      </p:sp>
    </p:spTree>
    <p:extLst>
      <p:ext uri="{BB962C8B-B14F-4D97-AF65-F5344CB8AC3E}">
        <p14:creationId xmlns:p14="http://schemas.microsoft.com/office/powerpoint/2010/main" val="208691751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14</a:t>
            </a:fld>
            <a:endParaRPr lang="en-AU" dirty="0"/>
          </a:p>
        </p:txBody>
      </p:sp>
      <p:sp>
        <p:nvSpPr>
          <p:cNvPr id="3" name="Title 2"/>
          <p:cNvSpPr>
            <a:spLocks noGrp="1"/>
          </p:cNvSpPr>
          <p:nvPr>
            <p:ph type="title"/>
          </p:nvPr>
        </p:nvSpPr>
        <p:spPr/>
        <p:txBody>
          <a:bodyPr/>
          <a:lstStyle/>
          <a:p>
            <a:r>
              <a:rPr lang="en-GB" b="1" dirty="0">
                <a:solidFill>
                  <a:schemeClr val="bg1"/>
                </a:solidFill>
              </a:rPr>
              <a:t>Creating Candidate Concept Solution </a:t>
            </a:r>
            <a:br>
              <a:rPr lang="en-GB" b="1" dirty="0">
                <a:solidFill>
                  <a:schemeClr val="bg1"/>
                </a:solidFill>
              </a:rPr>
            </a:br>
            <a:endParaRPr lang="en-GB" dirty="0">
              <a:solidFill>
                <a:schemeClr val="bg1"/>
              </a:solidFill>
            </a:endParaRPr>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7004863" y="4348478"/>
            <a:ext cx="3312000" cy="615553"/>
          </a:xfrm>
        </p:spPr>
        <p:txBody>
          <a:bodyPr/>
          <a:lstStyle/>
          <a:p>
            <a:pPr marL="0" indent="0">
              <a:buNone/>
            </a:pPr>
            <a:r>
              <a:rPr lang="en-GB" sz="1400" b="1" dirty="0">
                <a:latin typeface="Arial" charset="0"/>
                <a:cs typeface="Arial" charset="0"/>
              </a:rPr>
              <a:t>No Great Thing is Created Suddenly </a:t>
            </a:r>
          </a:p>
          <a:p>
            <a:pPr marL="0" indent="0">
              <a:buNone/>
            </a:pPr>
            <a:endParaRPr lang="en-GB" sz="1400" b="1" dirty="0">
              <a:latin typeface="Arial" charset="0"/>
              <a:cs typeface="Arial" charset="0"/>
            </a:endParaRPr>
          </a:p>
          <a:p>
            <a:pPr marL="0" indent="0" algn="r">
              <a:buNone/>
            </a:pPr>
            <a:r>
              <a:rPr lang="en-GB" sz="1200" b="1" dirty="0">
                <a:latin typeface="Arial" charset="0"/>
                <a:cs typeface="Arial" charset="0"/>
              </a:rPr>
              <a:t>Epictetus AD 55-135 </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665767" y="372319"/>
            <a:ext cx="9002233" cy="663539"/>
          </a:xfrm>
        </p:spPr>
        <p:txBody>
          <a:bodyPr/>
          <a:lstStyle/>
          <a:p>
            <a:r>
              <a:rPr lang="en-GB"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14E6C059-8223-AC4F-B8D6-1B5CB1061145}"/>
              </a:ext>
            </a:extLst>
          </p:cNvPr>
          <p:cNvPicPr>
            <a:picLocks noChangeAspect="1"/>
          </p:cNvPicPr>
          <p:nvPr/>
        </p:nvPicPr>
        <p:blipFill>
          <a:blip r:embed="rId3"/>
          <a:stretch>
            <a:fillRect/>
          </a:stretch>
        </p:blipFill>
        <p:spPr>
          <a:xfrm>
            <a:off x="2441987" y="1894568"/>
            <a:ext cx="4737100" cy="3810000"/>
          </a:xfrm>
          <a:prstGeom prst="rect">
            <a:avLst/>
          </a:prstGeom>
        </p:spPr>
      </p:pic>
    </p:spTree>
    <p:extLst>
      <p:ext uri="{BB962C8B-B14F-4D97-AF65-F5344CB8AC3E}">
        <p14:creationId xmlns:p14="http://schemas.microsoft.com/office/powerpoint/2010/main" val="2343008754"/>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700391"/>
            <a:ext cx="6489700" cy="335467"/>
          </a:xfrm>
        </p:spPr>
        <p:txBody>
          <a:bodyPr/>
          <a:lstStyle/>
          <a:p>
            <a:r>
              <a:rPr lang="en-US" dirty="0"/>
              <a:t>Creating Candidate Solution Concept (C)</a:t>
            </a:r>
          </a:p>
        </p:txBody>
      </p:sp>
      <p:sp>
        <p:nvSpPr>
          <p:cNvPr id="3" name="Slide Number Placeholder 2"/>
          <p:cNvSpPr>
            <a:spLocks noGrp="1"/>
          </p:cNvSpPr>
          <p:nvPr>
            <p:ph type="sldNum" sz="quarter" idx="4"/>
          </p:nvPr>
        </p:nvSpPr>
        <p:spPr/>
        <p:txBody>
          <a:bodyPr/>
          <a:lstStyle/>
          <a:p>
            <a:fld id="{1C9AE723-F85C-2640-9190-641236277428}" type="slidenum">
              <a:rPr lang="en-US" smtClean="0"/>
              <a:pPr/>
              <a:t>16</a:t>
            </a:fld>
            <a:endParaRPr lang="en-US" dirty="0"/>
          </a:p>
        </p:txBody>
      </p:sp>
      <p:sp>
        <p:nvSpPr>
          <p:cNvPr id="4" name="Text Box 2"/>
          <p:cNvSpPr txBox="1">
            <a:spLocks noChangeArrowheads="1"/>
          </p:cNvSpPr>
          <p:nvPr/>
        </p:nvSpPr>
        <p:spPr bwMode="auto">
          <a:xfrm>
            <a:off x="1631533" y="1294858"/>
            <a:ext cx="4355818" cy="17010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t>Principles</a:t>
            </a:r>
          </a:p>
          <a:p>
            <a:pPr marL="0" indent="0"/>
            <a:r>
              <a:rPr lang="en-GB" sz="1100" dirty="0"/>
              <a:t>The Principles of the Perform Creating Candidate Solution Concepts process are:</a:t>
            </a:r>
          </a:p>
          <a:p>
            <a:pPr marL="228600" indent="-228600">
              <a:buFont typeface="+mj-lt"/>
              <a:buAutoNum type="alphaUcPeriod"/>
            </a:pPr>
            <a:r>
              <a:rPr lang="en-GB" sz="1100" dirty="0"/>
              <a:t>A number of viable candidate solution concepts should be considered.</a:t>
            </a:r>
          </a:p>
          <a:p>
            <a:pPr marL="228600" indent="-228600">
              <a:buFont typeface="+mj-lt"/>
              <a:buAutoNum type="alphaUcPeriod"/>
            </a:pPr>
            <a:r>
              <a:rPr lang="en-GB" sz="1100" dirty="0"/>
              <a:t>The chosen solution concept should be identified from the candidates by employing an appropriate analytical approach.</a:t>
            </a:r>
          </a:p>
          <a:p>
            <a:pPr marL="228600" indent="-228600">
              <a:buFont typeface="+mj-lt"/>
              <a:buAutoNum type="alphaUcPeriod"/>
            </a:pPr>
            <a:r>
              <a:rPr lang="en-GB" sz="1100" dirty="0"/>
              <a:t>The selected solution concept should be agreed with all interested parties.</a:t>
            </a:r>
          </a:p>
        </p:txBody>
      </p:sp>
      <p:sp>
        <p:nvSpPr>
          <p:cNvPr id="5" name="Text Box 3"/>
          <p:cNvSpPr txBox="1">
            <a:spLocks noChangeArrowheads="1"/>
          </p:cNvSpPr>
          <p:nvPr/>
        </p:nvSpPr>
        <p:spPr bwMode="auto">
          <a:xfrm>
            <a:off x="1611887" y="3096469"/>
            <a:ext cx="4363147" cy="256993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t>Objective</a:t>
            </a:r>
          </a:p>
          <a:p>
            <a:r>
              <a:rPr lang="en-GB" sz="11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1100" dirty="0"/>
              <a:t>To ensure the widest practicable range of solution options is created in response to a requirement.</a:t>
            </a:r>
          </a:p>
          <a:p>
            <a:pPr marL="228600" indent="-228600">
              <a:buFont typeface="+mj-lt"/>
              <a:buAutoNum type="arabicPeriod"/>
            </a:pPr>
            <a:r>
              <a:rPr lang="en-GB" sz="1100"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1100" dirty="0"/>
              <a:t>To ensure that the selection process for design options adequately considers the full range of design drivers, both from a Customer and Enterprise viewpoint.</a:t>
            </a:r>
          </a:p>
          <a:p>
            <a:pPr marL="228600" indent="-228600">
              <a:buFont typeface="+mj-lt"/>
              <a:buAutoNum type="arabicPeriod"/>
            </a:pPr>
            <a:r>
              <a:rPr lang="en-GB" sz="1100" dirty="0"/>
              <a:t>To ensure the Enterprise retains full traceability of selection and de-selection rationale for future reference.</a:t>
            </a:r>
          </a:p>
        </p:txBody>
      </p:sp>
      <p:sp>
        <p:nvSpPr>
          <p:cNvPr id="6" name="Text Box 45"/>
          <p:cNvSpPr txBox="1">
            <a:spLocks noChangeArrowheads="1"/>
          </p:cNvSpPr>
          <p:nvPr/>
        </p:nvSpPr>
        <p:spPr bwMode="auto">
          <a:xfrm>
            <a:off x="1617330" y="5724019"/>
            <a:ext cx="4333026" cy="646331"/>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1400" dirty="0"/>
          </a:p>
          <a:p>
            <a:r>
              <a:rPr lang="en-GB" sz="1100" dirty="0"/>
              <a:t>The performance of this process should be verified with Design Review and quality audits.</a:t>
            </a:r>
          </a:p>
        </p:txBody>
      </p:sp>
      <p:sp>
        <p:nvSpPr>
          <p:cNvPr id="7" name="TextBox 6"/>
          <p:cNvSpPr txBox="1"/>
          <p:nvPr/>
        </p:nvSpPr>
        <p:spPr>
          <a:xfrm>
            <a:off x="1811471" y="6433088"/>
            <a:ext cx="2006529" cy="276999"/>
          </a:xfrm>
          <a:prstGeom prst="rect">
            <a:avLst/>
          </a:prstGeom>
          <a:noFill/>
        </p:spPr>
        <p:txBody>
          <a:bodyPr wrap="none" rtlCol="0">
            <a:spAutoFit/>
          </a:bodyPr>
          <a:lstStyle/>
          <a:p>
            <a:r>
              <a:rPr lang="en-US" sz="1200" dirty="0"/>
              <a:t>Extracted from LM0502-03</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1638" y="1306878"/>
            <a:ext cx="4286722" cy="4906937"/>
          </a:xfrm>
          <a:prstGeom prst="rect">
            <a:avLst/>
          </a:prstGeom>
          <a:noFill/>
          <a:ln>
            <a:noFill/>
          </a:ln>
        </p:spPr>
      </p:pic>
    </p:spTree>
    <p:extLst>
      <p:ext uri="{BB962C8B-B14F-4D97-AF65-F5344CB8AC3E}">
        <p14:creationId xmlns:p14="http://schemas.microsoft.com/office/powerpoint/2010/main" val="1924158064"/>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4D2-3354-9943-B770-75222D33FD8F}"/>
              </a:ext>
            </a:extLst>
          </p:cNvPr>
          <p:cNvSpPr>
            <a:spLocks noGrp="1"/>
          </p:cNvSpPr>
          <p:nvPr>
            <p:ph type="title"/>
          </p:nvPr>
        </p:nvSpPr>
        <p:spPr>
          <a:xfrm>
            <a:off x="1665767" y="613611"/>
            <a:ext cx="6489700" cy="422247"/>
          </a:xfrm>
        </p:spPr>
        <p:txBody>
          <a:bodyPr/>
          <a:lstStyle/>
          <a:p>
            <a:r>
              <a:rPr lang="en-US" dirty="0"/>
              <a:t>A Systems Approach to Design</a:t>
            </a:r>
          </a:p>
        </p:txBody>
      </p:sp>
      <p:sp>
        <p:nvSpPr>
          <p:cNvPr id="3" name="Slide Number Placeholder 2">
            <a:extLst>
              <a:ext uri="{FF2B5EF4-FFF2-40B4-BE49-F238E27FC236}">
                <a16:creationId xmlns:a16="http://schemas.microsoft.com/office/drawing/2014/main" id="{C01488CC-FE22-C149-AC45-F2AAFE641C79}"/>
              </a:ext>
            </a:extLst>
          </p:cNvPr>
          <p:cNvSpPr>
            <a:spLocks noGrp="1"/>
          </p:cNvSpPr>
          <p:nvPr>
            <p:ph type="sldNum" sz="quarter" idx="4"/>
          </p:nvPr>
        </p:nvSpPr>
        <p:spPr/>
        <p:txBody>
          <a:bodyPr/>
          <a:lstStyle/>
          <a:p>
            <a:fld id="{C22618A1-DFED-413B-BF04-637AA2483EFF}" type="slidenum">
              <a:rPr lang="en-GB" smtClean="0"/>
              <a:pPr/>
              <a:t>17</a:t>
            </a:fld>
            <a:endParaRPr lang="en-GB" dirty="0"/>
          </a:p>
        </p:txBody>
      </p:sp>
      <p:sp>
        <p:nvSpPr>
          <p:cNvPr id="4" name="Text Box 3">
            <a:extLst>
              <a:ext uri="{FF2B5EF4-FFF2-40B4-BE49-F238E27FC236}">
                <a16:creationId xmlns:a16="http://schemas.microsoft.com/office/drawing/2014/main" id="{E2C497E1-E82A-1F42-BE85-A2A1FF41940B}"/>
              </a:ext>
            </a:extLst>
          </p:cNvPr>
          <p:cNvSpPr txBox="1">
            <a:spLocks noChangeArrowheads="1"/>
          </p:cNvSpPr>
          <p:nvPr/>
        </p:nvSpPr>
        <p:spPr bwMode="auto">
          <a:xfrm>
            <a:off x="1539341" y="1454955"/>
            <a:ext cx="7626693" cy="4216539"/>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000" b="1" dirty="0"/>
              <a:t>Objective</a:t>
            </a:r>
          </a:p>
          <a:p>
            <a:r>
              <a:rPr lang="en-GB" sz="16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2000" b="1" dirty="0"/>
              <a:t>To ensure the widest practicable range of solution options is created in response to a requirement.</a:t>
            </a:r>
          </a:p>
          <a:p>
            <a:pPr marL="228600" indent="-228600">
              <a:buFont typeface="+mj-lt"/>
              <a:buAutoNum type="arabicPeriod"/>
            </a:pPr>
            <a:r>
              <a:rPr lang="en-GB" sz="2000" b="1"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2000" b="1" dirty="0"/>
              <a:t>To ensure that the selection process for design options adequately considers the full range of design drivers, both from a Customer and Enterprise viewpoint.</a:t>
            </a:r>
          </a:p>
          <a:p>
            <a:pPr marL="228600" indent="-228600">
              <a:buFont typeface="+mj-lt"/>
              <a:buAutoNum type="arabicPeriod"/>
            </a:pPr>
            <a:r>
              <a:rPr lang="en-GB" sz="2000" b="1" dirty="0"/>
              <a:t>To ensure the Enterprise retains full traceability of selection and de-selection rationale for future reference.</a:t>
            </a:r>
          </a:p>
        </p:txBody>
      </p:sp>
    </p:spTree>
    <p:extLst>
      <p:ext uri="{BB962C8B-B14F-4D97-AF65-F5344CB8AC3E}">
        <p14:creationId xmlns:p14="http://schemas.microsoft.com/office/powerpoint/2010/main" val="4238022455"/>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AutoShape 2"/>
          <p:cNvSpPr>
            <a:spLocks noChangeArrowheads="1"/>
          </p:cNvSpPr>
          <p:nvPr/>
        </p:nvSpPr>
        <p:spPr bwMode="auto">
          <a:xfrm>
            <a:off x="9268361" y="2545809"/>
            <a:ext cx="1091527"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grpSp>
        <p:nvGrpSpPr>
          <p:cNvPr id="4" name="Group 17"/>
          <p:cNvGrpSpPr>
            <a:grpSpLocks/>
          </p:cNvGrpSpPr>
          <p:nvPr/>
        </p:nvGrpSpPr>
        <p:grpSpPr bwMode="auto">
          <a:xfrm rot="16200000" flipH="1">
            <a:off x="5231572" y="1731388"/>
            <a:ext cx="4340225" cy="2743200"/>
            <a:chOff x="384" y="1008"/>
            <a:chExt cx="4656" cy="2928"/>
          </a:xfrm>
          <a:solidFill>
            <a:srgbClr val="FFFF00"/>
          </a:solidFill>
        </p:grpSpPr>
        <p:sp>
          <p:nvSpPr>
            <p:cNvPr id="13348" name="Freeform 18"/>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49" name="Line 19"/>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5" name="Group 20"/>
            <p:cNvGrpSpPr>
              <a:grpSpLocks/>
            </p:cNvGrpSpPr>
            <p:nvPr/>
          </p:nvGrpSpPr>
          <p:grpSpPr bwMode="auto">
            <a:xfrm>
              <a:off x="384" y="1008"/>
              <a:ext cx="4656" cy="2592"/>
              <a:chOff x="384" y="1008"/>
              <a:chExt cx="4656" cy="2592"/>
            </a:xfrm>
            <a:grpFill/>
          </p:grpSpPr>
          <p:sp>
            <p:nvSpPr>
              <p:cNvPr id="13353" name="Oval 21"/>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54" name="Line 22"/>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13351" name="Line 23"/>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13352" name="Line 24"/>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8210" name="Rectangle 26"/>
          <p:cNvSpPr>
            <a:spLocks noGrp="1" noChangeArrowheads="1"/>
          </p:cNvSpPr>
          <p:nvPr>
            <p:ph type="title"/>
          </p:nvPr>
        </p:nvSpPr>
        <p:spPr>
          <a:xfrm>
            <a:off x="1650502" y="111681"/>
            <a:ext cx="8840187" cy="481805"/>
          </a:xfrm>
        </p:spPr>
        <p:txBody>
          <a:bodyPr/>
          <a:lstStyle/>
          <a:p>
            <a:pPr defTabSz="762000"/>
            <a:r>
              <a:rPr lang="en-GB" sz="2800" dirty="0">
                <a:latin typeface="Arial" charset="0"/>
              </a:rPr>
              <a:t>A Holistic Approach to Arriving at the </a:t>
            </a:r>
            <a:r>
              <a:rPr lang="ja-JP" altLang="en-GB" sz="2800" dirty="0">
                <a:latin typeface="Arial" charset="0"/>
              </a:rPr>
              <a:t>“</a:t>
            </a:r>
            <a:r>
              <a:rPr lang="en-GB" altLang="ja-JP" sz="2800" dirty="0">
                <a:latin typeface="Arial" charset="0"/>
              </a:rPr>
              <a:t>best</a:t>
            </a:r>
            <a:r>
              <a:rPr lang="ja-JP" altLang="en-GB" sz="2800" dirty="0">
                <a:latin typeface="Arial" charset="0"/>
              </a:rPr>
              <a:t>”</a:t>
            </a:r>
            <a:r>
              <a:rPr lang="en-GB" altLang="ja-JP" sz="2800" dirty="0">
                <a:latin typeface="Arial" charset="0"/>
              </a:rPr>
              <a:t> Solution</a:t>
            </a:r>
            <a:endParaRPr lang="en-GB" sz="2800" dirty="0">
              <a:latin typeface="Arial" charset="0"/>
            </a:endParaRPr>
          </a:p>
        </p:txBody>
      </p:sp>
      <p:sp>
        <p:nvSpPr>
          <p:cNvPr id="6" name="Slide Number Placeholder 5"/>
          <p:cNvSpPr>
            <a:spLocks noGrp="1"/>
          </p:cNvSpPr>
          <p:nvPr>
            <p:ph type="sldNum" sz="quarter" idx="4"/>
          </p:nvPr>
        </p:nvSpPr>
        <p:spPr/>
        <p:txBody>
          <a:bodyPr/>
          <a:lstStyle/>
          <a:p>
            <a:fld id="{1C9AE723-F85C-2640-9190-641236277428}" type="slidenum">
              <a:rPr lang="en-US" smtClean="0"/>
              <a:pPr/>
              <a:t>18</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04790" y="1301453"/>
            <a:ext cx="2310511"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4" name="Text Box 30"/>
          <p:cNvSpPr txBox="1">
            <a:spLocks noChangeArrowheads="1"/>
          </p:cNvSpPr>
          <p:nvPr/>
        </p:nvSpPr>
        <p:spPr bwMode="auto">
          <a:xfrm>
            <a:off x="6098825" y="100752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5" name="Line 31"/>
          <p:cNvSpPr>
            <a:spLocks noChangeShapeType="1"/>
          </p:cNvSpPr>
          <p:nvPr/>
        </p:nvSpPr>
        <p:spPr bwMode="auto">
          <a:xfrm flipV="1">
            <a:off x="6182462" y="4987384"/>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6" name="Line 32"/>
          <p:cNvSpPr>
            <a:spLocks noChangeShapeType="1"/>
          </p:cNvSpPr>
          <p:nvPr/>
        </p:nvSpPr>
        <p:spPr bwMode="auto">
          <a:xfrm flipV="1">
            <a:off x="6178062" y="4622259"/>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7" name="Line 33"/>
          <p:cNvSpPr>
            <a:spLocks noChangeShapeType="1"/>
          </p:cNvSpPr>
          <p:nvPr/>
        </p:nvSpPr>
        <p:spPr bwMode="auto">
          <a:xfrm flipV="1">
            <a:off x="6178062" y="4422234"/>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8" name="Line 34"/>
          <p:cNvSpPr>
            <a:spLocks noChangeShapeType="1"/>
          </p:cNvSpPr>
          <p:nvPr/>
        </p:nvSpPr>
        <p:spPr bwMode="auto">
          <a:xfrm flipV="1">
            <a:off x="6159013" y="16980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9" name="Line 35"/>
          <p:cNvSpPr>
            <a:spLocks noChangeShapeType="1"/>
          </p:cNvSpPr>
          <p:nvPr/>
        </p:nvSpPr>
        <p:spPr bwMode="auto">
          <a:xfrm flipV="1">
            <a:off x="6194182" y="1142459"/>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0" name="Line 36"/>
          <p:cNvSpPr>
            <a:spLocks noChangeShapeType="1"/>
          </p:cNvSpPr>
          <p:nvPr/>
        </p:nvSpPr>
        <p:spPr bwMode="auto">
          <a:xfrm flipV="1">
            <a:off x="6178062" y="2231483"/>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1" name="Line 37"/>
          <p:cNvSpPr>
            <a:spLocks noChangeShapeType="1"/>
          </p:cNvSpPr>
          <p:nvPr/>
        </p:nvSpPr>
        <p:spPr bwMode="auto">
          <a:xfrm flipV="1">
            <a:off x="6166339" y="2047306"/>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2" name="Line 38"/>
          <p:cNvSpPr>
            <a:spLocks noChangeShapeType="1"/>
          </p:cNvSpPr>
          <p:nvPr/>
        </p:nvSpPr>
        <p:spPr bwMode="auto">
          <a:xfrm flipV="1">
            <a:off x="6197113" y="28029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3" name="Line 39"/>
          <p:cNvSpPr>
            <a:spLocks noChangeShapeType="1"/>
          </p:cNvSpPr>
          <p:nvPr/>
        </p:nvSpPr>
        <p:spPr bwMode="auto">
          <a:xfrm flipV="1">
            <a:off x="6194182" y="25997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4" name="Line 40"/>
          <p:cNvSpPr>
            <a:spLocks noChangeShapeType="1"/>
          </p:cNvSpPr>
          <p:nvPr/>
        </p:nvSpPr>
        <p:spPr bwMode="auto">
          <a:xfrm flipV="1">
            <a:off x="6159013" y="3879285"/>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5" name="Line 41"/>
          <p:cNvSpPr>
            <a:spLocks noChangeShapeType="1"/>
          </p:cNvSpPr>
          <p:nvPr/>
        </p:nvSpPr>
        <p:spPr bwMode="auto">
          <a:xfrm flipV="1">
            <a:off x="6194182" y="351415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6" name="Text Box 42"/>
          <p:cNvSpPr txBox="1">
            <a:spLocks noChangeArrowheads="1"/>
          </p:cNvSpPr>
          <p:nvPr/>
        </p:nvSpPr>
        <p:spPr bwMode="auto">
          <a:xfrm>
            <a:off x="7520312" y="2639471"/>
            <a:ext cx="80021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Concept</a:t>
            </a:r>
          </a:p>
          <a:p>
            <a:pPr algn="ctr"/>
            <a:r>
              <a:rPr lang="en-GB" sz="1200" b="1" dirty="0"/>
              <a:t>Concept</a:t>
            </a:r>
          </a:p>
          <a:p>
            <a:pPr algn="ctr"/>
            <a:r>
              <a:rPr lang="en-GB" sz="1200" b="1" dirty="0"/>
              <a:t>Concept</a:t>
            </a:r>
          </a:p>
          <a:p>
            <a:pPr algn="ctr"/>
            <a:r>
              <a:rPr lang="en-GB" sz="1200" b="1" dirty="0"/>
              <a:t>Concept</a:t>
            </a:r>
          </a:p>
          <a:p>
            <a:pPr algn="ctr"/>
            <a:r>
              <a:rPr lang="en-GB" sz="1200" b="1" dirty="0"/>
              <a:t>Concept</a:t>
            </a:r>
          </a:p>
        </p:txBody>
      </p:sp>
      <p:sp>
        <p:nvSpPr>
          <p:cNvPr id="13340" name="AutoShape 43"/>
          <p:cNvSpPr>
            <a:spLocks noChangeArrowheads="1"/>
          </p:cNvSpPr>
          <p:nvPr/>
        </p:nvSpPr>
        <p:spPr bwMode="auto">
          <a:xfrm rot="1744134" flipV="1">
            <a:off x="6641142" y="17726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1" name="AutoShape 44"/>
          <p:cNvSpPr>
            <a:spLocks noChangeArrowheads="1"/>
          </p:cNvSpPr>
          <p:nvPr/>
        </p:nvSpPr>
        <p:spPr bwMode="auto">
          <a:xfrm rot="19775736">
            <a:off x="6645538" y="3985638"/>
            <a:ext cx="1015511" cy="533400"/>
          </a:xfrm>
          <a:prstGeom prst="rightArrow">
            <a:avLst>
              <a:gd name="adj1" fmla="val 50000"/>
              <a:gd name="adj2" fmla="val 47600"/>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2" name="AutoShape 45"/>
          <p:cNvSpPr>
            <a:spLocks noChangeArrowheads="1"/>
          </p:cNvSpPr>
          <p:nvPr/>
        </p:nvSpPr>
        <p:spPr bwMode="auto">
          <a:xfrm>
            <a:off x="6626475" y="28410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13344" name="AutoShape 47"/>
          <p:cNvSpPr>
            <a:spLocks noChangeArrowheads="1"/>
          </p:cNvSpPr>
          <p:nvPr/>
        </p:nvSpPr>
        <p:spPr bwMode="auto">
          <a:xfrm>
            <a:off x="8338039" y="28664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65708231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030901" y="137346"/>
            <a:ext cx="6489700" cy="538901"/>
          </a:xfrm>
        </p:spPr>
        <p:txBody>
          <a:bodyPr/>
          <a:lstStyle/>
          <a:p>
            <a:r>
              <a:rPr lang="en-GB" dirty="0"/>
              <a:t>Functions the heart of the Systems Approach</a:t>
            </a:r>
          </a:p>
        </p:txBody>
      </p:sp>
      <p:sp>
        <p:nvSpPr>
          <p:cNvPr id="3" name="Slide Number Placeholder 2"/>
          <p:cNvSpPr>
            <a:spLocks noGrp="1"/>
          </p:cNvSpPr>
          <p:nvPr>
            <p:ph type="sldNum" sz="quarter" idx="4"/>
          </p:nvPr>
        </p:nvSpPr>
        <p:spPr/>
        <p:txBody>
          <a:bodyPr/>
          <a:lstStyle/>
          <a:p>
            <a:fld id="{1C9AE723-F85C-2640-9190-641236277428}" type="slidenum">
              <a:rPr lang="en-US" smtClean="0"/>
              <a:pPr/>
              <a:t>19</a:t>
            </a:fld>
            <a:endParaRPr lang="en-US" dirty="0"/>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110361"/>
            <a:ext cx="1462154" cy="2324100"/>
          </a:xfrm>
          <a:prstGeom prst="rect">
            <a:avLst/>
          </a:prstGeom>
        </p:spPr>
      </p:pic>
      <p:sp>
        <p:nvSpPr>
          <p:cNvPr id="47" name="AutoShape 17"/>
          <p:cNvSpPr>
            <a:spLocks noChangeArrowheads="1"/>
          </p:cNvSpPr>
          <p:nvPr/>
        </p:nvSpPr>
        <p:spPr bwMode="auto">
          <a:xfrm>
            <a:off x="3521929" y="1081941"/>
            <a:ext cx="1507644" cy="876300"/>
          </a:xfrm>
          <a:prstGeom prst="wedgeEllipseCallout">
            <a:avLst>
              <a:gd name="adj1" fmla="val -92629"/>
              <a:gd name="adj2" fmla="val 47425"/>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latin typeface="Arial" charset="0"/>
              </a:rPr>
              <a:t>I Want</a:t>
            </a:r>
            <a:endParaRPr lang="en-US" kern="0" dirty="0">
              <a:solidFill>
                <a:sysClr val="windowText" lastClr="000000"/>
              </a:solidFill>
              <a:latin typeface="Arial" charset="0"/>
            </a:endParaRPr>
          </a:p>
        </p:txBody>
      </p:sp>
      <p:sp>
        <p:nvSpPr>
          <p:cNvPr id="18" name="Rectangle 34"/>
          <p:cNvSpPr>
            <a:spLocks noChangeArrowheads="1"/>
          </p:cNvSpPr>
          <p:nvPr/>
        </p:nvSpPr>
        <p:spPr bwMode="auto">
          <a:xfrm>
            <a:off x="3700422" y="3196810"/>
            <a:ext cx="3988777" cy="8128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400" dirty="0">
                <a:solidFill>
                  <a:schemeClr val="bg1"/>
                </a:solidFill>
                <a:latin typeface="Arial Black" pitchFamily="34" charset="0"/>
              </a:rPr>
              <a:t>FUNCTIONALITY</a:t>
            </a:r>
            <a:endParaRPr lang="en-US" sz="2400" dirty="0">
              <a:solidFill>
                <a:schemeClr val="bg1"/>
              </a:solidFill>
              <a:latin typeface="Arial Black" pitchFamily="34" charset="0"/>
            </a:endParaRPr>
          </a:p>
        </p:txBody>
      </p:sp>
      <p:sp>
        <p:nvSpPr>
          <p:cNvPr id="19" name="AutoShape 36"/>
          <p:cNvSpPr>
            <a:spLocks noChangeArrowheads="1"/>
          </p:cNvSpPr>
          <p:nvPr/>
        </p:nvSpPr>
        <p:spPr bwMode="auto">
          <a:xfrm rot="10800000" flipH="1">
            <a:off x="5450577" y="929867"/>
            <a:ext cx="2565888" cy="2095500"/>
          </a:xfrm>
          <a:custGeom>
            <a:avLst/>
            <a:gdLst>
              <a:gd name="T0" fmla="*/ 238435952 w 21600"/>
              <a:gd name="T1" fmla="*/ 0 h 21600"/>
              <a:gd name="T2" fmla="*/ 119217976 w 21600"/>
              <a:gd name="T3" fmla="*/ 67764201 h 21600"/>
              <a:gd name="T4" fmla="*/ 0 w 21600"/>
              <a:gd name="T5" fmla="*/ 153749447 h 21600"/>
              <a:gd name="T6" fmla="*/ 157632713 w 21600"/>
              <a:gd name="T7" fmla="*/ 203292579 h 21600"/>
              <a:gd name="T8" fmla="*/ 315265427 w 21600"/>
              <a:gd name="T9" fmla="*/ 140083688 h 21600"/>
              <a:gd name="T10" fmla="*/ 357653960 w 21600"/>
              <a:gd name="T11" fmla="*/ 67764201 h 21600"/>
              <a:gd name="T12" fmla="*/ 17694720 60000 65536"/>
              <a:gd name="T13" fmla="*/ 11796480 60000 65536"/>
              <a:gd name="T14" fmla="*/ 11796480 60000 65536"/>
              <a:gd name="T15" fmla="*/ 5898240 60000 65536"/>
              <a:gd name="T16" fmla="*/ 0 60000 65536"/>
              <a:gd name="T17" fmla="*/ 0 60000 65536"/>
              <a:gd name="T18" fmla="*/ 0 w 21600"/>
              <a:gd name="T19" fmla="*/ 11072 h 21600"/>
              <a:gd name="T20" fmla="*/ 1904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00" y="0"/>
                </a:moveTo>
                <a:lnTo>
                  <a:pt x="7200" y="7200"/>
                </a:lnTo>
                <a:lnTo>
                  <a:pt x="9760" y="7200"/>
                </a:lnTo>
                <a:lnTo>
                  <a:pt x="9760" y="11072"/>
                </a:lnTo>
                <a:lnTo>
                  <a:pt x="0" y="11072"/>
                </a:lnTo>
                <a:lnTo>
                  <a:pt x="0" y="21600"/>
                </a:lnTo>
                <a:lnTo>
                  <a:pt x="19040" y="21600"/>
                </a:lnTo>
                <a:lnTo>
                  <a:pt x="19040" y="7200"/>
                </a:lnTo>
                <a:lnTo>
                  <a:pt x="21600" y="7200"/>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anchor="ctr"/>
          <a:lstStyle/>
          <a:p>
            <a:pPr algn="r">
              <a:defRPr/>
            </a:pPr>
            <a:r>
              <a:rPr lang="en-GB" dirty="0"/>
              <a:t>Translate Stakeholder Requirements into</a:t>
            </a:r>
            <a:endParaRPr lang="en-US" dirty="0"/>
          </a:p>
        </p:txBody>
      </p:sp>
      <p:sp>
        <p:nvSpPr>
          <p:cNvPr id="20" name="AutoShape 35"/>
          <p:cNvSpPr>
            <a:spLocks noChangeArrowheads="1"/>
          </p:cNvSpPr>
          <p:nvPr/>
        </p:nvSpPr>
        <p:spPr bwMode="auto">
          <a:xfrm rot="5400000">
            <a:off x="4057237" y="3811644"/>
            <a:ext cx="1930400" cy="2984989"/>
          </a:xfrm>
          <a:custGeom>
            <a:avLst/>
            <a:gdLst>
              <a:gd name="T0" fmla="*/ 115277235 w 21600"/>
              <a:gd name="T1" fmla="*/ 0 h 21600"/>
              <a:gd name="T2" fmla="*/ 58026038 w 21600"/>
              <a:gd name="T3" fmla="*/ 107878995 h 21600"/>
              <a:gd name="T4" fmla="*/ 0 w 21600"/>
              <a:gd name="T5" fmla="*/ 355928879 h 21600"/>
              <a:gd name="T6" fmla="*/ 78385048 w 21600"/>
              <a:gd name="T7" fmla="*/ 484043844 h 21600"/>
              <a:gd name="T8" fmla="*/ 156770096 w 21600"/>
              <a:gd name="T9" fmla="*/ 301384497 h 21600"/>
              <a:gd name="T10" fmla="*/ 172520545 w 21600"/>
              <a:gd name="T11" fmla="*/ 107878995 h 21600"/>
              <a:gd name="T12" fmla="*/ 17694720 60000 65536"/>
              <a:gd name="T13" fmla="*/ 11796480 60000 65536"/>
              <a:gd name="T14" fmla="*/ 11796480 60000 65536"/>
              <a:gd name="T15" fmla="*/ 5898240 60000 65536"/>
              <a:gd name="T16" fmla="*/ 0 60000 65536"/>
              <a:gd name="T17" fmla="*/ 0 60000 65536"/>
              <a:gd name="T18" fmla="*/ 0 w 21600"/>
              <a:gd name="T19" fmla="*/ 10165 h 21600"/>
              <a:gd name="T20" fmla="*/ 196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33" y="0"/>
                </a:moveTo>
                <a:lnTo>
                  <a:pt x="7265" y="4814"/>
                </a:lnTo>
                <a:lnTo>
                  <a:pt x="9237" y="4814"/>
                </a:lnTo>
                <a:lnTo>
                  <a:pt x="9237" y="10165"/>
                </a:lnTo>
                <a:lnTo>
                  <a:pt x="0" y="10165"/>
                </a:lnTo>
                <a:lnTo>
                  <a:pt x="0" y="21600"/>
                </a:lnTo>
                <a:lnTo>
                  <a:pt x="19628" y="21600"/>
                </a:lnTo>
                <a:lnTo>
                  <a:pt x="19628" y="4814"/>
                </a:lnTo>
                <a:lnTo>
                  <a:pt x="21600" y="481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vert="eaVert" anchor="ctr"/>
          <a:lstStyle/>
          <a:p>
            <a:pPr algn="ctr">
              <a:defRPr/>
            </a:pPr>
            <a:r>
              <a:rPr lang="en-GB" dirty="0"/>
              <a:t>Translate Functionality into </a:t>
            </a:r>
          </a:p>
          <a:p>
            <a:pPr algn="ctr">
              <a:defRPr/>
            </a:pPr>
            <a:r>
              <a:rPr lang="en-GB" dirty="0"/>
              <a:t>system solution</a:t>
            </a:r>
            <a:endParaRPr lang="en-US" dirty="0"/>
          </a:p>
        </p:txBody>
      </p:sp>
      <p:pic>
        <p:nvPicPr>
          <p:cNvPr id="6" name="Picture 5">
            <a:extLst>
              <a:ext uri="{FF2B5EF4-FFF2-40B4-BE49-F238E27FC236}">
                <a16:creationId xmlns:a16="http://schemas.microsoft.com/office/drawing/2014/main" id="{76D7772C-A3C7-7242-9485-124692C25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3443" y="4155451"/>
            <a:ext cx="4035287" cy="2174863"/>
          </a:xfrm>
          <a:prstGeom prst="rect">
            <a:avLst/>
          </a:prstGeom>
        </p:spPr>
      </p:pic>
      <p:sp>
        <p:nvSpPr>
          <p:cNvPr id="58" name="AutoShape 32"/>
          <p:cNvSpPr>
            <a:spLocks noChangeArrowheads="1"/>
          </p:cNvSpPr>
          <p:nvPr/>
        </p:nvSpPr>
        <p:spPr bwMode="auto">
          <a:xfrm>
            <a:off x="8344457" y="3311273"/>
            <a:ext cx="1874708" cy="825500"/>
          </a:xfrm>
          <a:prstGeom prst="wedgeEllipseCallout">
            <a:avLst>
              <a:gd name="adj1" fmla="val -21028"/>
              <a:gd name="adj2" fmla="val 117133"/>
            </a:avLst>
          </a:prstGeom>
          <a:solidFill>
            <a:srgbClr val="FFFFFF"/>
          </a:solidFill>
          <a:ln w="9525">
            <a:solidFill>
              <a:srgbClr val="000000"/>
            </a:solidFill>
            <a:miter lim="800000"/>
            <a:headEnd/>
            <a:tailEnd/>
          </a:ln>
        </p:spPr>
        <p:txBody>
          <a:bodyPr anchor="ctr"/>
          <a:lstStyle/>
          <a:p>
            <a:pPr>
              <a:defRPr/>
            </a:pPr>
            <a:r>
              <a:rPr lang="en-GB" sz="2000" kern="0" dirty="0">
                <a:solidFill>
                  <a:sysClr val="windowText" lastClr="000000"/>
                </a:solidFill>
              </a:rPr>
              <a:t>It Works!</a:t>
            </a:r>
            <a:endParaRPr lang="en-US" sz="2000" kern="0" dirty="0">
              <a:solidFill>
                <a:sysClr val="windowText" lastClr="000000"/>
              </a:solidFill>
              <a:latin typeface="Arial" charset="0"/>
            </a:endParaRPr>
          </a:p>
        </p:txBody>
      </p:sp>
    </p:spTree>
    <p:extLst>
      <p:ext uri="{BB962C8B-B14F-4D97-AF65-F5344CB8AC3E}">
        <p14:creationId xmlns:p14="http://schemas.microsoft.com/office/powerpoint/2010/main" val="25243147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512D4-BA1B-D244-B440-9FF7F897B2F3}"/>
              </a:ext>
            </a:extLst>
          </p:cNvPr>
          <p:cNvPicPr>
            <a:picLocks noChangeAspect="1"/>
          </p:cNvPicPr>
          <p:nvPr/>
        </p:nvPicPr>
        <p:blipFill>
          <a:blip r:embed="rId3">
            <a:alphaModFix amt="61000"/>
          </a:blip>
          <a:stretch>
            <a:fillRect/>
          </a:stretch>
        </p:blipFill>
        <p:spPr>
          <a:xfrm>
            <a:off x="6085353" y="1001171"/>
            <a:ext cx="3340100" cy="4368800"/>
          </a:xfrm>
          <a:prstGeom prst="rect">
            <a:avLst/>
          </a:prstGeom>
        </p:spPr>
      </p:pic>
      <p:sp>
        <p:nvSpPr>
          <p:cNvPr id="8193" name="AutoShape 2"/>
          <p:cNvSpPr>
            <a:spLocks noChangeArrowheads="1"/>
          </p:cNvSpPr>
          <p:nvPr/>
        </p:nvSpPr>
        <p:spPr bwMode="auto">
          <a:xfrm>
            <a:off x="9268361" y="2545809"/>
            <a:ext cx="1091527" cy="1171575"/>
          </a:xfrm>
          <a:prstGeom prst="foldedCorner">
            <a:avLst>
              <a:gd name="adj" fmla="val 12500"/>
            </a:avLst>
          </a:prstGeom>
          <a:noFill/>
          <a:ln w="12700">
            <a:solidFill>
              <a:schemeClr val="accent1">
                <a:lumMod val="75000"/>
              </a:schemeClr>
            </a:solidFill>
            <a:round/>
            <a:headEnd/>
            <a:tailEnd/>
          </a:ln>
        </p:spPr>
        <p:txBody>
          <a:bodyPr wrap="none" anchor="ctr"/>
          <a:lstStyle/>
          <a:p>
            <a:endParaRPr lang="en-US" dirty="0">
              <a:solidFill>
                <a:schemeClr val="bg2">
                  <a:lumMod val="65000"/>
                </a:schemeClr>
              </a:solidFill>
            </a:endParaRPr>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10" name="Rectangle 26"/>
          <p:cNvSpPr>
            <a:spLocks noGrp="1" noChangeArrowheads="1"/>
          </p:cNvSpPr>
          <p:nvPr>
            <p:ph type="title"/>
          </p:nvPr>
        </p:nvSpPr>
        <p:spPr>
          <a:xfrm>
            <a:off x="393108" y="122995"/>
            <a:ext cx="8840187" cy="481805"/>
          </a:xfrm>
        </p:spPr>
        <p:txBody>
          <a:bodyPr/>
          <a:lstStyle/>
          <a:p>
            <a:pPr defTabSz="762000"/>
            <a:r>
              <a:rPr lang="en-GB" sz="2800" dirty="0">
                <a:latin typeface="Arial" charset="0"/>
              </a:rPr>
              <a:t>Concept Generation</a:t>
            </a:r>
          </a:p>
        </p:txBody>
      </p:sp>
      <p:sp>
        <p:nvSpPr>
          <p:cNvPr id="6" name="Slide Number Placeholder 5"/>
          <p:cNvSpPr>
            <a:spLocks noGrp="1"/>
          </p:cNvSpPr>
          <p:nvPr>
            <p:ph type="sldNum" sz="quarter" idx="4"/>
          </p:nvPr>
        </p:nvSpPr>
        <p:spPr/>
        <p:txBody>
          <a:bodyPr/>
          <a:lstStyle/>
          <a:p>
            <a:fld id="{1C9AE723-F85C-2640-9190-641236277428}" type="slidenum">
              <a:rPr lang="en-US" smtClean="0"/>
              <a:pPr/>
              <a:t>20</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43621" y="1323171"/>
            <a:ext cx="2310511" cy="369332"/>
          </a:xfrm>
          <a:prstGeom prst="rect">
            <a:avLst/>
          </a:prstGeom>
          <a:solidFill>
            <a:srgbClr val="C8E2F5"/>
          </a:solidFill>
          <a:ln w="12700">
            <a:noFill/>
            <a:miter lim="800000"/>
            <a:headEnd/>
            <a:tailEnd/>
          </a:ln>
        </p:spPr>
        <p:txBody>
          <a:bodyPr wrap="none" anchor="ctr">
            <a:spAutoFit/>
          </a:bodyPr>
          <a:lstStyle/>
          <a:p>
            <a:pPr algn="ctr" eaLnBrk="0" hangingPunct="0">
              <a:defRPr/>
            </a:pPr>
            <a:r>
              <a:rPr lang="en-GB" dirty="0">
                <a:solidFill>
                  <a:schemeClr val="bg2">
                    <a:lumMod val="65000"/>
                  </a:schemeClr>
                </a:solidFill>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solidFill>
                  <a:schemeClr val="bg2">
                    <a:lumMod val="65000"/>
                  </a:schemeClr>
                </a:solidFill>
              </a:rPr>
              <a:t>Solution</a:t>
            </a:r>
          </a:p>
          <a:p>
            <a:pPr algn="ctr"/>
            <a:r>
              <a:rPr lang="en-GB" sz="1600" b="1" dirty="0">
                <a:solidFill>
                  <a:schemeClr val="bg2">
                    <a:lumMod val="65000"/>
                  </a:schemeClr>
                </a:solidFill>
              </a:rPr>
              <a:t>Concept(s)</a:t>
            </a: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301930477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sz="quarter" idx="16"/>
          </p:nvPr>
        </p:nvSpPr>
        <p:spPr>
          <a:xfrm>
            <a:off x="634588" y="1182456"/>
            <a:ext cx="5204351" cy="5262979"/>
          </a:xfrm>
        </p:spPr>
        <p:txBody>
          <a:bodyPr/>
          <a:lstStyle/>
          <a:p>
            <a:r>
              <a:rPr lang="en-GB" sz="2000" b="1" dirty="0"/>
              <a:t>What is it?</a:t>
            </a:r>
          </a:p>
          <a:p>
            <a:pPr marL="587375" lvl="1" indent="-339725"/>
            <a:r>
              <a:rPr lang="en-GB" sz="1800" dirty="0"/>
              <a:t>a tool for generating, capturing, selecting and documenting system design concepts.</a:t>
            </a:r>
            <a:r>
              <a:rPr lang="en-US" sz="1800" dirty="0"/>
              <a:t> </a:t>
            </a:r>
          </a:p>
          <a:p>
            <a:r>
              <a:rPr lang="en-GB" sz="2000" b="1" dirty="0"/>
              <a:t>Why do it?</a:t>
            </a:r>
          </a:p>
          <a:p>
            <a:pPr marL="541338" lvl="1" indent="-403225"/>
            <a:r>
              <a:rPr lang="en-GB" sz="1800" dirty="0"/>
              <a:t>Function Means analysis uses the uncovered generic and other functionality to ensure the holistic generation of candidate system concepts</a:t>
            </a:r>
          </a:p>
          <a:p>
            <a:r>
              <a:rPr lang="en-GB" sz="2000" b="1" dirty="0"/>
              <a:t>How to do it</a:t>
            </a:r>
          </a:p>
          <a:p>
            <a:pPr marL="587375" lvl="1" indent="-401638"/>
            <a:r>
              <a:rPr lang="en-GB" sz="1800" dirty="0"/>
              <a:t>Function Means Analysis has two stages:</a:t>
            </a:r>
          </a:p>
          <a:p>
            <a:pPr marL="944563" lvl="2" indent="-279400"/>
            <a:r>
              <a:rPr lang="en-GB" sz="1800" dirty="0"/>
              <a:t>Stage 1:Concept Generation: a divergent thinking activity where the functions of the system are considered in turn and the means of achieving those functions identified</a:t>
            </a:r>
          </a:p>
          <a:p>
            <a:pPr marL="944563" lvl="2" indent="-279400"/>
            <a:r>
              <a:rPr lang="en-GB" sz="1800" dirty="0"/>
              <a:t>Stage 2:Concept Integration and Selection: a convergent thinking activity that identifies whole system concepts</a:t>
            </a:r>
          </a:p>
        </p:txBody>
      </p:sp>
      <p:sp>
        <p:nvSpPr>
          <p:cNvPr id="7171" name="Rectangle 2"/>
          <p:cNvSpPr>
            <a:spLocks noGrp="1" noChangeArrowheads="1"/>
          </p:cNvSpPr>
          <p:nvPr>
            <p:ph type="title"/>
          </p:nvPr>
        </p:nvSpPr>
        <p:spPr/>
        <p:txBody>
          <a:bodyPr/>
          <a:lstStyle/>
          <a:p>
            <a:r>
              <a:rPr lang="en-GB" dirty="0"/>
              <a:t>Function Means Analysis</a:t>
            </a:r>
          </a:p>
        </p:txBody>
      </p:sp>
      <p:pic>
        <p:nvPicPr>
          <p:cNvPr id="4" name="Picture 3">
            <a:extLst>
              <a:ext uri="{FF2B5EF4-FFF2-40B4-BE49-F238E27FC236}">
                <a16:creationId xmlns:a16="http://schemas.microsoft.com/office/drawing/2014/main" id="{A34AA9BA-2836-7844-A093-1049266BF9A6}"/>
              </a:ext>
            </a:extLst>
          </p:cNvPr>
          <p:cNvPicPr>
            <a:picLocks noChangeAspect="1"/>
          </p:cNvPicPr>
          <p:nvPr/>
        </p:nvPicPr>
        <p:blipFill>
          <a:blip r:embed="rId3"/>
          <a:stretch>
            <a:fillRect/>
          </a:stretch>
        </p:blipFill>
        <p:spPr>
          <a:xfrm>
            <a:off x="6353063" y="1747723"/>
            <a:ext cx="5442333" cy="3904282"/>
          </a:xfrm>
          <a:prstGeom prst="rect">
            <a:avLst/>
          </a:prstGeom>
        </p:spPr>
      </p:pic>
    </p:spTree>
    <p:extLst>
      <p:ext uri="{BB962C8B-B14F-4D97-AF65-F5344CB8AC3E}">
        <p14:creationId xmlns:p14="http://schemas.microsoft.com/office/powerpoint/2010/main" val="85569693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261816" y="243944"/>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83266421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3"/>
          </p:nvPr>
        </p:nvSpPr>
        <p:spPr>
          <a:xfrm>
            <a:off x="1035586" y="1260087"/>
            <a:ext cx="10421955" cy="4271939"/>
          </a:xfrm>
        </p:spPr>
        <p:txBody>
          <a:bodyPr/>
          <a:lstStyle/>
          <a:p>
            <a:r>
              <a:rPr lang="en-GB" sz="2400" dirty="0"/>
              <a:t>To undertake a Function Means Analysis requires knowledge of the functionality of the system. The functionality should be:</a:t>
            </a:r>
          </a:p>
          <a:p>
            <a:pPr marL="550863" lvl="1"/>
            <a:r>
              <a:rPr lang="en-GB" sz="2400" dirty="0"/>
              <a:t>Complete i.e. encompass the whole of the system </a:t>
            </a:r>
          </a:p>
          <a:p>
            <a:pPr marL="550863" lvl="1"/>
            <a:r>
              <a:rPr lang="en-GB" sz="2400" dirty="0"/>
              <a:t>At the same level of generality</a:t>
            </a:r>
          </a:p>
          <a:p>
            <a:r>
              <a:rPr lang="en-GB" sz="2400" dirty="0"/>
              <a:t>These rules are not rigid. Indeed, Function Means Analysis can help to check whether the system functionality is complete. </a:t>
            </a:r>
          </a:p>
          <a:p>
            <a:r>
              <a:rPr lang="en-GB" sz="2400" dirty="0"/>
              <a:t>Very few systems are unprecedented and therefore a check can be made to ensure that the current system solution sits within the means identified – if not then perhaps we are missing some functionality</a:t>
            </a:r>
          </a:p>
          <a:p>
            <a:r>
              <a:rPr lang="en-GB" sz="2400" dirty="0"/>
              <a:t>Once identified the functions should be entered in the Function column of the Function Means Table </a:t>
            </a:r>
          </a:p>
        </p:txBody>
      </p:sp>
      <p:sp>
        <p:nvSpPr>
          <p:cNvPr id="54274" name="Rectangle 2"/>
          <p:cNvSpPr>
            <a:spLocks noGrp="1" noChangeArrowheads="1"/>
          </p:cNvSpPr>
          <p:nvPr>
            <p:ph type="title"/>
          </p:nvPr>
        </p:nvSpPr>
        <p:spPr>
          <a:xfrm>
            <a:off x="337133" y="275327"/>
            <a:ext cx="10990300" cy="424732"/>
          </a:xfrm>
        </p:spPr>
        <p:txBody>
          <a:bodyPr/>
          <a:lstStyle/>
          <a:p>
            <a:r>
              <a:rPr lang="en-GB" dirty="0"/>
              <a:t>Step 1: Identify Functionality</a:t>
            </a:r>
            <a:endParaRPr lang="en-US" dirty="0"/>
          </a:p>
        </p:txBody>
      </p:sp>
    </p:spTree>
    <p:extLst>
      <p:ext uri="{BB962C8B-B14F-4D97-AF65-F5344CB8AC3E}">
        <p14:creationId xmlns:p14="http://schemas.microsoft.com/office/powerpoint/2010/main" val="152454238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quarter" idx="13"/>
          </p:nvPr>
        </p:nvSpPr>
        <p:spPr>
          <a:xfrm>
            <a:off x="2017777" y="1260089"/>
            <a:ext cx="8254937" cy="3453253"/>
          </a:xfrm>
        </p:spPr>
        <p:txBody>
          <a:bodyPr/>
          <a:lstStyle/>
          <a:p>
            <a:r>
              <a:rPr lang="en-GB" sz="1800" dirty="0"/>
              <a:t>Taking each function in turn, the team should identify and record in the table ALL the POSSIBLE means of achieving that function </a:t>
            </a:r>
          </a:p>
          <a:p>
            <a:r>
              <a:rPr lang="en-GB" sz="1800" dirty="0"/>
              <a:t>Quantity rather than quality is the aim at this point and a good rule of thumb is to aim for 9 ideas per function. This assumes 3 conventional, 3 extreme and 3 with high potential. Ridiculous, silly, impractical ideas should not be shot-down, ridiculed, or ignored – write them down   </a:t>
            </a:r>
          </a:p>
          <a:p>
            <a:r>
              <a:rPr lang="en-GB" sz="1800" dirty="0"/>
              <a:t>If it is difficult to generate solutions to functions:</a:t>
            </a:r>
          </a:p>
          <a:p>
            <a:pPr marL="627063" lvl="2" indent="-355600"/>
            <a:r>
              <a:rPr lang="en-GB" sz="1800" dirty="0"/>
              <a:t>The function my be a pseudo-function like “generate style” these either need rewriting as “proper” functions or removing</a:t>
            </a:r>
          </a:p>
          <a:p>
            <a:pPr marL="627063" lvl="2" indent="-355600"/>
            <a:r>
              <a:rPr lang="en-GB" sz="1800" dirty="0"/>
              <a:t>The function description may be at too high a level and needs to be decomposed into a number of lower level functions for which design options can be explored</a:t>
            </a:r>
            <a:endParaRPr lang="en-US" sz="1800" dirty="0"/>
          </a:p>
        </p:txBody>
      </p:sp>
      <p:sp>
        <p:nvSpPr>
          <p:cNvPr id="19457" name="Rectangle 2"/>
          <p:cNvSpPr>
            <a:spLocks noGrp="1" noChangeArrowheads="1"/>
          </p:cNvSpPr>
          <p:nvPr>
            <p:ph type="title"/>
          </p:nvPr>
        </p:nvSpPr>
        <p:spPr>
          <a:xfrm>
            <a:off x="1999942" y="440265"/>
            <a:ext cx="8242725" cy="480131"/>
          </a:xfrm>
        </p:spPr>
        <p:txBody>
          <a:bodyPr/>
          <a:lstStyle/>
          <a:p>
            <a:r>
              <a:rPr lang="en-GB" sz="2800" dirty="0"/>
              <a:t>Step 2: For each Function Generate Solutions </a:t>
            </a:r>
            <a:endParaRPr lang="en-US" sz="2800" dirty="0"/>
          </a:p>
        </p:txBody>
      </p:sp>
    </p:spTree>
    <p:extLst>
      <p:ext uri="{BB962C8B-B14F-4D97-AF65-F5344CB8AC3E}">
        <p14:creationId xmlns:p14="http://schemas.microsoft.com/office/powerpoint/2010/main" val="268116315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321709" y="242766"/>
            <a:ext cx="8521786" cy="573896"/>
          </a:xfrm>
        </p:spPr>
        <p:txBody>
          <a:bodyPr/>
          <a:lstStyle/>
          <a:p>
            <a:pPr eaLnBrk="1" hangingPunct="1"/>
            <a:r>
              <a:rPr lang="en-US" sz="2800" dirty="0">
                <a:latin typeface="Arial" charset="0"/>
              </a:rPr>
              <a:t>Tracer Example Function Means Analysis</a:t>
            </a:r>
          </a:p>
        </p:txBody>
      </p:sp>
      <p:graphicFrame>
        <p:nvGraphicFramePr>
          <p:cNvPr id="9218" name="Object 2"/>
          <p:cNvGraphicFramePr>
            <a:graphicFrameLocks noGrp="1" noChangeAspect="1"/>
          </p:cNvGraphicFramePr>
          <p:nvPr>
            <p:ph idx="4294967295"/>
            <p:extLst>
              <p:ext uri="{D42A27DB-BD31-4B8C-83A1-F6EECF244321}">
                <p14:modId xmlns:p14="http://schemas.microsoft.com/office/powerpoint/2010/main" val="685234272"/>
              </p:ext>
            </p:extLst>
          </p:nvPr>
        </p:nvGraphicFramePr>
        <p:xfrm>
          <a:off x="1647985" y="2841977"/>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921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7985" y="2841977"/>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9220" name="AutoShape 1475"/>
          <p:cNvSpPr>
            <a:spLocks noChangeArrowheads="1"/>
          </p:cNvSpPr>
          <p:nvPr/>
        </p:nvSpPr>
        <p:spPr bwMode="auto">
          <a:xfrm>
            <a:off x="1969534" y="1529060"/>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9221" name="AutoShape 1476"/>
          <p:cNvSpPr>
            <a:spLocks noChangeArrowheads="1"/>
          </p:cNvSpPr>
          <p:nvPr/>
        </p:nvSpPr>
        <p:spPr bwMode="auto">
          <a:xfrm>
            <a:off x="5479296" y="1334618"/>
            <a:ext cx="1841500" cy="850900"/>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312521158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011583" y="2577013"/>
            <a:ext cx="4813413" cy="2456057"/>
          </a:xfrm>
        </p:spPr>
        <p:txBody>
          <a:bodyPr/>
          <a:lstStyle/>
          <a:p>
            <a:pPr marL="0" indent="0">
              <a:buNone/>
            </a:pPr>
            <a:r>
              <a:rPr lang="en-GB" sz="2800" dirty="0"/>
              <a:t>I</a:t>
            </a:r>
            <a:r>
              <a:rPr lang="en-GB" sz="2800" b="1" dirty="0"/>
              <a:t>n small teams</a:t>
            </a:r>
          </a:p>
          <a:p>
            <a:r>
              <a:rPr lang="en-GB" sz="2400" dirty="0"/>
              <a:t>Construct a Function Means Chart for the case study problem - consider all solutions</a:t>
            </a:r>
          </a:p>
          <a:p>
            <a:pPr marL="0" indent="0">
              <a:buNone/>
            </a:pPr>
            <a:r>
              <a:rPr lang="en-GB" sz="2400" b="1" dirty="0"/>
              <a:t>Time: 30 minutes</a:t>
            </a:r>
          </a:p>
          <a:p>
            <a:endParaRPr lang="en-GB" sz="2000" dirty="0"/>
          </a:p>
        </p:txBody>
      </p:sp>
      <p:sp>
        <p:nvSpPr>
          <p:cNvPr id="88066" name="Rectangle 2"/>
          <p:cNvSpPr>
            <a:spLocks noGrp="1" noChangeArrowheads="1"/>
          </p:cNvSpPr>
          <p:nvPr>
            <p:ph type="title"/>
          </p:nvPr>
        </p:nvSpPr>
        <p:spPr/>
        <p:txBody>
          <a:bodyPr/>
          <a:lstStyle/>
          <a:p>
            <a:r>
              <a:rPr lang="en-GB" dirty="0"/>
              <a:t>Exercise: FMA Stage 1 </a:t>
            </a:r>
          </a:p>
        </p:txBody>
      </p:sp>
      <p:pic>
        <p:nvPicPr>
          <p:cNvPr id="39" name="Picture 38">
            <a:extLst>
              <a:ext uri="{FF2B5EF4-FFF2-40B4-BE49-F238E27FC236}">
                <a16:creationId xmlns:a16="http://schemas.microsoft.com/office/drawing/2014/main" id="{F918E69C-A986-4044-9768-EDC168F39D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005" y="2404916"/>
            <a:ext cx="3678426" cy="2765948"/>
          </a:xfrm>
          <a:prstGeom prst="rect">
            <a:avLst/>
          </a:prstGeom>
        </p:spPr>
      </p:pic>
    </p:spTree>
    <p:extLst>
      <p:ext uri="{BB962C8B-B14F-4D97-AF65-F5344CB8AC3E}">
        <p14:creationId xmlns:p14="http://schemas.microsoft.com/office/powerpoint/2010/main" val="17388498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p:nvPr>
        </p:nvSpPr>
        <p:spPr>
          <a:xfrm>
            <a:off x="323161" y="233362"/>
            <a:ext cx="9144000" cy="765175"/>
          </a:xfrm>
        </p:spPr>
        <p:txBody>
          <a:bodyPr/>
          <a:lstStyle/>
          <a:p>
            <a:pPr eaLnBrk="1" hangingPunct="1"/>
            <a:r>
              <a:rPr lang="en-GB" sz="2800" dirty="0">
                <a:latin typeface="Arial" charset="0"/>
              </a:rPr>
              <a:t>Introduction to Concept Integration and Selection</a:t>
            </a:r>
          </a:p>
        </p:txBody>
      </p:sp>
      <p:sp>
        <p:nvSpPr>
          <p:cNvPr id="8194" name="Rectangle 5"/>
          <p:cNvSpPr>
            <a:spLocks noGrp="1" noChangeArrowheads="1"/>
          </p:cNvSpPr>
          <p:nvPr>
            <p:ph type="body" idx="1"/>
          </p:nvPr>
        </p:nvSpPr>
        <p:spPr>
          <a:xfrm>
            <a:off x="749147" y="941391"/>
            <a:ext cx="10829581" cy="2726900"/>
          </a:xfrm>
        </p:spPr>
        <p:txBody>
          <a:bodyPr/>
          <a:lstStyle/>
          <a:p>
            <a:pPr eaLnBrk="1" hangingPunct="1"/>
            <a:r>
              <a:rPr lang="en-GB" sz="2000" dirty="0">
                <a:latin typeface="Arial" charset="0"/>
              </a:rPr>
              <a:t>The first stage of Function Means Analysis provides a large number of potential functional solutions. The task now is to:</a:t>
            </a:r>
          </a:p>
          <a:p>
            <a:pPr lvl="1" eaLnBrk="1" hangingPunct="1"/>
            <a:r>
              <a:rPr lang="en-GB" sz="1800" dirty="0">
                <a:latin typeface="Arial" charset="0"/>
              </a:rPr>
              <a:t>Generate a number of </a:t>
            </a:r>
            <a:r>
              <a:rPr lang="en-GB" sz="1800" b="1" dirty="0">
                <a:latin typeface="Arial" charset="0"/>
              </a:rPr>
              <a:t>complete</a:t>
            </a:r>
            <a:r>
              <a:rPr lang="en-GB" sz="1800" dirty="0">
                <a:latin typeface="Arial" charset="0"/>
              </a:rPr>
              <a:t> candidate solution concepts frequently referred to as design or concept system solutions – this is called Concept Integration</a:t>
            </a:r>
          </a:p>
          <a:p>
            <a:pPr lvl="1" eaLnBrk="1" hangingPunct="1"/>
            <a:endParaRPr lang="en-GB" dirty="0">
              <a:latin typeface="Arial" charset="0"/>
            </a:endParaRPr>
          </a:p>
          <a:p>
            <a:pPr lvl="1"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
        <p:nvSpPr>
          <p:cNvPr id="8195" name="Picture 6"/>
          <p:cNvSpPr>
            <a:spLocks noChangeAspect="1" noChangeArrowheads="1"/>
          </p:cNvSpPr>
          <p:nvPr/>
        </p:nvSpPr>
        <p:spPr bwMode="auto">
          <a:xfrm>
            <a:off x="3522785" y="3022600"/>
            <a:ext cx="5181600" cy="3219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 name="Slide Number Placeholder 1"/>
          <p:cNvSpPr>
            <a:spLocks noGrp="1"/>
          </p:cNvSpPr>
          <p:nvPr>
            <p:ph type="sldNum" sz="quarter" idx="12"/>
          </p:nvPr>
        </p:nvSpPr>
        <p:spPr/>
        <p:txBody>
          <a:bodyPr/>
          <a:lstStyle/>
          <a:p>
            <a:fld id="{714C567D-0E37-3E41-B6D4-8C0AC45026B9}" type="slidenum">
              <a:rPr lang="en-US" smtClean="0"/>
              <a:pPr/>
              <a:t>27</a:t>
            </a:fld>
            <a:endParaRPr lang="en-US" dirty="0"/>
          </a:p>
        </p:txBody>
      </p:sp>
      <p:pic>
        <p:nvPicPr>
          <p:cNvPr id="7" name="Picture 6">
            <a:extLst>
              <a:ext uri="{FF2B5EF4-FFF2-40B4-BE49-F238E27FC236}">
                <a16:creationId xmlns:a16="http://schemas.microsoft.com/office/drawing/2014/main" id="{BC8F66A0-80EE-3145-ABDF-D0C59E8EAEC1}"/>
              </a:ext>
            </a:extLst>
          </p:cNvPr>
          <p:cNvPicPr>
            <a:picLocks noChangeAspect="1"/>
          </p:cNvPicPr>
          <p:nvPr/>
        </p:nvPicPr>
        <p:blipFill>
          <a:blip r:embed="rId2"/>
          <a:stretch>
            <a:fillRect/>
          </a:stretch>
        </p:blipFill>
        <p:spPr>
          <a:xfrm>
            <a:off x="2965342" y="2535078"/>
            <a:ext cx="6261315" cy="4047808"/>
          </a:xfrm>
          <a:prstGeom prst="rect">
            <a:avLst/>
          </a:prstGeom>
        </p:spPr>
      </p:pic>
    </p:spTree>
    <p:extLst>
      <p:ext uri="{BB962C8B-B14F-4D97-AF65-F5344CB8AC3E}">
        <p14:creationId xmlns:p14="http://schemas.microsoft.com/office/powerpoint/2010/main" val="3500909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28</a:t>
            </a:fld>
            <a:endParaRPr lang="en-US" dirty="0"/>
          </a:p>
        </p:txBody>
      </p:sp>
      <p:sp>
        <p:nvSpPr>
          <p:cNvPr id="15362" name="Rectangle 7"/>
          <p:cNvSpPr>
            <a:spLocks noGrp="1" noChangeArrowheads="1"/>
          </p:cNvSpPr>
          <p:nvPr>
            <p:ph type="body" sz="quarter" idx="13"/>
          </p:nvPr>
        </p:nvSpPr>
        <p:spPr>
          <a:xfrm>
            <a:off x="683046" y="1260089"/>
            <a:ext cx="10990299" cy="5786199"/>
          </a:xfrm>
        </p:spPr>
        <p:txBody>
          <a:bodyPr/>
          <a:lstStyle/>
          <a:p>
            <a:r>
              <a:rPr lang="en-GB" sz="2000" dirty="0"/>
              <a:t>The purpose of Concept Integration is to arrive at a number of potential whole system solution concepts</a:t>
            </a:r>
          </a:p>
          <a:p>
            <a:pPr lvl="1"/>
            <a:r>
              <a:rPr lang="en-GB" sz="2000" dirty="0"/>
              <a:t>We often use the word integration to mean just the final </a:t>
            </a:r>
            <a:r>
              <a:rPr lang="ja-JP" altLang="en-GB" sz="2000" dirty="0"/>
              <a:t>“</a:t>
            </a:r>
            <a:r>
              <a:rPr lang="en-GB" altLang="ja-JP" sz="2000" dirty="0"/>
              <a:t>physical</a:t>
            </a:r>
            <a:r>
              <a:rPr lang="ja-JP" altLang="en-GB" sz="2000" dirty="0"/>
              <a:t>”</a:t>
            </a:r>
            <a:r>
              <a:rPr lang="en-GB" altLang="ja-JP" sz="2000" dirty="0"/>
              <a:t> integration of a system – but the decisions we are about to make are fundamentally integration decisions and p</a:t>
            </a:r>
            <a:r>
              <a:rPr lang="en-GB" sz="2000" dirty="0"/>
              <a:t>oor choices at this point in time, will have detrimental effects on the physical integration of the system</a:t>
            </a:r>
          </a:p>
          <a:p>
            <a:r>
              <a:rPr lang="en-GB" sz="2000" dirty="0"/>
              <a:t>Assuming that the concept generation has been done by Function Means Analysis, there are a number of strategies for Concept Integration </a:t>
            </a:r>
          </a:p>
          <a:p>
            <a:pPr lvl="1"/>
            <a:r>
              <a:rPr lang="en-GB" sz="2000" dirty="0"/>
              <a:t>Identify the </a:t>
            </a:r>
            <a:r>
              <a:rPr lang="ja-JP" altLang="en-GB" sz="2000" dirty="0"/>
              <a:t>“</a:t>
            </a:r>
            <a:r>
              <a:rPr lang="en-GB" altLang="ja-JP" sz="2000" dirty="0"/>
              <a:t>best</a:t>
            </a:r>
            <a:r>
              <a:rPr lang="ja-JP" altLang="en-GB" sz="2000" dirty="0"/>
              <a:t>”</a:t>
            </a:r>
            <a:r>
              <a:rPr lang="en-GB" altLang="ja-JP" sz="2000" dirty="0"/>
              <a:t> means for each function</a:t>
            </a:r>
          </a:p>
          <a:p>
            <a:pPr lvl="2"/>
            <a:r>
              <a:rPr lang="en-GB" sz="2000" dirty="0"/>
              <a:t>cannot guarantee an optimal system solution</a:t>
            </a:r>
          </a:p>
          <a:p>
            <a:pPr lvl="1"/>
            <a:r>
              <a:rPr lang="en-GB" sz="2000" dirty="0"/>
              <a:t>Consider every permutation from the function means analysis</a:t>
            </a:r>
          </a:p>
          <a:p>
            <a:pPr lvl="2"/>
            <a:r>
              <a:rPr lang="en-GB" sz="2000" dirty="0"/>
              <a:t>will take too long</a:t>
            </a:r>
          </a:p>
          <a:p>
            <a:pPr lvl="1"/>
            <a:r>
              <a:rPr lang="en-GB" sz="2000" dirty="0"/>
              <a:t>Reduce the number of options and develop a limited number of potential whole concept solutions</a:t>
            </a:r>
          </a:p>
          <a:p>
            <a:r>
              <a:rPr lang="en-GB" sz="2000" dirty="0"/>
              <a:t>This last strategy can be accomplished using the Function Means Chart</a:t>
            </a:r>
          </a:p>
          <a:p>
            <a:endParaRPr lang="en-GB" sz="2000" dirty="0"/>
          </a:p>
          <a:p>
            <a:endParaRPr lang="en-GB" sz="2000" dirty="0"/>
          </a:p>
        </p:txBody>
      </p:sp>
      <p:sp>
        <p:nvSpPr>
          <p:cNvPr id="15361" name="Rectangle 6"/>
          <p:cNvSpPr>
            <a:spLocks noGrp="1" noChangeArrowheads="1"/>
          </p:cNvSpPr>
          <p:nvPr>
            <p:ph type="title"/>
          </p:nvPr>
        </p:nvSpPr>
        <p:spPr>
          <a:xfrm>
            <a:off x="242912" y="123157"/>
            <a:ext cx="10990300" cy="480131"/>
          </a:xfrm>
        </p:spPr>
        <p:txBody>
          <a:bodyPr/>
          <a:lstStyle/>
          <a:p>
            <a:r>
              <a:rPr lang="en-GB" sz="2800" dirty="0"/>
              <a:t>Concept Integration</a:t>
            </a:r>
          </a:p>
        </p:txBody>
      </p:sp>
    </p:spTree>
    <p:extLst>
      <p:ext uri="{BB962C8B-B14F-4D97-AF65-F5344CB8AC3E}">
        <p14:creationId xmlns:p14="http://schemas.microsoft.com/office/powerpoint/2010/main" val="408792640"/>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376794" y="187547"/>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21339097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714C567D-0E37-3E41-B6D4-8C0AC45026B9}" type="slidenum">
              <a:rPr lang="en-US" smtClean="0"/>
              <a:pPr/>
              <a:t>30</a:t>
            </a:fld>
            <a:endParaRPr lang="en-US" dirty="0"/>
          </a:p>
        </p:txBody>
      </p:sp>
      <p:sp>
        <p:nvSpPr>
          <p:cNvPr id="15362" name="Rectangle 3"/>
          <p:cNvSpPr>
            <a:spLocks noGrp="1" noChangeArrowheads="1"/>
          </p:cNvSpPr>
          <p:nvPr>
            <p:ph sz="quarter" idx="16"/>
          </p:nvPr>
        </p:nvSpPr>
        <p:spPr>
          <a:xfrm>
            <a:off x="440676" y="1194456"/>
            <a:ext cx="5393686" cy="5075236"/>
          </a:xfrm>
        </p:spPr>
        <p:txBody>
          <a:bodyPr/>
          <a:lstStyle/>
          <a:p>
            <a:pPr marL="381000" indent="-381000"/>
            <a:r>
              <a:rPr lang="en-GB" sz="1800" dirty="0">
                <a:latin typeface="Arial" charset="0"/>
              </a:rPr>
              <a:t>What is required at this step are some key criteria that can be used to quickly eliminate or promote the solutions documented in the Function Means Table </a:t>
            </a:r>
          </a:p>
          <a:p>
            <a:pPr marL="381000" indent="-381000"/>
            <a:r>
              <a:rPr lang="en-GB" sz="1800" dirty="0">
                <a:latin typeface="Arial" charset="0"/>
              </a:rPr>
              <a:t>The aim is to remove the obvious </a:t>
            </a:r>
            <a:r>
              <a:rPr lang="ja-JP" altLang="en-GB" sz="1800" dirty="0">
                <a:latin typeface="Arial" charset="0"/>
              </a:rPr>
              <a:t>“</a:t>
            </a:r>
            <a:r>
              <a:rPr lang="en-GB" altLang="ja-JP" sz="1800" dirty="0">
                <a:latin typeface="Arial" charset="0"/>
              </a:rPr>
              <a:t>sore-thumbs</a:t>
            </a:r>
            <a:r>
              <a:rPr lang="ja-JP" altLang="en-GB" sz="1800" dirty="0">
                <a:latin typeface="Arial" charset="0"/>
              </a:rPr>
              <a:t>”</a:t>
            </a:r>
            <a:endParaRPr lang="en-GB" altLang="ja-JP" sz="1800" dirty="0">
              <a:latin typeface="Arial" charset="0"/>
            </a:endParaRPr>
          </a:p>
          <a:p>
            <a:pPr marL="381000" indent="-381000"/>
            <a:r>
              <a:rPr lang="en-GB" sz="1800" dirty="0">
                <a:latin typeface="Arial" charset="0"/>
              </a:rPr>
              <a:t>A good starting point for the criteria is the primary WHATs from the QFD 1. These are customer facing and therefore deselecting functional solutions that do not meet these will ensure that only </a:t>
            </a:r>
            <a:r>
              <a:rPr lang="ja-JP" altLang="en-GB" sz="1800" dirty="0">
                <a:latin typeface="Arial" charset="0"/>
              </a:rPr>
              <a:t>“</a:t>
            </a:r>
            <a:r>
              <a:rPr lang="en-GB" altLang="ja-JP" sz="1800" dirty="0">
                <a:latin typeface="Arial" charset="0"/>
              </a:rPr>
              <a:t>compliant</a:t>
            </a:r>
            <a:r>
              <a:rPr lang="ja-JP" altLang="en-GB" sz="1800" dirty="0">
                <a:latin typeface="Arial" charset="0"/>
              </a:rPr>
              <a:t>”</a:t>
            </a:r>
            <a:r>
              <a:rPr lang="en-GB" altLang="ja-JP" sz="1800" dirty="0">
                <a:latin typeface="Arial" charset="0"/>
              </a:rPr>
              <a:t> ideas are carried forward </a:t>
            </a:r>
          </a:p>
          <a:p>
            <a:pPr marL="381000" indent="-381000"/>
            <a:r>
              <a:rPr lang="en-GB" sz="1800" dirty="0">
                <a:latin typeface="Arial" charset="0"/>
              </a:rPr>
              <a:t>The general recommendation here is between 3 and 6 criteria. Too many criteria can make the process time consuming.  The drawback, of course, with few criteria is that those that are selected have a significant impact on the selected system solution – the wrong criteria leads to the wrong solution</a:t>
            </a:r>
          </a:p>
          <a:p>
            <a:pPr marL="381000" indent="-381000">
              <a:buNone/>
            </a:pPr>
            <a:endParaRPr lang="en-US" sz="1800" dirty="0">
              <a:latin typeface="Arial" charset="0"/>
            </a:endParaRPr>
          </a:p>
        </p:txBody>
      </p:sp>
      <p:sp>
        <p:nvSpPr>
          <p:cNvPr id="3" name="Content Placeholder 2">
            <a:extLst>
              <a:ext uri="{FF2B5EF4-FFF2-40B4-BE49-F238E27FC236}">
                <a16:creationId xmlns:a16="http://schemas.microsoft.com/office/drawing/2014/main" id="{D4765D6A-685A-A949-8991-D5F242D9CF4F}"/>
              </a:ext>
            </a:extLst>
          </p:cNvPr>
          <p:cNvSpPr>
            <a:spLocks noGrp="1"/>
          </p:cNvSpPr>
          <p:nvPr>
            <p:ph sz="quarter" idx="17"/>
          </p:nvPr>
        </p:nvSpPr>
        <p:spPr>
          <a:xfrm>
            <a:off x="6357638" y="1126188"/>
            <a:ext cx="4875574" cy="443198"/>
          </a:xfrm>
        </p:spPr>
        <p:txBody>
          <a:bodyPr/>
          <a:lstStyle/>
          <a:p>
            <a:pPr marL="0" indent="0">
              <a:buNone/>
            </a:pPr>
            <a:r>
              <a:rPr lang="en-US" dirty="0"/>
              <a:t>A simple example: consider a domestic toaster. The User Requirements might be:</a:t>
            </a:r>
          </a:p>
        </p:txBody>
      </p:sp>
      <p:sp>
        <p:nvSpPr>
          <p:cNvPr id="15361" name="Rectangle 2"/>
          <p:cNvSpPr>
            <a:spLocks noGrp="1" noChangeArrowheads="1"/>
          </p:cNvSpPr>
          <p:nvPr>
            <p:ph type="title"/>
          </p:nvPr>
        </p:nvSpPr>
        <p:spPr>
          <a:xfrm>
            <a:off x="2158589" y="440266"/>
            <a:ext cx="10990300" cy="480131"/>
          </a:xfrm>
        </p:spPr>
        <p:txBody>
          <a:bodyPr/>
          <a:lstStyle/>
          <a:p>
            <a:pPr eaLnBrk="1" hangingPunct="1"/>
            <a:r>
              <a:rPr lang="en-GB" sz="2800" dirty="0">
                <a:latin typeface="Arial" charset="0"/>
              </a:rPr>
              <a:t>Step 3: Determine Selection/De-selection Criteria</a:t>
            </a:r>
            <a:endParaRPr lang="en-US" sz="2800" dirty="0">
              <a:latin typeface="Arial" charset="0"/>
            </a:endParaRPr>
          </a:p>
        </p:txBody>
      </p:sp>
      <p:sp>
        <p:nvSpPr>
          <p:cNvPr id="6" name="Folded Corner 5">
            <a:extLst>
              <a:ext uri="{FF2B5EF4-FFF2-40B4-BE49-F238E27FC236}">
                <a16:creationId xmlns:a16="http://schemas.microsoft.com/office/drawing/2014/main" id="{878C1370-A9C7-CD4E-AC44-0A9AB6798351}"/>
              </a:ext>
            </a:extLst>
          </p:cNvPr>
          <p:cNvSpPr/>
          <p:nvPr/>
        </p:nvSpPr>
        <p:spPr>
          <a:xfrm>
            <a:off x="8381319" y="1778961"/>
            <a:ext cx="2473162" cy="2369493"/>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sz="1400" dirty="0"/>
          </a:p>
          <a:p>
            <a:r>
              <a:rPr lang="en-US" sz="1400" dirty="0"/>
              <a:t>User Requirements </a:t>
            </a:r>
            <a:r>
              <a:rPr lang="en-US" sz="1050" dirty="0"/>
              <a:t>for a Domestic Toaster</a:t>
            </a:r>
          </a:p>
          <a:p>
            <a:pPr marL="263776" indent="-263776">
              <a:buFont typeface="Arial"/>
              <a:buChar char="•"/>
            </a:pPr>
            <a:r>
              <a:rPr lang="en-US" sz="1200" dirty="0"/>
              <a:t>Even toasting</a:t>
            </a:r>
          </a:p>
          <a:p>
            <a:pPr marL="263776" indent="-263776">
              <a:buFont typeface="Arial"/>
              <a:buChar char="•"/>
            </a:pPr>
            <a:r>
              <a:rPr lang="en-US" sz="1200" dirty="0"/>
              <a:t>Quick</a:t>
            </a:r>
          </a:p>
          <a:p>
            <a:pPr marL="263776" indent="-263776">
              <a:buFont typeface="Arial"/>
              <a:buChar char="•"/>
            </a:pPr>
            <a:r>
              <a:rPr lang="en-US" sz="1200" dirty="0"/>
              <a:t>Affordable</a:t>
            </a:r>
          </a:p>
          <a:p>
            <a:pPr marL="263776" indent="-263776">
              <a:buFont typeface="Arial"/>
              <a:buChar char="•"/>
            </a:pPr>
            <a:r>
              <a:rPr lang="en-US" sz="1200" dirty="0"/>
              <a:t>Easy to use</a:t>
            </a:r>
          </a:p>
          <a:p>
            <a:pPr marL="263776" indent="-263776">
              <a:buFont typeface="Arial"/>
              <a:buChar char="•"/>
            </a:pPr>
            <a:r>
              <a:rPr lang="en-US" sz="1200" dirty="0"/>
              <a:t>Attractive</a:t>
            </a:r>
          </a:p>
          <a:p>
            <a:pPr marL="263776" indent="-263776">
              <a:buFont typeface="Arial"/>
              <a:buChar char="•"/>
            </a:pPr>
            <a:r>
              <a:rPr lang="en-US" sz="1200" dirty="0"/>
              <a:t>Reliable</a:t>
            </a:r>
          </a:p>
          <a:p>
            <a:pPr marL="263776" indent="-263776">
              <a:buFont typeface="Arial"/>
              <a:buChar char="•"/>
            </a:pPr>
            <a:r>
              <a:rPr lang="en-US" sz="1200" dirty="0"/>
              <a:t>Easy to clean</a:t>
            </a:r>
          </a:p>
          <a:p>
            <a:pPr marL="263776" indent="-263776">
              <a:buFont typeface="Arial"/>
              <a:buChar char="•"/>
            </a:pPr>
            <a:r>
              <a:rPr lang="en-US" sz="1200" dirty="0"/>
              <a:t>Energy Efficient</a:t>
            </a:r>
          </a:p>
          <a:p>
            <a:pPr marL="263776" indent="-263776">
              <a:buFont typeface="Arial"/>
              <a:buChar char="•"/>
            </a:pPr>
            <a:r>
              <a:rPr lang="en-US" sz="1200" dirty="0"/>
              <a:t>4 slices at once</a:t>
            </a:r>
          </a:p>
          <a:p>
            <a:pPr marL="263776" indent="-263776">
              <a:buFont typeface="Arial"/>
              <a:buChar char="•"/>
            </a:pPr>
            <a:r>
              <a:rPr lang="en-US" sz="1200" dirty="0"/>
              <a:t>Etc.</a:t>
            </a:r>
          </a:p>
        </p:txBody>
      </p:sp>
      <p:sp>
        <p:nvSpPr>
          <p:cNvPr id="7" name="Content Placeholder 2">
            <a:extLst>
              <a:ext uri="{FF2B5EF4-FFF2-40B4-BE49-F238E27FC236}">
                <a16:creationId xmlns:a16="http://schemas.microsoft.com/office/drawing/2014/main" id="{5AA7BC77-1297-E94A-B6E5-90C1884BB3E5}"/>
              </a:ext>
            </a:extLst>
          </p:cNvPr>
          <p:cNvSpPr txBox="1">
            <a:spLocks/>
          </p:cNvSpPr>
          <p:nvPr/>
        </p:nvSpPr>
        <p:spPr bwMode="gray">
          <a:xfrm>
            <a:off x="6357639" y="4402352"/>
            <a:ext cx="4780414" cy="192052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dirty="0"/>
              <a:t>Key requirements that can be used to deselect functional solutions those that are easy to apply like:</a:t>
            </a:r>
          </a:p>
          <a:p>
            <a:pPr>
              <a:lnSpc>
                <a:spcPct val="100000"/>
              </a:lnSpc>
              <a:spcBef>
                <a:spcPts val="0"/>
              </a:spcBef>
            </a:pPr>
            <a:r>
              <a:rPr lang="en-US" dirty="0"/>
              <a:t>Even Toasting</a:t>
            </a:r>
          </a:p>
          <a:p>
            <a:pPr>
              <a:lnSpc>
                <a:spcPct val="100000"/>
              </a:lnSpc>
              <a:spcBef>
                <a:spcPts val="0"/>
              </a:spcBef>
            </a:pPr>
            <a:r>
              <a:rPr lang="en-US" dirty="0"/>
              <a:t>Affordable</a:t>
            </a:r>
          </a:p>
          <a:p>
            <a:pPr>
              <a:lnSpc>
                <a:spcPct val="100000"/>
              </a:lnSpc>
              <a:spcBef>
                <a:spcPts val="0"/>
              </a:spcBef>
            </a:pPr>
            <a:r>
              <a:rPr lang="en-US" dirty="0"/>
              <a:t>Easy to clean</a:t>
            </a:r>
          </a:p>
          <a:p>
            <a:pPr>
              <a:lnSpc>
                <a:spcPct val="100000"/>
              </a:lnSpc>
              <a:spcBef>
                <a:spcPts val="0"/>
              </a:spcBef>
            </a:pPr>
            <a:r>
              <a:rPr lang="en-US" dirty="0"/>
              <a:t>Energy Efficient</a:t>
            </a:r>
          </a:p>
          <a:p>
            <a:pPr marL="0" indent="0">
              <a:lnSpc>
                <a:spcPct val="100000"/>
              </a:lnSpc>
              <a:spcBef>
                <a:spcPts val="0"/>
              </a:spcBef>
              <a:buNone/>
            </a:pPr>
            <a:r>
              <a:rPr lang="en-US" dirty="0"/>
              <a:t>Requirements like “Attractive” and “Reliable” are less easy to apply – at this stage.</a:t>
            </a:r>
          </a:p>
        </p:txBody>
      </p:sp>
    </p:spTree>
    <p:extLst>
      <p:ext uri="{BB962C8B-B14F-4D97-AF65-F5344CB8AC3E}">
        <p14:creationId xmlns:p14="http://schemas.microsoft.com/office/powerpoint/2010/main" val="286793302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00280" y="189934"/>
            <a:ext cx="9911508" cy="762000"/>
          </a:xfrm>
        </p:spPr>
        <p:txBody>
          <a:bodyPr/>
          <a:lstStyle/>
          <a:p>
            <a:pPr eaLnBrk="1" hangingPunct="1"/>
            <a:r>
              <a:rPr lang="en-GB" sz="3200" dirty="0">
                <a:latin typeface="Arial" charset="0"/>
              </a:rPr>
              <a:t>Step 4: Use the criteria to de-select from the Table</a:t>
            </a:r>
            <a:endParaRPr lang="en-US" sz="3200" dirty="0">
              <a:latin typeface="Arial" charset="0"/>
            </a:endParaRPr>
          </a:p>
        </p:txBody>
      </p:sp>
      <p:sp>
        <p:nvSpPr>
          <p:cNvPr id="18434" name="Rectangle 3"/>
          <p:cNvSpPr>
            <a:spLocks noGrp="1" noChangeArrowheads="1"/>
          </p:cNvSpPr>
          <p:nvPr>
            <p:ph type="body" idx="1"/>
          </p:nvPr>
        </p:nvSpPr>
        <p:spPr>
          <a:xfrm>
            <a:off x="638978" y="1825625"/>
            <a:ext cx="11270256" cy="3607141"/>
          </a:xfrm>
        </p:spPr>
        <p:txBody>
          <a:bodyPr/>
          <a:lstStyle/>
          <a:p>
            <a:pPr marL="381000" indent="-381000"/>
            <a:r>
              <a:rPr lang="en-GB" sz="2400" dirty="0">
                <a:latin typeface="Arial" charset="0"/>
              </a:rPr>
              <a:t>The criteria, determined in the previous step, are now systematically applied to the removal of candidate functional solutions </a:t>
            </a:r>
          </a:p>
          <a:p>
            <a:pPr marL="381000" indent="-381000"/>
            <a:r>
              <a:rPr lang="en-GB" sz="2400" dirty="0">
                <a:latin typeface="Arial" charset="0"/>
              </a:rPr>
              <a:t>The aim here is to remove approximately 50% quickly, i.e. the obvious </a:t>
            </a:r>
            <a:r>
              <a:rPr lang="ja-JP" altLang="en-GB" sz="2400" dirty="0">
                <a:latin typeface="Arial" charset="0"/>
              </a:rPr>
              <a:t>“</a:t>
            </a:r>
            <a:r>
              <a:rPr lang="en-GB" altLang="ja-JP" sz="2400" dirty="0">
                <a:latin typeface="Arial" charset="0"/>
              </a:rPr>
              <a:t>sore thumbs</a:t>
            </a:r>
            <a:r>
              <a:rPr lang="ja-JP" altLang="en-GB" sz="2400" dirty="0">
                <a:latin typeface="Arial" charset="0"/>
              </a:rPr>
              <a:t>”</a:t>
            </a:r>
            <a:r>
              <a:rPr lang="en-GB" altLang="ja-JP" sz="2400" dirty="0">
                <a:latin typeface="Arial" charset="0"/>
              </a:rPr>
              <a:t> </a:t>
            </a:r>
          </a:p>
          <a:p>
            <a:pPr marL="381000" indent="-381000"/>
            <a:r>
              <a:rPr lang="en-GB" sz="2400" dirty="0">
                <a:latin typeface="Arial" charset="0"/>
              </a:rPr>
              <a:t>As functional solutions are removed a note should be made of the criteria and reasoning that led to their removal</a:t>
            </a:r>
          </a:p>
          <a:p>
            <a:pPr marL="381000" indent="-381000"/>
            <a:r>
              <a:rPr lang="en-GB" sz="2400" dirty="0">
                <a:latin typeface="Arial" charset="0"/>
              </a:rPr>
              <a:t>Over arguing at this point is counter productive – functional solutions that generate </a:t>
            </a:r>
            <a:r>
              <a:rPr lang="ja-JP" altLang="en-GB" sz="2400" dirty="0">
                <a:latin typeface="Arial" charset="0"/>
              </a:rPr>
              <a:t>“</a:t>
            </a:r>
            <a:r>
              <a:rPr lang="en-GB" altLang="ja-JP" sz="2400" dirty="0">
                <a:latin typeface="Arial" charset="0"/>
              </a:rPr>
              <a:t>excessive</a:t>
            </a:r>
            <a:r>
              <a:rPr lang="ja-JP" altLang="en-GB" sz="2400" dirty="0">
                <a:latin typeface="Arial" charset="0"/>
              </a:rPr>
              <a:t>”</a:t>
            </a:r>
            <a:r>
              <a:rPr lang="en-GB" altLang="ja-JP" sz="2400" dirty="0">
                <a:latin typeface="Arial" charset="0"/>
              </a:rPr>
              <a:t> debate should be retained</a:t>
            </a:r>
          </a:p>
          <a:p>
            <a:pPr marL="381000" indent="-381000">
              <a:buNone/>
            </a:pPr>
            <a:endParaRPr lang="en-US" sz="2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31</a:t>
            </a:fld>
            <a:endParaRPr lang="en-US" dirty="0"/>
          </a:p>
        </p:txBody>
      </p:sp>
    </p:spTree>
    <p:extLst>
      <p:ext uri="{BB962C8B-B14F-4D97-AF65-F5344CB8AC3E}">
        <p14:creationId xmlns:p14="http://schemas.microsoft.com/office/powerpoint/2010/main" val="380037473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285781" y="211905"/>
            <a:ext cx="6489700" cy="439957"/>
          </a:xfrm>
        </p:spPr>
        <p:txBody>
          <a:bodyPr/>
          <a:lstStyle/>
          <a:p>
            <a:r>
              <a:rPr lang="en-US" dirty="0"/>
              <a:t>Toaster Example</a:t>
            </a:r>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32</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6"/>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9140428" y="450261"/>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Tree>
    <p:extLst>
      <p:ext uri="{BB962C8B-B14F-4D97-AF65-F5344CB8AC3E}">
        <p14:creationId xmlns:p14="http://schemas.microsoft.com/office/powerpoint/2010/main" val="922130754"/>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33</a:t>
            </a:fld>
            <a:endParaRPr lang="en-US" dirty="0"/>
          </a:p>
        </p:txBody>
      </p:sp>
      <p:sp>
        <p:nvSpPr>
          <p:cNvPr id="20483" name="Rectangle 3"/>
          <p:cNvSpPr>
            <a:spLocks noGrp="1" noChangeArrowheads="1"/>
          </p:cNvSpPr>
          <p:nvPr>
            <p:ph type="body" sz="quarter" idx="13"/>
          </p:nvPr>
        </p:nvSpPr>
        <p:spPr>
          <a:xfrm>
            <a:off x="642086" y="1810933"/>
            <a:ext cx="11006583" cy="4799188"/>
          </a:xfrm>
        </p:spPr>
        <p:txBody>
          <a:bodyPr>
            <a:normAutofit/>
          </a:bodyPr>
          <a:lstStyle/>
          <a:p>
            <a:pPr marL="381000" indent="-381000">
              <a:defRPr/>
            </a:pPr>
            <a:r>
              <a:rPr lang="en-GB" sz="1800" dirty="0">
                <a:latin typeface="Arial" charset="0"/>
              </a:rPr>
              <a:t>With the </a:t>
            </a:r>
            <a:r>
              <a:rPr lang="ja-JP" altLang="en-GB" sz="1800" dirty="0">
                <a:latin typeface="Arial" charset="0"/>
              </a:rPr>
              <a:t>“</a:t>
            </a:r>
            <a:r>
              <a:rPr lang="en-GB" sz="1800" dirty="0">
                <a:latin typeface="Arial" charset="0"/>
              </a:rPr>
              <a:t>trees removed</a:t>
            </a:r>
            <a:r>
              <a:rPr lang="ja-JP" altLang="en-GB" sz="1800" dirty="0">
                <a:latin typeface="Arial" charset="0"/>
              </a:rPr>
              <a:t>”</a:t>
            </a:r>
            <a:r>
              <a:rPr lang="en-GB" sz="1800" dirty="0">
                <a:latin typeface="Arial" charset="0"/>
              </a:rPr>
              <a:t> the task now is to determine potential whole system concepts </a:t>
            </a:r>
          </a:p>
          <a:p>
            <a:pPr marL="381000" indent="-381000">
              <a:defRPr/>
            </a:pPr>
            <a:r>
              <a:rPr lang="en-GB" sz="1800" dirty="0">
                <a:latin typeface="Arial" charset="0"/>
              </a:rPr>
              <a:t>A simple approach here is to plot routes through the table that represent complete system concepts</a:t>
            </a:r>
          </a:p>
          <a:p>
            <a:pPr marL="381000" indent="-381000">
              <a:defRPr/>
            </a:pPr>
            <a:r>
              <a:rPr lang="en-GB" sz="1800" dirty="0">
                <a:latin typeface="Arial" charset="0"/>
              </a:rPr>
              <a:t>For any given function as many means as necessary can be selected for a particular whole system concept – note though if several solutions are necessary, it could be a consequence of the function being at too abstract! In such situations it is worth considering decomposing the high-level function into lower-level functions</a:t>
            </a:r>
          </a:p>
          <a:p>
            <a:pPr marL="381000" indent="-381000">
              <a:defRPr/>
            </a:pPr>
            <a:r>
              <a:rPr lang="en-GB" sz="1800" dirty="0">
                <a:latin typeface="Arial" charset="0"/>
              </a:rPr>
              <a:t>Selecting the </a:t>
            </a:r>
            <a:r>
              <a:rPr lang="ja-JP" altLang="en-GB" sz="1800" dirty="0">
                <a:latin typeface="Arial" charset="0"/>
              </a:rPr>
              <a:t>“</a:t>
            </a:r>
            <a:r>
              <a:rPr lang="en-GB" sz="1800" dirty="0">
                <a:latin typeface="Arial" charset="0"/>
              </a:rPr>
              <a:t>routes</a:t>
            </a:r>
            <a:r>
              <a:rPr lang="ja-JP" altLang="en-GB" sz="1800" dirty="0">
                <a:latin typeface="Arial" charset="0"/>
              </a:rPr>
              <a:t>”</a:t>
            </a:r>
            <a:r>
              <a:rPr lang="en-GB" sz="1800" dirty="0">
                <a:latin typeface="Arial" charset="0"/>
              </a:rPr>
              <a:t> can be based on technologies that are compatible or avoid incompatibilities</a:t>
            </a:r>
          </a:p>
          <a:p>
            <a:pPr marL="381000" indent="-381000">
              <a:defRPr/>
            </a:pPr>
            <a:r>
              <a:rPr lang="en-GB" sz="1800" dirty="0">
                <a:latin typeface="Arial" charset="0"/>
              </a:rPr>
              <a:t>The aim should be to generate as many whole system concepts as realistically possible – common sense should also prevail</a:t>
            </a:r>
            <a:endParaRPr lang="en-US" sz="1800" dirty="0">
              <a:latin typeface="Arial" charset="0"/>
            </a:endParaRPr>
          </a:p>
        </p:txBody>
      </p:sp>
      <p:sp>
        <p:nvSpPr>
          <p:cNvPr id="27649" name="Rectangle 2"/>
          <p:cNvSpPr>
            <a:spLocks noGrp="1" noChangeArrowheads="1"/>
          </p:cNvSpPr>
          <p:nvPr>
            <p:ph type="title"/>
          </p:nvPr>
        </p:nvSpPr>
        <p:spPr>
          <a:xfrm>
            <a:off x="242912" y="117000"/>
            <a:ext cx="11313782" cy="757130"/>
          </a:xfrm>
        </p:spPr>
        <p:txBody>
          <a:bodyPr/>
          <a:lstStyle/>
          <a:p>
            <a:pPr eaLnBrk="1" hangingPunct="1"/>
            <a:r>
              <a:rPr lang="en-GB" dirty="0">
                <a:latin typeface="Arial" charset="0"/>
              </a:rPr>
              <a:t>Step 5: Review Remaining Options to Generate Potential Whole System Concept Solutions</a:t>
            </a:r>
            <a:endParaRPr lang="en-US" dirty="0">
              <a:latin typeface="Arial" charset="0"/>
            </a:endParaRPr>
          </a:p>
        </p:txBody>
      </p:sp>
    </p:spTree>
    <p:extLst>
      <p:ext uri="{BB962C8B-B14F-4D97-AF65-F5344CB8AC3E}">
        <p14:creationId xmlns:p14="http://schemas.microsoft.com/office/powerpoint/2010/main" val="801861904"/>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517791" y="229501"/>
            <a:ext cx="6489700" cy="439957"/>
          </a:xfrm>
        </p:spPr>
        <p:txBody>
          <a:bodyPr/>
          <a:lstStyle/>
          <a:p>
            <a:r>
              <a:rPr lang="en-US" dirty="0"/>
              <a:t>Toaster </a:t>
            </a:r>
            <a:r>
              <a:rPr lang="en-US" sz="2800" dirty="0"/>
              <a:t>Example</a:t>
            </a:r>
            <a:endParaRPr lang="en-US" dirty="0"/>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34</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5"/>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 name="Oval 2">
            <a:extLst>
              <a:ext uri="{FF2B5EF4-FFF2-40B4-BE49-F238E27FC236}">
                <a16:creationId xmlns:a16="http://schemas.microsoft.com/office/drawing/2014/main" id="{C5439678-C50E-9646-A3FE-805181D4042F}"/>
              </a:ext>
            </a:extLst>
          </p:cNvPr>
          <p:cNvSpPr/>
          <p:nvPr/>
        </p:nvSpPr>
        <p:spPr>
          <a:xfrm>
            <a:off x="3338571" y="3138428"/>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6" name="Oval 35">
            <a:extLst>
              <a:ext uri="{FF2B5EF4-FFF2-40B4-BE49-F238E27FC236}">
                <a16:creationId xmlns:a16="http://schemas.microsoft.com/office/drawing/2014/main" id="{2579269C-C25B-AF43-8A6A-7C88D8C50454}"/>
              </a:ext>
            </a:extLst>
          </p:cNvPr>
          <p:cNvSpPr/>
          <p:nvPr/>
        </p:nvSpPr>
        <p:spPr>
          <a:xfrm>
            <a:off x="3318023" y="562020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7" name="Oval 36">
            <a:extLst>
              <a:ext uri="{FF2B5EF4-FFF2-40B4-BE49-F238E27FC236}">
                <a16:creationId xmlns:a16="http://schemas.microsoft.com/office/drawing/2014/main" id="{147A0ED9-7A3D-A441-A51C-5215F324C451}"/>
              </a:ext>
            </a:extLst>
          </p:cNvPr>
          <p:cNvSpPr/>
          <p:nvPr/>
        </p:nvSpPr>
        <p:spPr>
          <a:xfrm>
            <a:off x="3301733" y="517721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8" name="Oval 37">
            <a:extLst>
              <a:ext uri="{FF2B5EF4-FFF2-40B4-BE49-F238E27FC236}">
                <a16:creationId xmlns:a16="http://schemas.microsoft.com/office/drawing/2014/main" id="{DAFD84D2-7C58-6D4F-8429-570A2653F34D}"/>
              </a:ext>
            </a:extLst>
          </p:cNvPr>
          <p:cNvSpPr/>
          <p:nvPr/>
        </p:nvSpPr>
        <p:spPr>
          <a:xfrm>
            <a:off x="3324376" y="474983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9" name="Oval 38">
            <a:extLst>
              <a:ext uri="{FF2B5EF4-FFF2-40B4-BE49-F238E27FC236}">
                <a16:creationId xmlns:a16="http://schemas.microsoft.com/office/drawing/2014/main" id="{1BB5759E-DE13-A74A-B8FD-81F02B29619A}"/>
              </a:ext>
            </a:extLst>
          </p:cNvPr>
          <p:cNvSpPr/>
          <p:nvPr/>
        </p:nvSpPr>
        <p:spPr>
          <a:xfrm>
            <a:off x="4096571" y="475438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3" name="Oval 42">
            <a:extLst>
              <a:ext uri="{FF2B5EF4-FFF2-40B4-BE49-F238E27FC236}">
                <a16:creationId xmlns:a16="http://schemas.microsoft.com/office/drawing/2014/main" id="{F1DF166C-F3F9-9A45-863E-D3C9CFA7AD3C}"/>
              </a:ext>
            </a:extLst>
          </p:cNvPr>
          <p:cNvSpPr/>
          <p:nvPr/>
        </p:nvSpPr>
        <p:spPr>
          <a:xfrm>
            <a:off x="4098306" y="4372794"/>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4" name="Oval 43">
            <a:extLst>
              <a:ext uri="{FF2B5EF4-FFF2-40B4-BE49-F238E27FC236}">
                <a16:creationId xmlns:a16="http://schemas.microsoft.com/office/drawing/2014/main" id="{C79622F8-6CDC-3F46-854F-B98FB6497E77}"/>
              </a:ext>
            </a:extLst>
          </p:cNvPr>
          <p:cNvSpPr/>
          <p:nvPr/>
        </p:nvSpPr>
        <p:spPr>
          <a:xfrm>
            <a:off x="3320116" y="3939992"/>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5" name="Oval 44">
            <a:extLst>
              <a:ext uri="{FF2B5EF4-FFF2-40B4-BE49-F238E27FC236}">
                <a16:creationId xmlns:a16="http://schemas.microsoft.com/office/drawing/2014/main" id="{E0D282F4-1BE3-0846-AB23-D98059A32AE9}"/>
              </a:ext>
            </a:extLst>
          </p:cNvPr>
          <p:cNvSpPr/>
          <p:nvPr/>
        </p:nvSpPr>
        <p:spPr>
          <a:xfrm>
            <a:off x="3324944" y="3524610"/>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6" name="Oval 45">
            <a:extLst>
              <a:ext uri="{FF2B5EF4-FFF2-40B4-BE49-F238E27FC236}">
                <a16:creationId xmlns:a16="http://schemas.microsoft.com/office/drawing/2014/main" id="{95A0BCAB-79EE-A747-847A-67C89C2EA527}"/>
              </a:ext>
            </a:extLst>
          </p:cNvPr>
          <p:cNvSpPr/>
          <p:nvPr/>
        </p:nvSpPr>
        <p:spPr>
          <a:xfrm>
            <a:off x="2610208" y="6175431"/>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7" name="Oval 46">
            <a:extLst>
              <a:ext uri="{FF2B5EF4-FFF2-40B4-BE49-F238E27FC236}">
                <a16:creationId xmlns:a16="http://schemas.microsoft.com/office/drawing/2014/main" id="{E0A74B47-87AB-F941-8495-3499AAA624B4}"/>
              </a:ext>
            </a:extLst>
          </p:cNvPr>
          <p:cNvSpPr/>
          <p:nvPr/>
        </p:nvSpPr>
        <p:spPr>
          <a:xfrm>
            <a:off x="2618211" y="5838383"/>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8" name="Oval 47">
            <a:extLst>
              <a:ext uri="{FF2B5EF4-FFF2-40B4-BE49-F238E27FC236}">
                <a16:creationId xmlns:a16="http://schemas.microsoft.com/office/drawing/2014/main" id="{DD65AE62-3F6B-9F41-A964-F36D56A68FCF}"/>
              </a:ext>
            </a:extLst>
          </p:cNvPr>
          <p:cNvSpPr/>
          <p:nvPr/>
        </p:nvSpPr>
        <p:spPr>
          <a:xfrm>
            <a:off x="7821100" y="314863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0" name="Oval 49">
            <a:extLst>
              <a:ext uri="{FF2B5EF4-FFF2-40B4-BE49-F238E27FC236}">
                <a16:creationId xmlns:a16="http://schemas.microsoft.com/office/drawing/2014/main" id="{E8C33892-0925-1943-AD3D-F8D92FFEDF68}"/>
              </a:ext>
            </a:extLst>
          </p:cNvPr>
          <p:cNvSpPr/>
          <p:nvPr/>
        </p:nvSpPr>
        <p:spPr>
          <a:xfrm>
            <a:off x="4034820" y="5921511"/>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1" name="Oval 50">
            <a:extLst>
              <a:ext uri="{FF2B5EF4-FFF2-40B4-BE49-F238E27FC236}">
                <a16:creationId xmlns:a16="http://schemas.microsoft.com/office/drawing/2014/main" id="{B70F1C29-E50E-AE44-A36B-876145E07131}"/>
              </a:ext>
            </a:extLst>
          </p:cNvPr>
          <p:cNvSpPr/>
          <p:nvPr/>
        </p:nvSpPr>
        <p:spPr>
          <a:xfrm>
            <a:off x="7095465" y="5549605"/>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2" name="Oval 51">
            <a:extLst>
              <a:ext uri="{FF2B5EF4-FFF2-40B4-BE49-F238E27FC236}">
                <a16:creationId xmlns:a16="http://schemas.microsoft.com/office/drawing/2014/main" id="{D4A58FC3-B747-1A4D-94F6-005C940DC129}"/>
              </a:ext>
            </a:extLst>
          </p:cNvPr>
          <p:cNvSpPr/>
          <p:nvPr/>
        </p:nvSpPr>
        <p:spPr>
          <a:xfrm>
            <a:off x="8561455" y="5187203"/>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3" name="Oval 52">
            <a:extLst>
              <a:ext uri="{FF2B5EF4-FFF2-40B4-BE49-F238E27FC236}">
                <a16:creationId xmlns:a16="http://schemas.microsoft.com/office/drawing/2014/main" id="{682DFA16-32DF-884B-BE2A-88060C74A4CE}"/>
              </a:ext>
            </a:extLst>
          </p:cNvPr>
          <p:cNvSpPr/>
          <p:nvPr/>
        </p:nvSpPr>
        <p:spPr>
          <a:xfrm>
            <a:off x="7103887"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4" name="Oval 53">
            <a:extLst>
              <a:ext uri="{FF2B5EF4-FFF2-40B4-BE49-F238E27FC236}">
                <a16:creationId xmlns:a16="http://schemas.microsoft.com/office/drawing/2014/main" id="{7A12E4FB-23B7-4346-91A8-2CC23BE8E08C}"/>
              </a:ext>
            </a:extLst>
          </p:cNvPr>
          <p:cNvSpPr/>
          <p:nvPr/>
        </p:nvSpPr>
        <p:spPr>
          <a:xfrm>
            <a:off x="4811990"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5" name="Oval 54">
            <a:extLst>
              <a:ext uri="{FF2B5EF4-FFF2-40B4-BE49-F238E27FC236}">
                <a16:creationId xmlns:a16="http://schemas.microsoft.com/office/drawing/2014/main" id="{C52C6456-8951-E541-9610-E3871CB089DB}"/>
              </a:ext>
            </a:extLst>
          </p:cNvPr>
          <p:cNvSpPr/>
          <p:nvPr/>
        </p:nvSpPr>
        <p:spPr>
          <a:xfrm>
            <a:off x="7830538" y="393679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6" name="Oval 55">
            <a:extLst>
              <a:ext uri="{FF2B5EF4-FFF2-40B4-BE49-F238E27FC236}">
                <a16:creationId xmlns:a16="http://schemas.microsoft.com/office/drawing/2014/main" id="{76765C34-0A3F-554E-BC2B-DE4698523006}"/>
              </a:ext>
            </a:extLst>
          </p:cNvPr>
          <p:cNvSpPr/>
          <p:nvPr/>
        </p:nvSpPr>
        <p:spPr>
          <a:xfrm>
            <a:off x="4034820" y="348163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7" name="Oval 56">
            <a:extLst>
              <a:ext uri="{FF2B5EF4-FFF2-40B4-BE49-F238E27FC236}">
                <a16:creationId xmlns:a16="http://schemas.microsoft.com/office/drawing/2014/main" id="{46D3A018-8EE1-D34D-A265-2CBAB3D645A1}"/>
              </a:ext>
            </a:extLst>
          </p:cNvPr>
          <p:cNvSpPr/>
          <p:nvPr/>
        </p:nvSpPr>
        <p:spPr>
          <a:xfrm>
            <a:off x="5575842" y="619716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8" name="Oval 57">
            <a:extLst>
              <a:ext uri="{FF2B5EF4-FFF2-40B4-BE49-F238E27FC236}">
                <a16:creationId xmlns:a16="http://schemas.microsoft.com/office/drawing/2014/main" id="{47B86981-5DF9-8747-A270-BC81F7C7CFF2}"/>
              </a:ext>
            </a:extLst>
          </p:cNvPr>
          <p:cNvSpPr/>
          <p:nvPr/>
        </p:nvSpPr>
        <p:spPr>
          <a:xfrm>
            <a:off x="6364366" y="5888078"/>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1249693567"/>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356212" y="279217"/>
            <a:ext cx="8609744" cy="463365"/>
          </a:xfrm>
        </p:spPr>
        <p:txBody>
          <a:bodyPr/>
          <a:lstStyle/>
          <a:p>
            <a:pPr eaLnBrk="1" hangingPunct="1"/>
            <a:r>
              <a:rPr lang="en-US" sz="2800" dirty="0">
                <a:latin typeface="Arial" charset="0"/>
              </a:rPr>
              <a:t>Tracer Example Function Means Analysis</a:t>
            </a:r>
          </a:p>
        </p:txBody>
      </p:sp>
      <p:graphicFrame>
        <p:nvGraphicFramePr>
          <p:cNvPr id="10242" name="Object 2"/>
          <p:cNvGraphicFramePr>
            <a:graphicFrameLocks noGrp="1" noChangeAspect="1"/>
          </p:cNvGraphicFramePr>
          <p:nvPr>
            <p:ph idx="4294967295"/>
            <p:extLst>
              <p:ext uri="{D42A27DB-BD31-4B8C-83A1-F6EECF244321}">
                <p14:modId xmlns:p14="http://schemas.microsoft.com/office/powerpoint/2010/main" val="4006336322"/>
              </p:ext>
            </p:extLst>
          </p:nvPr>
        </p:nvGraphicFramePr>
        <p:xfrm>
          <a:off x="1609240" y="2268539"/>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10242"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09240" y="2268539"/>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44" name="AutoShape 1475"/>
          <p:cNvSpPr>
            <a:spLocks noChangeArrowheads="1"/>
          </p:cNvSpPr>
          <p:nvPr/>
        </p:nvSpPr>
        <p:spPr bwMode="auto">
          <a:xfrm>
            <a:off x="1772578" y="1178723"/>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10245" name="AutoShape 1476"/>
          <p:cNvSpPr>
            <a:spLocks noChangeArrowheads="1"/>
          </p:cNvSpPr>
          <p:nvPr/>
        </p:nvSpPr>
        <p:spPr bwMode="auto">
          <a:xfrm>
            <a:off x="6229564" y="1253446"/>
            <a:ext cx="2208944" cy="606176"/>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48352138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5044458"/>
          </a:xfrm>
        </p:spPr>
        <p:txBody>
          <a:bodyPr/>
          <a:lstStyle/>
          <a:p>
            <a:pPr marL="0" indent="0">
              <a:buNone/>
            </a:pPr>
            <a:r>
              <a:rPr lang="en-GB" sz="2000" b="1" dirty="0"/>
              <a:t>In small teams</a:t>
            </a:r>
          </a:p>
          <a:p>
            <a:r>
              <a:rPr lang="en-GB" sz="1800" dirty="0"/>
              <a:t>Consider your Munition Function Means Table</a:t>
            </a:r>
          </a:p>
          <a:p>
            <a:r>
              <a:rPr lang="en-GB" sz="1800" dirty="0"/>
              <a:t>Identify 3-6 de-selection criteria and apply them to your Function Means Table to eliminate non-compliant functional solutions </a:t>
            </a:r>
          </a:p>
          <a:p>
            <a:r>
              <a:rPr lang="en-GB" sz="1800" dirty="0"/>
              <a:t>Review the remaining potential functional solutions to create two potential whole concept system solutions for the case study Munition</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5623088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A01432-1469-1EBA-8F30-2E924E4A8918}"/>
              </a:ext>
            </a:extLst>
          </p:cNvPr>
          <p:cNvSpPr>
            <a:spLocks noGrp="1"/>
          </p:cNvSpPr>
          <p:nvPr>
            <p:ph type="sldNum" sz="quarter" idx="15"/>
          </p:nvPr>
        </p:nvSpPr>
        <p:spPr/>
        <p:txBody>
          <a:bodyPr/>
          <a:lstStyle/>
          <a:p>
            <a:fld id="{C22618A1-DFED-413B-BF04-637AA2483EFF}" type="slidenum">
              <a:rPr lang="en-GB" smtClean="0"/>
              <a:pPr/>
              <a:t>37</a:t>
            </a:fld>
            <a:endParaRPr lang="en-GB" dirty="0"/>
          </a:p>
        </p:txBody>
      </p:sp>
      <p:sp>
        <p:nvSpPr>
          <p:cNvPr id="3" name="Content Placeholder 2">
            <a:extLst>
              <a:ext uri="{FF2B5EF4-FFF2-40B4-BE49-F238E27FC236}">
                <a16:creationId xmlns:a16="http://schemas.microsoft.com/office/drawing/2014/main" id="{D16981C3-8482-235B-8E12-4DF6B6DB8DB2}"/>
              </a:ext>
            </a:extLst>
          </p:cNvPr>
          <p:cNvSpPr>
            <a:spLocks noGrp="1"/>
          </p:cNvSpPr>
          <p:nvPr>
            <p:ph sz="quarter" idx="16"/>
          </p:nvPr>
        </p:nvSpPr>
        <p:spPr/>
        <p:txBody>
          <a:bodyPr/>
          <a:lstStyle/>
          <a:p>
            <a:endParaRPr lang="en-GB"/>
          </a:p>
        </p:txBody>
      </p:sp>
      <p:sp>
        <p:nvSpPr>
          <p:cNvPr id="4" name="Content Placeholder 3">
            <a:extLst>
              <a:ext uri="{FF2B5EF4-FFF2-40B4-BE49-F238E27FC236}">
                <a16:creationId xmlns:a16="http://schemas.microsoft.com/office/drawing/2014/main" id="{189CBEBA-510A-CE5C-4474-4633CCEB6BCC}"/>
              </a:ext>
            </a:extLst>
          </p:cNvPr>
          <p:cNvSpPr>
            <a:spLocks noGrp="1"/>
          </p:cNvSpPr>
          <p:nvPr>
            <p:ph sz="quarter" idx="17"/>
          </p:nvPr>
        </p:nvSpPr>
        <p:spPr/>
        <p:txBody>
          <a:bodyPr/>
          <a:lstStyle/>
          <a:p>
            <a:endParaRPr lang="en-GB"/>
          </a:p>
        </p:txBody>
      </p:sp>
      <p:sp>
        <p:nvSpPr>
          <p:cNvPr id="5" name="Title 4">
            <a:extLst>
              <a:ext uri="{FF2B5EF4-FFF2-40B4-BE49-F238E27FC236}">
                <a16:creationId xmlns:a16="http://schemas.microsoft.com/office/drawing/2014/main" id="{E70E74E3-EA2C-F5F2-572A-3BF96F7C1320}"/>
              </a:ext>
            </a:extLst>
          </p:cNvPr>
          <p:cNvSpPr>
            <a:spLocks noGrp="1"/>
          </p:cNvSpPr>
          <p:nvPr>
            <p:ph type="title"/>
          </p:nvPr>
        </p:nvSpPr>
        <p:spPr/>
        <p:txBody>
          <a:bodyPr/>
          <a:lstStyle/>
          <a:p>
            <a:r>
              <a:rPr lang="en-GB" dirty="0"/>
              <a:t>Start Here On Friday</a:t>
            </a:r>
          </a:p>
        </p:txBody>
      </p:sp>
    </p:spTree>
    <p:extLst>
      <p:ext uri="{BB962C8B-B14F-4D97-AF65-F5344CB8AC3E}">
        <p14:creationId xmlns:p14="http://schemas.microsoft.com/office/powerpoint/2010/main" val="488522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AB16A-2314-4B42-B8CA-07A7934420D2}"/>
              </a:ext>
            </a:extLst>
          </p:cNvPr>
          <p:cNvSpPr>
            <a:spLocks noGrp="1"/>
          </p:cNvSpPr>
          <p:nvPr>
            <p:ph type="title"/>
          </p:nvPr>
        </p:nvSpPr>
        <p:spPr>
          <a:xfrm>
            <a:off x="384005" y="196359"/>
            <a:ext cx="6489700" cy="497976"/>
          </a:xfrm>
        </p:spPr>
        <p:txBody>
          <a:bodyPr/>
          <a:lstStyle/>
          <a:p>
            <a:r>
              <a:rPr lang="en-US" sz="2800" dirty="0"/>
              <a:t>A Model Answer!</a:t>
            </a:r>
          </a:p>
        </p:txBody>
      </p:sp>
      <p:sp>
        <p:nvSpPr>
          <p:cNvPr id="2" name="Slide Number Placeholder 1">
            <a:extLst>
              <a:ext uri="{FF2B5EF4-FFF2-40B4-BE49-F238E27FC236}">
                <a16:creationId xmlns:a16="http://schemas.microsoft.com/office/drawing/2014/main" id="{CE3F7873-8188-F248-A6D5-5943B3C90C70}"/>
              </a:ext>
            </a:extLst>
          </p:cNvPr>
          <p:cNvSpPr>
            <a:spLocks noGrp="1"/>
          </p:cNvSpPr>
          <p:nvPr>
            <p:ph type="sldNum" sz="quarter" idx="4"/>
          </p:nvPr>
        </p:nvSpPr>
        <p:spPr/>
        <p:txBody>
          <a:bodyPr/>
          <a:lstStyle/>
          <a:p>
            <a:fld id="{C22618A1-DFED-413B-BF04-637AA2483EFF}" type="slidenum">
              <a:rPr lang="en-GB" smtClean="0"/>
              <a:pPr/>
              <a:t>38</a:t>
            </a:fld>
            <a:endParaRPr lang="en-GB" dirty="0"/>
          </a:p>
        </p:txBody>
      </p:sp>
      <p:pic>
        <p:nvPicPr>
          <p:cNvPr id="10" name="Picture 9">
            <a:extLst>
              <a:ext uri="{FF2B5EF4-FFF2-40B4-BE49-F238E27FC236}">
                <a16:creationId xmlns:a16="http://schemas.microsoft.com/office/drawing/2014/main" id="{66370BDE-882A-EB4E-B694-09CC41C2541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6554" t="8701" r="13445" b="11398"/>
          <a:stretch/>
        </p:blipFill>
        <p:spPr>
          <a:xfrm>
            <a:off x="2496190" y="1222448"/>
            <a:ext cx="7051927" cy="5282342"/>
          </a:xfrm>
          <a:prstGeom prst="rect">
            <a:avLst/>
          </a:prstGeom>
        </p:spPr>
      </p:pic>
      <p:sp>
        <p:nvSpPr>
          <p:cNvPr id="11" name="Rounded Rectangular Callout 10">
            <a:extLst>
              <a:ext uri="{FF2B5EF4-FFF2-40B4-BE49-F238E27FC236}">
                <a16:creationId xmlns:a16="http://schemas.microsoft.com/office/drawing/2014/main" id="{002422B7-3C93-4D4C-929A-742ACC0E4336}"/>
              </a:ext>
            </a:extLst>
          </p:cNvPr>
          <p:cNvSpPr/>
          <p:nvPr/>
        </p:nvSpPr>
        <p:spPr>
          <a:xfrm>
            <a:off x="7688495" y="308226"/>
            <a:ext cx="1767155" cy="585627"/>
          </a:xfrm>
          <a:prstGeom prst="wedgeRoundRectCallout">
            <a:avLst>
              <a:gd name="adj1" fmla="val -45252"/>
              <a:gd name="adj2" fmla="val 1502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a:t>
            </a:r>
            <a:r>
              <a:rPr lang="en-US" dirty="0" err="1"/>
              <a:t>slection</a:t>
            </a:r>
            <a:r>
              <a:rPr lang="en-US" dirty="0"/>
              <a:t> criteria</a:t>
            </a:r>
          </a:p>
        </p:txBody>
      </p:sp>
    </p:spTree>
    <p:extLst>
      <p:ext uri="{BB962C8B-B14F-4D97-AF65-F5344CB8AC3E}">
        <p14:creationId xmlns:p14="http://schemas.microsoft.com/office/powerpoint/2010/main" val="3131440849"/>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39</a:t>
            </a:fld>
            <a:endParaRPr lang="en-US" dirty="0"/>
          </a:p>
        </p:txBody>
      </p:sp>
      <p:sp>
        <p:nvSpPr>
          <p:cNvPr id="26626" name="Rectangle 3"/>
          <p:cNvSpPr>
            <a:spLocks noGrp="1" noChangeArrowheads="1"/>
          </p:cNvSpPr>
          <p:nvPr>
            <p:ph sz="quarter" idx="16"/>
          </p:nvPr>
        </p:nvSpPr>
        <p:spPr>
          <a:xfrm>
            <a:off x="528809" y="1152387"/>
            <a:ext cx="3992169" cy="5666167"/>
          </a:xfrm>
        </p:spPr>
        <p:txBody>
          <a:bodyPr/>
          <a:lstStyle/>
          <a:p>
            <a:pPr marL="0" indent="0">
              <a:buNone/>
            </a:pPr>
            <a:r>
              <a:rPr lang="en-GB" sz="1800" b="1" dirty="0">
                <a:latin typeface="Arial" charset="0"/>
              </a:rPr>
              <a:t>Pros</a:t>
            </a:r>
          </a:p>
          <a:p>
            <a:pPr>
              <a:lnSpc>
                <a:spcPct val="100000"/>
              </a:lnSpc>
              <a:spcBef>
                <a:spcPts val="0"/>
              </a:spcBef>
            </a:pPr>
            <a:r>
              <a:rPr lang="en-GB" dirty="0"/>
              <a:t>Simple to use</a:t>
            </a:r>
          </a:p>
          <a:p>
            <a:pPr>
              <a:lnSpc>
                <a:spcPct val="100000"/>
              </a:lnSpc>
              <a:spcBef>
                <a:spcPts val="0"/>
              </a:spcBef>
            </a:pPr>
            <a:r>
              <a:rPr lang="en-GB" dirty="0"/>
              <a:t>Allows the design problem to be logically broken down into manageable elements for which solution options can be easily found</a:t>
            </a:r>
          </a:p>
          <a:p>
            <a:pPr>
              <a:lnSpc>
                <a:spcPct val="100000"/>
              </a:lnSpc>
              <a:spcBef>
                <a:spcPts val="0"/>
              </a:spcBef>
            </a:pPr>
            <a:r>
              <a:rPr lang="en-GB" dirty="0"/>
              <a:t>When used with an open mind is extremely powerful for identifying and recording </a:t>
            </a:r>
            <a:r>
              <a:rPr lang="ja-JP" altLang="en-GB" dirty="0"/>
              <a:t>“</a:t>
            </a:r>
            <a:r>
              <a:rPr lang="en-GB" dirty="0"/>
              <a:t>all</a:t>
            </a:r>
            <a:r>
              <a:rPr lang="ja-JP" altLang="en-GB" dirty="0"/>
              <a:t>”</a:t>
            </a:r>
            <a:r>
              <a:rPr lang="en-GB" dirty="0"/>
              <a:t> possible design options</a:t>
            </a:r>
          </a:p>
          <a:p>
            <a:pPr>
              <a:lnSpc>
                <a:spcPct val="100000"/>
              </a:lnSpc>
              <a:spcBef>
                <a:spcPts val="0"/>
              </a:spcBef>
            </a:pPr>
            <a:r>
              <a:rPr lang="en-GB" dirty="0"/>
              <a:t>The Function Means Table allows all the design options to be displayed simultaneously allowing for easier review</a:t>
            </a:r>
          </a:p>
          <a:p>
            <a:pPr>
              <a:lnSpc>
                <a:spcPct val="100000"/>
              </a:lnSpc>
              <a:spcBef>
                <a:spcPts val="0"/>
              </a:spcBef>
            </a:pPr>
            <a:r>
              <a:rPr lang="en-GB" dirty="0"/>
              <a:t>Applicable at any level of design</a:t>
            </a:r>
          </a:p>
          <a:p>
            <a:pPr>
              <a:lnSpc>
                <a:spcPct val="100000"/>
              </a:lnSpc>
              <a:spcBef>
                <a:spcPts val="0"/>
              </a:spcBef>
            </a:pPr>
            <a:r>
              <a:rPr lang="en-GB" dirty="0">
                <a:latin typeface="Arial" charset="0"/>
              </a:rPr>
              <a:t>Visual and structured tool for the systematic identification of whole concept solutions</a:t>
            </a:r>
          </a:p>
          <a:p>
            <a:pPr>
              <a:lnSpc>
                <a:spcPct val="100000"/>
              </a:lnSpc>
              <a:spcBef>
                <a:spcPts val="0"/>
              </a:spcBef>
            </a:pPr>
            <a:r>
              <a:rPr lang="en-GB" dirty="0"/>
              <a:t>Captures in a simple way the justified design rationale</a:t>
            </a:r>
          </a:p>
          <a:p>
            <a:pPr>
              <a:lnSpc>
                <a:spcPct val="100000"/>
              </a:lnSpc>
              <a:spcBef>
                <a:spcPts val="0"/>
              </a:spcBef>
            </a:pPr>
            <a:r>
              <a:rPr lang="en-GB" dirty="0">
                <a:latin typeface="Arial" charset="0"/>
              </a:rPr>
              <a:t>Encourages team discussion and consensus decision making</a:t>
            </a:r>
          </a:p>
        </p:txBody>
      </p:sp>
      <p:sp>
        <p:nvSpPr>
          <p:cNvPr id="26627" name="Rectangle 4"/>
          <p:cNvSpPr>
            <a:spLocks noGrp="1" noChangeArrowheads="1"/>
          </p:cNvSpPr>
          <p:nvPr>
            <p:ph sz="quarter" idx="17"/>
          </p:nvPr>
        </p:nvSpPr>
        <p:spPr>
          <a:xfrm>
            <a:off x="4821903" y="1077461"/>
            <a:ext cx="2603203" cy="4188839"/>
          </a:xfrm>
        </p:spPr>
        <p:txBody>
          <a:bodyPr/>
          <a:lstStyle/>
          <a:p>
            <a:pPr marL="0" indent="0">
              <a:buNone/>
            </a:pPr>
            <a:r>
              <a:rPr lang="en-GB" sz="1800" b="1" dirty="0">
                <a:latin typeface="Arial" charset="0"/>
              </a:rPr>
              <a:t>Cons</a:t>
            </a:r>
          </a:p>
          <a:p>
            <a:pPr>
              <a:lnSpc>
                <a:spcPct val="100000"/>
              </a:lnSpc>
              <a:spcBef>
                <a:spcPts val="0"/>
              </a:spcBef>
            </a:pPr>
            <a:r>
              <a:rPr lang="en-GB" dirty="0"/>
              <a:t>Getting the functions at the correct level of abstraction in order to explore solution choices</a:t>
            </a:r>
          </a:p>
          <a:p>
            <a:pPr>
              <a:lnSpc>
                <a:spcPct val="100000"/>
              </a:lnSpc>
              <a:spcBef>
                <a:spcPts val="0"/>
              </a:spcBef>
            </a:pPr>
            <a:r>
              <a:rPr lang="en-GB" dirty="0"/>
              <a:t>The outcome can be a significant number of options which must be combined together</a:t>
            </a:r>
          </a:p>
          <a:p>
            <a:pPr>
              <a:lnSpc>
                <a:spcPct val="100000"/>
              </a:lnSpc>
              <a:spcBef>
                <a:spcPts val="0"/>
              </a:spcBef>
            </a:pPr>
            <a:r>
              <a:rPr lang="en-GB" dirty="0"/>
              <a:t>Sometimes viewed as too simplistic and therefore not a serious tool</a:t>
            </a:r>
            <a:endParaRPr lang="en-GB" dirty="0">
              <a:latin typeface="Arial" charset="0"/>
            </a:endParaRPr>
          </a:p>
          <a:p>
            <a:pPr>
              <a:lnSpc>
                <a:spcPct val="100000"/>
              </a:lnSpc>
              <a:spcBef>
                <a:spcPts val="0"/>
              </a:spcBef>
            </a:pPr>
            <a:r>
              <a:rPr lang="en-GB" dirty="0">
                <a:latin typeface="Arial" charset="0"/>
              </a:rPr>
              <a:t>Ensuring the </a:t>
            </a:r>
            <a:r>
              <a:rPr lang="ja-JP" altLang="en-GB" dirty="0">
                <a:latin typeface="Arial" charset="0"/>
              </a:rPr>
              <a:t>“</a:t>
            </a:r>
            <a:r>
              <a:rPr lang="en-GB" altLang="ja-JP" dirty="0">
                <a:latin typeface="Arial" charset="0"/>
              </a:rPr>
              <a:t>best</a:t>
            </a:r>
            <a:r>
              <a:rPr lang="ja-JP" altLang="en-GB" dirty="0">
                <a:latin typeface="Arial" charset="0"/>
              </a:rPr>
              <a:t>”</a:t>
            </a:r>
            <a:r>
              <a:rPr lang="en-GB" altLang="ja-JP" dirty="0">
                <a:latin typeface="Arial" charset="0"/>
              </a:rPr>
              <a:t> de-selection criteria</a:t>
            </a:r>
          </a:p>
          <a:p>
            <a:pPr>
              <a:lnSpc>
                <a:spcPct val="100000"/>
              </a:lnSpc>
              <a:spcBef>
                <a:spcPts val="0"/>
              </a:spcBef>
            </a:pPr>
            <a:r>
              <a:rPr lang="en-GB" dirty="0">
                <a:latin typeface="Arial" charset="0"/>
              </a:rPr>
              <a:t>High level concepts can incorporate many </a:t>
            </a:r>
            <a:r>
              <a:rPr lang="ja-JP" altLang="en-GB" dirty="0">
                <a:latin typeface="Arial" charset="0"/>
              </a:rPr>
              <a:t>“</a:t>
            </a:r>
            <a:r>
              <a:rPr lang="en-GB" altLang="ja-JP" dirty="0">
                <a:latin typeface="Arial" charset="0"/>
              </a:rPr>
              <a:t>means</a:t>
            </a:r>
            <a:r>
              <a:rPr lang="ja-JP" altLang="en-GB" dirty="0">
                <a:latin typeface="Arial" charset="0"/>
              </a:rPr>
              <a:t>”</a:t>
            </a:r>
            <a:r>
              <a:rPr lang="en-GB" altLang="ja-JP" dirty="0">
                <a:latin typeface="Arial" charset="0"/>
              </a:rPr>
              <a:t> </a:t>
            </a:r>
            <a:endParaRPr lang="en-GB" dirty="0">
              <a:latin typeface="Arial" charset="0"/>
            </a:endParaRPr>
          </a:p>
        </p:txBody>
      </p:sp>
      <p:sp>
        <p:nvSpPr>
          <p:cNvPr id="26625" name="Rectangle 2"/>
          <p:cNvSpPr>
            <a:spLocks noGrp="1" noChangeArrowheads="1"/>
          </p:cNvSpPr>
          <p:nvPr>
            <p:ph type="title"/>
          </p:nvPr>
        </p:nvSpPr>
        <p:spPr>
          <a:xfrm>
            <a:off x="242912" y="280122"/>
            <a:ext cx="10990300" cy="424732"/>
          </a:xfrm>
        </p:spPr>
        <p:txBody>
          <a:bodyPr/>
          <a:lstStyle/>
          <a:p>
            <a:pPr eaLnBrk="1" hangingPunct="1"/>
            <a:r>
              <a:rPr lang="en-GB" dirty="0">
                <a:latin typeface="Arial" charset="0"/>
              </a:rPr>
              <a:t>Summary: FMA</a:t>
            </a:r>
          </a:p>
        </p:txBody>
      </p:sp>
      <p:sp>
        <p:nvSpPr>
          <p:cNvPr id="6" name="Rectangle 4">
            <a:extLst>
              <a:ext uri="{FF2B5EF4-FFF2-40B4-BE49-F238E27FC236}">
                <a16:creationId xmlns:a16="http://schemas.microsoft.com/office/drawing/2014/main" id="{F4043AF0-D56B-E144-A93A-A587D057C75F}"/>
              </a:ext>
            </a:extLst>
          </p:cNvPr>
          <p:cNvSpPr txBox="1">
            <a:spLocks noChangeArrowheads="1"/>
          </p:cNvSpPr>
          <p:nvPr/>
        </p:nvSpPr>
        <p:spPr bwMode="gray">
          <a:xfrm>
            <a:off x="8177722" y="1077461"/>
            <a:ext cx="2804681" cy="3696397"/>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1800" b="1" dirty="0">
                <a:latin typeface="Arial" charset="0"/>
              </a:rPr>
              <a:t>Tips</a:t>
            </a:r>
          </a:p>
          <a:p>
            <a:pPr>
              <a:lnSpc>
                <a:spcPct val="100000"/>
              </a:lnSpc>
              <a:spcBef>
                <a:spcPts val="0"/>
              </a:spcBef>
            </a:pPr>
            <a:r>
              <a:rPr lang="en-GB" dirty="0"/>
              <a:t>Manage the number of functions to 15 – 20</a:t>
            </a:r>
          </a:p>
          <a:p>
            <a:pPr>
              <a:lnSpc>
                <a:spcPct val="100000"/>
              </a:lnSpc>
              <a:spcBef>
                <a:spcPts val="0"/>
              </a:spcBef>
            </a:pPr>
            <a:r>
              <a:rPr lang="en-GB" dirty="0"/>
              <a:t>If a function doesn’t yield many solutions check that it is not too abstract</a:t>
            </a:r>
          </a:p>
          <a:p>
            <a:pPr>
              <a:lnSpc>
                <a:spcPct val="100000"/>
              </a:lnSpc>
              <a:spcBef>
                <a:spcPts val="0"/>
              </a:spcBef>
            </a:pPr>
            <a:r>
              <a:rPr lang="en-GB" dirty="0"/>
              <a:t>Don’t exclude solutions during the first phase</a:t>
            </a:r>
          </a:p>
          <a:p>
            <a:pPr>
              <a:lnSpc>
                <a:spcPct val="100000"/>
              </a:lnSpc>
              <a:spcBef>
                <a:spcPts val="0"/>
              </a:spcBef>
            </a:pPr>
            <a:r>
              <a:rPr lang="en-GB" dirty="0"/>
              <a:t>Consider using diagrams to explain ideas</a:t>
            </a:r>
          </a:p>
          <a:p>
            <a:pPr>
              <a:lnSpc>
                <a:spcPct val="100000"/>
              </a:lnSpc>
              <a:spcBef>
                <a:spcPts val="0"/>
              </a:spcBef>
            </a:pPr>
            <a:r>
              <a:rPr lang="en-GB" dirty="0"/>
              <a:t>Check the table contains any existing system designs</a:t>
            </a:r>
          </a:p>
          <a:p>
            <a:pPr>
              <a:lnSpc>
                <a:spcPct val="100000"/>
              </a:lnSpc>
              <a:spcBef>
                <a:spcPts val="0"/>
              </a:spcBef>
            </a:pPr>
            <a:r>
              <a:rPr lang="en-GB" dirty="0">
                <a:latin typeface="Arial" charset="0"/>
              </a:rPr>
              <a:t>Use the User/Stakeholder requires for the </a:t>
            </a:r>
            <a:r>
              <a:rPr lang="en-GB" altLang="ja-JP" dirty="0">
                <a:latin typeface="Arial" charset="0"/>
              </a:rPr>
              <a:t>de-selection </a:t>
            </a:r>
          </a:p>
        </p:txBody>
      </p:sp>
    </p:spTree>
    <p:extLst>
      <p:ext uri="{BB962C8B-B14F-4D97-AF65-F5344CB8AC3E}">
        <p14:creationId xmlns:p14="http://schemas.microsoft.com/office/powerpoint/2010/main" val="27970599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634589" y="1260088"/>
            <a:ext cx="9638125" cy="3933384"/>
          </a:xfrm>
        </p:spPr>
        <p:txBody>
          <a:bodyPr/>
          <a:lstStyle/>
          <a:p>
            <a:r>
              <a:rPr lang="en-US" sz="1800" dirty="0"/>
              <a:t>The next step, having identified a number of candidate whole system concept solutions, is to “work up” the concepts to allow them to be evaluated</a:t>
            </a:r>
          </a:p>
          <a:p>
            <a:r>
              <a:rPr lang="en-US" sz="1800" dirty="0"/>
              <a:t>This involves:</a:t>
            </a:r>
          </a:p>
          <a:p>
            <a:pPr lvl="1"/>
            <a:r>
              <a:rPr lang="en-US" sz="1800" dirty="0"/>
              <a:t>Sketching out the physical layout or architecture</a:t>
            </a:r>
          </a:p>
          <a:p>
            <a:pPr lvl="1"/>
            <a:r>
              <a:rPr lang="en-US" sz="1800" dirty="0"/>
              <a:t>Producing concept drawings – to show what a concept looks like</a:t>
            </a:r>
          </a:p>
          <a:p>
            <a:pPr lvl="1"/>
            <a:r>
              <a:rPr lang="en-US" sz="1800" dirty="0"/>
              <a:t>Defining the concept of operation – the Use Case or Use Cases for the concept</a:t>
            </a:r>
          </a:p>
          <a:p>
            <a:pPr lvl="1"/>
            <a:r>
              <a:rPr lang="en-US" sz="1800" dirty="0"/>
              <a:t>Performing “back of the envelope” calculations to determine performance aspects of each concept</a:t>
            </a:r>
          </a:p>
          <a:p>
            <a:pPr lvl="1"/>
            <a:r>
              <a:rPr lang="en-US" sz="1800" dirty="0"/>
              <a:t>Identifying the solution dependent and architectural functionality necessary as a consequence of the functional solution choices </a:t>
            </a:r>
          </a:p>
          <a:p>
            <a:pPr lvl="1"/>
            <a:endParaRPr lang="en-US" sz="1800" dirty="0"/>
          </a:p>
          <a:p>
            <a:pPr lvl="1"/>
            <a:endParaRPr lang="en-US" sz="1800" dirty="0"/>
          </a:p>
        </p:txBody>
      </p:sp>
      <p:sp>
        <p:nvSpPr>
          <p:cNvPr id="5" name="Title 4"/>
          <p:cNvSpPr>
            <a:spLocks noGrp="1"/>
          </p:cNvSpPr>
          <p:nvPr>
            <p:ph type="title"/>
          </p:nvPr>
        </p:nvSpPr>
        <p:spPr>
          <a:xfrm>
            <a:off x="337133" y="308377"/>
            <a:ext cx="10990300" cy="424732"/>
          </a:xfrm>
        </p:spPr>
        <p:txBody>
          <a:bodyPr/>
          <a:lstStyle/>
          <a:p>
            <a:r>
              <a:rPr lang="en-US" dirty="0"/>
              <a:t>The Next Step</a:t>
            </a:r>
          </a:p>
        </p:txBody>
      </p:sp>
      <p:sp>
        <p:nvSpPr>
          <p:cNvPr id="2" name="Rounded Rectangular Callout 1"/>
          <p:cNvSpPr/>
          <p:nvPr/>
        </p:nvSpPr>
        <p:spPr bwMode="auto">
          <a:xfrm>
            <a:off x="4692112" y="4858989"/>
            <a:ext cx="5029200" cy="762000"/>
          </a:xfrm>
          <a:prstGeom prst="wedgeRoundRectCallout">
            <a:avLst>
              <a:gd name="adj1" fmla="val -44214"/>
              <a:gd name="adj2" fmla="val -9903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bg1"/>
                </a:solidFill>
                <a:latin typeface="Verdana" pitchFamily="34" charset="0"/>
              </a:rPr>
              <a:t>This last point is very important as it will necessarily introduce design iteration</a:t>
            </a:r>
          </a:p>
        </p:txBody>
      </p:sp>
    </p:spTree>
    <p:extLst>
      <p:ext uri="{BB962C8B-B14F-4D97-AF65-F5344CB8AC3E}">
        <p14:creationId xmlns:p14="http://schemas.microsoft.com/office/powerpoint/2010/main" val="2706021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3548664"/>
          </a:xfrm>
        </p:spPr>
        <p:txBody>
          <a:bodyPr/>
          <a:lstStyle/>
          <a:p>
            <a:pPr marL="0" indent="0">
              <a:buNone/>
            </a:pPr>
            <a:r>
              <a:rPr lang="en-GB" sz="2000" b="1" dirty="0"/>
              <a:t>In small teams</a:t>
            </a:r>
          </a:p>
          <a:p>
            <a:r>
              <a:rPr lang="en-GB" sz="1800" dirty="0"/>
              <a:t>Prepare a sketch od the two competing designs</a:t>
            </a:r>
          </a:p>
          <a:p>
            <a:r>
              <a:rPr lang="en-GB" sz="1800" dirty="0"/>
              <a:t>Perform a functional analysis to determine additional functionality</a:t>
            </a:r>
          </a:p>
          <a:p>
            <a:r>
              <a:rPr lang="en-GB" sz="1800" dirty="0"/>
              <a:t>What are the proposed solutions?</a:t>
            </a:r>
          </a:p>
          <a:p>
            <a:pPr marL="0" indent="0">
              <a:buNone/>
            </a:pPr>
            <a:r>
              <a:rPr lang="en-GB" sz="2000" b="1" dirty="0"/>
              <a:t>Time: 30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39987468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19091"/>
            <a:ext cx="6489700" cy="563247"/>
          </a:xfrm>
        </p:spPr>
        <p:txBody>
          <a:bodyPr/>
          <a:lstStyle/>
          <a:p>
            <a:r>
              <a:rPr lang="en-US" dirty="0"/>
              <a:t>A Concept Design</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42</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535637" y="2253218"/>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1002535" y="102040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2013067" y="5280982"/>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1822331189"/>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43</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50412" y="3100473"/>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1167788" y="1356189"/>
            <a:ext cx="8890814" cy="400110"/>
          </a:xfrm>
          <a:prstGeom prst="rect">
            <a:avLst/>
          </a:prstGeom>
          <a:noFill/>
        </p:spPr>
        <p:txBody>
          <a:bodyPr wrap="square" rtlCol="0">
            <a:spAutoFit/>
          </a:bodyPr>
          <a:lstStyle/>
          <a:p>
            <a:r>
              <a:rPr lang="en-US" sz="2000" dirty="0"/>
              <a:t>The nature of the selected munition design mean it has 4 distinct subsystems</a:t>
            </a:r>
          </a:p>
        </p:txBody>
      </p:sp>
      <p:sp>
        <p:nvSpPr>
          <p:cNvPr id="7" name="Oval 6">
            <a:extLst>
              <a:ext uri="{FF2B5EF4-FFF2-40B4-BE49-F238E27FC236}">
                <a16:creationId xmlns:a16="http://schemas.microsoft.com/office/drawing/2014/main" id="{1198EB06-B68E-2B49-8209-915A1FEBF82B}"/>
              </a:ext>
            </a:extLst>
          </p:cNvPr>
          <p:cNvSpPr/>
          <p:nvPr/>
        </p:nvSpPr>
        <p:spPr>
          <a:xfrm>
            <a:off x="3250058" y="2887039"/>
            <a:ext cx="1469206"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654F736-2AA9-8F42-9005-EEEBA2D5142A}"/>
              </a:ext>
            </a:extLst>
          </p:cNvPr>
          <p:cNvSpPr/>
          <p:nvPr/>
        </p:nvSpPr>
        <p:spPr>
          <a:xfrm>
            <a:off x="7667343" y="3179536"/>
            <a:ext cx="832685"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F0640E-F2A5-CA4F-B393-C09DE8816CFB}"/>
              </a:ext>
            </a:extLst>
          </p:cNvPr>
          <p:cNvSpPr txBox="1"/>
          <p:nvPr/>
        </p:nvSpPr>
        <p:spPr>
          <a:xfrm>
            <a:off x="1333041" y="4989151"/>
            <a:ext cx="9661793" cy="923330"/>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 </a:t>
            </a:r>
          </a:p>
        </p:txBody>
      </p:sp>
    </p:spTree>
    <p:extLst>
      <p:ext uri="{BB962C8B-B14F-4D97-AF65-F5344CB8AC3E}">
        <p14:creationId xmlns:p14="http://schemas.microsoft.com/office/powerpoint/2010/main" val="4255400935"/>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3"/>
          <p:cNvSpPr>
            <a:spLocks noGrp="1" noChangeArrowheads="1"/>
          </p:cNvSpPr>
          <p:nvPr>
            <p:ph sz="quarter" idx="16"/>
          </p:nvPr>
        </p:nvSpPr>
        <p:spPr>
          <a:xfrm>
            <a:off x="658369" y="1194455"/>
            <a:ext cx="5278967" cy="4842788"/>
          </a:xfrm>
        </p:spPr>
        <p:txBody>
          <a:bodyPr>
            <a:normAutofit/>
          </a:bodyPr>
          <a:lstStyle/>
          <a:p>
            <a:pPr marL="0" indent="0">
              <a:lnSpc>
                <a:spcPct val="110000"/>
              </a:lnSpc>
              <a:buNone/>
            </a:pPr>
            <a:r>
              <a:rPr lang="en-GB" sz="1700" dirty="0"/>
              <a:t>The generic system functionality is not the complete set of system functionality – a system can have functionality that is not generic:</a:t>
            </a:r>
          </a:p>
          <a:p>
            <a:pPr>
              <a:lnSpc>
                <a:spcPct val="110000"/>
              </a:lnSpc>
            </a:pPr>
            <a:r>
              <a:rPr lang="en-GB" b="1" dirty="0">
                <a:solidFill>
                  <a:schemeClr val="accent5">
                    <a:lumMod val="50000"/>
                  </a:schemeClr>
                </a:solidFill>
              </a:rPr>
              <a:t>Solution Dependent Functionality: </a:t>
            </a:r>
            <a:r>
              <a:rPr lang="en-GB" dirty="0"/>
              <a:t>A particular generic function solution may require further solution specific functionality. </a:t>
            </a:r>
          </a:p>
          <a:p>
            <a:pPr>
              <a:lnSpc>
                <a:spcPct val="110000"/>
              </a:lnSpc>
            </a:pPr>
            <a:r>
              <a:rPr lang="en-GB" b="1" dirty="0">
                <a:solidFill>
                  <a:schemeClr val="accent5">
                    <a:lumMod val="50000"/>
                  </a:schemeClr>
                </a:solidFill>
              </a:rPr>
              <a:t>Legislation Dependent Functionality: </a:t>
            </a:r>
            <a:r>
              <a:rPr lang="en-GB" dirty="0"/>
              <a:t>legislation requires us to incorporate additional functionality. </a:t>
            </a:r>
          </a:p>
          <a:p>
            <a:pPr>
              <a:lnSpc>
                <a:spcPct val="110000"/>
              </a:lnSpc>
            </a:pPr>
            <a:r>
              <a:rPr lang="en-GB" b="1" dirty="0">
                <a:solidFill>
                  <a:schemeClr val="accent5">
                    <a:lumMod val="50000"/>
                  </a:schemeClr>
                </a:solidFill>
              </a:rPr>
              <a:t>Architectural Functionality: </a:t>
            </a:r>
            <a:r>
              <a:rPr lang="en-GB" dirty="0"/>
              <a:t>At the system level the collected functional solutions require further functionality typically to support, align, contain and protect. </a:t>
            </a:r>
          </a:p>
          <a:p>
            <a:pPr>
              <a:lnSpc>
                <a:spcPct val="110000"/>
              </a:lnSpc>
            </a:pPr>
            <a:r>
              <a:rPr lang="en-GB" b="1" dirty="0">
                <a:solidFill>
                  <a:schemeClr val="accent5">
                    <a:lumMod val="50000"/>
                  </a:schemeClr>
                </a:solidFill>
              </a:rPr>
              <a:t>Emergent Functionality: </a:t>
            </a:r>
            <a:r>
              <a:rPr lang="en-GB" dirty="0"/>
              <a:t>Functionality aimed at managing Unwanted Behaviour. Usually relates to informing the user of failure situations </a:t>
            </a:r>
          </a:p>
        </p:txBody>
      </p:sp>
      <p:sp>
        <p:nvSpPr>
          <p:cNvPr id="2" name="Content Placeholder 1"/>
          <p:cNvSpPr>
            <a:spLocks noGrp="1"/>
          </p:cNvSpPr>
          <p:nvPr>
            <p:ph sz="quarter" idx="17"/>
          </p:nvPr>
        </p:nvSpPr>
        <p:spPr>
          <a:xfrm>
            <a:off x="6313489" y="1194455"/>
            <a:ext cx="3959225" cy="4240575"/>
          </a:xfrm>
        </p:spPr>
        <p:style>
          <a:lnRef idx="1">
            <a:schemeClr val="accent5"/>
          </a:lnRef>
          <a:fillRef idx="2">
            <a:schemeClr val="accent5"/>
          </a:fillRef>
          <a:effectRef idx="1">
            <a:schemeClr val="accent5"/>
          </a:effectRef>
          <a:fontRef idx="minor">
            <a:schemeClr val="dk1"/>
          </a:fontRef>
        </p:style>
        <p:txBody>
          <a:bodyPr>
            <a:normAutofit/>
          </a:bodyPr>
          <a:lstStyle/>
          <a:p>
            <a:pPr>
              <a:lnSpc>
                <a:spcPct val="100000"/>
              </a:lnSpc>
              <a:spcBef>
                <a:spcPts val="0"/>
              </a:spcBef>
            </a:pPr>
            <a:r>
              <a:rPr lang="en-US" dirty="0"/>
              <a:t>So far we have identified solutions to just the generic functionality (and perhaps through FFMEA emergent functions/solutions) to create a number of concept designs</a:t>
            </a:r>
          </a:p>
          <a:p>
            <a:pPr>
              <a:lnSpc>
                <a:spcPct val="100000"/>
              </a:lnSpc>
              <a:spcBef>
                <a:spcPts val="0"/>
              </a:spcBef>
            </a:pPr>
            <a:r>
              <a:rPr lang="en-US" dirty="0"/>
              <a:t>Our choice of solutions will lead to the need to include further solutions to support our choices. If I choose an electric motor as a motivator, I will have to provide an electric power source </a:t>
            </a:r>
            <a:r>
              <a:rPr lang="mr-IN" dirty="0"/>
              <a:t>–</a:t>
            </a:r>
            <a:r>
              <a:rPr lang="en-US" dirty="0"/>
              <a:t> a battery for example. These supporting solutions have functionality </a:t>
            </a:r>
            <a:r>
              <a:rPr lang="mr-IN" dirty="0"/>
              <a:t>–</a:t>
            </a:r>
            <a:r>
              <a:rPr lang="en-US" dirty="0"/>
              <a:t> solution dependent functionality</a:t>
            </a:r>
          </a:p>
          <a:p>
            <a:pPr>
              <a:lnSpc>
                <a:spcPct val="100000"/>
              </a:lnSpc>
              <a:spcBef>
                <a:spcPts val="0"/>
              </a:spcBef>
            </a:pPr>
            <a:r>
              <a:rPr lang="en-US" dirty="0"/>
              <a:t>The need for architectural elements will also become apparent. These elements have functionality </a:t>
            </a:r>
            <a:r>
              <a:rPr lang="mr-IN" dirty="0"/>
              <a:t>–</a:t>
            </a:r>
            <a:r>
              <a:rPr lang="en-US" dirty="0"/>
              <a:t> architectural functionality </a:t>
            </a:r>
          </a:p>
        </p:txBody>
      </p:sp>
      <p:sp>
        <p:nvSpPr>
          <p:cNvPr id="107521" name="Rectangle 2"/>
          <p:cNvSpPr>
            <a:spLocks noGrp="1" noChangeArrowheads="1"/>
          </p:cNvSpPr>
          <p:nvPr>
            <p:ph type="title"/>
          </p:nvPr>
        </p:nvSpPr>
        <p:spPr>
          <a:xfrm>
            <a:off x="658369" y="306549"/>
            <a:ext cx="10642293" cy="514208"/>
          </a:xfrm>
        </p:spPr>
        <p:txBody>
          <a:bodyPr/>
          <a:lstStyle/>
          <a:p>
            <a:r>
              <a:rPr lang="en-GB" sz="2701" dirty="0"/>
              <a:t>Remember there is more to a system than its Generic Functionality</a:t>
            </a:r>
          </a:p>
        </p:txBody>
      </p:sp>
    </p:spTree>
    <p:extLst>
      <p:ext uri="{BB962C8B-B14F-4D97-AF65-F5344CB8AC3E}">
        <p14:creationId xmlns:p14="http://schemas.microsoft.com/office/powerpoint/2010/main" val="305746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a:blip r:embed="rId2"/>
          <a:stretch>
            <a:fillRect/>
          </a:stretch>
        </p:blipFill>
        <p:spPr>
          <a:xfrm>
            <a:off x="2240715" y="2059740"/>
            <a:ext cx="3986060" cy="3779661"/>
          </a:xfrm>
          <a:prstGeom prst="rect">
            <a:avLst/>
          </a:prstGeom>
        </p:spPr>
      </p:pic>
      <p:sp>
        <p:nvSpPr>
          <p:cNvPr id="2" name="Title 1"/>
          <p:cNvSpPr>
            <a:spLocks noGrp="1"/>
          </p:cNvSpPr>
          <p:nvPr>
            <p:ph type="title"/>
          </p:nvPr>
        </p:nvSpPr>
        <p:spPr>
          <a:xfrm>
            <a:off x="1665767" y="547139"/>
            <a:ext cx="6489700" cy="488719"/>
          </a:xfrm>
        </p:spPr>
        <p:txBody>
          <a:bodyPr/>
          <a:lstStyle/>
          <a:p>
            <a:r>
              <a:rPr lang="en-US" dirty="0"/>
              <a:t>We Iterate the Design</a:t>
            </a:r>
          </a:p>
        </p:txBody>
      </p:sp>
      <p:sp>
        <p:nvSpPr>
          <p:cNvPr id="13" name="Content Placeholder 12"/>
          <p:cNvSpPr>
            <a:spLocks noGrp="1"/>
          </p:cNvSpPr>
          <p:nvPr>
            <p:ph sz="half" idx="4294967295"/>
          </p:nvPr>
        </p:nvSpPr>
        <p:spPr>
          <a:xfrm>
            <a:off x="7954414" y="1202902"/>
            <a:ext cx="3756515" cy="3700462"/>
          </a:xfrm>
        </p:spPr>
        <p:style>
          <a:lnRef idx="1">
            <a:schemeClr val="accent2"/>
          </a:lnRef>
          <a:fillRef idx="2">
            <a:schemeClr val="accent2"/>
          </a:fillRef>
          <a:effectRef idx="1">
            <a:schemeClr val="accent2"/>
          </a:effectRef>
          <a:fontRef idx="minor">
            <a:schemeClr val="dk1"/>
          </a:fontRef>
        </p:style>
        <p:txBody>
          <a:bodyPr>
            <a:normAutofit/>
          </a:bodyPr>
          <a:lstStyle/>
          <a:p>
            <a:pPr>
              <a:lnSpc>
                <a:spcPct val="100000"/>
              </a:lnSpc>
              <a:spcBef>
                <a:spcPts val="0"/>
              </a:spcBef>
            </a:pPr>
            <a:r>
              <a:rPr lang="en-US" sz="1800" dirty="0"/>
              <a:t>Whenever we identify additional solutions (either supporting or architectural), they can be treated as Non-functional Implementation Requirements and used to identify further functions (Functional Requirements) for which alternative solutions can be explored (new rows to add to the Function Means Table)</a:t>
            </a:r>
          </a:p>
          <a:p>
            <a:pPr>
              <a:lnSpc>
                <a:spcPct val="100000"/>
              </a:lnSpc>
              <a:spcBef>
                <a:spcPts val="0"/>
              </a:spcBef>
            </a:pPr>
            <a:r>
              <a:rPr lang="en-US" sz="1800" dirty="0"/>
              <a:t>We should also update all our earlier work (Use Case, Functional Model, QFD 1 etc.) </a:t>
            </a:r>
          </a:p>
        </p:txBody>
      </p:sp>
      <p:sp>
        <p:nvSpPr>
          <p:cNvPr id="11" name="Line 11"/>
          <p:cNvSpPr>
            <a:spLocks noChangeShapeType="1"/>
          </p:cNvSpPr>
          <p:nvPr/>
        </p:nvSpPr>
        <p:spPr bwMode="auto">
          <a:xfrm>
            <a:off x="4233745" y="3667774"/>
            <a:ext cx="2067007" cy="1779985"/>
          </a:xfrm>
          <a:prstGeom prst="line">
            <a:avLst/>
          </a:prstGeom>
          <a:noFill/>
          <a:ln w="1270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200" dirty="0"/>
          </a:p>
        </p:txBody>
      </p:sp>
      <p:sp>
        <p:nvSpPr>
          <p:cNvPr id="38" name="Oval 37"/>
          <p:cNvSpPr/>
          <p:nvPr/>
        </p:nvSpPr>
        <p:spPr>
          <a:xfrm>
            <a:off x="3500689" y="1530492"/>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Functions</a:t>
            </a:r>
          </a:p>
        </p:txBody>
      </p:sp>
      <p:sp>
        <p:nvSpPr>
          <p:cNvPr id="39" name="Oval 38"/>
          <p:cNvSpPr/>
          <p:nvPr/>
        </p:nvSpPr>
        <p:spPr>
          <a:xfrm>
            <a:off x="5540506" y="3281053"/>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Solutions</a:t>
            </a:r>
          </a:p>
        </p:txBody>
      </p:sp>
      <p:pic>
        <p:nvPicPr>
          <p:cNvPr id="41" name="Picture 40"/>
          <p:cNvPicPr>
            <a:picLocks noChangeAspect="1"/>
          </p:cNvPicPr>
          <p:nvPr/>
        </p:nvPicPr>
        <p:blipFill>
          <a:blip r:embed="rId3"/>
          <a:stretch>
            <a:fillRect/>
          </a:stretch>
        </p:blipFill>
        <p:spPr>
          <a:xfrm>
            <a:off x="4233745" y="3280904"/>
            <a:ext cx="954284" cy="626432"/>
          </a:xfrm>
          <a:prstGeom prst="rect">
            <a:avLst/>
          </a:prstGeom>
        </p:spPr>
      </p:pic>
      <p:pic>
        <p:nvPicPr>
          <p:cNvPr id="42" name="Picture 41"/>
          <p:cNvPicPr>
            <a:picLocks noChangeAspect="1"/>
          </p:cNvPicPr>
          <p:nvPr/>
        </p:nvPicPr>
        <p:blipFill>
          <a:blip r:embed="rId4"/>
          <a:stretch>
            <a:fillRect/>
          </a:stretch>
        </p:blipFill>
        <p:spPr>
          <a:xfrm>
            <a:off x="3303309" y="3859256"/>
            <a:ext cx="952638" cy="631196"/>
          </a:xfrm>
          <a:prstGeom prst="rect">
            <a:avLst/>
          </a:prstGeom>
        </p:spPr>
      </p:pic>
      <p:pic>
        <p:nvPicPr>
          <p:cNvPr id="46" name="Picture 45"/>
          <p:cNvPicPr>
            <a:picLocks noChangeAspect="1"/>
          </p:cNvPicPr>
          <p:nvPr/>
        </p:nvPicPr>
        <p:blipFill>
          <a:blip r:embed="rId5"/>
          <a:stretch>
            <a:fillRect/>
          </a:stretch>
        </p:blipFill>
        <p:spPr>
          <a:xfrm>
            <a:off x="4602654" y="2476955"/>
            <a:ext cx="1224707" cy="803949"/>
          </a:xfrm>
          <a:prstGeom prst="rect">
            <a:avLst/>
          </a:prstGeom>
        </p:spPr>
      </p:pic>
      <p:pic>
        <p:nvPicPr>
          <p:cNvPr id="48" name="Picture 47"/>
          <p:cNvPicPr>
            <a:picLocks noChangeAspect="1"/>
          </p:cNvPicPr>
          <p:nvPr/>
        </p:nvPicPr>
        <p:blipFill>
          <a:blip r:embed="rId6"/>
          <a:stretch>
            <a:fillRect/>
          </a:stretch>
        </p:blipFill>
        <p:spPr>
          <a:xfrm>
            <a:off x="4507996" y="4073360"/>
            <a:ext cx="1325705" cy="878381"/>
          </a:xfrm>
          <a:prstGeom prst="rect">
            <a:avLst/>
          </a:prstGeom>
        </p:spPr>
      </p:pic>
      <p:sp>
        <p:nvSpPr>
          <p:cNvPr id="17" name="Oval 16"/>
          <p:cNvSpPr/>
          <p:nvPr/>
        </p:nvSpPr>
        <p:spPr>
          <a:xfrm>
            <a:off x="3496106" y="1537892"/>
            <a:ext cx="1466112" cy="946394"/>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200" dirty="0"/>
              <a:t>Functions</a:t>
            </a:r>
          </a:p>
        </p:txBody>
      </p:sp>
      <p:sp>
        <p:nvSpPr>
          <p:cNvPr id="19" name="Rectangle 12"/>
          <p:cNvSpPr>
            <a:spLocks noChangeArrowheads="1"/>
          </p:cNvSpPr>
          <p:nvPr/>
        </p:nvSpPr>
        <p:spPr bwMode="auto">
          <a:xfrm>
            <a:off x="5957461" y="5579280"/>
            <a:ext cx="4387378" cy="1054634"/>
          </a:xfrm>
          <a:prstGeom prst="rect">
            <a:avLst/>
          </a:prstGeom>
          <a:ln/>
        </p:spPr>
        <p:style>
          <a:lnRef idx="1">
            <a:schemeClr val="accent1"/>
          </a:lnRef>
          <a:fillRef idx="2">
            <a:schemeClr val="accent1"/>
          </a:fillRef>
          <a:effectRef idx="1">
            <a:schemeClr val="accent1"/>
          </a:effectRef>
          <a:fontRef idx="minor">
            <a:schemeClr val="dk1"/>
          </a:fontRef>
        </p:style>
        <p:txBody>
          <a:bodyPr wrap="square" lIns="69074" tIns="34537" rIns="69074" bIns="34537">
            <a:spAutoFit/>
          </a:bodyPr>
          <a:lstStyle/>
          <a:p>
            <a:pPr algn="ctr" eaLnBrk="0" hangingPunct="0"/>
            <a:r>
              <a:rPr lang="en-GB" altLang="x-none" sz="1600" dirty="0"/>
              <a:t>Increasing maturity</a:t>
            </a:r>
          </a:p>
          <a:p>
            <a:pPr algn="ctr" eaLnBrk="0" hangingPunct="0"/>
            <a:r>
              <a:rPr lang="en-GB" altLang="x-none" sz="1600" dirty="0"/>
              <a:t>of knowledge about the Stakeholders’ requirements, System Requirements</a:t>
            </a:r>
          </a:p>
          <a:p>
            <a:pPr algn="ctr" eaLnBrk="0" hangingPunct="0"/>
            <a:r>
              <a:rPr lang="en-GB" altLang="x-none" sz="1600" dirty="0"/>
              <a:t>and system/product information</a:t>
            </a:r>
            <a:endParaRPr lang="en-GB" altLang="x-none" sz="1200" dirty="0"/>
          </a:p>
        </p:txBody>
      </p:sp>
      <p:pic>
        <p:nvPicPr>
          <p:cNvPr id="23" name="Picture 22"/>
          <p:cNvPicPr>
            <a:picLocks noChangeAspect="1"/>
          </p:cNvPicPr>
          <p:nvPr/>
        </p:nvPicPr>
        <p:blipFill>
          <a:blip r:embed="rId5"/>
          <a:stretch>
            <a:fillRect/>
          </a:stretch>
        </p:blipFill>
        <p:spPr>
          <a:xfrm>
            <a:off x="1559169" y="2232607"/>
            <a:ext cx="1597176" cy="1048453"/>
          </a:xfrm>
          <a:prstGeom prst="rect">
            <a:avLst/>
          </a:prstGeom>
        </p:spPr>
      </p:pic>
      <p:sp>
        <p:nvSpPr>
          <p:cNvPr id="20" name="Oval 19">
            <a:extLst>
              <a:ext uri="{FF2B5EF4-FFF2-40B4-BE49-F238E27FC236}">
                <a16:creationId xmlns:a16="http://schemas.microsoft.com/office/drawing/2014/main" id="{25086D9E-6F89-6243-B341-DD3DCE53F0E5}"/>
              </a:ext>
            </a:extLst>
          </p:cNvPr>
          <p:cNvSpPr/>
          <p:nvPr/>
        </p:nvSpPr>
        <p:spPr>
          <a:xfrm>
            <a:off x="2825221" y="3120828"/>
            <a:ext cx="1052287" cy="633422"/>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900" dirty="0"/>
              <a:t>Solutions</a:t>
            </a:r>
          </a:p>
        </p:txBody>
      </p:sp>
      <p:sp>
        <p:nvSpPr>
          <p:cNvPr id="21" name="Oval 20">
            <a:extLst>
              <a:ext uri="{FF2B5EF4-FFF2-40B4-BE49-F238E27FC236}">
                <a16:creationId xmlns:a16="http://schemas.microsoft.com/office/drawing/2014/main" id="{1E57AE38-6E10-E441-AF9B-4B01F76FCB94}"/>
              </a:ext>
            </a:extLst>
          </p:cNvPr>
          <p:cNvSpPr/>
          <p:nvPr/>
        </p:nvSpPr>
        <p:spPr>
          <a:xfrm>
            <a:off x="2100791" y="4161042"/>
            <a:ext cx="1202079" cy="754161"/>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100" dirty="0"/>
              <a:t>Solutions</a:t>
            </a:r>
          </a:p>
        </p:txBody>
      </p:sp>
      <p:sp>
        <p:nvSpPr>
          <p:cNvPr id="24" name="Oval 23">
            <a:extLst>
              <a:ext uri="{FF2B5EF4-FFF2-40B4-BE49-F238E27FC236}">
                <a16:creationId xmlns:a16="http://schemas.microsoft.com/office/drawing/2014/main" id="{B966B9DF-2063-E845-8FD3-0E7336E18299}"/>
              </a:ext>
            </a:extLst>
          </p:cNvPr>
          <p:cNvSpPr/>
          <p:nvPr/>
        </p:nvSpPr>
        <p:spPr>
          <a:xfrm>
            <a:off x="3302869" y="3859257"/>
            <a:ext cx="971952" cy="636157"/>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900" dirty="0"/>
              <a:t>Functions</a:t>
            </a:r>
          </a:p>
        </p:txBody>
      </p:sp>
      <p:sp>
        <p:nvSpPr>
          <p:cNvPr id="25" name="Oval 24">
            <a:extLst>
              <a:ext uri="{FF2B5EF4-FFF2-40B4-BE49-F238E27FC236}">
                <a16:creationId xmlns:a16="http://schemas.microsoft.com/office/drawing/2014/main" id="{BDF7092A-F285-6E44-9B7E-1F1D39A30195}"/>
              </a:ext>
            </a:extLst>
          </p:cNvPr>
          <p:cNvSpPr/>
          <p:nvPr/>
        </p:nvSpPr>
        <p:spPr>
          <a:xfrm>
            <a:off x="4495114" y="4061522"/>
            <a:ext cx="1301250" cy="902055"/>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050" dirty="0"/>
              <a:t>Functions</a:t>
            </a:r>
          </a:p>
        </p:txBody>
      </p:sp>
    </p:spTree>
    <p:extLst>
      <p:ext uri="{BB962C8B-B14F-4D97-AF65-F5344CB8AC3E}">
        <p14:creationId xmlns:p14="http://schemas.microsoft.com/office/powerpoint/2010/main" val="4176321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4" grpId="0" animBg="1"/>
      <p:bldP spid="2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28063"/>
            <a:ext cx="6489700" cy="563247"/>
          </a:xfrm>
        </p:spPr>
        <p:txBody>
          <a:bodyPr/>
          <a:lstStyle/>
          <a:p>
            <a:r>
              <a:rPr lang="en-US" dirty="0"/>
              <a:t>Example</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46</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409700" y="791310"/>
            <a:ext cx="9144000" cy="2789695"/>
          </a:xfrm>
          <a:prstGeom prst="rect">
            <a:avLst/>
          </a:prstGeom>
        </p:spPr>
      </p:pic>
      <p:sp>
        <p:nvSpPr>
          <p:cNvPr id="7" name="TextBox 6">
            <a:extLst>
              <a:ext uri="{FF2B5EF4-FFF2-40B4-BE49-F238E27FC236}">
                <a16:creationId xmlns:a16="http://schemas.microsoft.com/office/drawing/2014/main" id="{DDE8C619-9BD6-0F4D-82F4-B73819AA7CB8}"/>
              </a:ext>
            </a:extLst>
          </p:cNvPr>
          <p:cNvSpPr txBox="1"/>
          <p:nvPr/>
        </p:nvSpPr>
        <p:spPr>
          <a:xfrm>
            <a:off x="1248993" y="691153"/>
            <a:ext cx="2308645" cy="369332"/>
          </a:xfrm>
          <a:prstGeom prst="rect">
            <a:avLst/>
          </a:prstGeom>
          <a:noFill/>
        </p:spPr>
        <p:txBody>
          <a:bodyPr wrap="none" rtlCol="0">
            <a:spAutoFit/>
          </a:bodyPr>
          <a:lstStyle/>
          <a:p>
            <a:r>
              <a:rPr lang="en-US" dirty="0"/>
              <a:t>The Concept Design </a:t>
            </a:r>
          </a:p>
        </p:txBody>
      </p:sp>
      <p:sp>
        <p:nvSpPr>
          <p:cNvPr id="8" name="TextBox 7">
            <a:extLst>
              <a:ext uri="{FF2B5EF4-FFF2-40B4-BE49-F238E27FC236}">
                <a16:creationId xmlns:a16="http://schemas.microsoft.com/office/drawing/2014/main" id="{12F70705-D9CF-4C44-9E43-DDA5E2A0AA08}"/>
              </a:ext>
            </a:extLst>
          </p:cNvPr>
          <p:cNvSpPr txBox="1"/>
          <p:nvPr/>
        </p:nvSpPr>
        <p:spPr>
          <a:xfrm>
            <a:off x="899742" y="3653924"/>
            <a:ext cx="9904571" cy="3139321"/>
          </a:xfrm>
          <a:prstGeom prst="rect">
            <a:avLst/>
          </a:prstGeom>
          <a:noFill/>
        </p:spPr>
        <p:txBody>
          <a:bodyPr wrap="none" rtlCol="0">
            <a:spAutoFit/>
          </a:bodyPr>
          <a:lstStyle/>
          <a:p>
            <a:r>
              <a:rPr lang="en-US" dirty="0"/>
              <a:t>Requires additional solution dependent, emergent and architectural functionality – for example:</a:t>
            </a:r>
          </a:p>
          <a:p>
            <a:endParaRPr lang="en-US" dirty="0"/>
          </a:p>
          <a:p>
            <a:pPr marL="285750" indent="-285750">
              <a:buFont typeface="Arial" panose="020B0604020202020204" pitchFamily="34" charset="0"/>
              <a:buChar char="•"/>
            </a:pPr>
            <a:r>
              <a:rPr lang="en-US" dirty="0"/>
              <a:t>REGULATE MOTIVE FORCE</a:t>
            </a:r>
          </a:p>
          <a:p>
            <a:pPr marL="285750" indent="-285750">
              <a:buFont typeface="Arial" panose="020B0604020202020204" pitchFamily="34" charset="0"/>
              <a:buChar char="•"/>
            </a:pPr>
            <a:r>
              <a:rPr lang="en-US" dirty="0"/>
              <a:t>SEAL SYSTEM (PRESSURE)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REMOVE HEAT (FROM SYSTEM)</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ALIGN INITIATING SYSTEM</a:t>
            </a:r>
          </a:p>
          <a:p>
            <a:pPr marL="285750" indent="-285750">
              <a:buFont typeface="Arial" panose="020B0604020202020204" pitchFamily="34" charset="0"/>
              <a:buChar char="•"/>
            </a:pPr>
            <a:r>
              <a:rPr lang="en-US" dirty="0"/>
              <a:t>SUPPORT FINS</a:t>
            </a:r>
          </a:p>
        </p:txBody>
      </p:sp>
      <p:sp>
        <p:nvSpPr>
          <p:cNvPr id="9" name="Left Arrow 8">
            <a:extLst>
              <a:ext uri="{FF2B5EF4-FFF2-40B4-BE49-F238E27FC236}">
                <a16:creationId xmlns:a16="http://schemas.microsoft.com/office/drawing/2014/main" id="{32F2E02E-35CC-D340-8277-1632ED83A890}"/>
              </a:ext>
            </a:extLst>
          </p:cNvPr>
          <p:cNvSpPr/>
          <p:nvPr/>
        </p:nvSpPr>
        <p:spPr>
          <a:xfrm>
            <a:off x="4916218" y="4038871"/>
            <a:ext cx="1957487" cy="893794"/>
          </a:xfrm>
          <a:prstGeom prst="leftArrow">
            <a:avLst>
              <a:gd name="adj1" fmla="val 67340"/>
              <a:gd name="adj2" fmla="val 5000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Solution Dependent</a:t>
            </a:r>
          </a:p>
        </p:txBody>
      </p:sp>
      <p:sp>
        <p:nvSpPr>
          <p:cNvPr id="11" name="Left Arrow 10">
            <a:extLst>
              <a:ext uri="{FF2B5EF4-FFF2-40B4-BE49-F238E27FC236}">
                <a16:creationId xmlns:a16="http://schemas.microsoft.com/office/drawing/2014/main" id="{ED793DF9-52D5-5F4A-8EBD-08AFB826D2EA}"/>
              </a:ext>
            </a:extLst>
          </p:cNvPr>
          <p:cNvSpPr/>
          <p:nvPr/>
        </p:nvSpPr>
        <p:spPr>
          <a:xfrm>
            <a:off x="5652181" y="5853204"/>
            <a:ext cx="1936358" cy="893794"/>
          </a:xfrm>
          <a:prstGeom prst="leftArrow">
            <a:avLst>
              <a:gd name="adj1" fmla="val 67340"/>
              <a:gd name="adj2" fmla="val 500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Architectural</a:t>
            </a:r>
          </a:p>
        </p:txBody>
      </p:sp>
      <p:sp>
        <p:nvSpPr>
          <p:cNvPr id="4" name="Left Arrow 8">
            <a:extLst>
              <a:ext uri="{FF2B5EF4-FFF2-40B4-BE49-F238E27FC236}">
                <a16:creationId xmlns:a16="http://schemas.microsoft.com/office/drawing/2014/main" id="{F4CCFEFC-B280-D056-4756-8A7DCF4C2F0B}"/>
              </a:ext>
            </a:extLst>
          </p:cNvPr>
          <p:cNvSpPr/>
          <p:nvPr/>
        </p:nvSpPr>
        <p:spPr>
          <a:xfrm>
            <a:off x="5341668" y="4946037"/>
            <a:ext cx="1957487" cy="893794"/>
          </a:xfrm>
          <a:prstGeom prst="leftArrow">
            <a:avLst>
              <a:gd name="adj1" fmla="val 67340"/>
              <a:gd name="adj2" fmla="val 50000"/>
            </a:avLst>
          </a:prstGeom>
          <a:solidFill>
            <a:schemeClr val="accent6">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Emergent</a:t>
            </a:r>
          </a:p>
        </p:txBody>
      </p:sp>
    </p:spTree>
    <p:extLst>
      <p:ext uri="{BB962C8B-B14F-4D97-AF65-F5344CB8AC3E}">
        <p14:creationId xmlns:p14="http://schemas.microsoft.com/office/powerpoint/2010/main" val="293582180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115923"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47</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Tree>
    <p:extLst>
      <p:ext uri="{BB962C8B-B14F-4D97-AF65-F5344CB8AC3E}">
        <p14:creationId xmlns:p14="http://schemas.microsoft.com/office/powerpoint/2010/main" val="539171486"/>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384005"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48</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
        <p:nvSpPr>
          <p:cNvPr id="5" name="Rounded Rectangular Callout 4">
            <a:extLst>
              <a:ext uri="{FF2B5EF4-FFF2-40B4-BE49-F238E27FC236}">
                <a16:creationId xmlns:a16="http://schemas.microsoft.com/office/drawing/2014/main" id="{47589878-D338-8C42-9AE8-D8FCC7897F7B}"/>
              </a:ext>
            </a:extLst>
          </p:cNvPr>
          <p:cNvSpPr/>
          <p:nvPr/>
        </p:nvSpPr>
        <p:spPr>
          <a:xfrm>
            <a:off x="9137152" y="2753474"/>
            <a:ext cx="1273995" cy="791110"/>
          </a:xfrm>
          <a:prstGeom prst="wedgeRoundRectCallout">
            <a:avLst>
              <a:gd name="adj1" fmla="val -99059"/>
              <a:gd name="adj2" fmla="val -6050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a:t>
            </a:r>
          </a:p>
        </p:txBody>
      </p:sp>
    </p:spTree>
    <p:extLst>
      <p:ext uri="{BB962C8B-B14F-4D97-AF65-F5344CB8AC3E}">
        <p14:creationId xmlns:p14="http://schemas.microsoft.com/office/powerpoint/2010/main" val="1243182522"/>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8FE3-C3AD-B04A-984E-B3C9323A7E0C}"/>
              </a:ext>
            </a:extLst>
          </p:cNvPr>
          <p:cNvSpPr>
            <a:spLocks noGrp="1"/>
          </p:cNvSpPr>
          <p:nvPr>
            <p:ph type="title"/>
          </p:nvPr>
        </p:nvSpPr>
        <p:spPr>
          <a:xfrm>
            <a:off x="1665767" y="542441"/>
            <a:ext cx="8893745" cy="493417"/>
          </a:xfrm>
        </p:spPr>
        <p:txBody>
          <a:bodyPr/>
          <a:lstStyle/>
          <a:p>
            <a:r>
              <a:rPr lang="en-US" dirty="0"/>
              <a:t>Generic + Solution Dependent and Architectural Functionality QFD 1</a:t>
            </a:r>
          </a:p>
        </p:txBody>
      </p:sp>
      <p:sp>
        <p:nvSpPr>
          <p:cNvPr id="3" name="Slide Number Placeholder 2">
            <a:extLst>
              <a:ext uri="{FF2B5EF4-FFF2-40B4-BE49-F238E27FC236}">
                <a16:creationId xmlns:a16="http://schemas.microsoft.com/office/drawing/2014/main" id="{5B8A6419-5649-B74B-91DD-EFF0CC637EE4}"/>
              </a:ext>
            </a:extLst>
          </p:cNvPr>
          <p:cNvSpPr>
            <a:spLocks noGrp="1"/>
          </p:cNvSpPr>
          <p:nvPr>
            <p:ph type="sldNum" sz="quarter" idx="4"/>
          </p:nvPr>
        </p:nvSpPr>
        <p:spPr/>
        <p:txBody>
          <a:bodyPr/>
          <a:lstStyle/>
          <a:p>
            <a:fld id="{C22618A1-DFED-413B-BF04-637AA2483EFF}" type="slidenum">
              <a:rPr lang="en-GB" smtClean="0"/>
              <a:pPr/>
              <a:t>49</a:t>
            </a:fld>
            <a:endParaRPr lang="en-GB" dirty="0"/>
          </a:p>
        </p:txBody>
      </p:sp>
      <p:pic>
        <p:nvPicPr>
          <p:cNvPr id="4" name="Picture 3">
            <a:extLst>
              <a:ext uri="{FF2B5EF4-FFF2-40B4-BE49-F238E27FC236}">
                <a16:creationId xmlns:a16="http://schemas.microsoft.com/office/drawing/2014/main" id="{D7EE1A41-24D8-B74B-90E8-5F69484F7009}"/>
              </a:ext>
            </a:extLst>
          </p:cNvPr>
          <p:cNvPicPr>
            <a:picLocks noChangeAspect="1"/>
          </p:cNvPicPr>
          <p:nvPr/>
        </p:nvPicPr>
        <p:blipFill rotWithShape="1">
          <a:blip r:embed="rId2"/>
          <a:srcRect l="2137"/>
          <a:stretch/>
        </p:blipFill>
        <p:spPr>
          <a:xfrm>
            <a:off x="1610942" y="2276044"/>
            <a:ext cx="8948569" cy="3847037"/>
          </a:xfrm>
          <a:prstGeom prst="rect">
            <a:avLst/>
          </a:prstGeom>
        </p:spPr>
      </p:pic>
      <p:sp>
        <p:nvSpPr>
          <p:cNvPr id="5" name="Rounded Rectangular Callout 4">
            <a:extLst>
              <a:ext uri="{FF2B5EF4-FFF2-40B4-BE49-F238E27FC236}">
                <a16:creationId xmlns:a16="http://schemas.microsoft.com/office/drawing/2014/main" id="{D7F9DCAB-B51C-9048-8727-C1369F6296E6}"/>
              </a:ext>
            </a:extLst>
          </p:cNvPr>
          <p:cNvSpPr/>
          <p:nvPr/>
        </p:nvSpPr>
        <p:spPr>
          <a:xfrm>
            <a:off x="7010400" y="1171254"/>
            <a:ext cx="2897312" cy="791110"/>
          </a:xfrm>
          <a:prstGeom prst="wedgeRoundRectCallout">
            <a:avLst>
              <a:gd name="adj1" fmla="val -93545"/>
              <a:gd name="adj2" fmla="val 10703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 + Solution Dependent + Architectural Functions</a:t>
            </a:r>
          </a:p>
        </p:txBody>
      </p:sp>
    </p:spTree>
    <p:extLst>
      <p:ext uri="{BB962C8B-B14F-4D97-AF65-F5344CB8AC3E}">
        <p14:creationId xmlns:p14="http://schemas.microsoft.com/office/powerpoint/2010/main" val="1750452631"/>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EDE8E8-A244-2741-B762-160F72F4AD37}"/>
              </a:ext>
            </a:extLst>
          </p:cNvPr>
          <p:cNvSpPr>
            <a:spLocks noGrp="1"/>
          </p:cNvSpPr>
          <p:nvPr>
            <p:ph type="sldNum" sz="quarter" idx="12"/>
          </p:nvPr>
        </p:nvSpPr>
        <p:spPr/>
        <p:txBody>
          <a:bodyPr/>
          <a:lstStyle/>
          <a:p>
            <a:fld id="{C22618A1-DFED-413B-BF04-637AA2483EFF}" type="slidenum">
              <a:rPr lang="en-GB" smtClean="0"/>
              <a:pPr/>
              <a:t>50</a:t>
            </a:fld>
            <a:endParaRPr lang="en-GB" dirty="0"/>
          </a:p>
        </p:txBody>
      </p:sp>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94063" y="1490296"/>
            <a:ext cx="10642293" cy="1040285"/>
          </a:xfrm>
        </p:spPr>
        <p:txBody>
          <a:bodyPr/>
          <a:lstStyle/>
          <a:p>
            <a:r>
              <a:rPr lang="en-US" dirty="0"/>
              <a:t>Solution Dependent functionality can also be important especially if it contributes to important generic functionality</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a:xfrm>
            <a:off x="473161" y="244073"/>
            <a:ext cx="7434482" cy="424732"/>
          </a:xfrm>
        </p:spPr>
        <p:txBody>
          <a:bodyPr/>
          <a:lstStyle/>
          <a:p>
            <a:r>
              <a:rPr lang="en-US" dirty="0"/>
              <a:t>Update Functional Importance</a:t>
            </a:r>
          </a:p>
        </p:txBody>
      </p:sp>
      <p:pic>
        <p:nvPicPr>
          <p:cNvPr id="8" name="Picture 7">
            <a:extLst>
              <a:ext uri="{FF2B5EF4-FFF2-40B4-BE49-F238E27FC236}">
                <a16:creationId xmlns:a16="http://schemas.microsoft.com/office/drawing/2014/main" id="{B68A4501-36E7-0148-AF8A-2DC258EA86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2447391"/>
            <a:ext cx="5040015" cy="3196226"/>
          </a:xfrm>
          <a:prstGeom prst="rect">
            <a:avLst/>
          </a:prstGeom>
        </p:spPr>
      </p:pic>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14" y="2530581"/>
            <a:ext cx="4484175" cy="2885167"/>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487372" y="566289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14" name="TextBox 13">
            <a:extLst>
              <a:ext uri="{FF2B5EF4-FFF2-40B4-BE49-F238E27FC236}">
                <a16:creationId xmlns:a16="http://schemas.microsoft.com/office/drawing/2014/main" id="{55AD9880-B9E5-7345-868D-CAD230AE9BF6}"/>
              </a:ext>
            </a:extLst>
          </p:cNvPr>
          <p:cNvSpPr txBox="1"/>
          <p:nvPr/>
        </p:nvSpPr>
        <p:spPr>
          <a:xfrm>
            <a:off x="7486950" y="5633235"/>
            <a:ext cx="3053560" cy="954107"/>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Solution dependent and Architectural Functionality </a:t>
            </a:r>
          </a:p>
        </p:txBody>
      </p:sp>
    </p:spTree>
    <p:extLst>
      <p:ext uri="{BB962C8B-B14F-4D97-AF65-F5344CB8AC3E}">
        <p14:creationId xmlns:p14="http://schemas.microsoft.com/office/powerpoint/2010/main" val="11228198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2908789" y="4111626"/>
            <a:ext cx="6400800" cy="1243417"/>
          </a:xfrm>
        </p:spPr>
        <p:txBody>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46355" y="874716"/>
            <a:ext cx="2258157" cy="2270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57149" y="1027116"/>
            <a:ext cx="1585546" cy="1635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5797" y="514404"/>
            <a:ext cx="2161443" cy="34147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156ED7AC-D91F-49CA-B7D1-0CF1A04C5C90}"/>
              </a:ext>
            </a:extLst>
          </p:cNvPr>
          <p:cNvSpPr>
            <a:spLocks noGrp="1"/>
          </p:cNvSpPr>
          <p:nvPr>
            <p:ph type="sldNum" sz="quarter" idx="4"/>
          </p:nvPr>
        </p:nvSpPr>
        <p:spPr/>
        <p:txBody>
          <a:bodyPr/>
          <a:lstStyle/>
          <a:p>
            <a:fld id="{1375AD64-750F-4F68-B1B7-75972F27F639}" type="slidenum">
              <a:rPr lang="en-AU" smtClean="0"/>
              <a:pPr/>
              <a:t>51</a:t>
            </a:fld>
            <a:endParaRPr lang="en-AU" dirty="0"/>
          </a:p>
        </p:txBody>
      </p:sp>
    </p:spTree>
    <p:extLst>
      <p:ext uri="{BB962C8B-B14F-4D97-AF65-F5344CB8AC3E}">
        <p14:creationId xmlns:p14="http://schemas.microsoft.com/office/powerpoint/2010/main" val="23489600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52</a:t>
            </a:fld>
            <a:endParaRPr lang="en-US" dirty="0"/>
          </a:p>
        </p:txBody>
      </p:sp>
      <p:sp>
        <p:nvSpPr>
          <p:cNvPr id="38914" name="Rectangle 3"/>
          <p:cNvSpPr>
            <a:spLocks noGrp="1" noChangeArrowheads="1"/>
          </p:cNvSpPr>
          <p:nvPr>
            <p:ph type="body" sz="quarter" idx="13"/>
          </p:nvPr>
        </p:nvSpPr>
        <p:spPr>
          <a:xfrm>
            <a:off x="717234" y="951618"/>
            <a:ext cx="11006583" cy="1394741"/>
          </a:xfrm>
          <a:noFill/>
        </p:spPr>
        <p:txBody>
          <a:bodyPr vert="horz" lIns="90488" tIns="44450" rIns="90488" bIns="44450" rtlCol="0">
            <a:spAutoFit/>
          </a:bodyPr>
          <a:lstStyle/>
          <a:p>
            <a:pPr defTabSz="762000"/>
            <a:r>
              <a:rPr lang="en-GB" sz="1800" dirty="0">
                <a:latin typeface="Arial" charset="0"/>
              </a:rPr>
              <a:t>The purpose of Concept Integration is to identify many alternate potential complete system solutions</a:t>
            </a:r>
          </a:p>
          <a:p>
            <a:pPr defTabSz="762000"/>
            <a:r>
              <a:rPr lang="en-GB" sz="1800" dirty="0">
                <a:latin typeface="Arial" charset="0"/>
              </a:rPr>
              <a:t>The purpose of Concept Selection/Evaluation is to arrive at the best possible and feasible system solution from the candidate list or at least eliminate the weaker options</a:t>
            </a:r>
          </a:p>
          <a:p>
            <a:pPr defTabSz="762000"/>
            <a:r>
              <a:rPr lang="en-GB" sz="1800" dirty="0">
                <a:latin typeface="Arial" charset="0"/>
              </a:rPr>
              <a:t>A very useful tool is the Pugh Matrix</a:t>
            </a:r>
          </a:p>
        </p:txBody>
      </p:sp>
      <p:sp>
        <p:nvSpPr>
          <p:cNvPr id="38913" name="Rectangle 2"/>
          <p:cNvSpPr>
            <a:spLocks noGrp="1" noChangeArrowheads="1"/>
          </p:cNvSpPr>
          <p:nvPr>
            <p:ph type="title"/>
          </p:nvPr>
        </p:nvSpPr>
        <p:spPr>
          <a:xfrm>
            <a:off x="404075" y="178556"/>
            <a:ext cx="10990300" cy="424732"/>
          </a:xfrm>
          <a:noFill/>
        </p:spPr>
        <p:txBody>
          <a:bodyPr vert="horz" wrap="square" lIns="90488" tIns="44450" rIns="90488" bIns="44450" rtlCol="0" anchor="b" anchorCtr="0">
            <a:spAutoFit/>
          </a:bodyPr>
          <a:lstStyle/>
          <a:p>
            <a:pPr defTabSz="762000"/>
            <a:r>
              <a:rPr lang="en-GB" dirty="0">
                <a:latin typeface="Arial" charset="0"/>
              </a:rPr>
              <a:t>Concept Selection/Evaluation</a:t>
            </a:r>
          </a:p>
        </p:txBody>
      </p:sp>
      <p:pic>
        <p:nvPicPr>
          <p:cNvPr id="5" name="Picture 4">
            <a:extLst>
              <a:ext uri="{FF2B5EF4-FFF2-40B4-BE49-F238E27FC236}">
                <a16:creationId xmlns:a16="http://schemas.microsoft.com/office/drawing/2014/main" id="{175A6407-65CD-AB48-8A16-6C7FC2F86D4E}"/>
              </a:ext>
            </a:extLst>
          </p:cNvPr>
          <p:cNvPicPr>
            <a:picLocks noChangeAspect="1"/>
          </p:cNvPicPr>
          <p:nvPr/>
        </p:nvPicPr>
        <p:blipFill>
          <a:blip r:embed="rId3"/>
          <a:stretch>
            <a:fillRect/>
          </a:stretch>
        </p:blipFill>
        <p:spPr>
          <a:xfrm>
            <a:off x="3461290" y="3043023"/>
            <a:ext cx="5052445" cy="3266299"/>
          </a:xfrm>
          <a:prstGeom prst="rect">
            <a:avLst/>
          </a:prstGeom>
        </p:spPr>
      </p:pic>
    </p:spTree>
    <p:extLst>
      <p:ext uri="{BB962C8B-B14F-4D97-AF65-F5344CB8AC3E}">
        <p14:creationId xmlns:p14="http://schemas.microsoft.com/office/powerpoint/2010/main" val="2261555215"/>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8"/>
          <p:cNvSpPr>
            <a:spLocks noGrp="1"/>
          </p:cNvSpPr>
          <p:nvPr>
            <p:ph sz="quarter" idx="16"/>
          </p:nvPr>
        </p:nvSpPr>
        <p:spPr>
          <a:xfrm>
            <a:off x="849989" y="1216489"/>
            <a:ext cx="4911833" cy="5893921"/>
          </a:xfrm>
        </p:spPr>
        <p:txBody>
          <a:bodyPr/>
          <a:lstStyle/>
          <a:p>
            <a:pPr marL="0" indent="0">
              <a:buNone/>
            </a:pPr>
            <a:r>
              <a:rPr lang="en-GB" sz="1800" dirty="0"/>
              <a:t>What is it?</a:t>
            </a:r>
          </a:p>
          <a:p>
            <a:r>
              <a:rPr lang="en-GB" sz="1800" dirty="0"/>
              <a:t>The Pugh Matrix is useful when comparing a number of alternatives and for finding which best meets a set of requirements/criteria </a:t>
            </a:r>
          </a:p>
          <a:p>
            <a:pPr marL="0" indent="0">
              <a:buNone/>
            </a:pPr>
            <a:r>
              <a:rPr lang="en-GB" sz="1800" dirty="0"/>
              <a:t>Why do it?</a:t>
            </a:r>
          </a:p>
          <a:p>
            <a:r>
              <a:rPr lang="en-GB" sz="1800" dirty="0"/>
              <a:t>To quickly identify the best concept or eliminate the weaker ones</a:t>
            </a:r>
          </a:p>
          <a:p>
            <a:pPr marL="0" indent="0">
              <a:buNone/>
            </a:pPr>
            <a:r>
              <a:rPr lang="en-GB" sz="1800" dirty="0"/>
              <a:t>When to use it?</a:t>
            </a:r>
          </a:p>
          <a:p>
            <a:r>
              <a:rPr lang="en-GB" sz="1800" dirty="0"/>
              <a:t>Whenever attempting to decide between a number of alternate system concept designs </a:t>
            </a:r>
          </a:p>
          <a:p>
            <a:r>
              <a:rPr lang="en-GB" sz="1800" dirty="0"/>
              <a:t>Particularly useful when there is relatively large number of key customer requirements/criteria</a:t>
            </a:r>
          </a:p>
          <a:p>
            <a:pPr marL="0" indent="0">
              <a:buNone/>
            </a:pPr>
            <a:r>
              <a:rPr lang="en-GB" sz="1800" dirty="0"/>
              <a:t>Who Does it?</a:t>
            </a:r>
          </a:p>
          <a:p>
            <a:r>
              <a:rPr lang="en-GB" sz="1800" dirty="0"/>
              <a:t>Best performed by a team that includes all interested disciplines and functions</a:t>
            </a:r>
          </a:p>
          <a:p>
            <a:endParaRPr lang="en-GB" sz="1800" dirty="0"/>
          </a:p>
          <a:p>
            <a:pPr lvl="1"/>
            <a:endParaRPr lang="en-GB" sz="1800" dirty="0"/>
          </a:p>
        </p:txBody>
      </p:sp>
      <p:sp>
        <p:nvSpPr>
          <p:cNvPr id="52225" name="Title 7"/>
          <p:cNvSpPr>
            <a:spLocks noGrp="1"/>
          </p:cNvSpPr>
          <p:nvPr>
            <p:ph type="title"/>
          </p:nvPr>
        </p:nvSpPr>
        <p:spPr/>
        <p:txBody>
          <a:bodyPr/>
          <a:lstStyle/>
          <a:p>
            <a:r>
              <a:rPr lang="en-GB" dirty="0"/>
              <a:t>The Pugh Matrix</a:t>
            </a:r>
          </a:p>
        </p:txBody>
      </p:sp>
      <p:sp>
        <p:nvSpPr>
          <p:cNvPr id="52228" name="Rectangle 3"/>
          <p:cNvSpPr>
            <a:spLocks noChangeArrowheads="1"/>
          </p:cNvSpPr>
          <p:nvPr/>
        </p:nvSpPr>
        <p:spPr bwMode="auto">
          <a:xfrm>
            <a:off x="1524000" y="43934"/>
            <a:ext cx="18466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spAutoFit/>
          </a:bodyPr>
          <a:lstStyle/>
          <a:p>
            <a:pPr eaLnBrk="0" hangingPunct="0"/>
            <a:endParaRPr lang="en-US" dirty="0"/>
          </a:p>
        </p:txBody>
      </p:sp>
      <p:pic>
        <p:nvPicPr>
          <p:cNvPr id="7" name="Picture 6"/>
          <p:cNvPicPr/>
          <p:nvPr/>
        </p:nvPicPr>
        <p:blipFill>
          <a:blip r:embed="rId2"/>
          <a:srcRect/>
          <a:stretch>
            <a:fillRect/>
          </a:stretch>
        </p:blipFill>
        <p:spPr bwMode="auto">
          <a:xfrm>
            <a:off x="6590668" y="1509070"/>
            <a:ext cx="3527063" cy="4557640"/>
          </a:xfrm>
          <a:prstGeom prst="rect">
            <a:avLst/>
          </a:prstGeom>
          <a:noFill/>
          <a:ln>
            <a:noFill/>
          </a:ln>
          <a:effectLst/>
        </p:spPr>
      </p:pic>
    </p:spTree>
    <p:extLst>
      <p:ext uri="{BB962C8B-B14F-4D97-AF65-F5344CB8AC3E}">
        <p14:creationId xmlns:p14="http://schemas.microsoft.com/office/powerpoint/2010/main" val="30484516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616936" y="306979"/>
            <a:ext cx="6489700" cy="431424"/>
          </a:xfrm>
        </p:spPr>
        <p:txBody>
          <a:bodyPr/>
          <a:lstStyle/>
          <a:p>
            <a:r>
              <a:rPr lang="en-GB" dirty="0"/>
              <a:t>Pugh Matrix Process- How to do it</a:t>
            </a:r>
          </a:p>
        </p:txBody>
      </p:sp>
      <p:sp>
        <p:nvSpPr>
          <p:cNvPr id="33795" name="Rectangle 3"/>
          <p:cNvSpPr>
            <a:spLocks noChangeArrowheads="1"/>
          </p:cNvSpPr>
          <p:nvPr/>
        </p:nvSpPr>
        <p:spPr bwMode="gray">
          <a:xfrm>
            <a:off x="2034894" y="1698299"/>
            <a:ext cx="2317938" cy="58672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lgn="ctr" eaLnBrk="0" hangingPunct="0">
              <a:defRPr/>
            </a:pPr>
            <a:r>
              <a:rPr lang="en-GB" sz="1200" dirty="0">
                <a:solidFill>
                  <a:schemeClr val="bg1"/>
                </a:solidFill>
              </a:rPr>
              <a:t>STEP 1: Determine evaluation – selection criteria</a:t>
            </a:r>
          </a:p>
        </p:txBody>
      </p:sp>
      <p:sp>
        <p:nvSpPr>
          <p:cNvPr id="33796" name="Rectangle 4"/>
          <p:cNvSpPr>
            <a:spLocks noChangeArrowheads="1"/>
          </p:cNvSpPr>
          <p:nvPr/>
        </p:nvSpPr>
        <p:spPr bwMode="gray">
          <a:xfrm>
            <a:off x="2995958" y="2419249"/>
            <a:ext cx="2271575" cy="56162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2: Select “standard” design concept for comparison</a:t>
            </a:r>
          </a:p>
        </p:txBody>
      </p:sp>
      <p:sp>
        <p:nvSpPr>
          <p:cNvPr id="33797" name="Rectangle 5"/>
          <p:cNvSpPr>
            <a:spLocks noChangeArrowheads="1"/>
          </p:cNvSpPr>
          <p:nvPr/>
        </p:nvSpPr>
        <p:spPr bwMode="gray">
          <a:xfrm>
            <a:off x="4005106" y="3115105"/>
            <a:ext cx="2572754" cy="58075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3: Compare options against “standard” and determine total score</a:t>
            </a:r>
          </a:p>
        </p:txBody>
      </p:sp>
      <p:sp>
        <p:nvSpPr>
          <p:cNvPr id="33798" name="Rectangle 6"/>
          <p:cNvSpPr>
            <a:spLocks noChangeArrowheads="1"/>
          </p:cNvSpPr>
          <p:nvPr/>
        </p:nvSpPr>
        <p:spPr bwMode="gray">
          <a:xfrm>
            <a:off x="4901751" y="3785969"/>
            <a:ext cx="2859945" cy="60470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4: Undertake qualitative optimization through consideration of hybrid concepts</a:t>
            </a:r>
          </a:p>
        </p:txBody>
      </p:sp>
      <p:sp>
        <p:nvSpPr>
          <p:cNvPr id="33801" name="AutoShape 9"/>
          <p:cNvSpPr>
            <a:spLocks noChangeArrowheads="1"/>
          </p:cNvSpPr>
          <p:nvPr/>
        </p:nvSpPr>
        <p:spPr bwMode="auto">
          <a:xfrm>
            <a:off x="8894823" y="4813056"/>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2" name="Rectangle 10"/>
          <p:cNvSpPr>
            <a:spLocks noChangeArrowheads="1"/>
          </p:cNvSpPr>
          <p:nvPr/>
        </p:nvSpPr>
        <p:spPr bwMode="gray">
          <a:xfrm>
            <a:off x="7516865" y="5268048"/>
            <a:ext cx="2365159" cy="52205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6: Evaluate results for a decision</a:t>
            </a:r>
          </a:p>
        </p:txBody>
      </p:sp>
      <p:sp>
        <p:nvSpPr>
          <p:cNvPr id="33804" name="AutoShape 12"/>
          <p:cNvSpPr>
            <a:spLocks noChangeArrowheads="1"/>
          </p:cNvSpPr>
          <p:nvPr/>
        </p:nvSpPr>
        <p:spPr bwMode="auto">
          <a:xfrm>
            <a:off x="5310817" y="2594666"/>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6" name="AutoShape 14"/>
          <p:cNvSpPr>
            <a:spLocks noChangeArrowheads="1"/>
          </p:cNvSpPr>
          <p:nvPr/>
        </p:nvSpPr>
        <p:spPr bwMode="auto">
          <a:xfrm>
            <a:off x="4352833" y="1929046"/>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8" name="Rectangle 16"/>
          <p:cNvSpPr>
            <a:spLocks noChangeArrowheads="1"/>
          </p:cNvSpPr>
          <p:nvPr/>
        </p:nvSpPr>
        <p:spPr bwMode="gray">
          <a:xfrm>
            <a:off x="6256331" y="4525721"/>
            <a:ext cx="2647591" cy="6457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5: Evaluate criteria weighting and sensitivity analysis</a:t>
            </a:r>
          </a:p>
        </p:txBody>
      </p:sp>
      <p:sp>
        <p:nvSpPr>
          <p:cNvPr id="33809" name="AutoShape 17"/>
          <p:cNvSpPr>
            <a:spLocks noChangeArrowheads="1"/>
          </p:cNvSpPr>
          <p:nvPr/>
        </p:nvSpPr>
        <p:spPr bwMode="auto">
          <a:xfrm>
            <a:off x="7696350" y="405706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18" name="AutoShape 14"/>
          <p:cNvSpPr>
            <a:spLocks noChangeArrowheads="1"/>
          </p:cNvSpPr>
          <p:nvPr/>
        </p:nvSpPr>
        <p:spPr bwMode="auto">
          <a:xfrm>
            <a:off x="6577861" y="33467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Tree>
    <p:extLst>
      <p:ext uri="{BB962C8B-B14F-4D97-AF65-F5344CB8AC3E}">
        <p14:creationId xmlns:p14="http://schemas.microsoft.com/office/powerpoint/2010/main" val="3403913509"/>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804231" y="1194455"/>
            <a:ext cx="5172771" cy="5278368"/>
          </a:xfrm>
        </p:spPr>
        <p:txBody>
          <a:bodyPr/>
          <a:lstStyle/>
          <a:p>
            <a:pPr marL="0" indent="0">
              <a:lnSpc>
                <a:spcPct val="100000"/>
              </a:lnSpc>
              <a:spcBef>
                <a:spcPts val="0"/>
              </a:spcBef>
              <a:buNone/>
            </a:pPr>
            <a:r>
              <a:rPr lang="en-GB" b="1" dirty="0">
                <a:latin typeface="Arial" charset="0"/>
              </a:rPr>
              <a:t>Step 1: </a:t>
            </a:r>
          </a:p>
          <a:p>
            <a:pPr>
              <a:lnSpc>
                <a:spcPct val="100000"/>
              </a:lnSpc>
              <a:spcBef>
                <a:spcPts val="0"/>
              </a:spcBef>
            </a:pPr>
            <a:r>
              <a:rPr lang="en-GB" sz="1400" dirty="0">
                <a:latin typeface="Arial" charset="0"/>
              </a:rPr>
              <a:t>Determine suitable evaluation criteria. The customer facing requirements particularly the key Non-Functional System Requirements are sensible. </a:t>
            </a:r>
            <a:r>
              <a:rPr lang="en-GB" sz="1400" b="1" dirty="0">
                <a:latin typeface="Arial" charset="0"/>
              </a:rPr>
              <a:t>It is important that these should be supplemented by other stakeholder requirements - criteria that reflect other stakeholder views – particularly those of the business</a:t>
            </a:r>
          </a:p>
          <a:p>
            <a:pPr>
              <a:lnSpc>
                <a:spcPct val="100000"/>
              </a:lnSpc>
              <a:spcBef>
                <a:spcPts val="0"/>
              </a:spcBef>
            </a:pPr>
            <a:r>
              <a:rPr lang="en-GB" sz="1400" dirty="0">
                <a:latin typeface="Arial" charset="0"/>
              </a:rPr>
              <a:t>It is vey important to have a clear definition of each criterion</a:t>
            </a:r>
          </a:p>
          <a:p>
            <a:pPr marL="0" indent="0">
              <a:lnSpc>
                <a:spcPct val="100000"/>
              </a:lnSpc>
              <a:spcBef>
                <a:spcPts val="0"/>
              </a:spcBef>
              <a:buNone/>
            </a:pPr>
            <a:r>
              <a:rPr lang="en-GB" b="1" dirty="0">
                <a:latin typeface="Arial" charset="0"/>
              </a:rPr>
              <a:t>Step 2:</a:t>
            </a:r>
          </a:p>
          <a:p>
            <a:pPr>
              <a:lnSpc>
                <a:spcPct val="100000"/>
              </a:lnSpc>
              <a:spcBef>
                <a:spcPts val="0"/>
              </a:spcBef>
            </a:pPr>
            <a:r>
              <a:rPr lang="en-GB" sz="1400" dirty="0">
                <a:latin typeface="Arial" charset="0"/>
              </a:rPr>
              <a:t>One design concept is selected to be the “standard”. All criteria are scored ‘S’ for “Standard”. If appropriate, a good choice is to use the previous design for the standard because it exists and therefore its performance should be well known</a:t>
            </a:r>
          </a:p>
          <a:p>
            <a:pPr marL="0" indent="0">
              <a:lnSpc>
                <a:spcPct val="100000"/>
              </a:lnSpc>
              <a:spcBef>
                <a:spcPts val="0"/>
              </a:spcBef>
              <a:buNone/>
            </a:pPr>
            <a:r>
              <a:rPr lang="en-GB" b="1" dirty="0">
                <a:latin typeface="Arial" charset="0"/>
              </a:rPr>
              <a:t>Step 3:</a:t>
            </a:r>
          </a:p>
          <a:p>
            <a:pPr>
              <a:lnSpc>
                <a:spcPct val="100000"/>
              </a:lnSpc>
              <a:spcBef>
                <a:spcPts val="0"/>
              </a:spcBef>
            </a:pPr>
            <a:r>
              <a:rPr lang="en-GB" sz="1400" dirty="0">
                <a:latin typeface="Arial" charset="0"/>
              </a:rPr>
              <a:t>Compare each design concept against the “standard”, “requirement by requirement” and decide a “pair-wise score with </a:t>
            </a:r>
          </a:p>
          <a:p>
            <a:pPr marL="536542" lvl="1" indent="0">
              <a:lnSpc>
                <a:spcPct val="100000"/>
              </a:lnSpc>
              <a:buNone/>
            </a:pPr>
            <a:r>
              <a:rPr lang="en-GB" sz="1400" dirty="0">
                <a:latin typeface="Arial" charset="0"/>
              </a:rPr>
              <a:t>S = same</a:t>
            </a:r>
          </a:p>
          <a:p>
            <a:pPr marL="536542" lvl="1" indent="0">
              <a:lnSpc>
                <a:spcPct val="100000"/>
              </a:lnSpc>
              <a:buNone/>
            </a:pPr>
            <a:r>
              <a:rPr lang="en-GB" sz="1400" dirty="0">
                <a:latin typeface="Arial" charset="0"/>
              </a:rPr>
              <a:t>+ = better</a:t>
            </a:r>
          </a:p>
          <a:p>
            <a:pPr marL="536542" lvl="1" indent="0">
              <a:lnSpc>
                <a:spcPct val="100000"/>
              </a:lnSpc>
              <a:buNone/>
            </a:pPr>
            <a:r>
              <a:rPr lang="en-GB" sz="1400" dirty="0">
                <a:latin typeface="Arial" charset="0"/>
              </a:rPr>
              <a:t> - = worse</a:t>
            </a:r>
          </a:p>
          <a:p>
            <a:pPr>
              <a:lnSpc>
                <a:spcPct val="100000"/>
              </a:lnSpc>
              <a:spcBef>
                <a:spcPts val="0"/>
              </a:spcBef>
            </a:pPr>
            <a:r>
              <a:rPr lang="en-GB" sz="1400" dirty="0">
                <a:latin typeface="Arial" charset="0"/>
              </a:rPr>
              <a:t>Can use ++ for much better and - - for much worse. </a:t>
            </a:r>
            <a:r>
              <a:rPr lang="en-GB" sz="1400" dirty="0"/>
              <a:t>Record decisions and rationale</a:t>
            </a:r>
          </a:p>
          <a:p>
            <a:pPr>
              <a:lnSpc>
                <a:spcPct val="100000"/>
              </a:lnSpc>
              <a:spcBef>
                <a:spcPts val="0"/>
              </a:spcBef>
            </a:pPr>
            <a:r>
              <a:rPr lang="en-GB" sz="1400" dirty="0"/>
              <a:t>Sum the +’s and –’s to determine the Total Score</a:t>
            </a:r>
          </a:p>
        </p:txBody>
      </p:sp>
      <p:sp>
        <p:nvSpPr>
          <p:cNvPr id="53249" name="Rectangle 2"/>
          <p:cNvSpPr>
            <a:spLocks noGrp="1" noChangeArrowheads="1"/>
          </p:cNvSpPr>
          <p:nvPr>
            <p:ph type="title"/>
          </p:nvPr>
        </p:nvSpPr>
        <p:spPr/>
        <p:txBody>
          <a:bodyPr/>
          <a:lstStyle/>
          <a:p>
            <a:r>
              <a:rPr lang="en-GB" dirty="0">
                <a:latin typeface="Arial" charset="0"/>
              </a:rPr>
              <a:t>How to Do it: Steps 1 to 3</a:t>
            </a:r>
          </a:p>
        </p:txBody>
      </p:sp>
      <p:graphicFrame>
        <p:nvGraphicFramePr>
          <p:cNvPr id="9" name="Object 7"/>
          <p:cNvGraphicFramePr>
            <a:graphicFrameLocks noChangeAspect="1"/>
          </p:cNvGraphicFramePr>
          <p:nvPr/>
        </p:nvGraphicFramePr>
        <p:xfrm>
          <a:off x="7098324" y="1334966"/>
          <a:ext cx="3414346" cy="4366846"/>
        </p:xfrm>
        <a:graphic>
          <a:graphicData uri="http://schemas.openxmlformats.org/presentationml/2006/ole">
            <mc:AlternateContent xmlns:mc="http://schemas.openxmlformats.org/markup-compatibility/2006">
              <mc:Choice xmlns:v="urn:schemas-microsoft-com:vml" Requires="v">
                <p:oleObj name="Worksheet" r:id="rId3" imgW="2425700" imgH="3352800" progId="Excel.Sheet.8">
                  <p:embed/>
                </p:oleObj>
              </mc:Choice>
              <mc:Fallback>
                <p:oleObj name="Worksheet" r:id="rId3" imgW="2425700" imgH="3352800" progId="Excel.Sheet.8">
                  <p:embed/>
                  <p:pic>
                    <p:nvPicPr>
                      <p:cNvPr id="9" name="Object 7"/>
                      <p:cNvPicPr>
                        <a:picLocks noChangeAspect="1" noChangeArrowheads="1"/>
                      </p:cNvPicPr>
                      <p:nvPr/>
                    </p:nvPicPr>
                    <p:blipFill>
                      <a:blip r:embed="rId4"/>
                      <a:srcRect/>
                      <a:stretch>
                        <a:fillRect/>
                      </a:stretch>
                    </p:blipFill>
                    <p:spPr bwMode="auto">
                      <a:xfrm>
                        <a:off x="7098324" y="1334966"/>
                        <a:ext cx="3414346" cy="4366846"/>
                      </a:xfrm>
                      <a:prstGeom prst="rect">
                        <a:avLst/>
                      </a:prstGeom>
                      <a:noFill/>
                      <a:ln>
                        <a:noFill/>
                      </a:ln>
                      <a:effectLst/>
                    </p:spPr>
                  </p:pic>
                </p:oleObj>
              </mc:Fallback>
            </mc:AlternateContent>
          </a:graphicData>
        </a:graphic>
      </p:graphicFrame>
      <p:sp>
        <p:nvSpPr>
          <p:cNvPr id="2" name="Rounded Rectangular Callout 1"/>
          <p:cNvSpPr/>
          <p:nvPr/>
        </p:nvSpPr>
        <p:spPr>
          <a:xfrm>
            <a:off x="6516461" y="5934809"/>
            <a:ext cx="2315140" cy="553098"/>
          </a:xfrm>
          <a:prstGeom prst="wedgeRoundRectCallout">
            <a:avLst>
              <a:gd name="adj1" fmla="val 57813"/>
              <a:gd name="adj2" fmla="val -26887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dirty="0">
                <a:latin typeface="Arial" charset="0"/>
              </a:rPr>
              <a:t>Always record rationale behind decisions</a:t>
            </a:r>
          </a:p>
        </p:txBody>
      </p:sp>
      <p:sp>
        <p:nvSpPr>
          <p:cNvPr id="3" name="Slide Number Placeholder 2">
            <a:extLst>
              <a:ext uri="{FF2B5EF4-FFF2-40B4-BE49-F238E27FC236}">
                <a16:creationId xmlns:a16="http://schemas.microsoft.com/office/drawing/2014/main" id="{4A2C880A-8ACA-4111-B583-1A0DA8ACA232}"/>
              </a:ext>
            </a:extLst>
          </p:cNvPr>
          <p:cNvSpPr>
            <a:spLocks noGrp="1"/>
          </p:cNvSpPr>
          <p:nvPr>
            <p:ph type="sldNum" sz="quarter" idx="15"/>
          </p:nvPr>
        </p:nvSpPr>
        <p:spPr/>
        <p:txBody>
          <a:bodyPr/>
          <a:lstStyle/>
          <a:p>
            <a:fld id="{C22618A1-DFED-413B-BF04-637AA2483EFF}" type="slidenum">
              <a:rPr lang="en-GB" smtClean="0"/>
              <a:pPr/>
              <a:t>55</a:t>
            </a:fld>
            <a:endParaRPr lang="en-GB" dirty="0"/>
          </a:p>
        </p:txBody>
      </p:sp>
    </p:spTree>
    <p:extLst>
      <p:ext uri="{BB962C8B-B14F-4D97-AF65-F5344CB8AC3E}">
        <p14:creationId xmlns:p14="http://schemas.microsoft.com/office/powerpoint/2010/main" val="1589845284"/>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2017777" y="1194455"/>
            <a:ext cx="2745370" cy="2773067"/>
          </a:xfrm>
        </p:spPr>
        <p:txBody>
          <a:bodyPr/>
          <a:lstStyle/>
          <a:p>
            <a:pPr marL="0" indent="0">
              <a:buNone/>
            </a:pPr>
            <a:r>
              <a:rPr lang="en-GB" sz="1800" b="1" dirty="0"/>
              <a:t>Step 4:</a:t>
            </a:r>
          </a:p>
          <a:p>
            <a:r>
              <a:rPr lang="en-GB" sz="1800" dirty="0"/>
              <a:t>Having scored each candidate design option, consider hybrids by combining where possible the best from each alternative. This is a form of qualitative optimisation. </a:t>
            </a:r>
          </a:p>
          <a:p>
            <a:endParaRPr lang="en-GB" dirty="0"/>
          </a:p>
        </p:txBody>
      </p:sp>
      <p:sp>
        <p:nvSpPr>
          <p:cNvPr id="53249" name="Rectangle 2"/>
          <p:cNvSpPr>
            <a:spLocks noGrp="1" noChangeArrowheads="1"/>
          </p:cNvSpPr>
          <p:nvPr>
            <p:ph type="title"/>
          </p:nvPr>
        </p:nvSpPr>
        <p:spPr/>
        <p:txBody>
          <a:bodyPr/>
          <a:lstStyle/>
          <a:p>
            <a:r>
              <a:rPr lang="en-GB" dirty="0"/>
              <a:t>How to Do it: Step 4 </a:t>
            </a:r>
          </a:p>
        </p:txBody>
      </p:sp>
      <p:graphicFrame>
        <p:nvGraphicFramePr>
          <p:cNvPr id="7" name="Object 7"/>
          <p:cNvGraphicFramePr>
            <a:graphicFrameLocks noChangeAspect="1"/>
          </p:cNvGraphicFramePr>
          <p:nvPr/>
        </p:nvGraphicFramePr>
        <p:xfrm>
          <a:off x="5121846" y="1281455"/>
          <a:ext cx="3561606" cy="4017254"/>
        </p:xfrm>
        <a:graphic>
          <a:graphicData uri="http://schemas.openxmlformats.org/presentationml/2006/ole">
            <mc:AlternateContent xmlns:mc="http://schemas.openxmlformats.org/markup-compatibility/2006">
              <mc:Choice xmlns:v="urn:schemas-microsoft-com:vml" Requires="v">
                <p:oleObj name="Worksheet" r:id="rId3" imgW="2463800" imgH="3352800" progId="Excel.Sheet.8">
                  <p:embed/>
                </p:oleObj>
              </mc:Choice>
              <mc:Fallback>
                <p:oleObj name="Worksheet" r:id="rId3" imgW="2463800" imgH="3352800" progId="Excel.Sheet.8">
                  <p:embed/>
                  <p:pic>
                    <p:nvPicPr>
                      <p:cNvPr id="7" name="Object 7"/>
                      <p:cNvPicPr>
                        <a:picLocks noChangeAspect="1" noChangeArrowheads="1"/>
                      </p:cNvPicPr>
                      <p:nvPr/>
                    </p:nvPicPr>
                    <p:blipFill>
                      <a:blip r:embed="rId4"/>
                      <a:srcRect/>
                      <a:stretch>
                        <a:fillRect/>
                      </a:stretch>
                    </p:blipFill>
                    <p:spPr bwMode="auto">
                      <a:xfrm>
                        <a:off x="5121846" y="1281455"/>
                        <a:ext cx="3561606" cy="4017254"/>
                      </a:xfrm>
                      <a:prstGeom prst="rect">
                        <a:avLst/>
                      </a:prstGeom>
                      <a:noFill/>
                      <a:ln>
                        <a:noFill/>
                      </a:ln>
                      <a:effectLst/>
                    </p:spPr>
                  </p:pic>
                </p:oleObj>
              </mc:Fallback>
            </mc:AlternateContent>
          </a:graphicData>
        </a:graphic>
      </p:graphicFrame>
      <p:sp>
        <p:nvSpPr>
          <p:cNvPr id="6" name="Rounded Rectangular Callout 5"/>
          <p:cNvSpPr/>
          <p:nvPr/>
        </p:nvSpPr>
        <p:spPr>
          <a:xfrm>
            <a:off x="8587199" y="2930096"/>
            <a:ext cx="2080803" cy="719970"/>
          </a:xfrm>
          <a:prstGeom prst="wedgeRoundRectCallout">
            <a:avLst>
              <a:gd name="adj1" fmla="val -63156"/>
              <a:gd name="adj2" fmla="val -160011"/>
              <a:gd name="adj3" fmla="val 16667"/>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477" dirty="0"/>
              <a:t>Concept BC – a hybrid between Concepts B and C </a:t>
            </a:r>
          </a:p>
        </p:txBody>
      </p:sp>
      <p:sp>
        <p:nvSpPr>
          <p:cNvPr id="2" name="Slide Number Placeholder 1">
            <a:extLst>
              <a:ext uri="{FF2B5EF4-FFF2-40B4-BE49-F238E27FC236}">
                <a16:creationId xmlns:a16="http://schemas.microsoft.com/office/drawing/2014/main" id="{B7AF34DB-F6EC-4F61-9EBE-E4091663E8A3}"/>
              </a:ext>
            </a:extLst>
          </p:cNvPr>
          <p:cNvSpPr>
            <a:spLocks noGrp="1"/>
          </p:cNvSpPr>
          <p:nvPr>
            <p:ph type="sldNum" sz="quarter" idx="15"/>
          </p:nvPr>
        </p:nvSpPr>
        <p:spPr/>
        <p:txBody>
          <a:bodyPr/>
          <a:lstStyle/>
          <a:p>
            <a:fld id="{C22618A1-DFED-413B-BF04-637AA2483EFF}" type="slidenum">
              <a:rPr lang="en-GB" smtClean="0"/>
              <a:pPr/>
              <a:t>56</a:t>
            </a:fld>
            <a:endParaRPr lang="en-GB" dirty="0"/>
          </a:p>
        </p:txBody>
      </p:sp>
    </p:spTree>
    <p:extLst>
      <p:ext uri="{BB962C8B-B14F-4D97-AF65-F5344CB8AC3E}">
        <p14:creationId xmlns:p14="http://schemas.microsoft.com/office/powerpoint/2010/main" val="270699700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5"/>
          <p:cNvSpPr>
            <a:spLocks noGrp="1"/>
          </p:cNvSpPr>
          <p:nvPr>
            <p:ph sz="quarter" idx="16"/>
          </p:nvPr>
        </p:nvSpPr>
        <p:spPr>
          <a:xfrm>
            <a:off x="634589" y="1194455"/>
            <a:ext cx="4982784" cy="5186873"/>
          </a:xfrm>
        </p:spPr>
        <p:txBody>
          <a:bodyPr>
            <a:normAutofit lnSpcReduction="10000"/>
          </a:bodyPr>
          <a:lstStyle/>
          <a:p>
            <a:pPr marL="0" indent="0">
              <a:lnSpc>
                <a:spcPct val="100000"/>
              </a:lnSpc>
              <a:spcBef>
                <a:spcPts val="0"/>
              </a:spcBef>
              <a:buNone/>
            </a:pPr>
            <a:r>
              <a:rPr lang="en-GB" sz="1800" b="1" dirty="0"/>
              <a:t>Step 5:</a:t>
            </a:r>
          </a:p>
          <a:p>
            <a:pPr>
              <a:lnSpc>
                <a:spcPct val="100000"/>
              </a:lnSpc>
              <a:spcBef>
                <a:spcPts val="0"/>
              </a:spcBef>
            </a:pPr>
            <a:r>
              <a:rPr lang="en-GB" sz="1800" dirty="0"/>
              <a:t>The ability of the Pugh Matrix to discriminate between concepts can be improved by weighting the criteria</a:t>
            </a:r>
          </a:p>
          <a:p>
            <a:pPr>
              <a:lnSpc>
                <a:spcPct val="100000"/>
              </a:lnSpc>
              <a:spcBef>
                <a:spcPts val="0"/>
              </a:spcBef>
            </a:pPr>
            <a:r>
              <a:rPr lang="en-GB" sz="1800" dirty="0"/>
              <a:t>The weighting is usually a simple 1 to 5 scale with 1 of the lowest importance and 5 of the highest </a:t>
            </a:r>
          </a:p>
          <a:p>
            <a:pPr>
              <a:lnSpc>
                <a:spcPct val="100000"/>
              </a:lnSpc>
              <a:spcBef>
                <a:spcPts val="0"/>
              </a:spcBef>
            </a:pPr>
            <a:r>
              <a:rPr lang="en-GB" sz="1800" dirty="0"/>
              <a:t>It is also possible to perform a simple sensitivity analysis to assess the impact of small variations in the weightings – i.e. conclusions should be insensitive to small variations in the weightings</a:t>
            </a:r>
          </a:p>
          <a:p>
            <a:pPr marL="0" indent="0">
              <a:lnSpc>
                <a:spcPct val="100000"/>
              </a:lnSpc>
              <a:spcBef>
                <a:spcPts val="0"/>
              </a:spcBef>
              <a:buNone/>
            </a:pPr>
            <a:r>
              <a:rPr lang="en-GB" sz="1800" b="1" dirty="0"/>
              <a:t>Step 6:</a:t>
            </a:r>
          </a:p>
          <a:p>
            <a:pPr>
              <a:lnSpc>
                <a:spcPct val="100000"/>
              </a:lnSpc>
              <a:spcBef>
                <a:spcPts val="0"/>
              </a:spcBef>
            </a:pPr>
            <a:r>
              <a:rPr lang="en-GB" sz="1800" dirty="0"/>
              <a:t>Make the decision and record reasons behind decisions. Quite often there is no clear “winner” but there is often a clear “loser” in such cases perform a sanity check (does the decision make sense) and remove the losing option.  </a:t>
            </a:r>
          </a:p>
        </p:txBody>
      </p:sp>
      <p:sp>
        <p:nvSpPr>
          <p:cNvPr id="55297" name="Rectangle 4"/>
          <p:cNvSpPr>
            <a:spLocks noGrp="1" noChangeArrowheads="1"/>
          </p:cNvSpPr>
          <p:nvPr>
            <p:ph type="title"/>
          </p:nvPr>
        </p:nvSpPr>
        <p:spPr/>
        <p:txBody>
          <a:bodyPr/>
          <a:lstStyle/>
          <a:p>
            <a:r>
              <a:rPr lang="en-GB" dirty="0"/>
              <a:t>How to do it: Steps 5 &amp; 6</a:t>
            </a:r>
          </a:p>
        </p:txBody>
      </p:sp>
      <p:graphicFrame>
        <p:nvGraphicFramePr>
          <p:cNvPr id="55299" name="Object 7"/>
          <p:cNvGraphicFramePr>
            <a:graphicFrameLocks noChangeAspect="1"/>
          </p:cNvGraphicFramePr>
          <p:nvPr/>
        </p:nvGraphicFramePr>
        <p:xfrm>
          <a:off x="7356605" y="1921748"/>
          <a:ext cx="3166137" cy="3701806"/>
        </p:xfrm>
        <a:graphic>
          <a:graphicData uri="http://schemas.openxmlformats.org/presentationml/2006/ole">
            <mc:AlternateContent xmlns:mc="http://schemas.openxmlformats.org/markup-compatibility/2006">
              <mc:Choice xmlns:v="urn:schemas-microsoft-com:vml" Requires="v">
                <p:oleObj name="Worksheet" r:id="rId3" imgW="2654300" imgH="3352800" progId="Excel.Sheet.8">
                  <p:embed/>
                </p:oleObj>
              </mc:Choice>
              <mc:Fallback>
                <p:oleObj name="Worksheet" r:id="rId3" imgW="2654300" imgH="3352800" progId="Excel.Sheet.8">
                  <p:embed/>
                  <p:pic>
                    <p:nvPicPr>
                      <p:cNvPr id="55299" name="Object 7"/>
                      <p:cNvPicPr>
                        <a:picLocks noChangeAspect="1" noChangeArrowheads="1"/>
                      </p:cNvPicPr>
                      <p:nvPr/>
                    </p:nvPicPr>
                    <p:blipFill>
                      <a:blip r:embed="rId4"/>
                      <a:srcRect/>
                      <a:stretch>
                        <a:fillRect/>
                      </a:stretch>
                    </p:blipFill>
                    <p:spPr bwMode="auto">
                      <a:xfrm>
                        <a:off x="7356605" y="1921748"/>
                        <a:ext cx="3166137" cy="3701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 name="Rounded Rectangular Callout 5"/>
          <p:cNvSpPr/>
          <p:nvPr/>
        </p:nvSpPr>
        <p:spPr>
          <a:xfrm>
            <a:off x="5707989" y="490625"/>
            <a:ext cx="1905000" cy="2862247"/>
          </a:xfrm>
          <a:prstGeom prst="wedgeRoundRectCallout">
            <a:avLst>
              <a:gd name="adj1" fmla="val 104912"/>
              <a:gd name="adj2" fmla="val 4211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If you do have weightings – don’t use them for the first pass to rank system solutions. Use them on the second pass – if the system solution ranking order is unchanged you have evidence of a robust decision.</a:t>
            </a:r>
          </a:p>
        </p:txBody>
      </p:sp>
      <p:sp>
        <p:nvSpPr>
          <p:cNvPr id="2" name="Slide Number Placeholder 1">
            <a:extLst>
              <a:ext uri="{FF2B5EF4-FFF2-40B4-BE49-F238E27FC236}">
                <a16:creationId xmlns:a16="http://schemas.microsoft.com/office/drawing/2014/main" id="{029FFDB0-103B-42B9-B76E-E2963DEFA452}"/>
              </a:ext>
            </a:extLst>
          </p:cNvPr>
          <p:cNvSpPr>
            <a:spLocks noGrp="1"/>
          </p:cNvSpPr>
          <p:nvPr>
            <p:ph type="sldNum" sz="quarter" idx="15"/>
          </p:nvPr>
        </p:nvSpPr>
        <p:spPr/>
        <p:txBody>
          <a:bodyPr/>
          <a:lstStyle/>
          <a:p>
            <a:fld id="{C22618A1-DFED-413B-BF04-637AA2483EFF}" type="slidenum">
              <a:rPr lang="en-GB" smtClean="0"/>
              <a:pPr/>
              <a:t>57</a:t>
            </a:fld>
            <a:endParaRPr lang="en-GB" dirty="0"/>
          </a:p>
        </p:txBody>
      </p:sp>
    </p:spTree>
    <p:extLst>
      <p:ext uri="{BB962C8B-B14F-4D97-AF65-F5344CB8AC3E}">
        <p14:creationId xmlns:p14="http://schemas.microsoft.com/office/powerpoint/2010/main" val="2599150278"/>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982191" y="1194454"/>
            <a:ext cx="4735563" cy="3477875"/>
          </a:xfrm>
        </p:spPr>
        <p:txBody>
          <a:bodyPr/>
          <a:lstStyle/>
          <a:p>
            <a:r>
              <a:rPr lang="en-US" sz="2400" dirty="0"/>
              <a:t>The strength and weakness of the Pugh Matrix is the pairwise comparison against a standard. We need to be consistent in our judgments </a:t>
            </a:r>
          </a:p>
          <a:p>
            <a:r>
              <a:rPr lang="en-US" sz="2400" dirty="0"/>
              <a:t>If we judge option A to be + (better) than the standard and option B to be – (worse). To be consistent Option A must be what compared to B?</a:t>
            </a:r>
          </a:p>
        </p:txBody>
      </p:sp>
      <p:sp>
        <p:nvSpPr>
          <p:cNvPr id="4" name="Content Placeholder 3"/>
          <p:cNvSpPr>
            <a:spLocks noGrp="1"/>
          </p:cNvSpPr>
          <p:nvPr>
            <p:ph sz="quarter" idx="17"/>
          </p:nvPr>
        </p:nvSpPr>
        <p:spPr>
          <a:xfrm>
            <a:off x="6313489" y="1194454"/>
            <a:ext cx="5311400" cy="2480679"/>
          </a:xfrm>
        </p:spPr>
        <p:txBody>
          <a:bodyPr/>
          <a:lstStyle/>
          <a:p>
            <a:r>
              <a:rPr lang="en-US" sz="2400" dirty="0"/>
              <a:t>A good consistency check is having found a winner that is not the standard, it is good practice to make it the standard, redo the pairwise comparison to test consistency, the ranking should be the same!</a:t>
            </a:r>
          </a:p>
          <a:p>
            <a:endParaRPr lang="en-US" sz="2400" dirty="0"/>
          </a:p>
        </p:txBody>
      </p:sp>
      <p:sp>
        <p:nvSpPr>
          <p:cNvPr id="2" name="Title 1"/>
          <p:cNvSpPr>
            <a:spLocks noGrp="1"/>
          </p:cNvSpPr>
          <p:nvPr>
            <p:ph type="title"/>
          </p:nvPr>
        </p:nvSpPr>
        <p:spPr>
          <a:xfrm>
            <a:off x="242912" y="261773"/>
            <a:ext cx="10990300" cy="424732"/>
          </a:xfrm>
        </p:spPr>
        <p:txBody>
          <a:bodyPr/>
          <a:lstStyle/>
          <a:p>
            <a:r>
              <a:rPr lang="en-US" dirty="0"/>
              <a:t>Double Check</a:t>
            </a:r>
          </a:p>
        </p:txBody>
      </p:sp>
      <p:sp>
        <p:nvSpPr>
          <p:cNvPr id="5" name="Slide Number Placeholder 4">
            <a:extLst>
              <a:ext uri="{FF2B5EF4-FFF2-40B4-BE49-F238E27FC236}">
                <a16:creationId xmlns:a16="http://schemas.microsoft.com/office/drawing/2014/main" id="{641A0F2B-4356-4452-AC34-30BA504F9FB4}"/>
              </a:ext>
            </a:extLst>
          </p:cNvPr>
          <p:cNvSpPr>
            <a:spLocks noGrp="1"/>
          </p:cNvSpPr>
          <p:nvPr>
            <p:ph type="sldNum" sz="quarter" idx="15"/>
          </p:nvPr>
        </p:nvSpPr>
        <p:spPr/>
        <p:txBody>
          <a:bodyPr/>
          <a:lstStyle/>
          <a:p>
            <a:fld id="{C22618A1-DFED-413B-BF04-637AA2483EFF}" type="slidenum">
              <a:rPr lang="en-GB" smtClean="0"/>
              <a:pPr/>
              <a:t>58</a:t>
            </a:fld>
            <a:endParaRPr lang="en-GB" dirty="0"/>
          </a:p>
        </p:txBody>
      </p:sp>
    </p:spTree>
    <p:extLst>
      <p:ext uri="{BB962C8B-B14F-4D97-AF65-F5344CB8AC3E}">
        <p14:creationId xmlns:p14="http://schemas.microsoft.com/office/powerpoint/2010/main" val="33232594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999942" y="1671127"/>
            <a:ext cx="3959225" cy="3570208"/>
          </a:xfrm>
        </p:spPr>
        <p:txBody>
          <a:bodyPr/>
          <a:lstStyle/>
          <a:p>
            <a:pPr marL="0" indent="0" defTabSz="762000">
              <a:buNone/>
            </a:pPr>
            <a:r>
              <a:rPr lang="en-GB" sz="2400" b="1" dirty="0">
                <a:latin typeface="Arial" charset="0"/>
              </a:rPr>
              <a:t>In small teams</a:t>
            </a:r>
          </a:p>
          <a:p>
            <a:pPr marL="0" indent="0" defTabSz="762000">
              <a:buNone/>
            </a:pPr>
            <a:endParaRPr lang="en-GB" sz="2400" b="1" dirty="0">
              <a:latin typeface="Arial" charset="0"/>
            </a:endParaRPr>
          </a:p>
          <a:p>
            <a:pPr defTabSz="762000"/>
            <a:r>
              <a:rPr lang="en-GB" sz="1800" dirty="0">
                <a:latin typeface="Arial" charset="0"/>
              </a:rPr>
              <a:t>Use a Pugh Matrix to make a final selection for your munition concept</a:t>
            </a:r>
          </a:p>
          <a:p>
            <a:pPr marL="0" indent="0" defTabSz="762000">
              <a:buNone/>
            </a:pPr>
            <a:endParaRPr lang="en-GB" sz="2000" b="1" dirty="0">
              <a:latin typeface="Arial" charset="0"/>
            </a:endParaRPr>
          </a:p>
          <a:p>
            <a:pPr marL="0" indent="0" defTabSz="762000">
              <a:buNone/>
            </a:pPr>
            <a:r>
              <a:rPr lang="en-GB" sz="2400" b="1" dirty="0">
                <a:latin typeface="Arial" charset="0"/>
              </a:rPr>
              <a:t>Time: 30 Minutes</a:t>
            </a:r>
          </a:p>
          <a:p>
            <a:pPr defTabSz="762000">
              <a:buNone/>
            </a:pPr>
            <a:endParaRPr lang="en-GB" dirty="0">
              <a:latin typeface="Arial" charset="0"/>
            </a:endParaRPr>
          </a:p>
          <a:p>
            <a:pPr defTabSz="762000">
              <a:buNone/>
            </a:pPr>
            <a:endParaRPr lang="en-GB" dirty="0">
              <a:latin typeface="Arial" charset="0"/>
            </a:endParaRPr>
          </a:p>
          <a:p>
            <a:pPr defTabSz="762000"/>
            <a:endParaRPr lang="en-GB" sz="2000" dirty="0">
              <a:latin typeface="Arial" charset="0"/>
            </a:endParaRPr>
          </a:p>
        </p:txBody>
      </p:sp>
      <p:sp>
        <p:nvSpPr>
          <p:cNvPr id="88066" name="Rectangle 2"/>
          <p:cNvSpPr>
            <a:spLocks noGrp="1" noChangeArrowheads="1"/>
          </p:cNvSpPr>
          <p:nvPr>
            <p:ph type="title"/>
          </p:nvPr>
        </p:nvSpPr>
        <p:spPr/>
        <p:txBody>
          <a:bodyPr/>
          <a:lstStyle/>
          <a:p>
            <a:pPr defTabSz="762000"/>
            <a:r>
              <a:rPr lang="en-GB" dirty="0">
                <a:latin typeface="Arial" charset="0"/>
              </a:rPr>
              <a:t>Exercise: Pugh Matrix</a:t>
            </a:r>
            <a:r>
              <a:rPr lang="en-GB" dirty="0">
                <a:latin typeface="Symbol" charset="0"/>
              </a:rPr>
              <a:t> </a:t>
            </a:r>
            <a:endParaRPr lang="en-GB" dirty="0">
              <a:latin typeface="Arial" charset="0"/>
            </a:endParaRPr>
          </a:p>
        </p:txBody>
      </p:sp>
      <p:pic>
        <p:nvPicPr>
          <p:cNvPr id="37" name="Picture 36">
            <a:extLst>
              <a:ext uri="{FF2B5EF4-FFF2-40B4-BE49-F238E27FC236}">
                <a16:creationId xmlns:a16="http://schemas.microsoft.com/office/drawing/2014/main" id="{0D89F304-BFC5-4A4C-916A-AAA6F4346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577" y="1671127"/>
            <a:ext cx="3678426" cy="2765948"/>
          </a:xfrm>
          <a:prstGeom prst="rect">
            <a:avLst/>
          </a:prstGeom>
        </p:spPr>
      </p:pic>
      <p:sp>
        <p:nvSpPr>
          <p:cNvPr id="2" name="Slide Number Placeholder 1">
            <a:extLst>
              <a:ext uri="{FF2B5EF4-FFF2-40B4-BE49-F238E27FC236}">
                <a16:creationId xmlns:a16="http://schemas.microsoft.com/office/drawing/2014/main" id="{586EFF40-06C3-476E-A660-3182C70A4E73}"/>
              </a:ext>
            </a:extLst>
          </p:cNvPr>
          <p:cNvSpPr>
            <a:spLocks noGrp="1"/>
          </p:cNvSpPr>
          <p:nvPr>
            <p:ph type="sldNum" sz="quarter" idx="15"/>
          </p:nvPr>
        </p:nvSpPr>
        <p:spPr/>
        <p:txBody>
          <a:bodyPr/>
          <a:lstStyle/>
          <a:p>
            <a:fld id="{C22618A1-DFED-413B-BF04-637AA2483EFF}" type="slidenum">
              <a:rPr lang="en-GB" smtClean="0"/>
              <a:pPr/>
              <a:t>59</a:t>
            </a:fld>
            <a:endParaRPr lang="en-GB" dirty="0"/>
          </a:p>
        </p:txBody>
      </p:sp>
    </p:spTree>
    <p:extLst>
      <p:ext uri="{BB962C8B-B14F-4D97-AF65-F5344CB8AC3E}">
        <p14:creationId xmlns:p14="http://schemas.microsoft.com/office/powerpoint/2010/main" val="39813101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A6DD08-3C84-7C45-83CE-549884C0F8BF}"/>
              </a:ext>
            </a:extLst>
          </p:cNvPr>
          <p:cNvSpPr>
            <a:spLocks noGrp="1"/>
          </p:cNvSpPr>
          <p:nvPr>
            <p:ph type="title"/>
          </p:nvPr>
        </p:nvSpPr>
        <p:spPr>
          <a:xfrm>
            <a:off x="244591" y="131115"/>
            <a:ext cx="6489700" cy="444187"/>
          </a:xfrm>
        </p:spPr>
        <p:txBody>
          <a:bodyPr/>
          <a:lstStyle/>
          <a:p>
            <a:r>
              <a:rPr lang="en-US" dirty="0"/>
              <a:t>A Model Answer</a:t>
            </a:r>
          </a:p>
        </p:txBody>
      </p:sp>
      <p:sp>
        <p:nvSpPr>
          <p:cNvPr id="2" name="Slide Number Placeholder 1">
            <a:extLst>
              <a:ext uri="{FF2B5EF4-FFF2-40B4-BE49-F238E27FC236}">
                <a16:creationId xmlns:a16="http://schemas.microsoft.com/office/drawing/2014/main" id="{8BDF00C9-149D-8748-89CC-CB3103226654}"/>
              </a:ext>
            </a:extLst>
          </p:cNvPr>
          <p:cNvSpPr>
            <a:spLocks noGrp="1"/>
          </p:cNvSpPr>
          <p:nvPr>
            <p:ph type="sldNum" sz="quarter" idx="4"/>
          </p:nvPr>
        </p:nvSpPr>
        <p:spPr/>
        <p:txBody>
          <a:bodyPr/>
          <a:lstStyle/>
          <a:p>
            <a:fld id="{C22618A1-DFED-413B-BF04-637AA2483EFF}" type="slidenum">
              <a:rPr lang="en-GB" smtClean="0"/>
              <a:pPr/>
              <a:t>60</a:t>
            </a:fld>
            <a:endParaRPr lang="en-GB" dirty="0"/>
          </a:p>
        </p:txBody>
      </p:sp>
      <p:pic>
        <p:nvPicPr>
          <p:cNvPr id="8" name="Picture 7">
            <a:extLst>
              <a:ext uri="{FF2B5EF4-FFF2-40B4-BE49-F238E27FC236}">
                <a16:creationId xmlns:a16="http://schemas.microsoft.com/office/drawing/2014/main" id="{9E7E0ED8-E536-2349-85AC-22072E73D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567" y="502192"/>
            <a:ext cx="4536315" cy="6002599"/>
          </a:xfrm>
          <a:prstGeom prst="rect">
            <a:avLst/>
          </a:prstGeom>
        </p:spPr>
      </p:pic>
    </p:spTree>
    <p:extLst>
      <p:ext uri="{BB962C8B-B14F-4D97-AF65-F5344CB8AC3E}">
        <p14:creationId xmlns:p14="http://schemas.microsoft.com/office/powerpoint/2010/main" val="764630035"/>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634589" y="1237504"/>
            <a:ext cx="5278967" cy="3804118"/>
          </a:xfrm>
        </p:spPr>
        <p:txBody>
          <a:bodyPr/>
          <a:lstStyle/>
          <a:p>
            <a:pPr marL="0" indent="0">
              <a:buNone/>
            </a:pPr>
            <a:r>
              <a:rPr lang="en-GB" sz="2400" b="1" dirty="0"/>
              <a:t>Pros</a:t>
            </a:r>
          </a:p>
          <a:p>
            <a:r>
              <a:rPr lang="en-GB" sz="2000" dirty="0"/>
              <a:t>Provides a rapid assessment of alternative whole concepts </a:t>
            </a:r>
          </a:p>
          <a:p>
            <a:r>
              <a:rPr lang="en-GB" sz="2000" dirty="0"/>
              <a:t>Can use stakeholder requirements to give greater confidence of compliance </a:t>
            </a:r>
          </a:p>
          <a:p>
            <a:r>
              <a:rPr lang="en-GB" sz="2000" dirty="0"/>
              <a:t>Can help develop hybrid system concepts (qualitative optimisation)</a:t>
            </a:r>
          </a:p>
          <a:p>
            <a:pPr lvl="2"/>
            <a:endParaRPr lang="en-GB" dirty="0"/>
          </a:p>
          <a:p>
            <a:endParaRPr lang="en-GB" dirty="0"/>
          </a:p>
          <a:p>
            <a:pPr lvl="2"/>
            <a:endParaRPr lang="en-GB" dirty="0"/>
          </a:p>
          <a:p>
            <a:endParaRPr lang="en-GB" dirty="0"/>
          </a:p>
        </p:txBody>
      </p:sp>
      <p:sp>
        <p:nvSpPr>
          <p:cNvPr id="49155" name="Rectangle 4"/>
          <p:cNvSpPr>
            <a:spLocks noGrp="1" noChangeArrowheads="1"/>
          </p:cNvSpPr>
          <p:nvPr>
            <p:ph sz="quarter" idx="17"/>
          </p:nvPr>
        </p:nvSpPr>
        <p:spPr>
          <a:xfrm>
            <a:off x="6313489" y="1194454"/>
            <a:ext cx="5243922" cy="4668970"/>
          </a:xfrm>
        </p:spPr>
        <p:txBody>
          <a:bodyPr/>
          <a:lstStyle/>
          <a:p>
            <a:pPr marL="0" indent="0">
              <a:buNone/>
            </a:pPr>
            <a:r>
              <a:rPr lang="en-GB" sz="2400" b="1" dirty="0"/>
              <a:t>Cons</a:t>
            </a:r>
          </a:p>
          <a:p>
            <a:r>
              <a:rPr lang="en-GB" sz="2000" dirty="0"/>
              <a:t>Temptation to use too many requirements slowing down the process</a:t>
            </a:r>
          </a:p>
          <a:p>
            <a:r>
              <a:rPr lang="en-GB" sz="2000" dirty="0"/>
              <a:t>Objective subjectivity! Can select criteria, weightings and scores to obtain any result!</a:t>
            </a:r>
          </a:p>
          <a:p>
            <a:r>
              <a:rPr lang="en-GB" sz="2000" dirty="0"/>
              <a:t>Often no clear winner (but eliminates the weaker options)</a:t>
            </a:r>
          </a:p>
          <a:p>
            <a:r>
              <a:rPr lang="en-GB" sz="2000" dirty="0"/>
              <a:t>Can be treated as a </a:t>
            </a:r>
            <a:r>
              <a:rPr lang="ja-JP" altLang="en-GB" sz="2000" dirty="0"/>
              <a:t>“</a:t>
            </a:r>
            <a:r>
              <a:rPr lang="en-GB" altLang="ja-JP" sz="2000" dirty="0"/>
              <a:t>handle turning</a:t>
            </a:r>
            <a:r>
              <a:rPr lang="ja-JP" altLang="en-GB" sz="2000" dirty="0"/>
              <a:t>”</a:t>
            </a:r>
            <a:r>
              <a:rPr lang="en-GB" altLang="ja-JP" sz="2000" dirty="0"/>
              <a:t> process without thinking</a:t>
            </a:r>
          </a:p>
          <a:p>
            <a:pPr lvl="2"/>
            <a:endParaRPr lang="en-GB" dirty="0"/>
          </a:p>
          <a:p>
            <a:endParaRPr lang="en-US" dirty="0"/>
          </a:p>
        </p:txBody>
      </p:sp>
      <p:sp>
        <p:nvSpPr>
          <p:cNvPr id="49153" name="Rectangle 2"/>
          <p:cNvSpPr>
            <a:spLocks noGrp="1" noChangeArrowheads="1"/>
          </p:cNvSpPr>
          <p:nvPr>
            <p:ph type="title"/>
          </p:nvPr>
        </p:nvSpPr>
        <p:spPr>
          <a:xfrm>
            <a:off x="242912" y="261773"/>
            <a:ext cx="10990300" cy="424732"/>
          </a:xfrm>
        </p:spPr>
        <p:txBody>
          <a:bodyPr/>
          <a:lstStyle/>
          <a:p>
            <a:r>
              <a:rPr lang="en-GB" dirty="0"/>
              <a:t>Summary: Pugh Matrix</a:t>
            </a:r>
          </a:p>
        </p:txBody>
      </p:sp>
      <p:sp>
        <p:nvSpPr>
          <p:cNvPr id="2" name="Slide Number Placeholder 1">
            <a:extLst>
              <a:ext uri="{FF2B5EF4-FFF2-40B4-BE49-F238E27FC236}">
                <a16:creationId xmlns:a16="http://schemas.microsoft.com/office/drawing/2014/main" id="{733F2A54-5D9B-43A0-98C9-9CA6C8B5FCA2}"/>
              </a:ext>
            </a:extLst>
          </p:cNvPr>
          <p:cNvSpPr>
            <a:spLocks noGrp="1"/>
          </p:cNvSpPr>
          <p:nvPr>
            <p:ph type="sldNum" sz="quarter" idx="15"/>
          </p:nvPr>
        </p:nvSpPr>
        <p:spPr/>
        <p:txBody>
          <a:bodyPr/>
          <a:lstStyle/>
          <a:p>
            <a:fld id="{C22618A1-DFED-413B-BF04-637AA2483EFF}" type="slidenum">
              <a:rPr lang="en-GB" smtClean="0"/>
              <a:pPr/>
              <a:t>61</a:t>
            </a:fld>
            <a:endParaRPr lang="en-GB" dirty="0"/>
          </a:p>
        </p:txBody>
      </p:sp>
    </p:spTree>
    <p:extLst>
      <p:ext uri="{BB962C8B-B14F-4D97-AF65-F5344CB8AC3E}">
        <p14:creationId xmlns:p14="http://schemas.microsoft.com/office/powerpoint/2010/main" val="24828890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5"/>
          </p:nvPr>
        </p:nvSpPr>
        <p:spPr/>
        <p:txBody>
          <a:bodyPr/>
          <a:lstStyle/>
          <a:p>
            <a:fld id="{4DD93AAA-9664-724C-BCA8-AA8BF9C19235}" type="slidenum">
              <a:rPr lang="en-US" smtClean="0"/>
              <a:pPr/>
              <a:t>62</a:t>
            </a:fld>
            <a:endParaRPr lang="en-US" dirty="0"/>
          </a:p>
        </p:txBody>
      </p:sp>
      <p:sp>
        <p:nvSpPr>
          <p:cNvPr id="3" name="Content Placeholder 2"/>
          <p:cNvSpPr>
            <a:spLocks noGrp="1"/>
          </p:cNvSpPr>
          <p:nvPr>
            <p:ph sz="quarter" idx="16"/>
          </p:nvPr>
        </p:nvSpPr>
        <p:spPr>
          <a:xfrm>
            <a:off x="1892270" y="1077460"/>
            <a:ext cx="3959225" cy="2813078"/>
          </a:xfrm>
        </p:spPr>
        <p:txBody>
          <a:bodyPr/>
          <a:lstStyle/>
          <a:p>
            <a:r>
              <a:rPr lang="en-US" sz="2400" dirty="0"/>
              <a:t>We have just selected our basic system concept(s)</a:t>
            </a:r>
          </a:p>
          <a:p>
            <a:r>
              <a:rPr lang="en-US" sz="2400" dirty="0"/>
              <a:t>We are about to do some detailed engineering and  analysis to “work-up” the design in more detail so we can specify the sub-systems</a:t>
            </a:r>
          </a:p>
        </p:txBody>
      </p:sp>
      <p:sp>
        <p:nvSpPr>
          <p:cNvPr id="2" name="Title 1"/>
          <p:cNvSpPr>
            <a:spLocks noGrp="1"/>
          </p:cNvSpPr>
          <p:nvPr>
            <p:ph type="title"/>
          </p:nvPr>
        </p:nvSpPr>
        <p:spPr/>
        <p:txBody>
          <a:bodyPr/>
          <a:lstStyle/>
          <a:p>
            <a:r>
              <a:rPr lang="en-US" dirty="0"/>
              <a:t>What Now</a:t>
            </a:r>
          </a:p>
        </p:txBody>
      </p:sp>
      <p:sp>
        <p:nvSpPr>
          <p:cNvPr id="6" name="TextBox 5"/>
          <p:cNvSpPr txBox="1"/>
          <p:nvPr/>
        </p:nvSpPr>
        <p:spPr>
          <a:xfrm>
            <a:off x="7326620" y="1860719"/>
            <a:ext cx="2916046"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This will involve determine sizes, selecting materials, performing stress analysis, etc.</a:t>
            </a:r>
          </a:p>
        </p:txBody>
      </p:sp>
      <p:sp>
        <p:nvSpPr>
          <p:cNvPr id="7" name="Right Arrow 6"/>
          <p:cNvSpPr/>
          <p:nvPr/>
        </p:nvSpPr>
        <p:spPr>
          <a:xfrm>
            <a:off x="6017224" y="2076270"/>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dirty="0"/>
          </a:p>
        </p:txBody>
      </p:sp>
      <p:sp>
        <p:nvSpPr>
          <p:cNvPr id="8" name="TextBox 7"/>
          <p:cNvSpPr txBox="1"/>
          <p:nvPr/>
        </p:nvSpPr>
        <p:spPr>
          <a:xfrm>
            <a:off x="2512563" y="4300233"/>
            <a:ext cx="6677864" cy="206210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Before we do we should just check the selected concept design will meet its requirements – we need to verify the design concept.</a:t>
            </a:r>
          </a:p>
        </p:txBody>
      </p:sp>
    </p:spTree>
    <p:extLst>
      <p:ext uri="{BB962C8B-B14F-4D97-AF65-F5344CB8AC3E}">
        <p14:creationId xmlns:p14="http://schemas.microsoft.com/office/powerpoint/2010/main" val="11210666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4232027" y="1611313"/>
            <a:ext cx="2580542" cy="4005262"/>
          </a:xfrm>
          <a:prstGeom prst="rect">
            <a:avLst/>
          </a:prstGeom>
          <a:solidFill>
            <a:srgbClr val="FF5050">
              <a:alpha val="48000"/>
            </a:srgb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2290" name="Text Box 2"/>
          <p:cNvSpPr txBox="1">
            <a:spLocks noChangeArrowheads="1"/>
          </p:cNvSpPr>
          <p:nvPr/>
        </p:nvSpPr>
        <p:spPr bwMode="auto">
          <a:xfrm>
            <a:off x="2939558" y="2109788"/>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Design Requirements. </a:t>
            </a:r>
          </a:p>
        </p:txBody>
      </p:sp>
      <p:sp>
        <p:nvSpPr>
          <p:cNvPr id="21507" name="Text Box 3"/>
          <p:cNvSpPr txBox="1">
            <a:spLocks noChangeArrowheads="1"/>
          </p:cNvSpPr>
          <p:nvPr/>
        </p:nvSpPr>
        <p:spPr bwMode="gray">
          <a:xfrm>
            <a:off x="2939680" y="2655888"/>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294" name="Text Box 4"/>
          <p:cNvSpPr txBox="1">
            <a:spLocks noChangeArrowheads="1"/>
          </p:cNvSpPr>
          <p:nvPr/>
        </p:nvSpPr>
        <p:spPr bwMode="auto">
          <a:xfrm rot="-5400000">
            <a:off x="2062164" y="3040195"/>
            <a:ext cx="1152525"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Customer Requirements</a:t>
            </a:r>
            <a:endParaRPr lang="en-GB" sz="800" dirty="0">
              <a:solidFill>
                <a:srgbClr val="000000"/>
              </a:solidFill>
            </a:endParaRPr>
          </a:p>
        </p:txBody>
      </p:sp>
      <p:sp>
        <p:nvSpPr>
          <p:cNvPr id="12295" name="Text Box 5"/>
          <p:cNvSpPr txBox="1">
            <a:spLocks noChangeArrowheads="1"/>
          </p:cNvSpPr>
          <p:nvPr/>
        </p:nvSpPr>
        <p:spPr bwMode="auto">
          <a:xfrm>
            <a:off x="2939558" y="3883025"/>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Design Requirement Targets</a:t>
            </a:r>
          </a:p>
        </p:txBody>
      </p:sp>
      <p:sp>
        <p:nvSpPr>
          <p:cNvPr id="12296" name="Text Box 6"/>
          <p:cNvSpPr txBox="1">
            <a:spLocks noChangeArrowheads="1"/>
          </p:cNvSpPr>
          <p:nvPr/>
        </p:nvSpPr>
        <p:spPr bwMode="auto">
          <a:xfrm>
            <a:off x="4870935" y="234950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Solution Requirements </a:t>
            </a:r>
          </a:p>
        </p:txBody>
      </p:sp>
      <p:sp>
        <p:nvSpPr>
          <p:cNvPr id="12297" name="Text Box 8"/>
          <p:cNvSpPr txBox="1">
            <a:spLocks noChangeArrowheads="1"/>
          </p:cNvSpPr>
          <p:nvPr/>
        </p:nvSpPr>
        <p:spPr bwMode="auto">
          <a:xfrm rot="-5400000">
            <a:off x="4026202" y="3256879"/>
            <a:ext cx="1160462"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Design Requirements. </a:t>
            </a:r>
          </a:p>
        </p:txBody>
      </p:sp>
      <p:sp>
        <p:nvSpPr>
          <p:cNvPr id="12298" name="Text Box 9"/>
          <p:cNvSpPr txBox="1">
            <a:spLocks noChangeArrowheads="1"/>
          </p:cNvSpPr>
          <p:nvPr/>
        </p:nvSpPr>
        <p:spPr bwMode="auto">
          <a:xfrm>
            <a:off x="4882658" y="4098935"/>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Solution Requirement Targets</a:t>
            </a:r>
          </a:p>
        </p:txBody>
      </p:sp>
      <p:sp>
        <p:nvSpPr>
          <p:cNvPr id="12299" name="Text Box 10"/>
          <p:cNvSpPr txBox="1">
            <a:spLocks noChangeArrowheads="1"/>
          </p:cNvSpPr>
          <p:nvPr/>
        </p:nvSpPr>
        <p:spPr bwMode="auto">
          <a:xfrm>
            <a:off x="6834552" y="2555875"/>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Realisation  Requirements</a:t>
            </a:r>
          </a:p>
        </p:txBody>
      </p:sp>
      <p:sp>
        <p:nvSpPr>
          <p:cNvPr id="12300" name="Text Box 12"/>
          <p:cNvSpPr txBox="1">
            <a:spLocks noChangeArrowheads="1"/>
          </p:cNvSpPr>
          <p:nvPr/>
        </p:nvSpPr>
        <p:spPr bwMode="auto">
          <a:xfrm rot="-5400000">
            <a:off x="5991283" y="3463256"/>
            <a:ext cx="1160462"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Solution Requirements</a:t>
            </a:r>
          </a:p>
        </p:txBody>
      </p:sp>
      <p:sp>
        <p:nvSpPr>
          <p:cNvPr id="12301" name="Text Box 13"/>
          <p:cNvSpPr txBox="1">
            <a:spLocks noChangeArrowheads="1"/>
          </p:cNvSpPr>
          <p:nvPr/>
        </p:nvSpPr>
        <p:spPr bwMode="auto">
          <a:xfrm>
            <a:off x="6834552" y="4313248"/>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Realisation Requirement Targets</a:t>
            </a:r>
          </a:p>
        </p:txBody>
      </p:sp>
      <p:sp>
        <p:nvSpPr>
          <p:cNvPr id="12302" name="Text Box 14"/>
          <p:cNvSpPr txBox="1">
            <a:spLocks noChangeArrowheads="1"/>
          </p:cNvSpPr>
          <p:nvPr/>
        </p:nvSpPr>
        <p:spPr bwMode="auto">
          <a:xfrm>
            <a:off x="8798170" y="2716213"/>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Assurance Requirements</a:t>
            </a:r>
          </a:p>
        </p:txBody>
      </p:sp>
      <p:sp>
        <p:nvSpPr>
          <p:cNvPr id="12303" name="Text Box 16"/>
          <p:cNvSpPr txBox="1">
            <a:spLocks noChangeArrowheads="1"/>
          </p:cNvSpPr>
          <p:nvPr/>
        </p:nvSpPr>
        <p:spPr bwMode="auto">
          <a:xfrm rot="-5400000">
            <a:off x="7935914" y="3645023"/>
            <a:ext cx="1177925"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Realisation Requirements</a:t>
            </a:r>
          </a:p>
        </p:txBody>
      </p:sp>
      <p:sp>
        <p:nvSpPr>
          <p:cNvPr id="12304" name="Text Box 17"/>
          <p:cNvSpPr txBox="1">
            <a:spLocks noChangeArrowheads="1"/>
          </p:cNvSpPr>
          <p:nvPr/>
        </p:nvSpPr>
        <p:spPr bwMode="auto">
          <a:xfrm>
            <a:off x="8808423" y="4487873"/>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Assurance Requirement Targets</a:t>
            </a:r>
          </a:p>
        </p:txBody>
      </p:sp>
      <p:sp>
        <p:nvSpPr>
          <p:cNvPr id="12308" name="Rectangle 19"/>
          <p:cNvSpPr>
            <a:spLocks noGrp="1" noChangeArrowheads="1"/>
          </p:cNvSpPr>
          <p:nvPr>
            <p:ph type="title"/>
          </p:nvPr>
        </p:nvSpPr>
        <p:spPr>
          <a:xfrm>
            <a:off x="1787471" y="364043"/>
            <a:ext cx="8655896" cy="1041400"/>
          </a:xfrm>
        </p:spPr>
        <p:txBody>
          <a:bodyPr/>
          <a:lstStyle/>
          <a:p>
            <a:pPr eaLnBrk="1" hangingPunct="1"/>
            <a:r>
              <a:rPr lang="en-GB" sz="2800" dirty="0">
                <a:latin typeface="Arial" charset="0"/>
              </a:rPr>
              <a:t>A key tool for Verifying the design concept is:</a:t>
            </a:r>
          </a:p>
        </p:txBody>
      </p:sp>
      <p:sp>
        <p:nvSpPr>
          <p:cNvPr id="2" name="Slide Number Placeholder 1"/>
          <p:cNvSpPr>
            <a:spLocks noGrp="1"/>
          </p:cNvSpPr>
          <p:nvPr>
            <p:ph type="sldNum" sz="quarter" idx="4"/>
          </p:nvPr>
        </p:nvSpPr>
        <p:spPr/>
        <p:txBody>
          <a:bodyPr/>
          <a:lstStyle/>
          <a:p>
            <a:fld id="{1C9AE723-F85C-2640-9190-641236277428}" type="slidenum">
              <a:rPr lang="en-US" smtClean="0"/>
              <a:pPr/>
              <a:t>63</a:t>
            </a:fld>
            <a:endParaRPr lang="en-US" dirty="0"/>
          </a:p>
        </p:txBody>
      </p:sp>
      <p:sp>
        <p:nvSpPr>
          <p:cNvPr id="12309" name="Text Box 20"/>
          <p:cNvSpPr txBox="1">
            <a:spLocks noChangeArrowheads="1"/>
          </p:cNvSpPr>
          <p:nvPr/>
        </p:nvSpPr>
        <p:spPr bwMode="auto">
          <a:xfrm>
            <a:off x="3075838" y="172879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1</a:t>
            </a:r>
            <a:endParaRPr lang="en-US" b="1" dirty="0">
              <a:solidFill>
                <a:srgbClr val="000000"/>
              </a:solidFill>
            </a:endParaRPr>
          </a:p>
        </p:txBody>
      </p:sp>
      <p:sp>
        <p:nvSpPr>
          <p:cNvPr id="12310" name="Text Box 21"/>
          <p:cNvSpPr txBox="1">
            <a:spLocks noChangeArrowheads="1"/>
          </p:cNvSpPr>
          <p:nvPr/>
        </p:nvSpPr>
        <p:spPr bwMode="auto">
          <a:xfrm>
            <a:off x="4667224" y="1620242"/>
            <a:ext cx="1705080" cy="677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4400" b="1" dirty="0">
                <a:solidFill>
                  <a:srgbClr val="000000"/>
                </a:solidFill>
              </a:rPr>
              <a:t>QFD 2</a:t>
            </a:r>
            <a:endParaRPr lang="en-US" sz="4400" b="1" dirty="0">
              <a:solidFill>
                <a:srgbClr val="000000"/>
              </a:solidFill>
            </a:endParaRPr>
          </a:p>
        </p:txBody>
      </p:sp>
      <p:sp>
        <p:nvSpPr>
          <p:cNvPr id="12311" name="Text Box 22"/>
          <p:cNvSpPr txBox="1">
            <a:spLocks noChangeArrowheads="1"/>
          </p:cNvSpPr>
          <p:nvPr/>
        </p:nvSpPr>
        <p:spPr bwMode="auto">
          <a:xfrm>
            <a:off x="6963504" y="2173298"/>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3</a:t>
            </a:r>
            <a:endParaRPr lang="en-US" b="1" dirty="0">
              <a:solidFill>
                <a:srgbClr val="000000"/>
              </a:solidFill>
            </a:endParaRPr>
          </a:p>
        </p:txBody>
      </p:sp>
      <p:sp>
        <p:nvSpPr>
          <p:cNvPr id="12312" name="Text Box 23"/>
          <p:cNvSpPr txBox="1">
            <a:spLocks noChangeArrowheads="1"/>
          </p:cNvSpPr>
          <p:nvPr/>
        </p:nvSpPr>
        <p:spPr bwMode="auto">
          <a:xfrm>
            <a:off x="8897812" y="232887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4</a:t>
            </a:r>
            <a:endParaRPr lang="en-US" b="1" dirty="0">
              <a:solidFill>
                <a:srgbClr val="000000"/>
              </a:solidFill>
            </a:endParaRPr>
          </a:p>
        </p:txBody>
      </p:sp>
      <p:sp>
        <p:nvSpPr>
          <p:cNvPr id="12313" name="Text Box 24"/>
          <p:cNvSpPr txBox="1">
            <a:spLocks noChangeArrowheads="1"/>
          </p:cNvSpPr>
          <p:nvPr/>
        </p:nvSpPr>
        <p:spPr bwMode="gray">
          <a:xfrm>
            <a:off x="3143246" y="2609859"/>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21533" name="AutoShape 29"/>
          <p:cNvSpPr>
            <a:spLocks noChangeArrowheads="1"/>
          </p:cNvSpPr>
          <p:nvPr/>
        </p:nvSpPr>
        <p:spPr bwMode="gray">
          <a:xfrm rot="5400000">
            <a:off x="4266830" y="2281288"/>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39" name="Text Box 3"/>
          <p:cNvSpPr txBox="1">
            <a:spLocks noChangeArrowheads="1"/>
          </p:cNvSpPr>
          <p:nvPr/>
        </p:nvSpPr>
        <p:spPr bwMode="gray">
          <a:xfrm>
            <a:off x="4882780" y="2876868"/>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0" name="Text Box 24"/>
          <p:cNvSpPr txBox="1">
            <a:spLocks noChangeArrowheads="1"/>
          </p:cNvSpPr>
          <p:nvPr/>
        </p:nvSpPr>
        <p:spPr bwMode="gray">
          <a:xfrm>
            <a:off x="5086346" y="2830522"/>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1" name="Text Box 3"/>
          <p:cNvSpPr txBox="1">
            <a:spLocks noChangeArrowheads="1"/>
          </p:cNvSpPr>
          <p:nvPr/>
        </p:nvSpPr>
        <p:spPr bwMode="gray">
          <a:xfrm>
            <a:off x="6841120" y="3082608"/>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4" name="Text Box 24"/>
          <p:cNvSpPr txBox="1">
            <a:spLocks noChangeArrowheads="1"/>
          </p:cNvSpPr>
          <p:nvPr/>
        </p:nvSpPr>
        <p:spPr bwMode="gray">
          <a:xfrm>
            <a:off x="7045566" y="302895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3" name="Text Box 3"/>
          <p:cNvSpPr txBox="1">
            <a:spLocks noChangeArrowheads="1"/>
          </p:cNvSpPr>
          <p:nvPr/>
        </p:nvSpPr>
        <p:spPr bwMode="gray">
          <a:xfrm>
            <a:off x="8807080" y="3257868"/>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8" name="Text Box 24"/>
          <p:cNvSpPr txBox="1">
            <a:spLocks noChangeArrowheads="1"/>
          </p:cNvSpPr>
          <p:nvPr/>
        </p:nvSpPr>
        <p:spPr bwMode="gray">
          <a:xfrm>
            <a:off x="9010646" y="321151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5" name="AutoShape 29"/>
          <p:cNvSpPr>
            <a:spLocks noChangeArrowheads="1"/>
          </p:cNvSpPr>
          <p:nvPr/>
        </p:nvSpPr>
        <p:spPr bwMode="gray">
          <a:xfrm rot="16200000" flipV="1">
            <a:off x="4308766" y="408339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6" name="AutoShape 29"/>
          <p:cNvSpPr>
            <a:spLocks noChangeArrowheads="1"/>
          </p:cNvSpPr>
          <p:nvPr/>
        </p:nvSpPr>
        <p:spPr bwMode="gray">
          <a:xfrm rot="5400000">
            <a:off x="6187070" y="25175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7" name="AutoShape 29"/>
          <p:cNvSpPr>
            <a:spLocks noChangeArrowheads="1"/>
          </p:cNvSpPr>
          <p:nvPr/>
        </p:nvSpPr>
        <p:spPr bwMode="gray">
          <a:xfrm rot="16200000" flipV="1">
            <a:off x="6229006" y="43196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8" name="AutoShape 29"/>
          <p:cNvSpPr>
            <a:spLocks noChangeArrowheads="1"/>
          </p:cNvSpPr>
          <p:nvPr/>
        </p:nvSpPr>
        <p:spPr bwMode="gray">
          <a:xfrm rot="5400000">
            <a:off x="8191132" y="27080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9" name="AutoShape 29"/>
          <p:cNvSpPr>
            <a:spLocks noChangeArrowheads="1"/>
          </p:cNvSpPr>
          <p:nvPr/>
        </p:nvSpPr>
        <p:spPr bwMode="gray">
          <a:xfrm rot="16200000" flipV="1">
            <a:off x="8233068" y="45101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Tree>
    <p:extLst>
      <p:ext uri="{BB962C8B-B14F-4D97-AF65-F5344CB8AC3E}">
        <p14:creationId xmlns:p14="http://schemas.microsoft.com/office/powerpoint/2010/main" val="391431119"/>
      </p:ext>
    </p:extLst>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64</a:t>
            </a:fld>
            <a:endParaRPr lang="en-US" dirty="0"/>
          </a:p>
        </p:txBody>
      </p:sp>
      <p:sp>
        <p:nvSpPr>
          <p:cNvPr id="12290" name="Rectangle 3"/>
          <p:cNvSpPr>
            <a:spLocks noGrp="1" noChangeArrowheads="1"/>
          </p:cNvSpPr>
          <p:nvPr>
            <p:ph sz="quarter" idx="16"/>
          </p:nvPr>
        </p:nvSpPr>
        <p:spPr>
          <a:xfrm>
            <a:off x="1999941" y="1705898"/>
            <a:ext cx="3241316" cy="4071884"/>
          </a:xfrm>
        </p:spPr>
        <p:txBody>
          <a:bodyPr/>
          <a:lstStyle/>
          <a:p>
            <a:pPr marL="0" indent="0">
              <a:buNone/>
            </a:pPr>
            <a:r>
              <a:rPr lang="en-GB" sz="2000" b="1" dirty="0"/>
              <a:t>What is it?</a:t>
            </a:r>
          </a:p>
          <a:p>
            <a:r>
              <a:rPr lang="en-GB" dirty="0"/>
              <a:t>QFD 2 is concerned with capturing the translation of System Design Requirements into Solution Requirements</a:t>
            </a:r>
          </a:p>
          <a:p>
            <a:r>
              <a:rPr lang="en-GB" altLang="ja-JP" dirty="0"/>
              <a:t>It can be used to:</a:t>
            </a:r>
          </a:p>
          <a:p>
            <a:pPr lvl="1"/>
            <a:r>
              <a:rPr lang="en-GB" dirty="0"/>
              <a:t>Verify the selected whole concept solution is compliant with the System Design Requirements</a:t>
            </a:r>
          </a:p>
          <a:p>
            <a:pPr lvl="1"/>
            <a:r>
              <a:rPr lang="en-GB" dirty="0"/>
              <a:t>Help define lower-level sub-system requirements</a:t>
            </a:r>
          </a:p>
          <a:p>
            <a:pPr lvl="1"/>
            <a:r>
              <a:rPr lang="en-GB" dirty="0"/>
              <a:t>Help identify Critical Design Parameters</a:t>
            </a:r>
          </a:p>
          <a:p>
            <a:endParaRPr lang="en-US" dirty="0"/>
          </a:p>
        </p:txBody>
      </p:sp>
      <p:sp>
        <p:nvSpPr>
          <p:cNvPr id="12289" name="Rectangle 2"/>
          <p:cNvSpPr>
            <a:spLocks noGrp="1" noChangeArrowheads="1"/>
          </p:cNvSpPr>
          <p:nvPr>
            <p:ph type="title"/>
          </p:nvPr>
        </p:nvSpPr>
        <p:spPr>
          <a:xfrm>
            <a:off x="149847" y="178556"/>
            <a:ext cx="10990300" cy="424732"/>
          </a:xfrm>
        </p:spPr>
        <p:txBody>
          <a:bodyPr/>
          <a:lstStyle/>
          <a:p>
            <a:r>
              <a:rPr lang="en-GB" dirty="0"/>
              <a:t>Quality Function Deployment Phase 2</a:t>
            </a:r>
          </a:p>
        </p:txBody>
      </p:sp>
      <p:pic>
        <p:nvPicPr>
          <p:cNvPr id="6" name="Picture 5"/>
          <p:cNvPicPr>
            <a:picLocks noChangeAspect="1"/>
          </p:cNvPicPr>
          <p:nvPr/>
        </p:nvPicPr>
        <p:blipFill>
          <a:blip r:embed="rId3"/>
          <a:stretch>
            <a:fillRect/>
          </a:stretch>
        </p:blipFill>
        <p:spPr>
          <a:xfrm>
            <a:off x="5910458" y="1689347"/>
            <a:ext cx="4332209" cy="3866836"/>
          </a:xfrm>
          <a:prstGeom prst="rect">
            <a:avLst/>
          </a:prstGeom>
        </p:spPr>
      </p:pic>
    </p:spTree>
    <p:extLst>
      <p:ext uri="{BB962C8B-B14F-4D97-AF65-F5344CB8AC3E}">
        <p14:creationId xmlns:p14="http://schemas.microsoft.com/office/powerpoint/2010/main" val="27851792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Transfer System Design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Translate Design Requirements into Design Solutions</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relationships between Design and Solution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Sub-System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4287" name="Title 2"/>
          <p:cNvSpPr>
            <a:spLocks noGrp="1"/>
          </p:cNvSpPr>
          <p:nvPr>
            <p:ph type="title"/>
          </p:nvPr>
        </p:nvSpPr>
        <p:spPr>
          <a:xfrm>
            <a:off x="377045" y="138202"/>
            <a:ext cx="6489700" cy="437969"/>
          </a:xfrm>
        </p:spPr>
        <p:txBody>
          <a:bodyPr/>
          <a:lstStyle/>
          <a:p>
            <a:r>
              <a:rPr lang="en-US" dirty="0">
                <a:latin typeface="Arial" charset="0"/>
              </a:rPr>
              <a:t>QFD 2 Process</a:t>
            </a:r>
          </a:p>
        </p:txBody>
      </p:sp>
      <p:sp>
        <p:nvSpPr>
          <p:cNvPr id="18" name="Rectangle 14">
            <a:extLst>
              <a:ext uri="{FF2B5EF4-FFF2-40B4-BE49-F238E27FC236}">
                <a16:creationId xmlns:a16="http://schemas.microsoft.com/office/drawing/2014/main" id="{3595C62A-47EA-7042-AB34-94AAE094C102}"/>
              </a:ext>
            </a:extLst>
          </p:cNvPr>
          <p:cNvSpPr>
            <a:spLocks noChangeArrowheads="1"/>
          </p:cNvSpPr>
          <p:nvPr/>
        </p:nvSpPr>
        <p:spPr bwMode="auto">
          <a:xfrm>
            <a:off x="7276689" y="865409"/>
            <a:ext cx="3066532" cy="1743321"/>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marL="263525" indent="-263525" defTabSz="762000">
              <a:spcBef>
                <a:spcPct val="20000"/>
              </a:spcBef>
              <a:buSzPct val="144000"/>
              <a:buFontTx/>
              <a:buChar char="•"/>
            </a:pPr>
            <a:r>
              <a:rPr lang="en-GB" sz="1400" b="1" dirty="0"/>
              <a:t>QFD 2 uses the same basic process as for QFD 1</a:t>
            </a:r>
          </a:p>
          <a:p>
            <a:pPr marL="263525" indent="-263525" defTabSz="762000">
              <a:spcBef>
                <a:spcPct val="20000"/>
              </a:spcBef>
              <a:buSzPct val="144000"/>
              <a:buFontTx/>
              <a:buChar char="•"/>
            </a:pPr>
            <a:r>
              <a:rPr lang="en-GB" sz="1400" b="1" dirty="0"/>
              <a:t>The process steps relate to completing one of the </a:t>
            </a:r>
            <a:r>
              <a:rPr lang="ja-JP" altLang="en-GB" sz="1400" b="1" dirty="0"/>
              <a:t>“</a:t>
            </a:r>
            <a:r>
              <a:rPr lang="en-GB" altLang="ja-JP" sz="1400" b="1" dirty="0"/>
              <a:t>rooms</a:t>
            </a:r>
            <a:r>
              <a:rPr lang="ja-JP" altLang="en-GB" sz="1400" b="1" dirty="0"/>
              <a:t>”</a:t>
            </a:r>
            <a:endParaRPr lang="en-GB" altLang="ja-JP" sz="1400" b="1" dirty="0"/>
          </a:p>
          <a:p>
            <a:pPr marL="263525" indent="-263525" defTabSz="762000">
              <a:spcBef>
                <a:spcPct val="20000"/>
              </a:spcBef>
              <a:buSzPct val="144000"/>
              <a:buFontTx/>
              <a:buChar char="•"/>
            </a:pPr>
            <a:r>
              <a:rPr lang="en-GB" sz="1400" b="1" dirty="0"/>
              <a:t>It can take several weeks to complete a room!</a:t>
            </a:r>
          </a:p>
        </p:txBody>
      </p:sp>
    </p:spTree>
    <p:extLst>
      <p:ext uri="{BB962C8B-B14F-4D97-AF65-F5344CB8AC3E}">
        <p14:creationId xmlns:p14="http://schemas.microsoft.com/office/powerpoint/2010/main" val="3152607383"/>
      </p:ext>
    </p:extLst>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2182370" y="1260090"/>
            <a:ext cx="11006583" cy="221599"/>
          </a:xfrm>
        </p:spPr>
        <p:txBody>
          <a:bodyPr/>
          <a:lstStyle/>
          <a:p>
            <a:pPr marL="331185" indent="-331185" defTabSz="737107"/>
            <a:r>
              <a:rPr lang="en-GB" dirty="0">
                <a:latin typeface="Arial" charset="0"/>
              </a:rPr>
              <a:t>The HOWs and HOW MUCHs of QFD 1 are the basis for the WHATs for QFD 2. </a:t>
            </a:r>
          </a:p>
        </p:txBody>
      </p:sp>
      <p:sp>
        <p:nvSpPr>
          <p:cNvPr id="10241" name="Rectangle 2"/>
          <p:cNvSpPr>
            <a:spLocks noGrp="1" noChangeArrowheads="1"/>
          </p:cNvSpPr>
          <p:nvPr>
            <p:ph type="title"/>
          </p:nvPr>
        </p:nvSpPr>
        <p:spPr/>
        <p:txBody>
          <a:bodyPr/>
          <a:lstStyle/>
          <a:p>
            <a:pPr defTabSz="737107"/>
            <a:r>
              <a:rPr lang="en-GB" dirty="0">
                <a:latin typeface="Arial" charset="0"/>
              </a:rPr>
              <a:t>Step 1: Transfer Technical Requirements</a:t>
            </a:r>
          </a:p>
        </p:txBody>
      </p:sp>
      <p:sp>
        <p:nvSpPr>
          <p:cNvPr id="2" name="TextBox 1"/>
          <p:cNvSpPr txBox="1"/>
          <p:nvPr/>
        </p:nvSpPr>
        <p:spPr>
          <a:xfrm>
            <a:off x="3538894" y="5026927"/>
            <a:ext cx="1047082" cy="433196"/>
          </a:xfrm>
          <a:prstGeom prst="rect">
            <a:avLst/>
          </a:prstGeom>
          <a:noFill/>
        </p:spPr>
        <p:txBody>
          <a:bodyPr wrap="none" rtlCol="0">
            <a:spAutoFit/>
          </a:bodyPr>
          <a:lstStyle/>
          <a:p>
            <a:r>
              <a:rPr lang="en-US" sz="2215" b="1" dirty="0"/>
              <a:t>QFD 1</a:t>
            </a:r>
          </a:p>
        </p:txBody>
      </p:sp>
      <p:sp>
        <p:nvSpPr>
          <p:cNvPr id="6" name="TextBox 5"/>
          <p:cNvSpPr txBox="1"/>
          <p:nvPr/>
        </p:nvSpPr>
        <p:spPr>
          <a:xfrm>
            <a:off x="7784843" y="2541081"/>
            <a:ext cx="1047082" cy="433196"/>
          </a:xfrm>
          <a:prstGeom prst="rect">
            <a:avLst/>
          </a:prstGeom>
          <a:noFill/>
        </p:spPr>
        <p:txBody>
          <a:bodyPr wrap="none" rtlCol="0">
            <a:spAutoFit/>
          </a:bodyPr>
          <a:lstStyle/>
          <a:p>
            <a:r>
              <a:rPr lang="en-US" sz="2215" b="1" dirty="0"/>
              <a:t>QFD 2</a:t>
            </a:r>
          </a:p>
        </p:txBody>
      </p:sp>
      <p:sp>
        <p:nvSpPr>
          <p:cNvPr id="8" name="TextBox 7"/>
          <p:cNvSpPr txBox="1"/>
          <p:nvPr/>
        </p:nvSpPr>
        <p:spPr>
          <a:xfrm rot="5400000">
            <a:off x="4847553" y="3060342"/>
            <a:ext cx="1405193" cy="523220"/>
          </a:xfrm>
          <a:prstGeom prst="rect">
            <a:avLst/>
          </a:prstGeom>
          <a:solidFill>
            <a:schemeClr val="bg1"/>
          </a:solidFill>
        </p:spPr>
        <p:txBody>
          <a:bodyPr wrap="none" rtlCol="0">
            <a:spAutoFit/>
          </a:bodyPr>
          <a:lstStyle/>
          <a:p>
            <a:r>
              <a:rPr lang="en-US" sz="1400" dirty="0"/>
              <a:t>System Design </a:t>
            </a:r>
          </a:p>
          <a:p>
            <a:r>
              <a:rPr lang="en-US" sz="1400" dirty="0"/>
              <a:t>Requirements</a:t>
            </a:r>
          </a:p>
        </p:txBody>
      </p:sp>
      <p:pic>
        <p:nvPicPr>
          <p:cNvPr id="9" name="Picture 8"/>
          <p:cNvPicPr>
            <a:picLocks noChangeAspect="1"/>
          </p:cNvPicPr>
          <p:nvPr/>
        </p:nvPicPr>
        <p:blipFill>
          <a:blip r:embed="rId3"/>
          <a:stretch>
            <a:fillRect/>
          </a:stretch>
        </p:blipFill>
        <p:spPr>
          <a:xfrm>
            <a:off x="2189740" y="1616977"/>
            <a:ext cx="2698308" cy="3409950"/>
          </a:xfrm>
          <a:prstGeom prst="rect">
            <a:avLst/>
          </a:prstGeom>
        </p:spPr>
      </p:pic>
      <p:pic>
        <p:nvPicPr>
          <p:cNvPr id="10" name="Picture 9"/>
          <p:cNvPicPr>
            <a:picLocks noChangeAspect="1"/>
          </p:cNvPicPr>
          <p:nvPr/>
        </p:nvPicPr>
        <p:blipFill>
          <a:blip r:embed="rId4"/>
          <a:stretch>
            <a:fillRect/>
          </a:stretch>
        </p:blipFill>
        <p:spPr>
          <a:xfrm>
            <a:off x="6456941" y="2971801"/>
            <a:ext cx="3377045" cy="3709389"/>
          </a:xfrm>
          <a:prstGeom prst="rect">
            <a:avLst/>
          </a:prstGeom>
        </p:spPr>
      </p:pic>
      <p:sp>
        <p:nvSpPr>
          <p:cNvPr id="11" name="Right Brace 10"/>
          <p:cNvSpPr/>
          <p:nvPr/>
        </p:nvSpPr>
        <p:spPr bwMode="auto">
          <a:xfrm>
            <a:off x="5009141" y="19420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sp>
        <p:nvSpPr>
          <p:cNvPr id="12" name="Right Brace 11"/>
          <p:cNvSpPr/>
          <p:nvPr/>
        </p:nvSpPr>
        <p:spPr bwMode="auto">
          <a:xfrm>
            <a:off x="5009140" y="39994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cxnSp>
        <p:nvCxnSpPr>
          <p:cNvPr id="13" name="Elbow Connector 12"/>
          <p:cNvCxnSpPr/>
          <p:nvPr/>
        </p:nvCxnSpPr>
        <p:spPr bwMode="auto">
          <a:xfrm rot="10800000" flipH="1" flipV="1">
            <a:off x="5222961" y="2266444"/>
            <a:ext cx="1717103" cy="1467356"/>
          </a:xfrm>
          <a:prstGeom prst="bentConnector3">
            <a:avLst>
              <a:gd name="adj1" fmla="val 99969"/>
            </a:avLst>
          </a:prstGeom>
          <a:solidFill>
            <a:srgbClr val="3374D4"/>
          </a:solidFill>
          <a:ln w="28575" cap="flat" cmpd="sng" algn="ctr">
            <a:solidFill>
              <a:schemeClr val="tx1"/>
            </a:solidFill>
            <a:prstDash val="solid"/>
            <a:round/>
            <a:headEnd type="none" w="med" len="med"/>
            <a:tailEnd type="triangle"/>
          </a:ln>
          <a:effectLst/>
        </p:spPr>
      </p:cxnSp>
      <p:cxnSp>
        <p:nvCxnSpPr>
          <p:cNvPr id="14" name="Elbow Connector 13"/>
          <p:cNvCxnSpPr/>
          <p:nvPr/>
        </p:nvCxnSpPr>
        <p:spPr bwMode="auto">
          <a:xfrm>
            <a:off x="5222961" y="4323843"/>
            <a:ext cx="4611025" cy="502652"/>
          </a:xfrm>
          <a:prstGeom prst="bentConnector5">
            <a:avLst>
              <a:gd name="adj1" fmla="val 13381"/>
              <a:gd name="adj2" fmla="val 471509"/>
              <a:gd name="adj3" fmla="val 104958"/>
            </a:avLst>
          </a:prstGeom>
          <a:solidFill>
            <a:srgbClr val="3374D4"/>
          </a:solidFill>
          <a:ln w="28575" cap="flat" cmpd="sng" algn="ctr">
            <a:solidFill>
              <a:schemeClr val="tx1"/>
            </a:solidFill>
            <a:prstDash val="solid"/>
            <a:round/>
            <a:headEnd type="none" w="med" len="med"/>
            <a:tailEnd type="triangle"/>
          </a:ln>
          <a:effectLst/>
        </p:spPr>
      </p:cxnSp>
      <p:sp>
        <p:nvSpPr>
          <p:cNvPr id="5" name="TextBox 4"/>
          <p:cNvSpPr txBox="1"/>
          <p:nvPr/>
        </p:nvSpPr>
        <p:spPr>
          <a:xfrm>
            <a:off x="1791051" y="5481027"/>
            <a:ext cx="382585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“list” of functions should be complete as possible, including those found during design iterations i.e. including solution dependent, architectural functions</a:t>
            </a:r>
          </a:p>
        </p:txBody>
      </p:sp>
    </p:spTree>
    <p:extLst>
      <p:ext uri="{BB962C8B-B14F-4D97-AF65-F5344CB8AC3E}">
        <p14:creationId xmlns:p14="http://schemas.microsoft.com/office/powerpoint/2010/main" val="42544742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380432" y="1183169"/>
            <a:ext cx="5278967" cy="5052109"/>
          </a:xfrm>
        </p:spPr>
        <p:txBody>
          <a:bodyPr>
            <a:normAutofit/>
          </a:bodyPr>
          <a:lstStyle/>
          <a:p>
            <a:r>
              <a:rPr lang="en-GB" dirty="0"/>
              <a:t>The WHATs of QFD 2 are the HOWS of QFD 1 which now require further definition in terms of the system solution</a:t>
            </a:r>
          </a:p>
          <a:p>
            <a:pPr>
              <a:lnSpc>
                <a:spcPct val="110000"/>
              </a:lnSpc>
              <a:spcBef>
                <a:spcPts val="0"/>
              </a:spcBef>
            </a:pPr>
            <a:r>
              <a:rPr lang="en-GB" dirty="0"/>
              <a:t>This is achieved by reference to the concept system solution, adding further decisions as necessary </a:t>
            </a:r>
            <a:r>
              <a:rPr lang="mr-IN" dirty="0"/>
              <a:t>–</a:t>
            </a:r>
            <a:r>
              <a:rPr lang="en-GB" dirty="0"/>
              <a:t> architectural and supporting solutions</a:t>
            </a:r>
          </a:p>
          <a:p>
            <a:pPr>
              <a:lnSpc>
                <a:spcPct val="110000"/>
              </a:lnSpc>
              <a:spcBef>
                <a:spcPts val="0"/>
              </a:spcBef>
            </a:pPr>
            <a:r>
              <a:rPr lang="en-GB" dirty="0"/>
              <a:t>If we have performed a Function Means Analysis, then the translation can be taken directly from the FMA table as a route through the table</a:t>
            </a:r>
          </a:p>
          <a:p>
            <a:pPr>
              <a:lnSpc>
                <a:spcPct val="110000"/>
              </a:lnSpc>
              <a:spcBef>
                <a:spcPts val="0"/>
              </a:spcBef>
            </a:pPr>
            <a:r>
              <a:rPr lang="en-GB" dirty="0"/>
              <a:t>The selected concept system solution is written in the HOWs room.</a:t>
            </a:r>
          </a:p>
          <a:p>
            <a:pPr>
              <a:lnSpc>
                <a:spcPct val="110000"/>
              </a:lnSpc>
              <a:spcBef>
                <a:spcPts val="0"/>
              </a:spcBef>
            </a:pPr>
            <a:r>
              <a:rPr lang="en-GB" dirty="0"/>
              <a:t>If there are several candidate system solutions then either</a:t>
            </a:r>
          </a:p>
          <a:p>
            <a:pPr marL="715963" lvl="1" indent="-287338">
              <a:lnSpc>
                <a:spcPct val="100000"/>
              </a:lnSpc>
            </a:pPr>
            <a:r>
              <a:rPr lang="en-GB" dirty="0"/>
              <a:t>Several QFD 2 can be generated – one for each whole system concept</a:t>
            </a:r>
          </a:p>
          <a:p>
            <a:pPr marL="715963" lvl="1" indent="-287338">
              <a:lnSpc>
                <a:spcPct val="100000"/>
              </a:lnSpc>
            </a:pPr>
            <a:r>
              <a:rPr lang="en-GB" dirty="0"/>
              <a:t>A single QFD 2 created with multiple whole system concepts</a:t>
            </a:r>
          </a:p>
        </p:txBody>
      </p:sp>
      <p:sp>
        <p:nvSpPr>
          <p:cNvPr id="12289" name="Rectangle 2"/>
          <p:cNvSpPr>
            <a:spLocks noGrp="1" noChangeArrowheads="1"/>
          </p:cNvSpPr>
          <p:nvPr>
            <p:ph type="title"/>
          </p:nvPr>
        </p:nvSpPr>
        <p:spPr/>
        <p:txBody>
          <a:bodyPr/>
          <a:lstStyle/>
          <a:p>
            <a:r>
              <a:rPr lang="en-GB" dirty="0"/>
              <a:t>Step 2: Translate into Solution Requirements</a:t>
            </a:r>
          </a:p>
        </p:txBody>
      </p:sp>
      <p:sp>
        <p:nvSpPr>
          <p:cNvPr id="12291" name="Rectangle 4"/>
          <p:cNvSpPr>
            <a:spLocks noChangeArrowheads="1"/>
          </p:cNvSpPr>
          <p:nvPr/>
        </p:nvSpPr>
        <p:spPr bwMode="auto">
          <a:xfrm>
            <a:off x="6040454" y="2679053"/>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2" name="Rectangle 5"/>
          <p:cNvSpPr>
            <a:spLocks noChangeArrowheads="1"/>
          </p:cNvSpPr>
          <p:nvPr/>
        </p:nvSpPr>
        <p:spPr bwMode="auto">
          <a:xfrm>
            <a:off x="6040454" y="3030745"/>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4" name="Rectangle 7"/>
          <p:cNvSpPr>
            <a:spLocks noChangeArrowheads="1"/>
          </p:cNvSpPr>
          <p:nvPr/>
        </p:nvSpPr>
        <p:spPr bwMode="auto">
          <a:xfrm>
            <a:off x="6040454" y="3734130"/>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5" name="Rectangle 8"/>
          <p:cNvSpPr>
            <a:spLocks noChangeArrowheads="1"/>
          </p:cNvSpPr>
          <p:nvPr/>
        </p:nvSpPr>
        <p:spPr bwMode="auto">
          <a:xfrm>
            <a:off x="6040454" y="3382437"/>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6" name="Text Box 9"/>
          <p:cNvSpPr txBox="1">
            <a:spLocks noChangeArrowheads="1"/>
          </p:cNvSpPr>
          <p:nvPr/>
        </p:nvSpPr>
        <p:spPr bwMode="auto">
          <a:xfrm>
            <a:off x="6106398" y="1530193"/>
            <a:ext cx="87729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WHAT</a:t>
            </a:r>
          </a:p>
        </p:txBody>
      </p:sp>
      <p:sp>
        <p:nvSpPr>
          <p:cNvPr id="12297" name="Text Box 10"/>
          <p:cNvSpPr txBox="1">
            <a:spLocks noChangeArrowheads="1"/>
          </p:cNvSpPr>
          <p:nvPr/>
        </p:nvSpPr>
        <p:spPr bwMode="auto">
          <a:xfrm>
            <a:off x="7873651" y="834265"/>
            <a:ext cx="76335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HOW</a:t>
            </a:r>
          </a:p>
        </p:txBody>
      </p:sp>
      <p:sp>
        <p:nvSpPr>
          <p:cNvPr id="12298" name="Text Box 11"/>
          <p:cNvSpPr txBox="1">
            <a:spLocks noChangeArrowheads="1"/>
          </p:cNvSpPr>
          <p:nvPr/>
        </p:nvSpPr>
        <p:spPr bwMode="auto">
          <a:xfrm>
            <a:off x="7816904" y="1111092"/>
            <a:ext cx="965329"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477" dirty="0"/>
              <a:t>Solutions</a:t>
            </a:r>
          </a:p>
        </p:txBody>
      </p:sp>
      <p:sp>
        <p:nvSpPr>
          <p:cNvPr id="12299" name="Text Box 12"/>
          <p:cNvSpPr txBox="1">
            <a:spLocks noChangeArrowheads="1"/>
          </p:cNvSpPr>
          <p:nvPr/>
        </p:nvSpPr>
        <p:spPr bwMode="auto">
          <a:xfrm>
            <a:off x="6274101" y="2700521"/>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12300" name="Rectangle 13"/>
          <p:cNvSpPr>
            <a:spLocks noChangeArrowheads="1"/>
          </p:cNvSpPr>
          <p:nvPr/>
        </p:nvSpPr>
        <p:spPr bwMode="auto">
          <a:xfrm rot="-5400000">
            <a:off x="6897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1" name="Rectangle 14"/>
          <p:cNvSpPr>
            <a:spLocks noChangeArrowheads="1"/>
          </p:cNvSpPr>
          <p:nvPr/>
        </p:nvSpPr>
        <p:spPr bwMode="auto">
          <a:xfrm rot="-5400000">
            <a:off x="7126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GB" sz="1200" dirty="0"/>
          </a:p>
        </p:txBody>
      </p:sp>
      <p:sp>
        <p:nvSpPr>
          <p:cNvPr id="12302" name="Rectangle 15"/>
          <p:cNvSpPr>
            <a:spLocks noChangeArrowheads="1"/>
          </p:cNvSpPr>
          <p:nvPr/>
        </p:nvSpPr>
        <p:spPr bwMode="auto">
          <a:xfrm rot="-5400000">
            <a:off x="7354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3" name="Rectangle 16"/>
          <p:cNvSpPr>
            <a:spLocks noChangeArrowheads="1"/>
          </p:cNvSpPr>
          <p:nvPr/>
        </p:nvSpPr>
        <p:spPr bwMode="auto">
          <a:xfrm rot="-5400000">
            <a:off x="75835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4" name="Rectangle 17"/>
          <p:cNvSpPr>
            <a:spLocks noChangeArrowheads="1"/>
          </p:cNvSpPr>
          <p:nvPr/>
        </p:nvSpPr>
        <p:spPr bwMode="auto">
          <a:xfrm rot="-5400000">
            <a:off x="8497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5" name="Rectangle 18"/>
          <p:cNvSpPr>
            <a:spLocks noChangeArrowheads="1"/>
          </p:cNvSpPr>
          <p:nvPr/>
        </p:nvSpPr>
        <p:spPr bwMode="auto">
          <a:xfrm rot="-5400000">
            <a:off x="8269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6" name="Rectangle 19"/>
          <p:cNvSpPr>
            <a:spLocks noChangeArrowheads="1"/>
          </p:cNvSpPr>
          <p:nvPr/>
        </p:nvSpPr>
        <p:spPr bwMode="auto">
          <a:xfrm rot="-5400000">
            <a:off x="8040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7" name="Rectangle 20"/>
          <p:cNvSpPr>
            <a:spLocks noChangeArrowheads="1"/>
          </p:cNvSpPr>
          <p:nvPr/>
        </p:nvSpPr>
        <p:spPr bwMode="auto">
          <a:xfrm rot="-5400000">
            <a:off x="78121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8" name="Text Box 21"/>
          <p:cNvSpPr txBox="1">
            <a:spLocks noChangeArrowheads="1"/>
          </p:cNvSpPr>
          <p:nvPr/>
        </p:nvSpPr>
        <p:spPr bwMode="auto">
          <a:xfrm rot="-5400000">
            <a:off x="7127805" y="1906273"/>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09" name="Text Box 22"/>
          <p:cNvSpPr txBox="1">
            <a:spLocks noChangeArrowheads="1"/>
          </p:cNvSpPr>
          <p:nvPr/>
        </p:nvSpPr>
        <p:spPr bwMode="auto">
          <a:xfrm rot="-5400000">
            <a:off x="7862876" y="2011534"/>
            <a:ext cx="383503" cy="923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eaVert"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dirty="0"/>
          </a:p>
        </p:txBody>
      </p:sp>
      <p:sp>
        <p:nvSpPr>
          <p:cNvPr id="12310" name="Text Box 23"/>
          <p:cNvSpPr txBox="1">
            <a:spLocks noChangeArrowheads="1"/>
          </p:cNvSpPr>
          <p:nvPr/>
        </p:nvSpPr>
        <p:spPr bwMode="auto">
          <a:xfrm rot="-5400000">
            <a:off x="7826061" y="1923871"/>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1" name="Text Box 24"/>
          <p:cNvSpPr txBox="1">
            <a:spLocks noChangeArrowheads="1"/>
          </p:cNvSpPr>
          <p:nvPr/>
        </p:nvSpPr>
        <p:spPr bwMode="auto">
          <a:xfrm rot="-5400000">
            <a:off x="8054661"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2" name="Line 25"/>
          <p:cNvSpPr>
            <a:spLocks noChangeShapeType="1"/>
          </p:cNvSpPr>
          <p:nvPr/>
        </p:nvSpPr>
        <p:spPr bwMode="auto">
          <a:xfrm flipV="1">
            <a:off x="7221554" y="2582338"/>
            <a:ext cx="256442" cy="1846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3077" tIns="43200" rIns="83077" bIns="43200">
            <a:spAutoFit/>
          </a:bodyPr>
          <a:lstStyle/>
          <a:p>
            <a:endParaRPr lang="en-US" sz="1477" dirty="0"/>
          </a:p>
        </p:txBody>
      </p:sp>
      <p:sp>
        <p:nvSpPr>
          <p:cNvPr id="12313" name="Line 26"/>
          <p:cNvSpPr>
            <a:spLocks noChangeShapeType="1"/>
          </p:cNvSpPr>
          <p:nvPr/>
        </p:nvSpPr>
        <p:spPr bwMode="auto">
          <a:xfrm flipV="1">
            <a:off x="7276478" y="2608714"/>
            <a:ext cx="459428" cy="520921"/>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5" name="Line 28"/>
          <p:cNvSpPr>
            <a:spLocks noChangeShapeType="1"/>
          </p:cNvSpPr>
          <p:nvPr/>
        </p:nvSpPr>
        <p:spPr bwMode="auto">
          <a:xfrm flipV="1">
            <a:off x="7372713" y="2651670"/>
            <a:ext cx="635715" cy="946527"/>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7" name="Text Box 30"/>
          <p:cNvSpPr txBox="1">
            <a:spLocks noChangeArrowheads="1"/>
          </p:cNvSpPr>
          <p:nvPr/>
        </p:nvSpPr>
        <p:spPr bwMode="auto">
          <a:xfrm>
            <a:off x="7842694" y="4371247"/>
            <a:ext cx="184731"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b="1" dirty="0"/>
          </a:p>
        </p:txBody>
      </p:sp>
      <p:sp>
        <p:nvSpPr>
          <p:cNvPr id="12318" name="Text Box 31"/>
          <p:cNvSpPr txBox="1">
            <a:spLocks noChangeArrowheads="1"/>
          </p:cNvSpPr>
          <p:nvPr/>
        </p:nvSpPr>
        <p:spPr bwMode="auto">
          <a:xfrm rot="-5400000">
            <a:off x="7585005"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9" name="Text Box 32"/>
          <p:cNvSpPr txBox="1">
            <a:spLocks noChangeArrowheads="1"/>
          </p:cNvSpPr>
          <p:nvPr/>
        </p:nvSpPr>
        <p:spPr bwMode="auto">
          <a:xfrm>
            <a:off x="5948136" y="1870166"/>
            <a:ext cx="1364476" cy="7742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Technical </a:t>
            </a:r>
          </a:p>
          <a:p>
            <a:pPr eaLnBrk="1" hangingPunct="1"/>
            <a:r>
              <a:rPr lang="en-GB" sz="1477" dirty="0"/>
              <a:t>Design</a:t>
            </a:r>
          </a:p>
          <a:p>
            <a:pPr eaLnBrk="1" hangingPunct="1"/>
            <a:r>
              <a:rPr lang="en-GB" sz="1477" dirty="0"/>
              <a:t>Requirements</a:t>
            </a:r>
          </a:p>
        </p:txBody>
      </p:sp>
      <p:sp>
        <p:nvSpPr>
          <p:cNvPr id="14370" name="AutoShape 34"/>
          <p:cNvSpPr>
            <a:spLocks noChangeArrowheads="1"/>
          </p:cNvSpPr>
          <p:nvPr/>
        </p:nvSpPr>
        <p:spPr bwMode="gray">
          <a:xfrm>
            <a:off x="8915050" y="1530192"/>
            <a:ext cx="1600200" cy="861646"/>
          </a:xfrm>
          <a:prstGeom prst="wedgeRoundRectCallout">
            <a:avLst>
              <a:gd name="adj1" fmla="val -60914"/>
              <a:gd name="adj2" fmla="val 3644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Design Solution</a:t>
            </a:r>
          </a:p>
        </p:txBody>
      </p:sp>
      <p:sp>
        <p:nvSpPr>
          <p:cNvPr id="35" name="Text Box 21"/>
          <p:cNvSpPr txBox="1">
            <a:spLocks noChangeArrowheads="1"/>
          </p:cNvSpPr>
          <p:nvPr/>
        </p:nvSpPr>
        <p:spPr bwMode="auto">
          <a:xfrm rot="-5400000">
            <a:off x="7367090" y="1922146"/>
            <a:ext cx="78098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36" name="AutoShape 33"/>
          <p:cNvSpPr>
            <a:spLocks noChangeArrowheads="1"/>
          </p:cNvSpPr>
          <p:nvPr/>
        </p:nvSpPr>
        <p:spPr bwMode="gray">
          <a:xfrm>
            <a:off x="7903167" y="3274005"/>
            <a:ext cx="1475643" cy="870438"/>
          </a:xfrm>
          <a:prstGeom prst="wedgeRoundRectCallout">
            <a:avLst>
              <a:gd name="adj1" fmla="val -99166"/>
              <a:gd name="adj2" fmla="val -7783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QFD 1 HOWs</a:t>
            </a:r>
          </a:p>
        </p:txBody>
      </p:sp>
      <p:pic>
        <p:nvPicPr>
          <p:cNvPr id="2" name="Picture 1"/>
          <p:cNvPicPr>
            <a:picLocks noChangeAspect="1"/>
          </p:cNvPicPr>
          <p:nvPr/>
        </p:nvPicPr>
        <p:blipFill>
          <a:blip r:embed="rId3"/>
          <a:stretch>
            <a:fillRect/>
          </a:stretch>
        </p:blipFill>
        <p:spPr>
          <a:xfrm>
            <a:off x="6124321" y="4215975"/>
            <a:ext cx="3768213" cy="2286000"/>
          </a:xfrm>
          <a:prstGeom prst="rect">
            <a:avLst/>
          </a:prstGeom>
        </p:spPr>
      </p:pic>
      <p:sp>
        <p:nvSpPr>
          <p:cNvPr id="37" name="Text Box 12">
            <a:extLst>
              <a:ext uri="{FF2B5EF4-FFF2-40B4-BE49-F238E27FC236}">
                <a16:creationId xmlns:a16="http://schemas.microsoft.com/office/drawing/2014/main" id="{3D625618-51B7-E144-845A-0D8BE8CC56BE}"/>
              </a:ext>
            </a:extLst>
          </p:cNvPr>
          <p:cNvSpPr txBox="1">
            <a:spLocks noChangeArrowheads="1"/>
          </p:cNvSpPr>
          <p:nvPr/>
        </p:nvSpPr>
        <p:spPr bwMode="auto">
          <a:xfrm>
            <a:off x="6274101" y="3042638"/>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38" name="Text Box 12">
            <a:extLst>
              <a:ext uri="{FF2B5EF4-FFF2-40B4-BE49-F238E27FC236}">
                <a16:creationId xmlns:a16="http://schemas.microsoft.com/office/drawing/2014/main" id="{756B4719-7D8A-4441-BEF2-398641B803F5}"/>
              </a:ext>
            </a:extLst>
          </p:cNvPr>
          <p:cNvSpPr txBox="1">
            <a:spLocks noChangeArrowheads="1"/>
          </p:cNvSpPr>
          <p:nvPr/>
        </p:nvSpPr>
        <p:spPr bwMode="auto">
          <a:xfrm>
            <a:off x="6297658" y="3418054"/>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Tree>
    <p:extLst>
      <p:ext uri="{BB962C8B-B14F-4D97-AF65-F5344CB8AC3E}">
        <p14:creationId xmlns:p14="http://schemas.microsoft.com/office/powerpoint/2010/main" val="3074496024"/>
      </p:ext>
    </p:extLst>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p:txBody>
          <a:bodyPr/>
          <a:lstStyle/>
          <a:p>
            <a:r>
              <a:rPr lang="en-GB" dirty="0"/>
              <a:t>Step 3: Determine HOW-WHAT Relationship Matrix</a:t>
            </a:r>
          </a:p>
        </p:txBody>
      </p:sp>
      <p:sp>
        <p:nvSpPr>
          <p:cNvPr id="14338" name="Rectangle 3"/>
          <p:cNvSpPr>
            <a:spLocks noChangeArrowheads="1"/>
          </p:cNvSpPr>
          <p:nvPr/>
        </p:nvSpPr>
        <p:spPr bwMode="auto">
          <a:xfrm>
            <a:off x="44196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39" name="Rectangle 4"/>
          <p:cNvSpPr>
            <a:spLocks noChangeArrowheads="1"/>
          </p:cNvSpPr>
          <p:nvPr/>
        </p:nvSpPr>
        <p:spPr bwMode="auto">
          <a:xfrm>
            <a:off x="50292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0" name="Rectangle 5"/>
          <p:cNvSpPr>
            <a:spLocks noChangeArrowheads="1"/>
          </p:cNvSpPr>
          <p:nvPr/>
        </p:nvSpPr>
        <p:spPr bwMode="auto">
          <a:xfrm>
            <a:off x="56388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1" name="Group 6"/>
          <p:cNvGrpSpPr>
            <a:grpSpLocks/>
          </p:cNvGrpSpPr>
          <p:nvPr/>
        </p:nvGrpSpPr>
        <p:grpSpPr bwMode="auto">
          <a:xfrm>
            <a:off x="3810000" y="1809751"/>
            <a:ext cx="1828800" cy="2813538"/>
            <a:chOff x="1440" y="894"/>
            <a:chExt cx="1152" cy="1728"/>
          </a:xfrm>
        </p:grpSpPr>
        <p:sp>
          <p:nvSpPr>
            <p:cNvPr id="14391" name="Rectangle 7"/>
            <p:cNvSpPr>
              <a:spLocks noChangeArrowheads="1"/>
            </p:cNvSpPr>
            <p:nvPr/>
          </p:nvSpPr>
          <p:spPr bwMode="auto">
            <a:xfrm>
              <a:off x="144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88414" tIns="44207" rIns="88414" bIns="44207" anchor="ctr"/>
            <a:lstStyle/>
            <a:p>
              <a:pPr algn="ctr" defTabSz="883649" eaLnBrk="0" hangingPunct="0"/>
              <a:endParaRPr lang="en-US" sz="1385" dirty="0">
                <a:latin typeface="Times New Roman" charset="0"/>
              </a:endParaRPr>
            </a:p>
          </p:txBody>
        </p:sp>
        <p:sp>
          <p:nvSpPr>
            <p:cNvPr id="14392" name="Rectangle 8"/>
            <p:cNvSpPr>
              <a:spLocks noChangeArrowheads="1"/>
            </p:cNvSpPr>
            <p:nvPr/>
          </p:nvSpPr>
          <p:spPr bwMode="auto">
            <a:xfrm>
              <a:off x="1632"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3" name="Rectangle 9"/>
            <p:cNvSpPr>
              <a:spLocks noChangeArrowheads="1"/>
            </p:cNvSpPr>
            <p:nvPr/>
          </p:nvSpPr>
          <p:spPr bwMode="auto">
            <a:xfrm>
              <a:off x="2016"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4" name="Rectangle 10"/>
            <p:cNvSpPr>
              <a:spLocks noChangeArrowheads="1"/>
            </p:cNvSpPr>
            <p:nvPr/>
          </p:nvSpPr>
          <p:spPr bwMode="auto">
            <a:xfrm>
              <a:off x="240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42" name="Rectangle 11"/>
          <p:cNvSpPr>
            <a:spLocks noChangeArrowheads="1"/>
          </p:cNvSpPr>
          <p:nvPr/>
        </p:nvSpPr>
        <p:spPr bwMode="auto">
          <a:xfrm rot="-5400000">
            <a:off x="3897923" y="889489"/>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3" name="Rectangle 12"/>
          <p:cNvSpPr>
            <a:spLocks noChangeArrowheads="1"/>
          </p:cNvSpPr>
          <p:nvPr/>
        </p:nvSpPr>
        <p:spPr bwMode="auto">
          <a:xfrm rot="-5400000">
            <a:off x="3897923" y="1170843"/>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88414" tIns="44207" rIns="88414" bIns="44207" anchor="ctr"/>
          <a:lstStyle/>
          <a:p>
            <a:pPr algn="ctr" defTabSz="883649" eaLnBrk="0" hangingPunct="0"/>
            <a:endParaRPr lang="en-US" sz="1939" dirty="0">
              <a:latin typeface="Times New Roman" charset="0"/>
            </a:endParaRPr>
          </a:p>
        </p:txBody>
      </p:sp>
      <p:sp>
        <p:nvSpPr>
          <p:cNvPr id="14344" name="Rectangle 13"/>
          <p:cNvSpPr>
            <a:spLocks noChangeArrowheads="1"/>
          </p:cNvSpPr>
          <p:nvPr/>
        </p:nvSpPr>
        <p:spPr bwMode="auto">
          <a:xfrm rot="-5400000">
            <a:off x="3897923" y="1452197"/>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5" name="Rectangle 14"/>
          <p:cNvSpPr>
            <a:spLocks noChangeArrowheads="1"/>
          </p:cNvSpPr>
          <p:nvPr/>
        </p:nvSpPr>
        <p:spPr bwMode="auto">
          <a:xfrm rot="-5400000">
            <a:off x="3897923" y="1733550"/>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6" name="Rectangle 15"/>
          <p:cNvSpPr>
            <a:spLocks noChangeArrowheads="1"/>
          </p:cNvSpPr>
          <p:nvPr/>
        </p:nvSpPr>
        <p:spPr bwMode="auto">
          <a:xfrm rot="-5400000">
            <a:off x="3897923" y="2014904"/>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7" name="Rectangle 16"/>
          <p:cNvSpPr>
            <a:spLocks noChangeArrowheads="1"/>
          </p:cNvSpPr>
          <p:nvPr/>
        </p:nvSpPr>
        <p:spPr bwMode="auto">
          <a:xfrm rot="-5400000">
            <a:off x="3897923" y="2296258"/>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8" name="Oval 17"/>
          <p:cNvSpPr>
            <a:spLocks noChangeArrowheads="1"/>
          </p:cNvSpPr>
          <p:nvPr/>
        </p:nvSpPr>
        <p:spPr bwMode="auto">
          <a:xfrm>
            <a:off x="2590800" y="5398477"/>
            <a:ext cx="304800" cy="281354"/>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9" name="Group 18"/>
          <p:cNvGrpSpPr>
            <a:grpSpLocks/>
          </p:cNvGrpSpPr>
          <p:nvPr/>
        </p:nvGrpSpPr>
        <p:grpSpPr bwMode="auto">
          <a:xfrm>
            <a:off x="2590800" y="4961792"/>
            <a:ext cx="304800" cy="281354"/>
            <a:chOff x="3648" y="2400"/>
            <a:chExt cx="96" cy="96"/>
          </a:xfrm>
        </p:grpSpPr>
        <p:sp>
          <p:nvSpPr>
            <p:cNvPr id="1438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0" name="Text Box 21"/>
          <p:cNvSpPr txBox="1">
            <a:spLocks noChangeArrowheads="1"/>
          </p:cNvSpPr>
          <p:nvPr/>
        </p:nvSpPr>
        <p:spPr bwMode="auto">
          <a:xfrm>
            <a:off x="2202475" y="1440476"/>
            <a:ext cx="1325215" cy="11120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215" b="1" dirty="0">
                <a:solidFill>
                  <a:srgbClr val="990000"/>
                </a:solidFill>
                <a:latin typeface="+mn-lt"/>
              </a:rPr>
              <a:t>WHAT</a:t>
            </a:r>
          </a:p>
          <a:p>
            <a:r>
              <a:rPr lang="en-GB" sz="1477" dirty="0">
                <a:latin typeface="+mn-lt"/>
              </a:rPr>
              <a:t>Technical </a:t>
            </a:r>
          </a:p>
          <a:p>
            <a:r>
              <a:rPr lang="en-GB" sz="1477" dirty="0">
                <a:latin typeface="+mn-lt"/>
              </a:rPr>
              <a:t>Design</a:t>
            </a:r>
          </a:p>
          <a:p>
            <a:r>
              <a:rPr lang="en-GB" sz="1477" dirty="0">
                <a:latin typeface="+mn-lt"/>
              </a:rPr>
              <a:t>Requirements</a:t>
            </a:r>
          </a:p>
        </p:txBody>
      </p:sp>
      <p:sp>
        <p:nvSpPr>
          <p:cNvPr id="14351" name="Text Box 22"/>
          <p:cNvSpPr txBox="1">
            <a:spLocks noChangeArrowheads="1"/>
          </p:cNvSpPr>
          <p:nvPr/>
        </p:nvSpPr>
        <p:spPr bwMode="auto">
          <a:xfrm>
            <a:off x="4160848" y="1150328"/>
            <a:ext cx="1562331" cy="657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b="1" dirty="0">
                <a:solidFill>
                  <a:srgbClr val="990000"/>
                </a:solidFill>
                <a:latin typeface="+mn-lt"/>
              </a:rPr>
              <a:t>HOW</a:t>
            </a:r>
          </a:p>
          <a:p>
            <a:pPr algn="ctr"/>
            <a:r>
              <a:rPr lang="en-GB" sz="1477" dirty="0">
                <a:latin typeface="+mn-lt"/>
              </a:rPr>
              <a:t>Design Solutions</a:t>
            </a:r>
          </a:p>
        </p:txBody>
      </p:sp>
      <p:sp>
        <p:nvSpPr>
          <p:cNvPr id="14352" name="AutoShape 23"/>
          <p:cNvSpPr>
            <a:spLocks noChangeArrowheads="1"/>
          </p:cNvSpPr>
          <p:nvPr/>
        </p:nvSpPr>
        <p:spPr bwMode="auto">
          <a:xfrm>
            <a:off x="2590800" y="5820508"/>
            <a:ext cx="304800" cy="281354"/>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3" name="Text Box 24"/>
          <p:cNvSpPr txBox="1">
            <a:spLocks noChangeArrowheads="1"/>
          </p:cNvSpPr>
          <p:nvPr/>
        </p:nvSpPr>
        <p:spPr bwMode="auto">
          <a:xfrm>
            <a:off x="3200402" y="4888526"/>
            <a:ext cx="246321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STRONG relationship</a:t>
            </a:r>
          </a:p>
        </p:txBody>
      </p:sp>
      <p:sp>
        <p:nvSpPr>
          <p:cNvPr id="14354" name="Text Box 25"/>
          <p:cNvSpPr txBox="1">
            <a:spLocks noChangeArrowheads="1"/>
          </p:cNvSpPr>
          <p:nvPr/>
        </p:nvSpPr>
        <p:spPr bwMode="auto">
          <a:xfrm>
            <a:off x="3200401" y="5325211"/>
            <a:ext cx="2464822"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MEDIUM relationship</a:t>
            </a:r>
          </a:p>
        </p:txBody>
      </p:sp>
      <p:sp>
        <p:nvSpPr>
          <p:cNvPr id="14355" name="Text Box 26"/>
          <p:cNvSpPr txBox="1">
            <a:spLocks noChangeArrowheads="1"/>
          </p:cNvSpPr>
          <p:nvPr/>
        </p:nvSpPr>
        <p:spPr bwMode="auto">
          <a:xfrm>
            <a:off x="3200403" y="5817580"/>
            <a:ext cx="217467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WEAK relationship</a:t>
            </a:r>
          </a:p>
        </p:txBody>
      </p:sp>
      <p:grpSp>
        <p:nvGrpSpPr>
          <p:cNvPr id="14356" name="Group 28"/>
          <p:cNvGrpSpPr>
            <a:grpSpLocks/>
          </p:cNvGrpSpPr>
          <p:nvPr/>
        </p:nvGrpSpPr>
        <p:grpSpPr bwMode="auto">
          <a:xfrm>
            <a:off x="3886200" y="2724151"/>
            <a:ext cx="152400" cy="140677"/>
            <a:chOff x="3648" y="2400"/>
            <a:chExt cx="96" cy="96"/>
          </a:xfrm>
        </p:grpSpPr>
        <p:sp>
          <p:nvSpPr>
            <p:cNvPr id="1438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grpSp>
        <p:nvGrpSpPr>
          <p:cNvPr id="14357" name="Group 31"/>
          <p:cNvGrpSpPr>
            <a:grpSpLocks/>
          </p:cNvGrpSpPr>
          <p:nvPr/>
        </p:nvGrpSpPr>
        <p:grpSpPr bwMode="auto">
          <a:xfrm>
            <a:off x="4191000" y="3005505"/>
            <a:ext cx="152400" cy="140677"/>
            <a:chOff x="3648" y="2400"/>
            <a:chExt cx="96" cy="96"/>
          </a:xfrm>
        </p:grpSpPr>
        <p:sp>
          <p:nvSpPr>
            <p:cNvPr id="14385" name="Oval 3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6" name="Oval 3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8" name="Oval 34"/>
          <p:cNvSpPr>
            <a:spLocks noChangeArrowheads="1"/>
          </p:cNvSpPr>
          <p:nvPr/>
        </p:nvSpPr>
        <p:spPr bwMode="auto">
          <a:xfrm>
            <a:off x="3886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9" name="Oval 35"/>
          <p:cNvSpPr>
            <a:spLocks noChangeArrowheads="1"/>
          </p:cNvSpPr>
          <p:nvPr/>
        </p:nvSpPr>
        <p:spPr bwMode="auto">
          <a:xfrm>
            <a:off x="4800600" y="2724151"/>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0" name="Oval 36"/>
          <p:cNvSpPr>
            <a:spLocks noChangeArrowheads="1"/>
          </p:cNvSpPr>
          <p:nvPr/>
        </p:nvSpPr>
        <p:spPr bwMode="auto">
          <a:xfrm>
            <a:off x="3886200" y="3849567"/>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1" name="Oval 37"/>
          <p:cNvSpPr>
            <a:spLocks noChangeArrowheads="1"/>
          </p:cNvSpPr>
          <p:nvPr/>
        </p:nvSpPr>
        <p:spPr bwMode="auto">
          <a:xfrm>
            <a:off x="4772758" y="4122128"/>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2" name="AutoShape 38"/>
          <p:cNvSpPr>
            <a:spLocks noChangeArrowheads="1"/>
          </p:cNvSpPr>
          <p:nvPr/>
        </p:nvSpPr>
        <p:spPr bwMode="auto">
          <a:xfrm>
            <a:off x="4191000" y="413092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3" name="AutoShape 39"/>
          <p:cNvSpPr>
            <a:spLocks noChangeArrowheads="1"/>
          </p:cNvSpPr>
          <p:nvPr/>
        </p:nvSpPr>
        <p:spPr bwMode="auto">
          <a:xfrm>
            <a:off x="5389076" y="387069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4" name="AutoShape 40"/>
          <p:cNvSpPr>
            <a:spLocks noChangeArrowheads="1"/>
          </p:cNvSpPr>
          <p:nvPr/>
        </p:nvSpPr>
        <p:spPr bwMode="auto">
          <a:xfrm>
            <a:off x="5715000" y="272415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5" name="AutoShape 41"/>
          <p:cNvSpPr>
            <a:spLocks noChangeArrowheads="1"/>
          </p:cNvSpPr>
          <p:nvPr/>
        </p:nvSpPr>
        <p:spPr bwMode="auto">
          <a:xfrm>
            <a:off x="3886200" y="3005505"/>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6" name="Oval 42"/>
          <p:cNvSpPr>
            <a:spLocks noChangeArrowheads="1"/>
          </p:cNvSpPr>
          <p:nvPr/>
        </p:nvSpPr>
        <p:spPr bwMode="auto">
          <a:xfrm>
            <a:off x="5410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7" name="Text Box 43"/>
          <p:cNvSpPr txBox="1">
            <a:spLocks noChangeArrowheads="1"/>
          </p:cNvSpPr>
          <p:nvPr/>
        </p:nvSpPr>
        <p:spPr bwMode="auto">
          <a:xfrm>
            <a:off x="3741126" y="3492014"/>
            <a:ext cx="1925828"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row</a:t>
            </a:r>
          </a:p>
        </p:txBody>
      </p:sp>
      <p:sp>
        <p:nvSpPr>
          <p:cNvPr id="14368" name="Oval 44"/>
          <p:cNvSpPr>
            <a:spLocks noChangeArrowheads="1"/>
          </p:cNvSpPr>
          <p:nvPr/>
        </p:nvSpPr>
        <p:spPr bwMode="auto">
          <a:xfrm>
            <a:off x="4508989" y="3298582"/>
            <a:ext cx="150934"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9" name="Oval 45"/>
          <p:cNvSpPr>
            <a:spLocks noChangeArrowheads="1"/>
          </p:cNvSpPr>
          <p:nvPr/>
        </p:nvSpPr>
        <p:spPr bwMode="auto">
          <a:xfrm>
            <a:off x="4547089" y="3333751"/>
            <a:ext cx="76200" cy="7033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0" name="Group 46"/>
          <p:cNvGrpSpPr>
            <a:grpSpLocks/>
          </p:cNvGrpSpPr>
          <p:nvPr/>
        </p:nvGrpSpPr>
        <p:grpSpPr bwMode="auto">
          <a:xfrm>
            <a:off x="5364165" y="4146183"/>
            <a:ext cx="152400" cy="140677"/>
            <a:chOff x="2200" y="2422"/>
            <a:chExt cx="96" cy="96"/>
          </a:xfrm>
        </p:grpSpPr>
        <p:sp>
          <p:nvSpPr>
            <p:cNvPr id="14383" name="Oval 47"/>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4" name="Oval 48"/>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1" name="Rectangle 49"/>
          <p:cNvSpPr>
            <a:spLocks noChangeArrowheads="1"/>
          </p:cNvSpPr>
          <p:nvPr/>
        </p:nvSpPr>
        <p:spPr bwMode="auto">
          <a:xfrm rot="-5400000">
            <a:off x="3900857" y="2570289"/>
            <a:ext cx="276957" cy="382025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2" name="Group 50"/>
          <p:cNvGrpSpPr>
            <a:grpSpLocks/>
          </p:cNvGrpSpPr>
          <p:nvPr/>
        </p:nvGrpSpPr>
        <p:grpSpPr bwMode="auto">
          <a:xfrm>
            <a:off x="5666034" y="4407020"/>
            <a:ext cx="152400" cy="171292"/>
            <a:chOff x="2200" y="2422"/>
            <a:chExt cx="96" cy="96"/>
          </a:xfrm>
        </p:grpSpPr>
        <p:sp>
          <p:nvSpPr>
            <p:cNvPr id="14381" name="Oval 51"/>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2" name="Oval 52"/>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3" name="Oval 53"/>
          <p:cNvSpPr>
            <a:spLocks noChangeArrowheads="1"/>
          </p:cNvSpPr>
          <p:nvPr/>
        </p:nvSpPr>
        <p:spPr bwMode="auto">
          <a:xfrm>
            <a:off x="5375888" y="4421675"/>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5400" name="Rectangle 54"/>
          <p:cNvSpPr>
            <a:spLocks noChangeArrowheads="1"/>
          </p:cNvSpPr>
          <p:nvPr/>
        </p:nvSpPr>
        <p:spPr bwMode="auto">
          <a:xfrm>
            <a:off x="6158269" y="4130921"/>
            <a:ext cx="4305300" cy="220823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477" dirty="0">
              <a:solidFill>
                <a:schemeClr val="bg1"/>
              </a:solidFill>
            </a:endParaRPr>
          </a:p>
        </p:txBody>
      </p:sp>
      <p:sp>
        <p:nvSpPr>
          <p:cNvPr id="14377" name="Text Box 55"/>
          <p:cNvSpPr txBox="1">
            <a:spLocks noChangeArrowheads="1"/>
          </p:cNvSpPr>
          <p:nvPr/>
        </p:nvSpPr>
        <p:spPr bwMode="auto">
          <a:xfrm>
            <a:off x="2268419" y="3470032"/>
            <a:ext cx="899605"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latin typeface="+mn-lt"/>
              </a:rPr>
              <a:t>Function</a:t>
            </a:r>
          </a:p>
        </p:txBody>
      </p:sp>
      <p:sp>
        <p:nvSpPr>
          <p:cNvPr id="14378" name="Text Box 56"/>
          <p:cNvSpPr txBox="1">
            <a:spLocks noChangeArrowheads="1"/>
          </p:cNvSpPr>
          <p:nvPr/>
        </p:nvSpPr>
        <p:spPr bwMode="auto">
          <a:xfrm rot="-5400000">
            <a:off x="4197551" y="3414391"/>
            <a:ext cx="1940256"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column</a:t>
            </a:r>
          </a:p>
        </p:txBody>
      </p:sp>
      <p:sp>
        <p:nvSpPr>
          <p:cNvPr id="14379" name="Text Box 57"/>
          <p:cNvSpPr txBox="1">
            <a:spLocks noChangeArrowheads="1"/>
          </p:cNvSpPr>
          <p:nvPr/>
        </p:nvSpPr>
        <p:spPr bwMode="auto">
          <a:xfrm rot="-5400000">
            <a:off x="4727178" y="2058043"/>
            <a:ext cx="870751"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Solution</a:t>
            </a:r>
          </a:p>
        </p:txBody>
      </p:sp>
      <p:sp>
        <p:nvSpPr>
          <p:cNvPr id="14380" name="Text Box 27"/>
          <p:cNvSpPr txBox="1">
            <a:spLocks noChangeArrowheads="1"/>
          </p:cNvSpPr>
          <p:nvPr/>
        </p:nvSpPr>
        <p:spPr bwMode="auto">
          <a:xfrm>
            <a:off x="6175991" y="1472232"/>
            <a:ext cx="4362450" cy="4629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88414" tIns="44207" rIns="88414" bIns="44207">
            <a:no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800" dirty="0">
                <a:latin typeface="+mn-lt"/>
              </a:rPr>
              <a:t>This method allows complex</a:t>
            </a:r>
          </a:p>
          <a:p>
            <a:r>
              <a:rPr lang="en-GB" sz="1800" dirty="0">
                <a:latin typeface="+mn-lt"/>
              </a:rPr>
              <a:t>relationships between the system functionality and system solutions to be depicted and easily interpreted</a:t>
            </a:r>
          </a:p>
          <a:p>
            <a:endParaRPr lang="en-GB" sz="1800" dirty="0">
              <a:latin typeface="+mn-lt"/>
            </a:endParaRPr>
          </a:p>
          <a:p>
            <a:r>
              <a:rPr lang="en-GB" sz="1800" dirty="0">
                <a:latin typeface="+mn-lt"/>
              </a:rPr>
              <a:t>It also </a:t>
            </a:r>
            <a:r>
              <a:rPr lang="en-GB" sz="1600" dirty="0">
                <a:latin typeface="+mn-lt"/>
              </a:rPr>
              <a:t>permits</a:t>
            </a:r>
            <a:r>
              <a:rPr lang="en-GB" sz="1800" dirty="0">
                <a:latin typeface="+mn-lt"/>
              </a:rPr>
              <a:t> cross-checking.</a:t>
            </a:r>
          </a:p>
          <a:p>
            <a:r>
              <a:rPr lang="en-GB" sz="1800" dirty="0">
                <a:latin typeface="+mn-lt"/>
              </a:rPr>
              <a:t>Blank or sparse rows or columns indicate places </a:t>
            </a:r>
            <a:r>
              <a:rPr lang="en-GB" sz="1800" b="1" i="1" dirty="0">
                <a:solidFill>
                  <a:srgbClr val="000099"/>
                </a:solidFill>
                <a:latin typeface="+mn-lt"/>
              </a:rPr>
              <a:t>where</a:t>
            </a:r>
            <a:r>
              <a:rPr lang="en-GB" sz="1800" dirty="0">
                <a:latin typeface="+mn-lt"/>
              </a:rPr>
              <a:t> the translation of WHATs into HOWS is inadequate</a:t>
            </a:r>
          </a:p>
          <a:p>
            <a:endParaRPr lang="en-GB" sz="1800" dirty="0">
              <a:solidFill>
                <a:schemeClr val="bg1"/>
              </a:solidFill>
              <a:latin typeface="+mn-lt"/>
            </a:endParaRPr>
          </a:p>
          <a:p>
            <a:r>
              <a:rPr lang="en-GB" sz="1800" dirty="0">
                <a:solidFill>
                  <a:schemeClr val="bg1"/>
                </a:solidFill>
                <a:latin typeface="+mn-lt"/>
              </a:rPr>
              <a:t>If the QFD 2 is derived from the Function Means Analysis, then the leading diagonal will contain strong relationships. What is of interest is the off diagonal terms! They indicate potential emergent properties, interactions or interfacing issues.</a:t>
            </a:r>
          </a:p>
        </p:txBody>
      </p:sp>
    </p:spTree>
    <p:extLst>
      <p:ext uri="{BB962C8B-B14F-4D97-AF65-F5344CB8AC3E}">
        <p14:creationId xmlns:p14="http://schemas.microsoft.com/office/powerpoint/2010/main" val="10891806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1665767" y="293242"/>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xfrm>
            <a:off x="1610942" y="6176100"/>
            <a:ext cx="402124" cy="24622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69</a:t>
            </a:fld>
            <a:endParaRPr lang="en-US" dirty="0"/>
          </a:p>
        </p:txBody>
      </p:sp>
      <p:graphicFrame>
        <p:nvGraphicFramePr>
          <p:cNvPr id="11266" name="Object 9"/>
          <p:cNvGraphicFramePr>
            <a:graphicFrameLocks noGrp="1" noChangeAspect="1"/>
          </p:cNvGraphicFramePr>
          <p:nvPr>
            <p:ph idx="4294967295"/>
            <p:extLst>
              <p:ext uri="{D42A27DB-BD31-4B8C-83A1-F6EECF244321}">
                <p14:modId xmlns:p14="http://schemas.microsoft.com/office/powerpoint/2010/main" val="2538193688"/>
              </p:ext>
            </p:extLst>
          </p:nvPr>
        </p:nvGraphicFramePr>
        <p:xfrm>
          <a:off x="4176714" y="615093"/>
          <a:ext cx="6512737" cy="5816708"/>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615093"/>
                        <a:ext cx="6512737" cy="58167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102001"/>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accent2"/>
                </a:solidFill>
              </a:rPr>
              <a:t>QFD 2</a:t>
            </a:r>
            <a:endParaRPr lang="en-US" sz="2400" b="1" dirty="0">
              <a:solidFill>
                <a:schemeClr val="accent2"/>
              </a:solidFill>
            </a:endParaRPr>
          </a:p>
        </p:txBody>
      </p:sp>
      <p:sp>
        <p:nvSpPr>
          <p:cNvPr id="11269" name="AutoShape 11"/>
          <p:cNvSpPr>
            <a:spLocks noChangeArrowheads="1"/>
          </p:cNvSpPr>
          <p:nvPr/>
        </p:nvSpPr>
        <p:spPr bwMode="auto">
          <a:xfrm>
            <a:off x="1790704" y="5104401"/>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Specification</a:t>
            </a:r>
            <a:endParaRPr lang="en-US" sz="1600" dirty="0">
              <a:solidFill>
                <a:schemeClr val="bg1"/>
              </a:solidFill>
            </a:endParaRPr>
          </a:p>
        </p:txBody>
      </p:sp>
      <p:sp>
        <p:nvSpPr>
          <p:cNvPr id="11270" name="AutoShape 12"/>
          <p:cNvSpPr>
            <a:spLocks noChangeArrowheads="1"/>
          </p:cNvSpPr>
          <p:nvPr/>
        </p:nvSpPr>
        <p:spPr bwMode="auto">
          <a:xfrm>
            <a:off x="1714500" y="5879243"/>
            <a:ext cx="2171700" cy="622300"/>
          </a:xfrm>
          <a:prstGeom prst="wedgeRoundRectCallout">
            <a:avLst>
              <a:gd name="adj1" fmla="val 136403"/>
              <a:gd name="adj2" fmla="val 841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Importance of solutions</a:t>
            </a:r>
            <a:endParaRPr lang="en-US" sz="1600" dirty="0">
              <a:solidFill>
                <a:schemeClr val="bg1"/>
              </a:solidFill>
            </a:endParaRPr>
          </a:p>
        </p:txBody>
      </p:sp>
      <p:sp>
        <p:nvSpPr>
          <p:cNvPr id="11271" name="AutoShape 13"/>
          <p:cNvSpPr>
            <a:spLocks noChangeArrowheads="1"/>
          </p:cNvSpPr>
          <p:nvPr/>
        </p:nvSpPr>
        <p:spPr bwMode="auto">
          <a:xfrm>
            <a:off x="1638300" y="3152810"/>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Relationships</a:t>
            </a:r>
          </a:p>
          <a:p>
            <a:pPr algn="ctr"/>
            <a:r>
              <a:rPr lang="en-GB" sz="1600" dirty="0">
                <a:solidFill>
                  <a:schemeClr val="bg1"/>
                </a:solidFill>
              </a:rPr>
              <a:t>Will the Solutions</a:t>
            </a:r>
          </a:p>
          <a:p>
            <a:pPr algn="ctr"/>
            <a:r>
              <a:rPr lang="en-GB" sz="1600" dirty="0">
                <a:solidFill>
                  <a:schemeClr val="bg1"/>
                </a:solidFill>
              </a:rPr>
              <a:t>deliver the functional requirements?</a:t>
            </a:r>
            <a:endParaRPr lang="en-US" sz="1600" dirty="0">
              <a:solidFill>
                <a:schemeClr val="bg1"/>
              </a:solidFill>
            </a:endParaRPr>
          </a:p>
        </p:txBody>
      </p:sp>
      <p:sp>
        <p:nvSpPr>
          <p:cNvPr id="11272" name="AutoShape 14"/>
          <p:cNvSpPr>
            <a:spLocks noChangeArrowheads="1"/>
          </p:cNvSpPr>
          <p:nvPr/>
        </p:nvSpPr>
        <p:spPr bwMode="auto">
          <a:xfrm>
            <a:off x="1714500" y="1822521"/>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Functional Requirements</a:t>
            </a:r>
          </a:p>
          <a:p>
            <a:pPr algn="ctr"/>
            <a:r>
              <a:rPr lang="en-GB" sz="1600" dirty="0">
                <a:solidFill>
                  <a:schemeClr val="bg1"/>
                </a:solidFill>
              </a:rPr>
              <a:t>from QFD 1</a:t>
            </a:r>
            <a:endParaRPr lang="en-US" sz="1600" dirty="0">
              <a:solidFill>
                <a:schemeClr val="bg1"/>
              </a:solidFill>
            </a:endParaRPr>
          </a:p>
        </p:txBody>
      </p:sp>
      <p:sp>
        <p:nvSpPr>
          <p:cNvPr id="11273" name="AutoShape 15"/>
          <p:cNvSpPr>
            <a:spLocks noChangeArrowheads="1"/>
          </p:cNvSpPr>
          <p:nvPr/>
        </p:nvSpPr>
        <p:spPr bwMode="auto">
          <a:xfrm>
            <a:off x="1638300" y="734531"/>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2441770896"/>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sz="quarter" idx="16"/>
          </p:nvPr>
        </p:nvSpPr>
        <p:spPr>
          <a:xfrm>
            <a:off x="2162079" y="1723355"/>
            <a:ext cx="3959225" cy="4059573"/>
          </a:xfrm>
        </p:spPr>
        <p:txBody>
          <a:bodyPr/>
          <a:lstStyle/>
          <a:p>
            <a:pPr defTabSz="762000">
              <a:buNone/>
            </a:pPr>
            <a:r>
              <a:rPr lang="en-GB" sz="2400" dirty="0">
                <a:latin typeface="Arial" charset="0"/>
              </a:rPr>
              <a:t>In small teams</a:t>
            </a:r>
          </a:p>
          <a:p>
            <a:r>
              <a:rPr lang="en-GB" sz="2000" dirty="0"/>
              <a:t>For the case study exercise transfer functions and a system solution from the Function Means Analysis</a:t>
            </a:r>
          </a:p>
          <a:p>
            <a:r>
              <a:rPr lang="en-GB" sz="2000" dirty="0"/>
              <a:t>Complete the relationship matrix and identify any interesting features</a:t>
            </a:r>
            <a:endParaRPr lang="en-GB" sz="2000" dirty="0">
              <a:latin typeface="Arial" charset="0"/>
            </a:endParaRPr>
          </a:p>
          <a:p>
            <a:pPr marL="0" indent="0" defTabSz="762000">
              <a:buNone/>
            </a:pPr>
            <a:r>
              <a:rPr lang="en-GB" sz="2000" b="1" dirty="0">
                <a:latin typeface="Arial" charset="0"/>
              </a:rPr>
              <a:t>Time: 20 Minutes</a:t>
            </a:r>
          </a:p>
          <a:p>
            <a:pPr lvl="1" defTabSz="762000"/>
            <a:endParaRPr lang="en-GB" dirty="0">
              <a:latin typeface="Arial" charset="0"/>
            </a:endParaRPr>
          </a:p>
          <a:p>
            <a:pPr defTabSz="762000"/>
            <a:endParaRPr lang="en-GB" dirty="0">
              <a:latin typeface="Arial" charset="0"/>
            </a:endParaRPr>
          </a:p>
          <a:p>
            <a:pPr defTabSz="762000"/>
            <a:endParaRPr lang="en-GB" dirty="0">
              <a:latin typeface="Arial" charset="0"/>
            </a:endParaRPr>
          </a:p>
        </p:txBody>
      </p:sp>
      <p:sp>
        <p:nvSpPr>
          <p:cNvPr id="96258" name="Rectangle 2"/>
          <p:cNvSpPr>
            <a:spLocks noGrp="1" noChangeArrowheads="1"/>
          </p:cNvSpPr>
          <p:nvPr>
            <p:ph type="title"/>
          </p:nvPr>
        </p:nvSpPr>
        <p:spPr/>
        <p:txBody>
          <a:bodyPr/>
          <a:lstStyle/>
          <a:p>
            <a:pPr defTabSz="762000"/>
            <a:r>
              <a:rPr lang="en-GB" dirty="0">
                <a:latin typeface="Arial" charset="0"/>
              </a:rPr>
              <a:t>Exercise: QFD 2</a:t>
            </a:r>
            <a:r>
              <a:rPr lang="en-GB" dirty="0">
                <a:latin typeface="Symbol" charset="0"/>
              </a:rPr>
              <a:t> </a:t>
            </a:r>
            <a:endParaRPr lang="en-GB" dirty="0">
              <a:latin typeface="Arial" charset="0"/>
            </a:endParaRPr>
          </a:p>
        </p:txBody>
      </p:sp>
      <p:pic>
        <p:nvPicPr>
          <p:cNvPr id="7" name="Picture 6">
            <a:extLst>
              <a:ext uri="{FF2B5EF4-FFF2-40B4-BE49-F238E27FC236}">
                <a16:creationId xmlns:a16="http://schemas.microsoft.com/office/drawing/2014/main" id="{F679017F-703F-5F4D-A0C2-EE7A155AB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850" y="2370166"/>
            <a:ext cx="3678426" cy="2765948"/>
          </a:xfrm>
          <a:prstGeom prst="rect">
            <a:avLst/>
          </a:prstGeom>
        </p:spPr>
      </p:pic>
      <p:sp>
        <p:nvSpPr>
          <p:cNvPr id="3" name="Rounded Rectangular Callout 2">
            <a:extLst>
              <a:ext uri="{FF2B5EF4-FFF2-40B4-BE49-F238E27FC236}">
                <a16:creationId xmlns:a16="http://schemas.microsoft.com/office/drawing/2014/main" id="{D966EC26-62EB-494F-9F3F-1BFF76216624}"/>
              </a:ext>
            </a:extLst>
          </p:cNvPr>
          <p:cNvSpPr/>
          <p:nvPr/>
        </p:nvSpPr>
        <p:spPr>
          <a:xfrm>
            <a:off x="6527514" y="286620"/>
            <a:ext cx="3061699" cy="1600064"/>
          </a:xfrm>
          <a:prstGeom prst="wedgeRoundRectCallout">
            <a:avLst>
              <a:gd name="adj1" fmla="val -76069"/>
              <a:gd name="adj2" fmla="val 7829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Note: The intent here is to introduce QFD2. At this point new functions may have been identified – in reality they should be included in the QFD 2 </a:t>
            </a:r>
          </a:p>
        </p:txBody>
      </p:sp>
    </p:spTree>
    <p:extLst>
      <p:ext uri="{BB962C8B-B14F-4D97-AF65-F5344CB8AC3E}">
        <p14:creationId xmlns:p14="http://schemas.microsoft.com/office/powerpoint/2010/main" val="339504906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8827" y="243361"/>
            <a:ext cx="6489700" cy="439957"/>
          </a:xfrm>
        </p:spPr>
        <p:txBody>
          <a:bodyPr/>
          <a:lstStyle/>
          <a:p>
            <a:r>
              <a:rPr lang="en-US" dirty="0"/>
              <a:t>Look for “Structure”</a:t>
            </a:r>
          </a:p>
        </p:txBody>
      </p:sp>
      <p:sp>
        <p:nvSpPr>
          <p:cNvPr id="7" name="TextBox 6"/>
          <p:cNvSpPr txBox="1"/>
          <p:nvPr/>
        </p:nvSpPr>
        <p:spPr>
          <a:xfrm>
            <a:off x="1829635" y="2726885"/>
            <a:ext cx="2860694" cy="258532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We should examine the resultant relationship matrix for “structure” as this will show how the system functionality is provided by the solutions and vice versa. It can help in the management of key design aspects</a:t>
            </a:r>
          </a:p>
        </p:txBody>
      </p:sp>
      <p:pic>
        <p:nvPicPr>
          <p:cNvPr id="2" name="Picture 1"/>
          <p:cNvPicPr>
            <a:picLocks noChangeAspect="1"/>
          </p:cNvPicPr>
          <p:nvPr/>
        </p:nvPicPr>
        <p:blipFill>
          <a:blip r:embed="rId2"/>
          <a:stretch>
            <a:fillRect/>
          </a:stretch>
        </p:blipFill>
        <p:spPr>
          <a:xfrm>
            <a:off x="4133116" y="1276643"/>
            <a:ext cx="6534884" cy="4740812"/>
          </a:xfrm>
          <a:prstGeom prst="rect">
            <a:avLst/>
          </a:prstGeom>
        </p:spPr>
      </p:pic>
    </p:spTree>
    <p:extLst>
      <p:ext uri="{BB962C8B-B14F-4D97-AF65-F5344CB8AC3E}">
        <p14:creationId xmlns:p14="http://schemas.microsoft.com/office/powerpoint/2010/main" val="1295066730"/>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4813789" y="2895600"/>
            <a:ext cx="1103434" cy="1822450"/>
          </a:xfrm>
          <a:prstGeom prst="rect">
            <a:avLst/>
          </a:prstGeom>
          <a:solidFill>
            <a:srgbClr val="FF5050">
              <a:alpha val="50980"/>
            </a:srgbClr>
          </a:solidFill>
          <a:ln w="9525">
            <a:solidFill>
              <a:schemeClr val="tx1"/>
            </a:solidFill>
            <a:miter lim="800000"/>
            <a:headEnd/>
            <a:tailEnd/>
          </a:ln>
        </p:spPr>
        <p:txBody>
          <a:bodyPr wrap="none" anchor="ctr"/>
          <a:lstStyle/>
          <a:p>
            <a:endParaRPr lang="en-US" dirty="0"/>
          </a:p>
        </p:txBody>
      </p:sp>
      <p:sp>
        <p:nvSpPr>
          <p:cNvPr id="19458" name="Rectangle 3"/>
          <p:cNvSpPr>
            <a:spLocks noChangeArrowheads="1"/>
          </p:cNvSpPr>
          <p:nvPr/>
        </p:nvSpPr>
        <p:spPr bwMode="auto">
          <a:xfrm>
            <a:off x="2681654" y="4724400"/>
            <a:ext cx="2133600" cy="914400"/>
          </a:xfrm>
          <a:prstGeom prst="rect">
            <a:avLst/>
          </a:prstGeom>
          <a:solidFill>
            <a:schemeClr val="accent6">
              <a:lumMod val="40000"/>
              <a:lumOff val="60000"/>
              <a:alpha val="45097"/>
            </a:schemeClr>
          </a:solidFill>
          <a:ln w="12700">
            <a:solidFill>
              <a:schemeClr val="tx1"/>
            </a:solidFill>
            <a:miter lim="800000"/>
            <a:headEnd/>
            <a:tailEnd/>
          </a:ln>
        </p:spPr>
        <p:txBody>
          <a:bodyPr wrap="none" anchor="ctr"/>
          <a:lstStyle/>
          <a:p>
            <a:endParaRPr lang="en-US" dirty="0"/>
          </a:p>
        </p:txBody>
      </p:sp>
      <p:sp>
        <p:nvSpPr>
          <p:cNvPr id="2" name="Slide Number Placeholder 1"/>
          <p:cNvSpPr>
            <a:spLocks noGrp="1"/>
          </p:cNvSpPr>
          <p:nvPr>
            <p:ph type="sldNum" sz="quarter" idx="15"/>
          </p:nvPr>
        </p:nvSpPr>
        <p:spPr/>
        <p:txBody>
          <a:bodyPr/>
          <a:lstStyle/>
          <a:p>
            <a:fld id="{2E204096-3B22-4640-83F3-4B5EE5261B14}" type="slidenum">
              <a:rPr lang="en-US" smtClean="0"/>
              <a:pPr/>
              <a:t>72</a:t>
            </a:fld>
            <a:endParaRPr lang="en-US" dirty="0"/>
          </a:p>
        </p:txBody>
      </p:sp>
      <p:sp>
        <p:nvSpPr>
          <p:cNvPr id="19483" name="Rectangle 40"/>
          <p:cNvSpPr>
            <a:spLocks noGrp="1" noChangeArrowheads="1"/>
          </p:cNvSpPr>
          <p:nvPr>
            <p:ph sz="quarter" idx="16"/>
          </p:nvPr>
        </p:nvSpPr>
        <p:spPr>
          <a:xfrm>
            <a:off x="6283442" y="1042101"/>
            <a:ext cx="3959225" cy="5521512"/>
          </a:xfrm>
        </p:spPr>
        <p:txBody>
          <a:bodyPr/>
          <a:lstStyle/>
          <a:p>
            <a:pPr marL="358775" indent="-358775" defTabSz="798513">
              <a:lnSpc>
                <a:spcPct val="100000"/>
              </a:lnSpc>
              <a:spcBef>
                <a:spcPts val="0"/>
              </a:spcBef>
            </a:pPr>
            <a:r>
              <a:rPr lang="en-GB" dirty="0">
                <a:latin typeface="Arial" charset="0"/>
              </a:rPr>
              <a:t>The fourth element of the QFD 2 chart is flowing down the WHAT-HOW MUCHs to give a set of target values for the chosen the design solution</a:t>
            </a:r>
          </a:p>
          <a:p>
            <a:pPr marL="358775" indent="-358775" defTabSz="798513">
              <a:lnSpc>
                <a:spcPct val="100000"/>
              </a:lnSpc>
              <a:spcBef>
                <a:spcPts val="0"/>
              </a:spcBef>
            </a:pPr>
            <a:r>
              <a:rPr lang="en-GB" dirty="0">
                <a:latin typeface="Arial" charset="0"/>
              </a:rPr>
              <a:t>These are design characteristics/ parameters and targets for for the solutions and specify how good they have to be in order to satisfy the customer </a:t>
            </a:r>
          </a:p>
          <a:p>
            <a:pPr marL="358775" indent="-358775" defTabSz="798513">
              <a:lnSpc>
                <a:spcPct val="100000"/>
              </a:lnSpc>
              <a:spcBef>
                <a:spcPts val="0"/>
              </a:spcBef>
            </a:pPr>
            <a:r>
              <a:rPr lang="en-GB" dirty="0">
                <a:latin typeface="Arial" charset="0"/>
              </a:rPr>
              <a:t>If we are dealing with a system then the HOW MUCHs are sub-system specifications</a:t>
            </a:r>
          </a:p>
          <a:p>
            <a:pPr marL="358775" indent="-358775" defTabSz="798513">
              <a:lnSpc>
                <a:spcPct val="100000"/>
              </a:lnSpc>
              <a:spcBef>
                <a:spcPts val="0"/>
              </a:spcBef>
            </a:pPr>
            <a:r>
              <a:rPr lang="en-GB" dirty="0">
                <a:latin typeface="Arial" charset="0"/>
              </a:rPr>
              <a:t>If we are dealing with components or parts then the HOW MUCHs are the part specifications</a:t>
            </a:r>
          </a:p>
          <a:p>
            <a:pPr marL="358775" indent="-358775" defTabSz="798513">
              <a:lnSpc>
                <a:spcPct val="100000"/>
              </a:lnSpc>
              <a:spcBef>
                <a:spcPts val="0"/>
              </a:spcBef>
            </a:pPr>
            <a:r>
              <a:rPr lang="en-GB" dirty="0">
                <a:latin typeface="Arial" charset="0"/>
              </a:rPr>
              <a:t>At higher system levels the HOW MUCHs may be a simple flow-down, but at the lower levels it will be necessary to undertake detailed design work to obtain the desired information to complete the HOW MUCHs</a:t>
            </a:r>
          </a:p>
          <a:p>
            <a:pPr marL="358775" indent="-358775" defTabSz="798513">
              <a:lnSpc>
                <a:spcPct val="80000"/>
              </a:lnSpc>
            </a:pPr>
            <a:endParaRPr lang="en-GB" dirty="0">
              <a:latin typeface="Arial" charset="0"/>
            </a:endParaRPr>
          </a:p>
        </p:txBody>
      </p:sp>
      <p:sp>
        <p:nvSpPr>
          <p:cNvPr id="19459" name="Rectangle 4"/>
          <p:cNvSpPr>
            <a:spLocks noGrp="1" noChangeArrowheads="1"/>
          </p:cNvSpPr>
          <p:nvPr>
            <p:ph type="title"/>
          </p:nvPr>
        </p:nvSpPr>
        <p:spPr>
          <a:xfrm>
            <a:off x="1999942" y="52465"/>
            <a:ext cx="8242725" cy="867930"/>
          </a:xfrm>
        </p:spPr>
        <p:txBody>
          <a:bodyPr/>
          <a:lstStyle/>
          <a:p>
            <a:pPr defTabSz="798513"/>
            <a:r>
              <a:rPr lang="en-GB" sz="2800" dirty="0">
                <a:latin typeface="Arial" charset="0"/>
              </a:rPr>
              <a:t>Step 4: Flow Down Targets and Ceilings</a:t>
            </a:r>
            <a:br>
              <a:rPr lang="en-GB" sz="2800" dirty="0">
                <a:latin typeface="Arial" charset="0"/>
              </a:rPr>
            </a:br>
            <a:r>
              <a:rPr lang="en-GB" sz="2800" dirty="0">
                <a:latin typeface="Arial" charset="0"/>
              </a:rPr>
              <a:t>HOW MUCH is Enough?</a:t>
            </a:r>
          </a:p>
        </p:txBody>
      </p:sp>
      <p:sp>
        <p:nvSpPr>
          <p:cNvPr id="19460" name="Rectangle 5"/>
          <p:cNvSpPr>
            <a:spLocks noChangeArrowheads="1"/>
          </p:cNvSpPr>
          <p:nvPr/>
        </p:nvSpPr>
        <p:spPr bwMode="auto">
          <a:xfrm>
            <a:off x="2681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95782" tIns="47891" rIns="95782" bIns="47891" anchor="ctr"/>
          <a:lstStyle/>
          <a:p>
            <a:pPr algn="ctr" defTabSz="957263" eaLnBrk="0" hangingPunct="0"/>
            <a:endParaRPr lang="en-US" sz="1500" dirty="0">
              <a:latin typeface="Times New Roman" charset="0"/>
            </a:endParaRPr>
          </a:p>
        </p:txBody>
      </p:sp>
      <p:sp>
        <p:nvSpPr>
          <p:cNvPr id="19461" name="Rectangle 6"/>
          <p:cNvSpPr>
            <a:spLocks noChangeArrowheads="1"/>
          </p:cNvSpPr>
          <p:nvPr/>
        </p:nvSpPr>
        <p:spPr bwMode="auto">
          <a:xfrm>
            <a:off x="2986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2" name="Rectangle 7"/>
          <p:cNvSpPr>
            <a:spLocks noChangeArrowheads="1"/>
          </p:cNvSpPr>
          <p:nvPr/>
        </p:nvSpPr>
        <p:spPr bwMode="auto">
          <a:xfrm>
            <a:off x="32912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3" name="Rectangle 8"/>
          <p:cNvSpPr>
            <a:spLocks noChangeArrowheads="1"/>
          </p:cNvSpPr>
          <p:nvPr/>
        </p:nvSpPr>
        <p:spPr bwMode="auto">
          <a:xfrm>
            <a:off x="35960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4" name="Rectangle 9"/>
          <p:cNvSpPr>
            <a:spLocks noChangeArrowheads="1"/>
          </p:cNvSpPr>
          <p:nvPr/>
        </p:nvSpPr>
        <p:spPr bwMode="auto">
          <a:xfrm>
            <a:off x="39008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5" name="Rectangle 10"/>
          <p:cNvSpPr>
            <a:spLocks noChangeArrowheads="1"/>
          </p:cNvSpPr>
          <p:nvPr/>
        </p:nvSpPr>
        <p:spPr bwMode="auto">
          <a:xfrm>
            <a:off x="4510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6" name="Rectangle 11"/>
          <p:cNvSpPr>
            <a:spLocks noChangeArrowheads="1"/>
          </p:cNvSpPr>
          <p:nvPr/>
        </p:nvSpPr>
        <p:spPr bwMode="auto">
          <a:xfrm>
            <a:off x="4205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7" name="Text Box 12"/>
          <p:cNvSpPr txBox="1">
            <a:spLocks noChangeArrowheads="1"/>
          </p:cNvSpPr>
          <p:nvPr/>
        </p:nvSpPr>
        <p:spPr bwMode="auto">
          <a:xfrm>
            <a:off x="1743808" y="2449552"/>
            <a:ext cx="98109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WHAT</a:t>
            </a:r>
          </a:p>
        </p:txBody>
      </p:sp>
      <p:sp>
        <p:nvSpPr>
          <p:cNvPr id="19468" name="Text Box 13"/>
          <p:cNvSpPr txBox="1">
            <a:spLocks noChangeArrowheads="1"/>
          </p:cNvSpPr>
          <p:nvPr/>
        </p:nvSpPr>
        <p:spPr bwMode="auto">
          <a:xfrm>
            <a:off x="3427535" y="1535117"/>
            <a:ext cx="87310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a:t>
            </a:r>
          </a:p>
        </p:txBody>
      </p:sp>
      <p:grpSp>
        <p:nvGrpSpPr>
          <p:cNvPr id="19469" name="Group 14"/>
          <p:cNvGrpSpPr>
            <a:grpSpLocks/>
          </p:cNvGrpSpPr>
          <p:nvPr/>
        </p:nvGrpSpPr>
        <p:grpSpPr bwMode="auto">
          <a:xfrm>
            <a:off x="1737948" y="2895600"/>
            <a:ext cx="4177812" cy="1828800"/>
            <a:chOff x="526" y="1824"/>
            <a:chExt cx="2600" cy="1152"/>
          </a:xfrm>
        </p:grpSpPr>
        <p:sp>
          <p:nvSpPr>
            <p:cNvPr id="19492" name="Rectangle 15"/>
            <p:cNvSpPr>
              <a:spLocks noChangeArrowheads="1"/>
            </p:cNvSpPr>
            <p:nvPr/>
          </p:nvSpPr>
          <p:spPr bwMode="auto">
            <a:xfrm rot="-5400000">
              <a:off x="1730" y="62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3" name="Rectangle 16"/>
            <p:cNvSpPr>
              <a:spLocks noChangeArrowheads="1"/>
            </p:cNvSpPr>
            <p:nvPr/>
          </p:nvSpPr>
          <p:spPr bwMode="auto">
            <a:xfrm rot="-5400000">
              <a:off x="1730" y="812"/>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95782" tIns="47891" rIns="95782" bIns="47891" anchor="ctr"/>
            <a:lstStyle/>
            <a:p>
              <a:pPr algn="ctr" defTabSz="957263" eaLnBrk="0" hangingPunct="0"/>
              <a:endParaRPr lang="en-US" sz="2100" dirty="0">
                <a:latin typeface="Times New Roman" charset="0"/>
              </a:endParaRPr>
            </a:p>
          </p:txBody>
        </p:sp>
        <p:sp>
          <p:nvSpPr>
            <p:cNvPr id="19494" name="Rectangle 17"/>
            <p:cNvSpPr>
              <a:spLocks noChangeArrowheads="1"/>
            </p:cNvSpPr>
            <p:nvPr/>
          </p:nvSpPr>
          <p:spPr bwMode="auto">
            <a:xfrm rot="-5400000">
              <a:off x="1730" y="1004"/>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5" name="Rectangle 18"/>
            <p:cNvSpPr>
              <a:spLocks noChangeArrowheads="1"/>
            </p:cNvSpPr>
            <p:nvPr/>
          </p:nvSpPr>
          <p:spPr bwMode="auto">
            <a:xfrm rot="-5400000">
              <a:off x="1730" y="1196"/>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6" name="Rectangle 19"/>
            <p:cNvSpPr>
              <a:spLocks noChangeArrowheads="1"/>
            </p:cNvSpPr>
            <p:nvPr/>
          </p:nvSpPr>
          <p:spPr bwMode="auto">
            <a:xfrm rot="-5400000">
              <a:off x="1730" y="158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7" name="Rectangle 20"/>
            <p:cNvSpPr>
              <a:spLocks noChangeArrowheads="1"/>
            </p:cNvSpPr>
            <p:nvPr/>
          </p:nvSpPr>
          <p:spPr bwMode="auto">
            <a:xfrm rot="-5400000">
              <a:off x="1730" y="1388"/>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0" name="Group 21"/>
          <p:cNvGrpSpPr>
            <a:grpSpLocks/>
          </p:cNvGrpSpPr>
          <p:nvPr/>
        </p:nvGrpSpPr>
        <p:grpSpPr bwMode="auto">
          <a:xfrm>
            <a:off x="2757854" y="2971800"/>
            <a:ext cx="152400" cy="152400"/>
            <a:chOff x="3648" y="2400"/>
            <a:chExt cx="96" cy="96"/>
          </a:xfrm>
        </p:grpSpPr>
        <p:sp>
          <p:nvSpPr>
            <p:cNvPr id="19490"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1"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1" name="Group 24"/>
          <p:cNvGrpSpPr>
            <a:grpSpLocks/>
          </p:cNvGrpSpPr>
          <p:nvPr/>
        </p:nvGrpSpPr>
        <p:grpSpPr bwMode="auto">
          <a:xfrm>
            <a:off x="3672254" y="4191000"/>
            <a:ext cx="152400" cy="152400"/>
            <a:chOff x="3648" y="2400"/>
            <a:chExt cx="96" cy="96"/>
          </a:xfrm>
        </p:grpSpPr>
        <p:sp>
          <p:nvSpPr>
            <p:cNvPr id="19488"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9"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2" name="Group 27"/>
          <p:cNvGrpSpPr>
            <a:grpSpLocks/>
          </p:cNvGrpSpPr>
          <p:nvPr/>
        </p:nvGrpSpPr>
        <p:grpSpPr bwMode="auto">
          <a:xfrm>
            <a:off x="3062654" y="3276600"/>
            <a:ext cx="152400" cy="152400"/>
            <a:chOff x="3648" y="2400"/>
            <a:chExt cx="96" cy="96"/>
          </a:xfrm>
        </p:grpSpPr>
        <p:sp>
          <p:nvSpPr>
            <p:cNvPr id="19486"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7"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19473" name="Oval 30"/>
          <p:cNvSpPr>
            <a:spLocks noChangeArrowheads="1"/>
          </p:cNvSpPr>
          <p:nvPr/>
        </p:nvSpPr>
        <p:spPr bwMode="auto">
          <a:xfrm>
            <a:off x="2757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4" name="Oval 31"/>
          <p:cNvSpPr>
            <a:spLocks noChangeArrowheads="1"/>
          </p:cNvSpPr>
          <p:nvPr/>
        </p:nvSpPr>
        <p:spPr bwMode="auto">
          <a:xfrm>
            <a:off x="3672254" y="29718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5" name="Oval 32"/>
          <p:cNvSpPr>
            <a:spLocks noChangeArrowheads="1"/>
          </p:cNvSpPr>
          <p:nvPr/>
        </p:nvSpPr>
        <p:spPr bwMode="auto">
          <a:xfrm>
            <a:off x="2757854" y="41910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6" name="Oval 33"/>
          <p:cNvSpPr>
            <a:spLocks noChangeArrowheads="1"/>
          </p:cNvSpPr>
          <p:nvPr/>
        </p:nvSpPr>
        <p:spPr bwMode="auto">
          <a:xfrm>
            <a:off x="3062654" y="38862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7" name="AutoShape 34"/>
          <p:cNvSpPr>
            <a:spLocks noChangeArrowheads="1"/>
          </p:cNvSpPr>
          <p:nvPr/>
        </p:nvSpPr>
        <p:spPr bwMode="auto">
          <a:xfrm>
            <a:off x="3062654" y="4495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8" name="AutoShape 35"/>
          <p:cNvSpPr>
            <a:spLocks noChangeArrowheads="1"/>
          </p:cNvSpPr>
          <p:nvPr/>
        </p:nvSpPr>
        <p:spPr bwMode="auto">
          <a:xfrm>
            <a:off x="4281854" y="41910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9" name="AutoShape 36"/>
          <p:cNvSpPr>
            <a:spLocks noChangeArrowheads="1"/>
          </p:cNvSpPr>
          <p:nvPr/>
        </p:nvSpPr>
        <p:spPr bwMode="auto">
          <a:xfrm>
            <a:off x="4586654" y="2971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0" name="AutoShape 37"/>
          <p:cNvSpPr>
            <a:spLocks noChangeArrowheads="1"/>
          </p:cNvSpPr>
          <p:nvPr/>
        </p:nvSpPr>
        <p:spPr bwMode="auto">
          <a:xfrm>
            <a:off x="2757854" y="32766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1" name="Oval 38"/>
          <p:cNvSpPr>
            <a:spLocks noChangeArrowheads="1"/>
          </p:cNvSpPr>
          <p:nvPr/>
        </p:nvSpPr>
        <p:spPr bwMode="auto">
          <a:xfrm>
            <a:off x="4281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2" name="Text Box 39"/>
          <p:cNvSpPr txBox="1">
            <a:spLocks noChangeArrowheads="1"/>
          </p:cNvSpPr>
          <p:nvPr/>
        </p:nvSpPr>
        <p:spPr bwMode="auto">
          <a:xfrm>
            <a:off x="2928096" y="5176940"/>
            <a:ext cx="1734177"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 MUCH</a:t>
            </a:r>
          </a:p>
        </p:txBody>
      </p:sp>
      <p:sp>
        <p:nvSpPr>
          <p:cNvPr id="19484" name="AutoShape 41"/>
          <p:cNvSpPr>
            <a:spLocks noChangeArrowheads="1"/>
          </p:cNvSpPr>
          <p:nvPr/>
        </p:nvSpPr>
        <p:spPr bwMode="auto">
          <a:xfrm rot="16074906" flipH="1">
            <a:off x="3247435" y="3484075"/>
            <a:ext cx="1654175" cy="1645626"/>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accent6"/>
          </a:lnRef>
          <a:fillRef idx="3">
            <a:schemeClr val="accent6"/>
          </a:fillRef>
          <a:effectRef idx="3">
            <a:schemeClr val="accent6"/>
          </a:effectRef>
          <a:fontRef idx="minor">
            <a:schemeClr val="lt1"/>
          </a:fontRef>
        </p:style>
        <p:txBody>
          <a:bodyPr wrap="none" anchor="ctr"/>
          <a:lstStyle/>
          <a:p>
            <a:endParaRPr lang="en-US" dirty="0"/>
          </a:p>
        </p:txBody>
      </p:sp>
      <p:sp>
        <p:nvSpPr>
          <p:cNvPr id="19485" name="Text Box 42"/>
          <p:cNvSpPr txBox="1">
            <a:spLocks noChangeArrowheads="1"/>
          </p:cNvSpPr>
          <p:nvPr/>
        </p:nvSpPr>
        <p:spPr bwMode="auto">
          <a:xfrm rot="-5400000">
            <a:off x="4474259" y="3431333"/>
            <a:ext cx="1734177" cy="74304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100" b="1" dirty="0">
                <a:solidFill>
                  <a:srgbClr val="990000"/>
                </a:solidFill>
              </a:rPr>
              <a:t>WHAT </a:t>
            </a:r>
          </a:p>
          <a:p>
            <a:pPr algn="ctr"/>
            <a:r>
              <a:rPr lang="en-GB" sz="2100" b="1" dirty="0">
                <a:solidFill>
                  <a:srgbClr val="990000"/>
                </a:solidFill>
              </a:rPr>
              <a:t>HOW MUCH</a:t>
            </a:r>
          </a:p>
        </p:txBody>
      </p:sp>
    </p:spTree>
    <p:extLst>
      <p:ext uri="{BB962C8B-B14F-4D97-AF65-F5344CB8AC3E}">
        <p14:creationId xmlns:p14="http://schemas.microsoft.com/office/powerpoint/2010/main" val="15948867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D93D8-1B92-7D48-BB88-3A18E6C3CA86}"/>
              </a:ext>
            </a:extLst>
          </p:cNvPr>
          <p:cNvPicPr>
            <a:picLocks noChangeAspect="1"/>
          </p:cNvPicPr>
          <p:nvPr/>
        </p:nvPicPr>
        <p:blipFill>
          <a:blip r:embed="rId3"/>
          <a:stretch>
            <a:fillRect/>
          </a:stretch>
        </p:blipFill>
        <p:spPr>
          <a:xfrm>
            <a:off x="2013066" y="2238556"/>
            <a:ext cx="3533240" cy="3353431"/>
          </a:xfrm>
          <a:prstGeom prst="rect">
            <a:avLst/>
          </a:prstGeom>
        </p:spPr>
      </p:pic>
      <p:sp>
        <p:nvSpPr>
          <p:cNvPr id="21505" name="Rectangle 2"/>
          <p:cNvSpPr>
            <a:spLocks noGrp="1" noChangeArrowheads="1"/>
          </p:cNvSpPr>
          <p:nvPr>
            <p:ph type="title"/>
          </p:nvPr>
        </p:nvSpPr>
        <p:spPr>
          <a:xfrm>
            <a:off x="534836" y="267428"/>
            <a:ext cx="6489700" cy="420646"/>
          </a:xfrm>
        </p:spPr>
        <p:txBody>
          <a:bodyPr/>
          <a:lstStyle/>
          <a:p>
            <a:pPr defTabSz="762000"/>
            <a:r>
              <a:rPr lang="en-GB" dirty="0">
                <a:latin typeface="Arial" charset="0"/>
              </a:rPr>
              <a:t>Flowing Requirements Down</a:t>
            </a:r>
          </a:p>
        </p:txBody>
      </p:sp>
      <p:sp>
        <p:nvSpPr>
          <p:cNvPr id="3" name="Slide Number Placeholder 2"/>
          <p:cNvSpPr>
            <a:spLocks noGrp="1"/>
          </p:cNvSpPr>
          <p:nvPr>
            <p:ph type="sldNum" sz="quarter" idx="4"/>
          </p:nvPr>
        </p:nvSpPr>
        <p:spPr/>
        <p:txBody>
          <a:bodyPr/>
          <a:lstStyle/>
          <a:p>
            <a:fld id="{714C567D-0E37-3E41-B6D4-8C0AC45026B9}" type="slidenum">
              <a:rPr lang="en-US" smtClean="0"/>
              <a:pPr/>
              <a:t>73</a:t>
            </a:fld>
            <a:endParaRPr lang="en-US"/>
          </a:p>
        </p:txBody>
      </p:sp>
      <p:sp>
        <p:nvSpPr>
          <p:cNvPr id="18469" name="AutoShape 52"/>
          <p:cNvSpPr>
            <a:spLocks noChangeArrowheads="1"/>
          </p:cNvSpPr>
          <p:nvPr/>
        </p:nvSpPr>
        <p:spPr bwMode="gray">
          <a:xfrm>
            <a:off x="4263365" y="1204901"/>
            <a:ext cx="2619911" cy="1508757"/>
          </a:xfrm>
          <a:prstGeom prst="wedgeRoundRectCallout">
            <a:avLst>
              <a:gd name="adj1" fmla="val -51976"/>
              <a:gd name="adj2" fmla="val 12448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00" dirty="0">
                <a:solidFill>
                  <a:srgbClr val="FFFFFF"/>
                </a:solidFill>
              </a:rPr>
              <a:t>The relationships indicate that a particular design requirement target value needs to be appropriately “flowed-down” to define the solution requirement target values</a:t>
            </a:r>
          </a:p>
        </p:txBody>
      </p:sp>
      <p:sp>
        <p:nvSpPr>
          <p:cNvPr id="18471" name="AutoShape 54"/>
          <p:cNvSpPr>
            <a:spLocks noChangeArrowheads="1"/>
          </p:cNvSpPr>
          <p:nvPr/>
        </p:nvSpPr>
        <p:spPr bwMode="gray">
          <a:xfrm>
            <a:off x="4810624" y="5265259"/>
            <a:ext cx="3249611" cy="1529424"/>
          </a:xfrm>
          <a:prstGeom prst="wedgeRoundRectCallout">
            <a:avLst>
              <a:gd name="adj1" fmla="val -78598"/>
              <a:gd name="adj2" fmla="val -5939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a Subsystem Requirements</a:t>
            </a:r>
          </a:p>
        </p:txBody>
      </p:sp>
      <p:pic>
        <p:nvPicPr>
          <p:cNvPr id="56" name="Picture 55">
            <a:extLst>
              <a:ext uri="{FF2B5EF4-FFF2-40B4-BE49-F238E27FC236}">
                <a16:creationId xmlns:a16="http://schemas.microsoft.com/office/drawing/2014/main" id="{DBA8BF70-325B-5943-847A-2F7048D4F4A7}"/>
              </a:ext>
            </a:extLst>
          </p:cNvPr>
          <p:cNvPicPr>
            <a:picLocks noChangeAspect="1"/>
          </p:cNvPicPr>
          <p:nvPr/>
        </p:nvPicPr>
        <p:blipFill>
          <a:blip r:embed="rId4"/>
          <a:stretch>
            <a:fillRect/>
          </a:stretch>
        </p:blipFill>
        <p:spPr>
          <a:xfrm>
            <a:off x="6959030" y="1475433"/>
            <a:ext cx="3610214" cy="3789826"/>
          </a:xfrm>
          <a:prstGeom prst="rect">
            <a:avLst/>
          </a:prstGeom>
        </p:spPr>
      </p:pic>
      <p:sp>
        <p:nvSpPr>
          <p:cNvPr id="57" name="AutoShape 54">
            <a:extLst>
              <a:ext uri="{FF2B5EF4-FFF2-40B4-BE49-F238E27FC236}">
                <a16:creationId xmlns:a16="http://schemas.microsoft.com/office/drawing/2014/main" id="{AC9092DA-13A6-9F4B-BFF3-EA3568765F1B}"/>
              </a:ext>
            </a:extLst>
          </p:cNvPr>
          <p:cNvSpPr>
            <a:spLocks noChangeArrowheads="1"/>
          </p:cNvSpPr>
          <p:nvPr/>
        </p:nvSpPr>
        <p:spPr bwMode="gray">
          <a:xfrm>
            <a:off x="4810623" y="5265259"/>
            <a:ext cx="3249611" cy="1529424"/>
          </a:xfrm>
          <a:prstGeom prst="wedgeRoundRectCallout">
            <a:avLst>
              <a:gd name="adj1" fmla="val 70948"/>
              <a:gd name="adj2" fmla="val -63429"/>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Subsystem Requirements</a:t>
            </a:r>
          </a:p>
        </p:txBody>
      </p:sp>
    </p:spTree>
    <p:extLst>
      <p:ext uri="{BB962C8B-B14F-4D97-AF65-F5344CB8AC3E}">
        <p14:creationId xmlns:p14="http://schemas.microsoft.com/office/powerpoint/2010/main" val="2966869349"/>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384005" y="263540"/>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74</a:t>
            </a:fld>
            <a:endParaRPr lang="en-US"/>
          </a:p>
        </p:txBody>
      </p:sp>
      <p:graphicFrame>
        <p:nvGraphicFramePr>
          <p:cNvPr id="11266" name="Object 9"/>
          <p:cNvGraphicFramePr>
            <a:graphicFrameLocks noGrp="1" noChangeAspect="1"/>
          </p:cNvGraphicFramePr>
          <p:nvPr>
            <p:ph idx="4294967295"/>
          </p:nvPr>
        </p:nvGraphicFramePr>
        <p:xfrm>
          <a:off x="4176714" y="971550"/>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971550"/>
                        <a:ext cx="6491287" cy="5797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311223"/>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a:solidFill>
                  <a:schemeClr val="accent2"/>
                </a:solidFill>
              </a:rPr>
              <a:t>QFD 2</a:t>
            </a:r>
            <a:endParaRPr lang="en-US" sz="2400" b="1">
              <a:solidFill>
                <a:schemeClr val="accent2"/>
              </a:solidFill>
            </a:endParaRPr>
          </a:p>
        </p:txBody>
      </p:sp>
      <p:sp>
        <p:nvSpPr>
          <p:cNvPr id="11269" name="AutoShape 11"/>
          <p:cNvSpPr>
            <a:spLocks noChangeArrowheads="1"/>
          </p:cNvSpPr>
          <p:nvPr/>
        </p:nvSpPr>
        <p:spPr bwMode="auto">
          <a:xfrm>
            <a:off x="1790704" y="5460858"/>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Tracer Specification</a:t>
            </a:r>
            <a:endParaRPr lang="en-US" sz="1600">
              <a:solidFill>
                <a:schemeClr val="bg1"/>
              </a:solidFill>
            </a:endParaRPr>
          </a:p>
        </p:txBody>
      </p:sp>
      <p:sp>
        <p:nvSpPr>
          <p:cNvPr id="11270" name="AutoShape 12"/>
          <p:cNvSpPr>
            <a:spLocks noChangeArrowheads="1"/>
          </p:cNvSpPr>
          <p:nvPr/>
        </p:nvSpPr>
        <p:spPr bwMode="auto">
          <a:xfrm>
            <a:off x="1714500" y="6235700"/>
            <a:ext cx="2171700" cy="622300"/>
          </a:xfrm>
          <a:prstGeom prst="wedgeRoundRectCallout">
            <a:avLst>
              <a:gd name="adj1" fmla="val 136403"/>
              <a:gd name="adj2" fmla="val 841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a:solidFill>
                  <a:schemeClr val="bg1"/>
                </a:solidFill>
              </a:rPr>
              <a:t>Importance of solutions</a:t>
            </a:r>
            <a:endParaRPr lang="en-US" sz="1600">
              <a:solidFill>
                <a:schemeClr val="bg1"/>
              </a:solidFill>
            </a:endParaRPr>
          </a:p>
        </p:txBody>
      </p:sp>
      <p:sp>
        <p:nvSpPr>
          <p:cNvPr id="11271" name="AutoShape 13"/>
          <p:cNvSpPr>
            <a:spLocks noChangeArrowheads="1"/>
          </p:cNvSpPr>
          <p:nvPr/>
        </p:nvSpPr>
        <p:spPr bwMode="auto">
          <a:xfrm>
            <a:off x="1638300" y="3509267"/>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Relationships</a:t>
            </a:r>
          </a:p>
          <a:p>
            <a:pPr algn="ctr"/>
            <a:r>
              <a:rPr lang="en-GB" sz="1600">
                <a:solidFill>
                  <a:schemeClr val="bg1"/>
                </a:solidFill>
              </a:rPr>
              <a:t>Will the Solutions</a:t>
            </a:r>
          </a:p>
          <a:p>
            <a:pPr algn="ctr"/>
            <a:r>
              <a:rPr lang="en-GB" sz="1600">
                <a:solidFill>
                  <a:schemeClr val="bg1"/>
                </a:solidFill>
              </a:rPr>
              <a:t>deliver the functional requirements?</a:t>
            </a:r>
            <a:endParaRPr lang="en-US" sz="1600">
              <a:solidFill>
                <a:schemeClr val="bg1"/>
              </a:solidFill>
            </a:endParaRPr>
          </a:p>
        </p:txBody>
      </p:sp>
      <p:sp>
        <p:nvSpPr>
          <p:cNvPr id="11272" name="AutoShape 14"/>
          <p:cNvSpPr>
            <a:spLocks noChangeArrowheads="1"/>
          </p:cNvSpPr>
          <p:nvPr/>
        </p:nvSpPr>
        <p:spPr bwMode="auto">
          <a:xfrm>
            <a:off x="1714500" y="2178978"/>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Functional Requirements</a:t>
            </a:r>
          </a:p>
          <a:p>
            <a:pPr algn="ctr"/>
            <a:r>
              <a:rPr lang="en-GB" sz="1600">
                <a:solidFill>
                  <a:schemeClr val="bg1"/>
                </a:solidFill>
              </a:rPr>
              <a:t>from QFD 1</a:t>
            </a:r>
            <a:endParaRPr lang="en-US" sz="1600">
              <a:solidFill>
                <a:schemeClr val="bg1"/>
              </a:solidFill>
            </a:endParaRPr>
          </a:p>
        </p:txBody>
      </p:sp>
      <p:sp>
        <p:nvSpPr>
          <p:cNvPr id="11273" name="AutoShape 15"/>
          <p:cNvSpPr>
            <a:spLocks noChangeArrowheads="1"/>
          </p:cNvSpPr>
          <p:nvPr/>
        </p:nvSpPr>
        <p:spPr bwMode="auto">
          <a:xfrm>
            <a:off x="1638300" y="1090988"/>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1573020110"/>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7CB4-2689-7F4A-B588-2E5EFEA81830}"/>
              </a:ext>
            </a:extLst>
          </p:cNvPr>
          <p:cNvSpPr>
            <a:spLocks noGrp="1"/>
          </p:cNvSpPr>
          <p:nvPr>
            <p:ph type="title"/>
          </p:nvPr>
        </p:nvSpPr>
        <p:spPr>
          <a:xfrm>
            <a:off x="1665767" y="606175"/>
            <a:ext cx="6489700" cy="429683"/>
          </a:xfrm>
        </p:spPr>
        <p:txBody>
          <a:bodyPr/>
          <a:lstStyle/>
          <a:p>
            <a:r>
              <a:rPr lang="en-US" dirty="0"/>
              <a:t>HESH QFD2</a:t>
            </a:r>
          </a:p>
        </p:txBody>
      </p:sp>
      <p:sp>
        <p:nvSpPr>
          <p:cNvPr id="3" name="Slide Number Placeholder 2">
            <a:extLst>
              <a:ext uri="{FF2B5EF4-FFF2-40B4-BE49-F238E27FC236}">
                <a16:creationId xmlns:a16="http://schemas.microsoft.com/office/drawing/2014/main" id="{9C6B84AF-FF88-B547-8BE3-CC48E87304DF}"/>
              </a:ext>
            </a:extLst>
          </p:cNvPr>
          <p:cNvSpPr>
            <a:spLocks noGrp="1"/>
          </p:cNvSpPr>
          <p:nvPr>
            <p:ph type="sldNum" sz="quarter" idx="4"/>
          </p:nvPr>
        </p:nvSpPr>
        <p:spPr/>
        <p:txBody>
          <a:bodyPr/>
          <a:lstStyle/>
          <a:p>
            <a:fld id="{C22618A1-DFED-413B-BF04-637AA2483EFF}" type="slidenum">
              <a:rPr lang="en-GB" smtClean="0"/>
              <a:pPr/>
              <a:t>75</a:t>
            </a:fld>
            <a:endParaRPr lang="en-GB" dirty="0"/>
          </a:p>
        </p:txBody>
      </p:sp>
      <p:pic>
        <p:nvPicPr>
          <p:cNvPr id="6" name="Picture 5">
            <a:extLst>
              <a:ext uri="{FF2B5EF4-FFF2-40B4-BE49-F238E27FC236}">
                <a16:creationId xmlns:a16="http://schemas.microsoft.com/office/drawing/2014/main" id="{7E3184A8-EE4F-174B-8DF3-2A9BA07B87C0}"/>
              </a:ext>
            </a:extLst>
          </p:cNvPr>
          <p:cNvPicPr>
            <a:picLocks noChangeAspect="1"/>
          </p:cNvPicPr>
          <p:nvPr/>
        </p:nvPicPr>
        <p:blipFill>
          <a:blip r:embed="rId2"/>
          <a:stretch>
            <a:fillRect/>
          </a:stretch>
        </p:blipFill>
        <p:spPr>
          <a:xfrm>
            <a:off x="1610943" y="1310028"/>
            <a:ext cx="8835775" cy="4930307"/>
          </a:xfrm>
          <a:prstGeom prst="rect">
            <a:avLst/>
          </a:prstGeom>
        </p:spPr>
      </p:pic>
    </p:spTree>
    <p:extLst>
      <p:ext uri="{BB962C8B-B14F-4D97-AF65-F5344CB8AC3E}">
        <p14:creationId xmlns:p14="http://schemas.microsoft.com/office/powerpoint/2010/main" val="1869872777"/>
      </p:ext>
    </p:extLst>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86D6-D05F-A743-B0C6-B14234F1AE90}"/>
              </a:ext>
            </a:extLst>
          </p:cNvPr>
          <p:cNvSpPr>
            <a:spLocks noGrp="1"/>
          </p:cNvSpPr>
          <p:nvPr>
            <p:ph type="title"/>
          </p:nvPr>
        </p:nvSpPr>
        <p:spPr>
          <a:xfrm>
            <a:off x="1665767" y="557279"/>
            <a:ext cx="6489700" cy="478579"/>
          </a:xfrm>
        </p:spPr>
        <p:txBody>
          <a:bodyPr/>
          <a:lstStyle/>
          <a:p>
            <a:r>
              <a:rPr lang="en-US" dirty="0"/>
              <a:t>Critical Design Features</a:t>
            </a:r>
          </a:p>
        </p:txBody>
      </p:sp>
      <p:sp>
        <p:nvSpPr>
          <p:cNvPr id="3" name="Slide Number Placeholder 2">
            <a:extLst>
              <a:ext uri="{FF2B5EF4-FFF2-40B4-BE49-F238E27FC236}">
                <a16:creationId xmlns:a16="http://schemas.microsoft.com/office/drawing/2014/main" id="{45364996-8F5C-7F47-82D6-E665E1D219F7}"/>
              </a:ext>
            </a:extLst>
          </p:cNvPr>
          <p:cNvSpPr>
            <a:spLocks noGrp="1"/>
          </p:cNvSpPr>
          <p:nvPr>
            <p:ph type="sldNum" sz="quarter" idx="4"/>
          </p:nvPr>
        </p:nvSpPr>
        <p:spPr/>
        <p:txBody>
          <a:bodyPr/>
          <a:lstStyle/>
          <a:p>
            <a:fld id="{C22618A1-DFED-413B-BF04-637AA2483EFF}" type="slidenum">
              <a:rPr lang="en-GB" smtClean="0"/>
              <a:pPr/>
              <a:t>76</a:t>
            </a:fld>
            <a:endParaRPr lang="en-GB" dirty="0"/>
          </a:p>
        </p:txBody>
      </p:sp>
      <p:pic>
        <p:nvPicPr>
          <p:cNvPr id="6" name="Picture 5">
            <a:extLst>
              <a:ext uri="{FF2B5EF4-FFF2-40B4-BE49-F238E27FC236}">
                <a16:creationId xmlns:a16="http://schemas.microsoft.com/office/drawing/2014/main" id="{5E9A43CD-4121-0544-8188-AD87BA5F1E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0943" y="1333809"/>
            <a:ext cx="7275067" cy="4707396"/>
          </a:xfrm>
          <a:prstGeom prst="rect">
            <a:avLst/>
          </a:prstGeom>
        </p:spPr>
      </p:pic>
      <p:sp>
        <p:nvSpPr>
          <p:cNvPr id="4" name="Rounded Rectangular Callout 3">
            <a:extLst>
              <a:ext uri="{FF2B5EF4-FFF2-40B4-BE49-F238E27FC236}">
                <a16:creationId xmlns:a16="http://schemas.microsoft.com/office/drawing/2014/main" id="{2E56960C-8276-7E45-9EFD-D1F1A06163A5}"/>
              </a:ext>
            </a:extLst>
          </p:cNvPr>
          <p:cNvSpPr/>
          <p:nvPr/>
        </p:nvSpPr>
        <p:spPr>
          <a:xfrm>
            <a:off x="8886009" y="557279"/>
            <a:ext cx="1668976" cy="1777429"/>
          </a:xfrm>
          <a:prstGeom prst="wedgeRoundRectCallout">
            <a:avLst>
              <a:gd name="adj1" fmla="val -123154"/>
              <a:gd name="adj2" fmla="val 5475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QFD 2 can inform the critical design features </a:t>
            </a:r>
          </a:p>
        </p:txBody>
      </p:sp>
    </p:spTree>
    <p:extLst>
      <p:ext uri="{BB962C8B-B14F-4D97-AF65-F5344CB8AC3E}">
        <p14:creationId xmlns:p14="http://schemas.microsoft.com/office/powerpoint/2010/main" val="1731725177"/>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626724"/>
            <a:ext cx="6489700" cy="409134"/>
          </a:xfrm>
        </p:spPr>
        <p:txBody>
          <a:bodyPr/>
          <a:lstStyle/>
          <a:p>
            <a:r>
              <a:rPr lang="en-US" dirty="0"/>
              <a:t>Sub-System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77</a:t>
            </a:fld>
            <a:endParaRPr lang="en-US" dirty="0"/>
          </a:p>
        </p:txBody>
      </p:sp>
      <p:pic>
        <p:nvPicPr>
          <p:cNvPr id="22" name="Picture 21"/>
          <p:cNvPicPr>
            <a:picLocks noChangeAspect="1"/>
          </p:cNvPicPr>
          <p:nvPr/>
        </p:nvPicPr>
        <p:blipFill>
          <a:blip r:embed="rId2"/>
          <a:stretch>
            <a:fillRect/>
          </a:stretch>
        </p:blipFill>
        <p:spPr>
          <a:xfrm>
            <a:off x="1735815" y="2048262"/>
            <a:ext cx="8788167" cy="4809739"/>
          </a:xfrm>
          <a:prstGeom prst="rect">
            <a:avLst/>
          </a:prstGeom>
        </p:spPr>
      </p:pic>
      <p:sp>
        <p:nvSpPr>
          <p:cNvPr id="6" name="Rectangle 5"/>
          <p:cNvSpPr/>
          <p:nvPr/>
        </p:nvSpPr>
        <p:spPr>
          <a:xfrm>
            <a:off x="2039009" y="1144070"/>
            <a:ext cx="8277855"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000" dirty="0"/>
              <a:t>QFD 2 can help us develop Sub-System requirements - in fact the Sub-System requirements SHOULD be ready and waiting</a:t>
            </a:r>
          </a:p>
        </p:txBody>
      </p:sp>
    </p:spTree>
    <p:extLst>
      <p:ext uri="{BB962C8B-B14F-4D97-AF65-F5344CB8AC3E}">
        <p14:creationId xmlns:p14="http://schemas.microsoft.com/office/powerpoint/2010/main" val="1869089515"/>
      </p:ext>
    </p:extLst>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78</a:t>
            </a:fld>
            <a:endParaRPr lang="en-US"/>
          </a:p>
        </p:txBody>
      </p:sp>
      <p:sp>
        <p:nvSpPr>
          <p:cNvPr id="32770" name="Rectangle 3"/>
          <p:cNvSpPr>
            <a:spLocks noGrp="1" noChangeArrowheads="1"/>
          </p:cNvSpPr>
          <p:nvPr>
            <p:ph sz="quarter" idx="16"/>
          </p:nvPr>
        </p:nvSpPr>
        <p:spPr>
          <a:xfrm>
            <a:off x="2017777" y="1194455"/>
            <a:ext cx="2876148" cy="5139869"/>
          </a:xfrm>
        </p:spPr>
        <p:txBody>
          <a:bodyPr/>
          <a:lstStyle/>
          <a:p>
            <a:pPr marL="0" indent="0">
              <a:buNone/>
            </a:pPr>
            <a:r>
              <a:rPr lang="en-GB" sz="2400" b="1" dirty="0">
                <a:latin typeface="Arial" charset="0"/>
              </a:rPr>
              <a:t>Pros</a:t>
            </a:r>
          </a:p>
          <a:p>
            <a:pPr>
              <a:lnSpc>
                <a:spcPct val="100000"/>
              </a:lnSpc>
              <a:spcBef>
                <a:spcPts val="0"/>
              </a:spcBef>
            </a:pPr>
            <a:r>
              <a:rPr lang="en-GB" dirty="0">
                <a:latin typeface="Arial" charset="0"/>
              </a:rPr>
              <a:t>Validates that system concept solutions are compliant with the System Design Requirements</a:t>
            </a:r>
          </a:p>
          <a:p>
            <a:pPr>
              <a:lnSpc>
                <a:spcPct val="100000"/>
              </a:lnSpc>
              <a:spcBef>
                <a:spcPts val="0"/>
              </a:spcBef>
            </a:pPr>
            <a:r>
              <a:rPr lang="en-GB" dirty="0">
                <a:latin typeface="Arial" charset="0"/>
              </a:rPr>
              <a:t>Identifies potential system interactions that could result in undesirable emergent behaviour or integration issue</a:t>
            </a:r>
          </a:p>
          <a:p>
            <a:pPr>
              <a:lnSpc>
                <a:spcPct val="100000"/>
              </a:lnSpc>
              <a:spcBef>
                <a:spcPts val="0"/>
              </a:spcBef>
            </a:pPr>
            <a:r>
              <a:rPr lang="en-GB" dirty="0">
                <a:latin typeface="Arial" charset="0"/>
              </a:rPr>
              <a:t>Identifies key/critical design features</a:t>
            </a:r>
          </a:p>
          <a:p>
            <a:pPr>
              <a:lnSpc>
                <a:spcPct val="100000"/>
              </a:lnSpc>
              <a:spcBef>
                <a:spcPts val="0"/>
              </a:spcBef>
            </a:pPr>
            <a:r>
              <a:rPr lang="en-GB" dirty="0">
                <a:latin typeface="Arial" charset="0"/>
              </a:rPr>
              <a:t>Helps in the correct and complete flow-down of requirements to subsystem and ultimately component level </a:t>
            </a:r>
          </a:p>
          <a:p>
            <a:pPr>
              <a:lnSpc>
                <a:spcPct val="100000"/>
              </a:lnSpc>
              <a:spcBef>
                <a:spcPts val="0"/>
              </a:spcBef>
            </a:pPr>
            <a:r>
              <a:rPr lang="en-GB" dirty="0">
                <a:latin typeface="Arial" charset="0"/>
              </a:rPr>
              <a:t>Helps manage requirements and trade-offs </a:t>
            </a:r>
          </a:p>
          <a:p>
            <a:endParaRPr lang="en-GB" dirty="0">
              <a:latin typeface="Arial" charset="0"/>
            </a:endParaRPr>
          </a:p>
        </p:txBody>
      </p:sp>
      <p:sp>
        <p:nvSpPr>
          <p:cNvPr id="32769" name="Rectangle 2"/>
          <p:cNvSpPr>
            <a:spLocks noGrp="1" noChangeArrowheads="1"/>
          </p:cNvSpPr>
          <p:nvPr>
            <p:ph type="title"/>
          </p:nvPr>
        </p:nvSpPr>
        <p:spPr/>
        <p:txBody>
          <a:bodyPr/>
          <a:lstStyle/>
          <a:p>
            <a:r>
              <a:rPr lang="en-GB">
                <a:latin typeface="Arial" charset="0"/>
              </a:rPr>
              <a:t>QFD 2 Summary </a:t>
            </a:r>
          </a:p>
        </p:txBody>
      </p:sp>
      <p:sp>
        <p:nvSpPr>
          <p:cNvPr id="6" name="Content Placeholder 8">
            <a:extLst>
              <a:ext uri="{FF2B5EF4-FFF2-40B4-BE49-F238E27FC236}">
                <a16:creationId xmlns:a16="http://schemas.microsoft.com/office/drawing/2014/main" id="{F852F70F-66B3-6943-9F38-E89A5F19E5CB}"/>
              </a:ext>
            </a:extLst>
          </p:cNvPr>
          <p:cNvSpPr txBox="1">
            <a:spLocks/>
          </p:cNvSpPr>
          <p:nvPr/>
        </p:nvSpPr>
        <p:spPr bwMode="gray">
          <a:xfrm>
            <a:off x="5017214" y="1194455"/>
            <a:ext cx="2506895" cy="230216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Cons</a:t>
            </a:r>
          </a:p>
          <a:p>
            <a:pPr>
              <a:lnSpc>
                <a:spcPct val="100000"/>
              </a:lnSpc>
              <a:spcBef>
                <a:spcPts val="0"/>
              </a:spcBef>
            </a:pPr>
            <a:r>
              <a:rPr lang="en-GB" dirty="0">
                <a:latin typeface="Arial" charset="0"/>
              </a:rPr>
              <a:t>If several concepts system exist requires the development of several QFD 2</a:t>
            </a:r>
          </a:p>
          <a:p>
            <a:pPr>
              <a:lnSpc>
                <a:spcPct val="100000"/>
              </a:lnSpc>
              <a:spcBef>
                <a:spcPts val="0"/>
              </a:spcBef>
            </a:pPr>
            <a:r>
              <a:rPr lang="en-GB" dirty="0">
                <a:latin typeface="Arial" charset="0"/>
              </a:rPr>
              <a:t>Can take time to complete, particularly the flow-down of HOW MUCH requirements</a:t>
            </a:r>
          </a:p>
        </p:txBody>
      </p:sp>
      <p:sp>
        <p:nvSpPr>
          <p:cNvPr id="10" name="Content Placeholder 8">
            <a:extLst>
              <a:ext uri="{FF2B5EF4-FFF2-40B4-BE49-F238E27FC236}">
                <a16:creationId xmlns:a16="http://schemas.microsoft.com/office/drawing/2014/main" id="{207CF7E6-99BF-8E46-84C1-BD36E2D4BCD6}"/>
              </a:ext>
            </a:extLst>
          </p:cNvPr>
          <p:cNvSpPr txBox="1">
            <a:spLocks/>
          </p:cNvSpPr>
          <p:nvPr/>
        </p:nvSpPr>
        <p:spPr bwMode="gray">
          <a:xfrm>
            <a:off x="7524108" y="1194454"/>
            <a:ext cx="2926422" cy="5010602"/>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Tips</a:t>
            </a:r>
          </a:p>
          <a:p>
            <a:pPr>
              <a:lnSpc>
                <a:spcPct val="100000"/>
              </a:lnSpc>
              <a:spcBef>
                <a:spcPts val="0"/>
              </a:spcBef>
            </a:pPr>
            <a:r>
              <a:rPr lang="en-GB" dirty="0">
                <a:latin typeface="Arial" charset="0"/>
              </a:rPr>
              <a:t>Manage the detail – we design in levels, so restrict the QFD to 20x20</a:t>
            </a:r>
          </a:p>
          <a:p>
            <a:pPr>
              <a:lnSpc>
                <a:spcPct val="100000"/>
              </a:lnSpc>
              <a:spcBef>
                <a:spcPts val="0"/>
              </a:spcBef>
            </a:pPr>
            <a:r>
              <a:rPr lang="en-GB" dirty="0">
                <a:latin typeface="Arial" charset="0"/>
              </a:rPr>
              <a:t>Take time to define clearly the functions and the corresponding functional solutions</a:t>
            </a:r>
          </a:p>
          <a:p>
            <a:pPr>
              <a:lnSpc>
                <a:spcPct val="100000"/>
              </a:lnSpc>
              <a:spcBef>
                <a:spcPts val="0"/>
              </a:spcBef>
            </a:pPr>
            <a:r>
              <a:rPr lang="en-GB" dirty="0">
                <a:latin typeface="Arial" charset="0"/>
              </a:rPr>
              <a:t>Complete the relationship matrix is a single half-day session</a:t>
            </a:r>
          </a:p>
          <a:p>
            <a:pPr>
              <a:lnSpc>
                <a:spcPct val="100000"/>
              </a:lnSpc>
              <a:spcBef>
                <a:spcPts val="0"/>
              </a:spcBef>
            </a:pPr>
            <a:r>
              <a:rPr lang="en-GB" dirty="0">
                <a:latin typeface="Arial" charset="0"/>
              </a:rPr>
              <a:t>Delegate the generation of subsystem requirements but review as a team</a:t>
            </a:r>
          </a:p>
          <a:p>
            <a:pPr>
              <a:lnSpc>
                <a:spcPct val="100000"/>
              </a:lnSpc>
              <a:spcBef>
                <a:spcPts val="0"/>
              </a:spcBef>
            </a:pPr>
            <a:r>
              <a:rPr lang="en-GB" dirty="0">
                <a:latin typeface="Arial" charset="0"/>
              </a:rPr>
              <a:t>The actual target values for the design solutions are unlikely to be complete (TBD) until we have undertaken the detailed design</a:t>
            </a:r>
          </a:p>
        </p:txBody>
      </p:sp>
    </p:spTree>
    <p:extLst>
      <p:ext uri="{BB962C8B-B14F-4D97-AF65-F5344CB8AC3E}">
        <p14:creationId xmlns:p14="http://schemas.microsoft.com/office/powerpoint/2010/main" val="113465535"/>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679E1-E948-4BD0-BE81-855522F245B8}"/>
              </a:ext>
            </a:extLst>
          </p:cNvPr>
          <p:cNvSpPr>
            <a:spLocks noGrp="1"/>
          </p:cNvSpPr>
          <p:nvPr>
            <p:ph type="sldNum" sz="quarter" idx="15"/>
          </p:nvPr>
        </p:nvSpPr>
        <p:spPr/>
        <p:txBody>
          <a:bodyPr/>
          <a:lstStyle/>
          <a:p>
            <a:fld id="{C22618A1-DFED-413B-BF04-637AA2483EFF}" type="slidenum">
              <a:rPr lang="en-GB" smtClean="0"/>
              <a:pPr/>
              <a:t>79</a:t>
            </a:fld>
            <a:endParaRPr lang="en-GB" dirty="0"/>
          </a:p>
        </p:txBody>
      </p:sp>
      <p:sp>
        <p:nvSpPr>
          <p:cNvPr id="3" name="Content Placeholder 2">
            <a:extLst>
              <a:ext uri="{FF2B5EF4-FFF2-40B4-BE49-F238E27FC236}">
                <a16:creationId xmlns:a16="http://schemas.microsoft.com/office/drawing/2014/main" id="{E4C66A4C-5E8B-49F3-8D9B-AE05F854453A}"/>
              </a:ext>
            </a:extLst>
          </p:cNvPr>
          <p:cNvSpPr>
            <a:spLocks noGrp="1"/>
          </p:cNvSpPr>
          <p:nvPr>
            <p:ph sz="quarter" idx="16"/>
          </p:nvPr>
        </p:nvSpPr>
        <p:spPr>
          <a:xfrm>
            <a:off x="658369" y="1194455"/>
            <a:ext cx="10574843" cy="5706177"/>
          </a:xfrm>
        </p:spPr>
        <p:txBody>
          <a:bodyPr/>
          <a:lstStyle/>
          <a:p>
            <a:r>
              <a:rPr lang="en-GB" sz="2400" dirty="0"/>
              <a:t>We have a set of functions</a:t>
            </a:r>
          </a:p>
          <a:p>
            <a:pPr lvl="1"/>
            <a:r>
              <a:rPr lang="en-GB" sz="2400" dirty="0"/>
              <a:t>That are checked against customer requirements</a:t>
            </a:r>
          </a:p>
          <a:p>
            <a:r>
              <a:rPr lang="en-GB" sz="2400" dirty="0"/>
              <a:t>We have a set of solutions</a:t>
            </a:r>
          </a:p>
          <a:p>
            <a:pPr lvl="1"/>
            <a:r>
              <a:rPr lang="en-GB" sz="2400" dirty="0"/>
              <a:t>That are checked against the functional set</a:t>
            </a:r>
          </a:p>
          <a:p>
            <a:pPr lvl="1"/>
            <a:endParaRPr lang="en-GB" sz="2400" dirty="0"/>
          </a:p>
          <a:p>
            <a:pPr lvl="1"/>
            <a:endParaRPr lang="en-GB" sz="2400" dirty="0"/>
          </a:p>
          <a:p>
            <a:r>
              <a:rPr lang="en-GB" sz="2400" dirty="0"/>
              <a:t>This has allowed us to identify key subsystems and components so we can pass on a specification to our manufacturer……</a:t>
            </a:r>
          </a:p>
          <a:p>
            <a:endParaRPr lang="en-GB" sz="2400" dirty="0"/>
          </a:p>
          <a:p>
            <a:r>
              <a:rPr lang="en-GB" sz="2400" dirty="0"/>
              <a:t>We also need to understand the sensitivity of the design….</a:t>
            </a:r>
          </a:p>
          <a:p>
            <a:endParaRPr lang="en-GB" sz="2400" dirty="0"/>
          </a:p>
          <a:p>
            <a:r>
              <a:rPr lang="en-GB" sz="2400" dirty="0"/>
              <a:t>One last investigation before we move forwards.</a:t>
            </a:r>
          </a:p>
          <a:p>
            <a:endParaRPr lang="en-GB" sz="2400" dirty="0"/>
          </a:p>
        </p:txBody>
      </p:sp>
      <p:sp>
        <p:nvSpPr>
          <p:cNvPr id="5" name="Title 4">
            <a:extLst>
              <a:ext uri="{FF2B5EF4-FFF2-40B4-BE49-F238E27FC236}">
                <a16:creationId xmlns:a16="http://schemas.microsoft.com/office/drawing/2014/main" id="{0B92D08B-9272-450F-8715-EDD49237E7FB}"/>
              </a:ext>
            </a:extLst>
          </p:cNvPr>
          <p:cNvSpPr>
            <a:spLocks noGrp="1"/>
          </p:cNvSpPr>
          <p:nvPr>
            <p:ph type="title"/>
          </p:nvPr>
        </p:nvSpPr>
        <p:spPr>
          <a:xfrm>
            <a:off x="450640" y="178556"/>
            <a:ext cx="10990300" cy="535531"/>
          </a:xfrm>
        </p:spPr>
        <p:txBody>
          <a:bodyPr/>
          <a:lstStyle/>
          <a:p>
            <a:r>
              <a:rPr lang="en-GB" sz="3200" dirty="0"/>
              <a:t>So Far…..So good</a:t>
            </a:r>
          </a:p>
        </p:txBody>
      </p:sp>
    </p:spTree>
    <p:extLst>
      <p:ext uri="{BB962C8B-B14F-4D97-AF65-F5344CB8AC3E}">
        <p14:creationId xmlns:p14="http://schemas.microsoft.com/office/powerpoint/2010/main" val="226000930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76497" y="1417523"/>
            <a:ext cx="10514242" cy="1525514"/>
          </a:xfrm>
        </p:spPr>
        <p:txBody>
          <a:bodyPr/>
          <a:lstStyle/>
          <a:p>
            <a:r>
              <a:rPr lang="en-GB" sz="3600" b="1" dirty="0">
                <a:solidFill>
                  <a:schemeClr val="accent2"/>
                </a:solidFill>
              </a:rPr>
              <a:t>Designing System and Specifying Subsystems</a:t>
            </a:r>
            <a:br>
              <a:rPr lang="en-GB" sz="3600" dirty="0"/>
            </a:br>
            <a:endParaRPr lang="en-GB" sz="2800" dirty="0">
              <a:solidFill>
                <a:schemeClr val="bg1"/>
              </a:solidFill>
            </a:endParaRPr>
          </a:p>
        </p:txBody>
      </p:sp>
      <p:sp>
        <p:nvSpPr>
          <p:cNvPr id="3" name="Text Placeholder 2">
            <a:extLst>
              <a:ext uri="{FF2B5EF4-FFF2-40B4-BE49-F238E27FC236}">
                <a16:creationId xmlns:a16="http://schemas.microsoft.com/office/drawing/2014/main" id="{E59DF5E5-F515-D041-937E-3A68A3A0DFA0}"/>
              </a:ext>
            </a:extLst>
          </p:cNvPr>
          <p:cNvSpPr>
            <a:spLocks noGrp="1"/>
          </p:cNvSpPr>
          <p:nvPr>
            <p:ph type="subTitle" idx="1"/>
          </p:nvPr>
        </p:nvSpPr>
        <p:spPr>
          <a:xfrm>
            <a:off x="466283" y="4777380"/>
            <a:ext cx="11529918" cy="861420"/>
          </a:xfrm>
        </p:spPr>
        <p:txBody>
          <a:bodyPr>
            <a:normAutofit/>
          </a:bodyPr>
          <a:lstStyle/>
          <a:p>
            <a:pPr marL="0" indent="0">
              <a:buNone/>
            </a:pPr>
            <a:r>
              <a:rPr lang="en-US" dirty="0">
                <a:solidFill>
                  <a:schemeClr val="tx1"/>
                </a:solidFill>
              </a:rPr>
              <a:t>“To find out what happens to a system when you interfere with it you have to interfere with it.”</a:t>
            </a:r>
          </a:p>
          <a:p>
            <a:pPr marL="0" indent="0" algn="r">
              <a:buNone/>
            </a:pPr>
            <a:r>
              <a:rPr lang="en-US" dirty="0">
                <a:solidFill>
                  <a:schemeClr val="tx1"/>
                </a:solidFill>
              </a:rPr>
              <a:t>George Box</a:t>
            </a:r>
          </a:p>
        </p:txBody>
      </p:sp>
    </p:spTree>
    <p:extLst>
      <p:ext uri="{BB962C8B-B14F-4D97-AF65-F5344CB8AC3E}">
        <p14:creationId xmlns:p14="http://schemas.microsoft.com/office/powerpoint/2010/main" val="3942783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sz="3200" dirty="0"/>
              <a:t>System Design and Optimisation</a:t>
            </a:r>
          </a:p>
        </p:txBody>
      </p:sp>
      <p:sp>
        <p:nvSpPr>
          <p:cNvPr id="6" name="Content Placeholder 5"/>
          <p:cNvSpPr>
            <a:spLocks noGrp="1"/>
          </p:cNvSpPr>
          <p:nvPr>
            <p:ph type="body" sz="quarter" idx="16"/>
          </p:nvPr>
        </p:nvSpPr>
        <p:spPr>
          <a:xfrm>
            <a:off x="5777947" y="1099930"/>
            <a:ext cx="6149009" cy="5459896"/>
          </a:xfrm>
        </p:spPr>
        <p:txBody>
          <a:bodyPr/>
          <a:lstStyle/>
          <a:p>
            <a:r>
              <a:rPr lang="en-GB" sz="2400" dirty="0">
                <a:latin typeface="Arial" charset="0"/>
              </a:rPr>
              <a:t>For example if fin stabilization is selected </a:t>
            </a:r>
          </a:p>
          <a:p>
            <a:endParaRPr lang="en-GB" sz="2400" dirty="0">
              <a:latin typeface="Arial" charset="0"/>
            </a:endParaRPr>
          </a:p>
          <a:p>
            <a:pPr marL="0" indent="0">
              <a:buNone/>
            </a:pPr>
            <a:endParaRPr lang="en-GB" sz="2800" dirty="0">
              <a:latin typeface="Arial" charset="0"/>
            </a:endParaRPr>
          </a:p>
          <a:p>
            <a:pPr marL="0" indent="0">
              <a:buNone/>
            </a:pPr>
            <a:endParaRPr lang="en-GB" sz="2800" dirty="0">
              <a:latin typeface="Arial" charset="0"/>
            </a:endParaRPr>
          </a:p>
          <a:p>
            <a:r>
              <a:rPr lang="en-GB" sz="2400" dirty="0">
                <a:latin typeface="Arial" charset="0"/>
              </a:rPr>
              <a:t>The terminal performance will depend upon the design parameters</a:t>
            </a:r>
          </a:p>
          <a:p>
            <a:pPr lvl="1"/>
            <a:r>
              <a:rPr lang="en-GB" sz="2000" dirty="0">
                <a:latin typeface="Arial" charset="0"/>
              </a:rPr>
              <a:t>Number of Fins</a:t>
            </a:r>
          </a:p>
          <a:p>
            <a:pPr lvl="1"/>
            <a:r>
              <a:rPr lang="en-GB" sz="2000" dirty="0">
                <a:latin typeface="Arial" charset="0"/>
              </a:rPr>
              <a:t>Fin configuration</a:t>
            </a:r>
          </a:p>
          <a:p>
            <a:pPr lvl="2"/>
            <a:r>
              <a:rPr lang="en-GB" sz="1800" dirty="0">
                <a:latin typeface="Arial" charset="0"/>
              </a:rPr>
              <a:t>Leading edge angle</a:t>
            </a:r>
          </a:p>
          <a:p>
            <a:pPr lvl="2"/>
            <a:r>
              <a:rPr lang="en-GB" sz="1800" dirty="0">
                <a:latin typeface="Arial" charset="0"/>
              </a:rPr>
              <a:t>Fin area</a:t>
            </a:r>
          </a:p>
          <a:p>
            <a:pPr lvl="2"/>
            <a:r>
              <a:rPr lang="en-GB" sz="1800" dirty="0">
                <a:latin typeface="Arial" charset="0"/>
              </a:rPr>
              <a:t>Fin aspect ratio</a:t>
            </a:r>
          </a:p>
          <a:p>
            <a:pPr lvl="2"/>
            <a:r>
              <a:rPr lang="en-GB" sz="1800" dirty="0">
                <a:latin typeface="Arial" charset="0"/>
              </a:rPr>
              <a:t>Fin thickness</a:t>
            </a:r>
          </a:p>
          <a:p>
            <a:pPr lvl="2"/>
            <a:r>
              <a:rPr lang="en-GB" sz="1800" dirty="0">
                <a:latin typeface="Arial" charset="0"/>
              </a:rPr>
              <a:t>etc.</a:t>
            </a:r>
          </a:p>
          <a:p>
            <a:pPr lvl="1"/>
            <a:r>
              <a:rPr lang="en-GB" sz="2000" dirty="0">
                <a:latin typeface="Arial" charset="0"/>
              </a:rPr>
              <a:t>Fin Material</a:t>
            </a:r>
          </a:p>
          <a:p>
            <a:pPr lvl="1"/>
            <a:r>
              <a:rPr lang="en-GB" sz="2000" dirty="0">
                <a:latin typeface="Arial" charset="0"/>
              </a:rPr>
              <a:t>etc.</a:t>
            </a:r>
          </a:p>
          <a:p>
            <a:endParaRPr lang="en-US" sz="2400" dirty="0"/>
          </a:p>
        </p:txBody>
      </p:sp>
      <p:sp>
        <p:nvSpPr>
          <p:cNvPr id="5" name="Content Placeholder 4"/>
          <p:cNvSpPr>
            <a:spLocks noGrp="1"/>
          </p:cNvSpPr>
          <p:nvPr>
            <p:ph type="body" sz="quarter" idx="17"/>
          </p:nvPr>
        </p:nvSpPr>
        <p:spPr>
          <a:xfrm>
            <a:off x="490330" y="967409"/>
            <a:ext cx="4385790" cy="5286908"/>
          </a:xfrm>
        </p:spPr>
        <p:txBody>
          <a:bodyPr>
            <a:normAutofit/>
          </a:bodyPr>
          <a:lstStyle/>
          <a:p>
            <a:r>
              <a:rPr lang="en-GB" sz="2400" dirty="0"/>
              <a:t>The performance of a system will be influenced by a number of system design parameters – the variables that the designer selects to achieve the desired level of performance</a:t>
            </a:r>
          </a:p>
          <a:p>
            <a:pPr marL="0" indent="0">
              <a:buNone/>
            </a:pPr>
            <a:endParaRPr lang="en-GB" sz="2400" dirty="0"/>
          </a:p>
          <a:p>
            <a:r>
              <a:rPr lang="en-GB" sz="2400" dirty="0"/>
              <a:t>The challenge for the system designer is to find the best target or nominal values for the system design parameters in order to meet or, better still, exceed the requirements.</a:t>
            </a:r>
          </a:p>
          <a:p>
            <a:endParaRPr lang="en-US" sz="2400" dirty="0"/>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1826338"/>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11906" y="-15397"/>
            <a:ext cx="6489700" cy="409134"/>
          </a:xfrm>
        </p:spPr>
        <p:txBody>
          <a:bodyPr/>
          <a:lstStyle/>
          <a:p>
            <a:r>
              <a:rPr lang="en-US" dirty="0"/>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2492"/>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changing X</a:t>
            </a:r>
            <a:r>
              <a:rPr lang="en-US" sz="1800" baseline="-25000" dirty="0"/>
              <a:t>1</a:t>
            </a:r>
            <a:r>
              <a:rPr lang="en-US" sz="1800" dirty="0"/>
              <a:t> and X</a:t>
            </a:r>
            <a:r>
              <a:rPr lang="en-US" sz="1800" baseline="-25000" dirty="0"/>
              <a:t>2 </a:t>
            </a:r>
            <a:r>
              <a:rPr lang="en-US" sz="1800" dirty="0"/>
              <a:t>will put “you” on a different </a:t>
            </a:r>
            <a:r>
              <a:rPr lang="en-US" dirty="0"/>
              <a:t>part</a:t>
            </a:r>
            <a:r>
              <a:rPr lang="en-US" sz="1800" dirty="0"/>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lstStyle/>
          <a:p>
            <a:r>
              <a:rPr lang="en-US" dirty="0"/>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728235" y="131179"/>
            <a:ext cx="8719936" cy="409134"/>
          </a:xfrm>
        </p:spPr>
        <p:txBody>
          <a:bodyPr/>
          <a:lstStyle/>
          <a:p>
            <a:r>
              <a:rPr lang="en-US" sz="2400" dirty="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dirty="0">
                <a:solidFill>
                  <a:schemeClr val="bg1"/>
                </a:solidFill>
              </a:rPr>
              <a:t>Required</a:t>
            </a:r>
          </a:p>
          <a:p>
            <a:pPr algn="ctr"/>
            <a:r>
              <a:rPr lang="en-GB" sz="1600" dirty="0">
                <a:solidFill>
                  <a:schemeClr val="bg1"/>
                </a:solidFill>
              </a:rPr>
              <a:t>Customer</a:t>
            </a:r>
          </a:p>
          <a:p>
            <a:pPr algn="ctr"/>
            <a:r>
              <a:rPr lang="en-GB" sz="1600" dirty="0">
                <a:solidFill>
                  <a:schemeClr val="bg1"/>
                </a:solidFill>
              </a:rPr>
              <a:t>Performanc</a:t>
            </a:r>
            <a:r>
              <a:rPr lang="en-GB" sz="1800" dirty="0">
                <a:solidFill>
                  <a:schemeClr val="bg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2" name="Rectangle 646"/>
          <p:cNvSpPr>
            <a:spLocks noGrp="1" noChangeArrowheads="1"/>
          </p:cNvSpPr>
          <p:nvPr>
            <p:ph type="title"/>
          </p:nvPr>
        </p:nvSpPr>
        <p:spPr>
          <a:xfrm>
            <a:off x="115923" y="108878"/>
            <a:ext cx="10227200" cy="400858"/>
          </a:xfrm>
        </p:spPr>
        <p:txBody>
          <a:bodyPr/>
          <a:lstStyle/>
          <a:p>
            <a:r>
              <a:rPr lang="en-US" sz="2400" dirty="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dirty="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6" name="Rectangle 646"/>
          <p:cNvSpPr>
            <a:spLocks noGrp="1" noChangeArrowheads="1"/>
          </p:cNvSpPr>
          <p:nvPr>
            <p:ph type="title"/>
          </p:nvPr>
        </p:nvSpPr>
        <p:spPr>
          <a:xfrm>
            <a:off x="525463" y="9324"/>
            <a:ext cx="6489700" cy="413558"/>
          </a:xfrm>
        </p:spPr>
        <p:txBody>
          <a:bodyPr/>
          <a:lstStyle/>
          <a:p>
            <a:r>
              <a:rPr lang="en-US" sz="2800" dirty="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1</a:t>
              </a:r>
              <a:r>
                <a:rPr lang="en-GB" sz="1800" dirty="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2</a:t>
              </a:r>
              <a:r>
                <a:rPr lang="en-GB" sz="1800" dirty="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dirty="0">
                <a:solidFill>
                  <a:schemeClr val="dk1"/>
                </a:solidFill>
                <a:latin typeface="+mn-lt"/>
                <a:ea typeface="+mn-ea"/>
              </a:rPr>
              <a:t>This design is sensitive to variation and its performance will frequently fall short of the customers expectation</a:t>
            </a:r>
            <a:endParaRPr lang="en-GB" sz="1200" b="1" dirty="0">
              <a:solidFill>
                <a:schemeClr val="dk1"/>
              </a:solidFill>
              <a:latin typeface="+mn-lt"/>
              <a:ea typeface="+mn-ea"/>
            </a:endParaRPr>
          </a:p>
          <a:p>
            <a:pPr algn="ctr">
              <a:defRPr/>
            </a:pPr>
            <a:r>
              <a:rPr lang="en-GB" sz="2000" b="1" dirty="0">
                <a:solidFill>
                  <a:schemeClr val="dk1"/>
                </a:solidFill>
                <a:latin typeface="+mn-lt"/>
                <a:ea typeface="+mn-ea"/>
              </a:rPr>
              <a:t>What can be done to reduce the variation in performance?</a:t>
            </a:r>
            <a:endParaRPr lang="en-US" sz="2000" b="1" dirty="0">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dirty="0">
                <a:solidFill>
                  <a:schemeClr val="tx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9" name="Rectangle 646"/>
          <p:cNvSpPr>
            <a:spLocks noGrp="1" noChangeArrowheads="1"/>
          </p:cNvSpPr>
          <p:nvPr>
            <p:ph type="title"/>
          </p:nvPr>
        </p:nvSpPr>
        <p:spPr>
          <a:xfrm>
            <a:off x="287358" y="223556"/>
            <a:ext cx="8999004" cy="438958"/>
          </a:xfrm>
        </p:spPr>
        <p:txBody>
          <a:bodyPr/>
          <a:lstStyle/>
          <a:p>
            <a:r>
              <a:rPr lang="en-US" sz="2400" dirty="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cs typeface="+mn-cs"/>
              </a:rPr>
              <a:t>Required</a:t>
            </a:r>
          </a:p>
          <a:p>
            <a:pPr algn="ctr">
              <a:defRPr/>
            </a:pPr>
            <a:r>
              <a:rPr lang="en-GB" sz="1800" dirty="0">
                <a:solidFill>
                  <a:schemeClr val="bg1"/>
                </a:solidFill>
                <a:ea typeface="+mn-ea"/>
                <a:cs typeface="+mn-cs"/>
              </a:rPr>
              <a:t>Customer</a:t>
            </a:r>
          </a:p>
          <a:p>
            <a:pPr algn="ctr">
              <a:defRPr/>
            </a:pPr>
            <a:r>
              <a:rPr lang="en-GB" sz="1800" dirty="0">
                <a:solidFill>
                  <a:schemeClr val="bg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1</a:t>
            </a:r>
            <a:r>
              <a:rPr lang="en-GB" sz="1800" dirty="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2</a:t>
            </a:r>
            <a:r>
              <a:rPr lang="en-GB" sz="1800" dirty="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lstStyle/>
          <a:p>
            <a:pPr eaLnBrk="1" hangingPunct="1"/>
            <a:r>
              <a:rPr lang="en-US" sz="2800" dirty="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dirty="0">
                <a:solidFill>
                  <a:srgbClr val="FFFFFF"/>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rPr>
              <a:t>This design is less sensitive to variation and will consistently meet the customers expectation</a:t>
            </a:r>
            <a:endParaRPr lang="en-US" sz="1800" b="1" dirty="0">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9A57-FB2F-48D5-9C33-38A822C846F7}"/>
              </a:ext>
            </a:extLst>
          </p:cNvPr>
          <p:cNvSpPr>
            <a:spLocks noGrp="1"/>
          </p:cNvSpPr>
          <p:nvPr>
            <p:ph type="title"/>
          </p:nvPr>
        </p:nvSpPr>
        <p:spPr/>
        <p:txBody>
          <a:bodyPr/>
          <a:lstStyle/>
          <a:p>
            <a:r>
              <a:rPr lang="en-GB" dirty="0"/>
              <a:t>Insert Variance Re-cap</a:t>
            </a:r>
          </a:p>
        </p:txBody>
      </p:sp>
    </p:spTree>
    <p:extLst>
      <p:ext uri="{BB962C8B-B14F-4D97-AF65-F5344CB8AC3E}">
        <p14:creationId xmlns:p14="http://schemas.microsoft.com/office/powerpoint/2010/main" val="272139711"/>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956000" y="1825625"/>
            <a:ext cx="8281108" cy="2754600"/>
          </a:xfrm>
        </p:spPr>
        <p:txBody>
          <a:bodyPr>
            <a:normAutofit/>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a:t>
            </a:r>
          </a:p>
        </p:txBody>
      </p:sp>
      <p:sp>
        <p:nvSpPr>
          <p:cNvPr id="104452" name="Slide Number Placeholder 3"/>
          <p:cNvSpPr>
            <a:spLocks noGrp="1"/>
          </p:cNvSpPr>
          <p:nvPr>
            <p:ph type="sldNum" sz="quarter" idx="12"/>
          </p:nvPr>
        </p:nvSpPr>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fld id="{4F03A1DF-8CD1-8E44-8224-354F70C410AA}" type="slidenum">
              <a:rPr lang="en-US" smtClean="0"/>
              <a:pPr/>
              <a:t>91</a:t>
            </a:fld>
            <a:endParaRPr lang="en-US" dirty="0"/>
          </a:p>
        </p:txBody>
      </p:sp>
    </p:spTree>
    <p:extLst>
      <p:ext uri="{BB962C8B-B14F-4D97-AF65-F5344CB8AC3E}">
        <p14:creationId xmlns:p14="http://schemas.microsoft.com/office/powerpoint/2010/main" val="8734658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dirty="0"/>
              <a:t>Qualitative Robustness and Critical Parameter Analysis</a:t>
            </a:r>
            <a:endParaRPr lang="en-US" altLang="en-US" sz="2800"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solidFill>
                  <a:schemeClr val="accent3">
                    <a:lumMod val="60000"/>
                    <a:lumOff val="40000"/>
                  </a:schemeClr>
                </a:solidFill>
              </a:rPr>
              <a:t>The P-Diagram to identify, categorise and document those factors that affect the performance of system outputs</a:t>
            </a:r>
          </a:p>
          <a:p>
            <a:pPr lvl="1"/>
            <a:r>
              <a:rPr lang="en-GB" altLang="en-US" sz="1400" b="1" dirty="0">
                <a:solidFill>
                  <a:schemeClr val="accent3">
                    <a:lumMod val="60000"/>
                    <a:lumOff val="40000"/>
                  </a:schemeClr>
                </a:solidFill>
              </a:rPr>
              <a:t>The What Why Table to prioritise the identified factors for quantitative analysis</a:t>
            </a:r>
          </a:p>
          <a:p>
            <a:pPr lvl="1"/>
            <a:r>
              <a:rPr lang="en-GB" altLang="en-US" sz="1400" b="1" dirty="0">
                <a:solidFill>
                  <a:schemeClr val="accent3">
                    <a:lumMod val="60000"/>
                    <a:lumOff val="40000"/>
                  </a:schemeClr>
                </a:solidFill>
              </a:rPr>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dirty="0"/>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10000"/>
          </a:bodyPr>
          <a:lstStyle/>
          <a:p>
            <a:pPr marL="0" indent="0">
              <a:buNone/>
            </a:pPr>
            <a:r>
              <a:rPr lang="en-GB" dirty="0"/>
              <a:t>What is it?</a:t>
            </a:r>
          </a:p>
          <a:p>
            <a:r>
              <a:rPr lang="en-GB" sz="1800" dirty="0"/>
              <a:t>A simple diagrammatic tool that allows a team to identify and capture the  various factors (parameters) that influence the performance of a system output – in particular </a:t>
            </a:r>
            <a:r>
              <a:rPr lang="en-US" sz="1800" dirty="0">
                <a:latin typeface="Arial"/>
                <a:cs typeface="Arial"/>
              </a:rPr>
              <a:t>the factors that influence robustness. </a:t>
            </a:r>
          </a:p>
          <a:p>
            <a:endParaRPr lang="en-GB" sz="1800" dirty="0"/>
          </a:p>
          <a:p>
            <a:pPr marL="0" indent="0">
              <a:buNone/>
            </a:pPr>
            <a:r>
              <a:rPr lang="en-GB" dirty="0"/>
              <a:t>Why do it? </a:t>
            </a:r>
          </a:p>
          <a:p>
            <a:r>
              <a:rPr lang="en-GB" sz="1800" dirty="0"/>
              <a:t>Sensitive “cliff-edge” designs are unacceptable to customers and users</a:t>
            </a:r>
          </a:p>
          <a:p>
            <a:pPr lvl="1"/>
            <a:r>
              <a:rPr lang="en-GB" sz="1700" dirty="0"/>
              <a:t>they are a classic example of one of the three types of undesirable emergent behaviour.</a:t>
            </a:r>
          </a:p>
          <a:p>
            <a:pPr marL="457200" lvl="1" indent="0">
              <a:buNone/>
            </a:pPr>
            <a:endParaRPr lang="en-GB" sz="1700" dirty="0"/>
          </a:p>
          <a:p>
            <a:r>
              <a:rPr lang="en-GB" sz="1800" dirty="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dirty="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M</a:t>
            </a:r>
          </a:p>
          <a:p>
            <a:pPr algn="ctr"/>
            <a:r>
              <a:rPr lang="en-GB" sz="2000" b="1" dirty="0"/>
              <a:t>Signal</a:t>
            </a:r>
          </a:p>
          <a:p>
            <a:pPr algn="ctr"/>
            <a:r>
              <a:rPr lang="en-GB" sz="2000" b="1" dirty="0"/>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N</a:t>
            </a:r>
          </a:p>
          <a:p>
            <a:pPr algn="ctr"/>
            <a:r>
              <a:rPr lang="en-GB" sz="2000" b="1" dirty="0"/>
              <a:t>Noise</a:t>
            </a:r>
          </a:p>
          <a:p>
            <a:pPr algn="ctr"/>
            <a:r>
              <a:rPr lang="en-GB" sz="2000" b="1" dirty="0"/>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Z</a:t>
            </a:r>
          </a:p>
          <a:p>
            <a:pPr algn="ctr"/>
            <a:r>
              <a:rPr lang="en-GB" sz="2000" b="1" dirty="0"/>
              <a:t>Control</a:t>
            </a:r>
          </a:p>
          <a:p>
            <a:pPr algn="ctr"/>
            <a:r>
              <a:rPr lang="en-GB" sz="2000" b="1" dirty="0"/>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dirty="0">
                <a:solidFill>
                  <a:schemeClr val="bg1"/>
                </a:solidFill>
                <a:latin typeface="+mn-lt"/>
                <a:ea typeface="+mn-ea"/>
              </a:rPr>
              <a:t> </a:t>
            </a:r>
            <a:r>
              <a:rPr lang="en-GB" sz="2800" dirty="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dirty="0">
                <a:solidFill>
                  <a:schemeClr val="bg1"/>
                </a:solidFill>
                <a:ea typeface="+mn-ea"/>
              </a:rPr>
              <a:t>Y = f (Ms, Ns, Zs) </a:t>
            </a:r>
            <a:endParaRPr lang="en-GB" sz="2800" b="1" dirty="0">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Parameters that cannot be, or chosen not to be, controlled by the designer. They cause the response Y to deviate from the target specified by the Signal Factor M</a:t>
            </a:r>
            <a:endParaRPr lang="en-US" sz="1600" dirty="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The required performance characteristics of the system?</a:t>
            </a:r>
            <a:endParaRPr lang="en-US" sz="1600" dirty="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dirty="0"/>
              <a:t>Parameters that can be freely specified by the designer. </a:t>
            </a:r>
          </a:p>
          <a:p>
            <a:pPr eaLnBrk="1" hangingPunct="1"/>
            <a:r>
              <a:rPr lang="en-GB" sz="1600" dirty="0"/>
              <a:t>In fact it is the designer’s responsibility to determine the best values</a:t>
            </a:r>
            <a:endParaRPr lang="en-US" sz="1600" dirty="0"/>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dirty="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dirty="0">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dirty="0">
                <a:solidFill>
                  <a:schemeClr val="tx1"/>
                </a:solidFill>
              </a:rPr>
              <a:t>Any potential unwanted behaviour</a:t>
            </a:r>
            <a:endParaRPr lang="en-US" sz="1400" dirty="0">
              <a:solidFill>
                <a:schemeClr val="tx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lstStyle/>
          <a:p>
            <a:r>
              <a:rPr lang="en-GB" dirty="0">
                <a:latin typeface="Arial" charset="0"/>
              </a:rPr>
              <a:t>P-Diagram Process</a:t>
            </a:r>
            <a:endParaRPr lang="en-US" dirty="0">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1: Identify the output (Y) of the system</a:t>
            </a:r>
            <a:endParaRPr lang="en-US" sz="1800" dirty="0">
              <a:solidFill>
                <a:schemeClr val="bg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2: Identify the Signal Factors (M)</a:t>
            </a:r>
            <a:endParaRPr lang="en-US" sz="1800" dirty="0">
              <a:solidFill>
                <a:schemeClr val="bg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3: Identify the Control Factors (Z)</a:t>
            </a:r>
            <a:endParaRPr lang="en-US" sz="1800" dirty="0">
              <a:solidFill>
                <a:schemeClr val="bg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4: Identify the Noise Factors (N)</a:t>
            </a:r>
            <a:endParaRPr lang="en-US" sz="1800" dirty="0">
              <a:solidFill>
                <a:schemeClr val="bg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5: Identify side effects</a:t>
            </a:r>
            <a:endParaRPr lang="en-US" sz="1800" dirty="0">
              <a:solidFill>
                <a:schemeClr val="bg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Optional but very useful</a:t>
            </a:r>
            <a:endParaRPr lang="en-US" sz="1800" dirty="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dirty="0"/>
              <a:t>P-Diagram – Example for Vehicle Braking</a:t>
            </a:r>
          </a:p>
        </p:txBody>
      </p:sp>
      <p:sp>
        <p:nvSpPr>
          <p:cNvPr id="33793" name="Rectangle 3"/>
          <p:cNvSpPr>
            <a:spLocks noGrp="1" noChangeArrowheads="1"/>
          </p:cNvSpPr>
          <p:nvPr>
            <p:ph idx="1"/>
          </p:nvPr>
        </p:nvSpPr>
        <p:spPr>
          <a:xfrm>
            <a:off x="1172424" y="1517853"/>
            <a:ext cx="8281108" cy="1461939"/>
          </a:xfrm>
        </p:spPr>
        <p:txBody>
          <a:bodyPr>
            <a:normAutofit/>
          </a:bodyPr>
          <a:lstStyle/>
          <a:p>
            <a:r>
              <a:rPr lang="en-GB" sz="2000" dirty="0"/>
              <a:t>Step 1: Identify the output (Y) of the system</a:t>
            </a:r>
          </a:p>
          <a:p>
            <a:pPr lvl="1"/>
            <a:r>
              <a:rPr lang="en-GB" sz="2000" dirty="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dirty="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dirty="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dirty="0"/>
              <a:t>Example for Vehicle Braking</a:t>
            </a:r>
          </a:p>
        </p:txBody>
      </p:sp>
      <p:sp>
        <p:nvSpPr>
          <p:cNvPr id="35841" name="Rectangle 4"/>
          <p:cNvSpPr>
            <a:spLocks noGrp="1" noChangeArrowheads="1"/>
          </p:cNvSpPr>
          <p:nvPr>
            <p:ph idx="1"/>
          </p:nvPr>
        </p:nvSpPr>
        <p:spPr>
          <a:xfrm>
            <a:off x="1915842" y="1475271"/>
            <a:ext cx="8281108" cy="1538883"/>
          </a:xfrm>
        </p:spPr>
        <p:txBody>
          <a:bodyPr>
            <a:normAutofit/>
          </a:bodyPr>
          <a:lstStyle/>
          <a:p>
            <a:r>
              <a:rPr lang="en-GB" sz="2000" dirty="0"/>
              <a:t>Step 2: Identify signal factors (M)</a:t>
            </a:r>
          </a:p>
          <a:p>
            <a:pPr lvl="1"/>
            <a:r>
              <a:rPr lang="en-GB" sz="2000" dirty="0"/>
              <a:t>How does the user instruct the system to command the intended value for the output of the system. They are susceptible to the effects of one or more of the noise factors.</a:t>
            </a:r>
          </a:p>
          <a:p>
            <a:pPr lvl="1"/>
            <a:endParaRPr lang="en-GB" sz="2000" dirty="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Tree>
    <p:extLst>
      <p:ext uri="{BB962C8B-B14F-4D97-AF65-F5344CB8AC3E}">
        <p14:creationId xmlns:p14="http://schemas.microsoft.com/office/powerpoint/2010/main" val="3758005364"/>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dirty="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dirty="0"/>
              <a:t>Step 3: Identify the control factors (Z)</a:t>
            </a:r>
          </a:p>
          <a:p>
            <a:pPr lvl="1"/>
            <a:r>
              <a:rPr lang="en-GB" sz="2000" dirty="0"/>
              <a:t>What are the parameters that the designer has CONTROL over that will cause the output (Y) to vary?</a:t>
            </a:r>
          </a:p>
          <a:p>
            <a:endParaRPr lang="en-GB" sz="2000" dirty="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dirty="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dirty="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dirty="0"/>
              <a:t>Example for Vehicle Braking</a:t>
            </a:r>
            <a:endParaRPr lang="en-US" sz="3600" dirty="0"/>
          </a:p>
        </p:txBody>
      </p:sp>
      <p:sp>
        <p:nvSpPr>
          <p:cNvPr id="3" name="Content Placeholder 2"/>
          <p:cNvSpPr>
            <a:spLocks noGrp="1"/>
          </p:cNvSpPr>
          <p:nvPr>
            <p:ph idx="1"/>
          </p:nvPr>
        </p:nvSpPr>
        <p:spPr>
          <a:xfrm>
            <a:off x="1386176" y="1154711"/>
            <a:ext cx="8281108" cy="1074140"/>
          </a:xfrm>
        </p:spPr>
        <p:txBody>
          <a:bodyPr>
            <a:normAutofit/>
          </a:bodyPr>
          <a:lstStyle/>
          <a:p>
            <a:r>
              <a:rPr lang="en-GB" sz="1800" dirty="0"/>
              <a:t>Step 4: Identify the Noise Factors (N)</a:t>
            </a:r>
          </a:p>
          <a:p>
            <a:pPr lvl="1"/>
            <a:r>
              <a:rPr lang="en-GB" sz="1800" dirty="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t>Noise Factors</a:t>
            </a:r>
          </a:p>
          <a:p>
            <a:pPr algn="ctr" eaLnBrk="0" hangingPunct="0"/>
            <a:r>
              <a:rPr lang="en-GB" sz="1292" dirty="0"/>
              <a:t>Manuf. Variation</a:t>
            </a:r>
          </a:p>
          <a:p>
            <a:pPr algn="ctr" eaLnBrk="0" hangingPunct="0"/>
            <a:r>
              <a:rPr lang="en-GB" sz="1292" dirty="0"/>
              <a:t>Assembly Variation</a:t>
            </a:r>
            <a:br>
              <a:rPr lang="en-GB" sz="1292" dirty="0"/>
            </a:br>
            <a:r>
              <a:rPr lang="en-GB" sz="1292" dirty="0"/>
              <a:t>Variation in friction coefficient</a:t>
            </a:r>
            <a:br>
              <a:rPr lang="en-GB" sz="1292" dirty="0"/>
            </a:br>
            <a:r>
              <a:rPr lang="en-GB" sz="1292" dirty="0"/>
              <a:t>Road Surface Condition</a:t>
            </a:r>
            <a:br>
              <a:rPr lang="en-GB" sz="1292" dirty="0"/>
            </a:br>
            <a:r>
              <a:rPr lang="en-GB" sz="1292" dirty="0"/>
              <a:t>Vehicle Loading</a:t>
            </a:r>
            <a:br>
              <a:rPr lang="en-GB" sz="1292" dirty="0"/>
            </a:br>
            <a:r>
              <a:rPr lang="en-GB" sz="1292" dirty="0"/>
              <a:t>Ambient Temperature</a:t>
            </a:r>
            <a:br>
              <a:rPr lang="en-GB" sz="1292" dirty="0"/>
            </a:br>
            <a:r>
              <a:rPr lang="en-GB" sz="1292" dirty="0"/>
              <a:t>Wear of pad over time</a:t>
            </a:r>
            <a:br>
              <a:rPr lang="en-GB" sz="1292" dirty="0"/>
            </a:br>
            <a:r>
              <a:rPr lang="en-GB" sz="1292" dirty="0"/>
              <a:t>Vehicle speed</a:t>
            </a:r>
          </a:p>
          <a:p>
            <a:pPr algn="ctr" eaLnBrk="0" hangingPunct="0"/>
            <a:r>
              <a:rPr lang="en-GB" sz="1292" dirty="0"/>
              <a:t>etc.</a:t>
            </a:r>
            <a:endParaRPr lang="en-US" sz="1292" dirty="0"/>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Tree>
    <p:extLst>
      <p:ext uri="{BB962C8B-B14F-4D97-AF65-F5344CB8AC3E}">
        <p14:creationId xmlns:p14="http://schemas.microsoft.com/office/powerpoint/2010/main" val="2020012945"/>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1988" name="Rectangle 179"/>
          <p:cNvSpPr>
            <a:spLocks noGrp="1" noChangeArrowheads="1"/>
          </p:cNvSpPr>
          <p:nvPr>
            <p:ph type="title"/>
          </p:nvPr>
        </p:nvSpPr>
        <p:spPr>
          <a:xfrm>
            <a:off x="38336" y="63179"/>
            <a:ext cx="9404723" cy="1400530"/>
          </a:xfrm>
        </p:spPr>
        <p:txBody>
          <a:bodyPr/>
          <a:lstStyle/>
          <a:p>
            <a:r>
              <a:rPr lang="en-GB" sz="3200" dirty="0"/>
              <a:t>Example for Vehicle Braking</a:t>
            </a:r>
            <a:endParaRPr lang="en-US" sz="3200" dirty="0"/>
          </a:p>
        </p:txBody>
      </p:sp>
      <p:sp>
        <p:nvSpPr>
          <p:cNvPr id="3" name="Content Placeholder 2"/>
          <p:cNvSpPr>
            <a:spLocks noGrp="1"/>
          </p:cNvSpPr>
          <p:nvPr>
            <p:ph idx="1"/>
          </p:nvPr>
        </p:nvSpPr>
        <p:spPr>
          <a:xfrm>
            <a:off x="1112672" y="974627"/>
            <a:ext cx="8281108" cy="1477328"/>
          </a:xfrm>
        </p:spPr>
        <p:txBody>
          <a:bodyPr>
            <a:normAutofit/>
          </a:bodyPr>
          <a:lstStyle/>
          <a:p>
            <a:r>
              <a:rPr lang="en-GB" sz="1800" dirty="0"/>
              <a:t>Step 5: Identify side effects</a:t>
            </a:r>
          </a:p>
          <a:p>
            <a:pPr lvl="1"/>
            <a:r>
              <a:rPr lang="en-GB" sz="1800" dirty="0"/>
              <a:t>What are the </a:t>
            </a:r>
            <a:r>
              <a:rPr lang="ja-JP" altLang="en-GB" sz="1800" dirty="0"/>
              <a:t>“</a:t>
            </a:r>
            <a:r>
              <a:rPr lang="en-GB" altLang="ja-JP" sz="1800" dirty="0"/>
              <a:t>side effects</a:t>
            </a:r>
            <a:r>
              <a:rPr lang="ja-JP" altLang="en-GB" sz="1800" dirty="0"/>
              <a:t>”</a:t>
            </a:r>
            <a:r>
              <a:rPr lang="en-GB" altLang="ja-JP" sz="1800" dirty="0"/>
              <a:t> that might be experienced by the user?. These are often undesirable emergent behaviour, that relates to the specific technology chosen to fulfil the function of the system.</a:t>
            </a:r>
          </a:p>
          <a:p>
            <a:endParaRPr lang="en-GB" sz="1800" dirty="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Factors</a:t>
            </a:r>
          </a:p>
          <a:p>
            <a:pPr algn="ctr" eaLnBrk="0" hangingPunct="0"/>
            <a:r>
              <a:rPr lang="en-GB" sz="1292" dirty="0">
                <a:solidFill>
                  <a:srgbClr val="000000"/>
                </a:solidFill>
              </a:rPr>
              <a:t>Manuf. Variation</a:t>
            </a:r>
          </a:p>
          <a:p>
            <a:pPr algn="ctr" eaLnBrk="0" hangingPunct="0"/>
            <a:r>
              <a:rPr lang="en-GB" sz="1292" dirty="0">
                <a:solidFill>
                  <a:srgbClr val="000000"/>
                </a:solidFill>
              </a:rPr>
              <a:t>Assembly Variation</a:t>
            </a:r>
            <a:br>
              <a:rPr lang="en-GB" sz="1292" dirty="0">
                <a:solidFill>
                  <a:srgbClr val="000000"/>
                </a:solidFill>
              </a:rPr>
            </a:br>
            <a:r>
              <a:rPr lang="en-GB" sz="1292" dirty="0">
                <a:solidFill>
                  <a:srgbClr val="000000"/>
                </a:solidFill>
              </a:rPr>
              <a:t>Variation in friction coefficient</a:t>
            </a:r>
            <a:br>
              <a:rPr lang="en-GB" sz="1292" dirty="0">
                <a:solidFill>
                  <a:srgbClr val="000000"/>
                </a:solidFill>
              </a:rPr>
            </a:br>
            <a:r>
              <a:rPr lang="en-GB" sz="1292" dirty="0">
                <a:solidFill>
                  <a:srgbClr val="000000"/>
                </a:solidFill>
              </a:rPr>
              <a:t>Road Surface Condition</a:t>
            </a:r>
            <a:br>
              <a:rPr lang="en-GB" sz="1292" dirty="0">
                <a:solidFill>
                  <a:srgbClr val="000000"/>
                </a:solidFill>
              </a:rPr>
            </a:br>
            <a:r>
              <a:rPr lang="en-GB" sz="1292" dirty="0">
                <a:solidFill>
                  <a:srgbClr val="000000"/>
                </a:solidFill>
              </a:rPr>
              <a:t>Vehicle Loading</a:t>
            </a:r>
            <a:br>
              <a:rPr lang="en-GB" sz="1292" dirty="0">
                <a:solidFill>
                  <a:srgbClr val="000000"/>
                </a:solidFill>
              </a:rPr>
            </a:br>
            <a:r>
              <a:rPr lang="en-GB" sz="1292" dirty="0">
                <a:solidFill>
                  <a:srgbClr val="000000"/>
                </a:solidFill>
              </a:rPr>
              <a:t>Ambient Temperature</a:t>
            </a:r>
            <a:br>
              <a:rPr lang="en-GB" sz="1292" dirty="0">
                <a:solidFill>
                  <a:srgbClr val="000000"/>
                </a:solidFill>
              </a:rPr>
            </a:br>
            <a:r>
              <a:rPr lang="en-GB" sz="1292" dirty="0">
                <a:solidFill>
                  <a:srgbClr val="000000"/>
                </a:solidFill>
              </a:rPr>
              <a:t>Wear of pad over time</a:t>
            </a:r>
            <a:br>
              <a:rPr lang="en-GB" sz="1292" dirty="0">
                <a:solidFill>
                  <a:srgbClr val="000000"/>
                </a:solidFill>
              </a:rPr>
            </a:br>
            <a:r>
              <a:rPr lang="en-GB" sz="1292" dirty="0">
                <a:solidFill>
                  <a:srgbClr val="000000"/>
                </a:solidFill>
              </a:rPr>
              <a:t>Vehicle speed</a:t>
            </a:r>
          </a:p>
          <a:p>
            <a:pPr algn="ctr" eaLnBrk="0" hangingPunct="0"/>
            <a:r>
              <a:rPr lang="en-GB" sz="1292" dirty="0">
                <a:solidFill>
                  <a:srgbClr val="000000"/>
                </a:solidFill>
              </a:rPr>
              <a:t>etc.</a:t>
            </a:r>
            <a:endParaRPr lang="en-US" sz="1292" dirty="0">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Side Effects</a:t>
            </a:r>
          </a:p>
          <a:p>
            <a:pPr algn="ctr" eaLnBrk="1" hangingPunct="1"/>
            <a:r>
              <a:rPr lang="en-GB" sz="1477" dirty="0"/>
              <a:t>Brake dust</a:t>
            </a:r>
          </a:p>
          <a:p>
            <a:pPr algn="ctr" eaLnBrk="1" hangingPunct="1"/>
            <a:r>
              <a:rPr lang="en-GB" sz="1477" dirty="0"/>
              <a:t>Brake </a:t>
            </a:r>
            <a:r>
              <a:rPr lang="ja-JP" altLang="en-GB" sz="1477"/>
              <a:t>“</a:t>
            </a:r>
            <a:r>
              <a:rPr lang="en-GB" altLang="ja-JP" sz="1477" dirty="0"/>
              <a:t>squeal</a:t>
            </a:r>
            <a:r>
              <a:rPr lang="ja-JP" altLang="en-GB" sz="1477"/>
              <a:t>”</a:t>
            </a:r>
            <a:endParaRPr lang="en-GB" altLang="ja-JP" sz="1477" dirty="0"/>
          </a:p>
          <a:p>
            <a:pPr algn="ctr" eaLnBrk="1" hangingPunct="1"/>
            <a:r>
              <a:rPr lang="en-GB" sz="1477" dirty="0"/>
              <a:t>Brake </a:t>
            </a:r>
            <a:r>
              <a:rPr lang="ja-JP" altLang="en-GB" sz="1477"/>
              <a:t>“</a:t>
            </a:r>
            <a:r>
              <a:rPr lang="en-GB" altLang="ja-JP" sz="1477" dirty="0"/>
              <a:t>judder</a:t>
            </a:r>
            <a:r>
              <a:rPr lang="ja-JP" altLang="en-GB" sz="1477"/>
              <a:t>”</a:t>
            </a:r>
            <a:endParaRPr lang="en-GB" altLang="ja-JP" sz="1477" dirty="0"/>
          </a:p>
          <a:p>
            <a:pPr algn="ctr" eaLnBrk="1" hangingPunct="1"/>
            <a:r>
              <a:rPr lang="en-GB" sz="1477" dirty="0"/>
              <a:t>Skidding</a:t>
            </a:r>
          </a:p>
          <a:p>
            <a:pPr algn="ctr" eaLnBrk="1" hangingPunct="1"/>
            <a:r>
              <a:rPr lang="en-GB" sz="1477" dirty="0"/>
              <a:t>Heat</a:t>
            </a:r>
          </a:p>
          <a:p>
            <a:pPr algn="ctr" eaLnBrk="1" hangingPunct="1"/>
            <a:endParaRPr lang="en-GB" sz="1477" dirty="0"/>
          </a:p>
        </p:txBody>
      </p:sp>
    </p:spTree>
    <p:extLst>
      <p:ext uri="{BB962C8B-B14F-4D97-AF65-F5344CB8AC3E}">
        <p14:creationId xmlns:p14="http://schemas.microsoft.com/office/powerpoint/2010/main" val="1460232641"/>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dirty="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a:bodyPr>
          <a:lstStyle/>
          <a:p>
            <a:pPr marL="0" indent="0">
              <a:buNone/>
            </a:pPr>
            <a:r>
              <a:rPr lang="en-US" dirty="0"/>
              <a:t>Although there are many causes of variation they can be put into three groups:</a:t>
            </a:r>
          </a:p>
          <a:p>
            <a:r>
              <a:rPr lang="en-US" dirty="0"/>
              <a:t>External: </a:t>
            </a:r>
            <a:r>
              <a:rPr lang="en-GB" dirty="0"/>
              <a:t>The environment and the load under which a system must function are the two main external sources of variation</a:t>
            </a:r>
            <a:endParaRPr lang="en-US" dirty="0"/>
          </a:p>
          <a:p>
            <a:pPr lvl="2"/>
            <a:r>
              <a:rPr lang="en-US" dirty="0"/>
              <a:t>Temperature, humidity, vibration</a:t>
            </a:r>
          </a:p>
          <a:p>
            <a:pPr lvl="2"/>
            <a:r>
              <a:rPr lang="en-US" dirty="0"/>
              <a:t>Operator usage</a:t>
            </a:r>
          </a:p>
          <a:p>
            <a:r>
              <a:rPr lang="en-US" dirty="0"/>
              <a:t>Unit-to-Unit Variation: </a:t>
            </a:r>
            <a:r>
              <a:rPr lang="en-GB" dirty="0"/>
              <a:t>The variation in a manufacturing process leads to variation in the system from unit-to-unit</a:t>
            </a:r>
            <a:endParaRPr lang="en-US" dirty="0"/>
          </a:p>
          <a:p>
            <a:pPr lvl="2"/>
            <a:r>
              <a:rPr lang="en-US" dirty="0"/>
              <a:t>Manufacturing Variation</a:t>
            </a:r>
          </a:p>
          <a:p>
            <a:pPr lvl="3"/>
            <a:r>
              <a:rPr lang="en-US" dirty="0"/>
              <a:t>Differences in torque on a fastener</a:t>
            </a:r>
          </a:p>
          <a:p>
            <a:pPr lvl="3"/>
            <a:r>
              <a:rPr lang="en-US" dirty="0"/>
              <a:t>Differences in diameter from machining</a:t>
            </a:r>
          </a:p>
          <a:p>
            <a:pPr lvl="3"/>
            <a:r>
              <a:rPr lang="en-US" dirty="0"/>
              <a:t>Raw material variation</a:t>
            </a:r>
          </a:p>
          <a:p>
            <a:pPr lvl="2"/>
            <a:r>
              <a:rPr lang="en-US" dirty="0"/>
              <a:t>Measurement System Variation</a:t>
            </a:r>
          </a:p>
          <a:p>
            <a:pPr lvl="3"/>
            <a:r>
              <a:rPr lang="en-US" dirty="0"/>
              <a:t>Calibration</a:t>
            </a:r>
          </a:p>
          <a:p>
            <a:pPr lvl="3"/>
            <a:r>
              <a:rPr lang="en-US" dirty="0"/>
              <a:t>Gauge Repeatability &amp; Reproducibility</a:t>
            </a:r>
          </a:p>
          <a:p>
            <a:r>
              <a:rPr lang="en-US" dirty="0"/>
              <a:t>Deterioration: </a:t>
            </a:r>
            <a:r>
              <a:rPr lang="en-GB" dirty="0"/>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dirty="0"/>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dirty="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a:bodyPr>
          <a:lstStyle/>
          <a:p>
            <a:pPr eaLnBrk="1" hangingPunct="1">
              <a:lnSpc>
                <a:spcPct val="100000"/>
              </a:lnSpc>
              <a:spcBef>
                <a:spcPts val="0"/>
              </a:spcBef>
            </a:pPr>
            <a:r>
              <a:rPr lang="en-GB" altLang="en-US" sz="2000" dirty="0">
                <a:ea typeface="ＭＳ Ｐゴシック" panose="020B0600070205080204" pitchFamily="34" charset="-128"/>
              </a:rPr>
              <a:t>Some noise factors are simply variation in the design parameters.  They are indirect factors noise factors</a:t>
            </a:r>
          </a:p>
          <a:p>
            <a:pPr eaLnBrk="1" hangingPunct="1"/>
            <a:r>
              <a:rPr lang="en-GB" altLang="en-US" sz="2000" dirty="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dirty="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dirty="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dirty="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dirty="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dirty="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dirty="0">
              <a:solidFill>
                <a:schemeClr val="tx1"/>
              </a:solidFill>
            </a:endParaRPr>
          </a:p>
        </p:txBody>
      </p:sp>
      <p:sp>
        <p:nvSpPr>
          <p:cNvPr id="25608" name="TextBox 20"/>
          <p:cNvSpPr txBox="1">
            <a:spLocks noChangeArrowheads="1"/>
          </p:cNvSpPr>
          <p:nvPr/>
        </p:nvSpPr>
        <p:spPr bwMode="auto">
          <a:xfrm>
            <a:off x="7946044" y="2910150"/>
            <a:ext cx="3169118"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bg1"/>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lstStyle/>
          <a:p>
            <a:r>
              <a:rPr lang="en-GB" sz="3600" dirty="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267587" y="4672399"/>
            <a:ext cx="3668749"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affect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2000" dirty="0">
                <a:solidFill>
                  <a:schemeClr val="bg1"/>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a:extLst>
              <a:ext uri="{FF2B5EF4-FFF2-40B4-BE49-F238E27FC236}">
                <a16:creationId xmlns:a16="http://schemas.microsoft.com/office/drawing/2014/main" id="{36E543D9-E419-6740-ACC0-8DC52E28936C}"/>
              </a:ext>
            </a:extLst>
          </p:cNvPr>
          <p:cNvSpPr/>
          <p:nvPr/>
        </p:nvSpPr>
        <p:spPr>
          <a:xfrm rot="2542151">
            <a:off x="3403389" y="248947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36399" y="56615"/>
            <a:ext cx="6489700" cy="416831"/>
          </a:xfrm>
        </p:spPr>
        <p:txBody>
          <a:bodyPr/>
          <a:lstStyle/>
          <a:p>
            <a:r>
              <a:rPr lang="en-US" sz="3600" dirty="0"/>
              <a:t>Cascading P-Diagrams</a:t>
            </a:r>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2079080" y="1907383"/>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5" name="Right Arrow 4">
            <a:extLst>
              <a:ext uri="{FF2B5EF4-FFF2-40B4-BE49-F238E27FC236}">
                <a16:creationId xmlns:a16="http://schemas.microsoft.com/office/drawing/2014/main" id="{F0F3D85E-CFED-424D-A1FE-AA35F0B04E09}"/>
              </a:ext>
            </a:extLst>
          </p:cNvPr>
          <p:cNvSpPr/>
          <p:nvPr/>
        </p:nvSpPr>
        <p:spPr>
          <a:xfrm>
            <a:off x="1371600" y="2198405"/>
            <a:ext cx="698348" cy="20183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6" name="Right Arrow 5">
            <a:extLst>
              <a:ext uri="{FF2B5EF4-FFF2-40B4-BE49-F238E27FC236}">
                <a16:creationId xmlns:a16="http://schemas.microsoft.com/office/drawing/2014/main" id="{1650693D-4B31-8045-ABCB-E6BFC4DEC5B2}"/>
              </a:ext>
            </a:extLst>
          </p:cNvPr>
          <p:cNvSpPr/>
          <p:nvPr/>
        </p:nvSpPr>
        <p:spPr>
          <a:xfrm>
            <a:off x="3537793" y="218191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2488195" y="1487843"/>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2523510" y="2862126"/>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3" name="TextBox 12">
            <a:extLst>
              <a:ext uri="{FF2B5EF4-FFF2-40B4-BE49-F238E27FC236}">
                <a16:creationId xmlns:a16="http://schemas.microsoft.com/office/drawing/2014/main" id="{D88D3AFE-BCD0-D64C-990B-1D8E2855CCFE}"/>
              </a:ext>
            </a:extLst>
          </p:cNvPr>
          <p:cNvSpPr txBox="1"/>
          <p:nvPr/>
        </p:nvSpPr>
        <p:spPr>
          <a:xfrm>
            <a:off x="3532286" y="2921294"/>
            <a:ext cx="1002647" cy="830997"/>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Brake Dust</a:t>
            </a:r>
          </a:p>
          <a:p>
            <a:r>
              <a:rPr lang="en-US" sz="1200" dirty="0">
                <a:latin typeface="Arial"/>
                <a:cs typeface="Arial"/>
              </a:rPr>
              <a:t>Heat</a:t>
            </a:r>
          </a:p>
          <a:p>
            <a:r>
              <a:rPr lang="en-US" sz="1200" dirty="0">
                <a:latin typeface="Arial"/>
                <a:cs typeface="Arial"/>
              </a:rPr>
              <a:t>Vibration</a:t>
            </a: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5971762" y="509461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4647453" y="4512528"/>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Caliper Piston System</a:t>
            </a:r>
          </a:p>
        </p:txBody>
      </p:sp>
      <p:sp>
        <p:nvSpPr>
          <p:cNvPr id="16" name="Right Arrow 15">
            <a:extLst>
              <a:ext uri="{FF2B5EF4-FFF2-40B4-BE49-F238E27FC236}">
                <a16:creationId xmlns:a16="http://schemas.microsoft.com/office/drawing/2014/main" id="{3A842D2B-C6BF-2249-BB4E-14F5E3947EE6}"/>
              </a:ext>
            </a:extLst>
          </p:cNvPr>
          <p:cNvSpPr/>
          <p:nvPr/>
        </p:nvSpPr>
        <p:spPr>
          <a:xfrm>
            <a:off x="3755303" y="480355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7" name="Right Arrow 16">
            <a:extLst>
              <a:ext uri="{FF2B5EF4-FFF2-40B4-BE49-F238E27FC236}">
                <a16:creationId xmlns:a16="http://schemas.microsoft.com/office/drawing/2014/main" id="{0491034C-5DB0-9C46-A157-51C76C2A0F28}"/>
              </a:ext>
            </a:extLst>
          </p:cNvPr>
          <p:cNvSpPr/>
          <p:nvPr/>
        </p:nvSpPr>
        <p:spPr>
          <a:xfrm>
            <a:off x="6084590" y="481234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056568" y="4092988"/>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091883" y="5467271"/>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0" name="TextBox 19">
            <a:extLst>
              <a:ext uri="{FF2B5EF4-FFF2-40B4-BE49-F238E27FC236}">
                <a16:creationId xmlns:a16="http://schemas.microsoft.com/office/drawing/2014/main" id="{13EBCA57-1A5F-7B4D-8F64-373CCFB8AF08}"/>
              </a:ext>
            </a:extLst>
          </p:cNvPr>
          <p:cNvSpPr txBox="1"/>
          <p:nvPr/>
        </p:nvSpPr>
        <p:spPr>
          <a:xfrm>
            <a:off x="6248162" y="5556404"/>
            <a:ext cx="1726755" cy="461665"/>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Leakage of brake fluid</a:t>
            </a: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4686193" y="2872159"/>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4955655" y="1000141"/>
            <a:ext cx="2257869" cy="1145477"/>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feedback and become sources of noise to subsystem</a:t>
            </a: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8412631" y="289989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9672154" y="5081228"/>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8347845" y="4499141"/>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Other System</a:t>
            </a:r>
          </a:p>
        </p:txBody>
      </p:sp>
      <p:sp>
        <p:nvSpPr>
          <p:cNvPr id="41" name="Right Arrow 40">
            <a:extLst>
              <a:ext uri="{FF2B5EF4-FFF2-40B4-BE49-F238E27FC236}">
                <a16:creationId xmlns:a16="http://schemas.microsoft.com/office/drawing/2014/main" id="{7B2BD1E0-D9B7-1643-A20F-775595251228}"/>
              </a:ext>
            </a:extLst>
          </p:cNvPr>
          <p:cNvSpPr/>
          <p:nvPr/>
        </p:nvSpPr>
        <p:spPr>
          <a:xfrm>
            <a:off x="7455695" y="479016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 name="Right Arrow 41">
            <a:extLst>
              <a:ext uri="{FF2B5EF4-FFF2-40B4-BE49-F238E27FC236}">
                <a16:creationId xmlns:a16="http://schemas.microsoft.com/office/drawing/2014/main" id="{D55CF0C6-529C-8345-B7AD-64D7EC426921}"/>
              </a:ext>
            </a:extLst>
          </p:cNvPr>
          <p:cNvSpPr/>
          <p:nvPr/>
        </p:nvSpPr>
        <p:spPr>
          <a:xfrm>
            <a:off x="9784982" y="479895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756960" y="4079601"/>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792275" y="5453884"/>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8128040" y="557178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327561" y="1008303"/>
            <a:ext cx="3278365" cy="139193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interact with other systems. Systems Engineering tools like Function Flow Diagrams, QFD and FMEA can help find them</a:t>
            </a: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643880" y="3014896"/>
            <a:ext cx="2280921" cy="218069"/>
          </a:xfrm>
          <a:prstGeom prst="rect">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3452821853"/>
      </p:ext>
    </p:extLst>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lstStyle/>
          <a:p>
            <a:pPr eaLnBrk="1" hangingPunct="1"/>
            <a:r>
              <a:rPr lang="en-GB" sz="3200" dirty="0">
                <a:latin typeface="Arial" charset="0"/>
              </a:rPr>
              <a:t>Example: Consistent Light: Robust to Variation?</a:t>
            </a:r>
            <a:endParaRPr lang="en-US" sz="3200" dirty="0">
              <a:latin typeface="Arial" charset="0"/>
            </a:endParaRPr>
          </a:p>
        </p:txBody>
      </p:sp>
      <p:graphicFrame>
        <p:nvGraphicFramePr>
          <p:cNvPr id="12290" name="Object 8"/>
          <p:cNvGraphicFramePr>
            <a:graphicFrameLocks noGrp="1" noChangeAspect="1"/>
          </p:cNvGraphicFramePr>
          <p:nvPr>
            <p:ph idx="4294967295"/>
          </p:nvPr>
        </p:nvGraphicFramePr>
        <p:xfrm>
          <a:off x="432559" y="862080"/>
          <a:ext cx="8497801" cy="5856296"/>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1229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559" y="862080"/>
                        <a:ext cx="8497801" cy="585629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P-Diagram</a:t>
            </a:r>
            <a:r>
              <a:rPr lang="en-GB" sz="3200" dirty="0">
                <a:latin typeface="Symbol" charset="0"/>
              </a:rPr>
              <a:t> </a:t>
            </a:r>
            <a:endParaRPr lang="en-GB" sz="3200" dirty="0">
              <a:latin typeface="Arial" charset="0"/>
            </a:endParaRP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P-Diagram for the output of Precision and Accuracy</a:t>
            </a:r>
          </a:p>
          <a:p>
            <a:pPr defTabSz="761909" eaLnBrk="1" hangingPunct="1"/>
            <a:endParaRPr lang="en-GB" sz="1600"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ED6A749C-0E5E-1747-A3B5-FD6E376552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27797169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384005" y="130491"/>
            <a:ext cx="6489700" cy="419170"/>
          </a:xfrm>
        </p:spPr>
        <p:txBody>
          <a:bodyPr/>
          <a:lstStyle/>
          <a:p>
            <a:r>
              <a:rPr lang="en-US" sz="2800" dirty="0"/>
              <a:t>Case Study Example P-Diagram</a:t>
            </a:r>
          </a:p>
        </p:txBody>
      </p:sp>
      <p:sp>
        <p:nvSpPr>
          <p:cNvPr id="3" name="Slide Number Placeholder 2">
            <a:extLst>
              <a:ext uri="{FF2B5EF4-FFF2-40B4-BE49-F238E27FC236}">
                <a16:creationId xmlns:a16="http://schemas.microsoft.com/office/drawing/2014/main" id="{E2AABD6A-A06E-3942-A9B3-44FC54685F12}"/>
              </a:ext>
            </a:extLst>
          </p:cNvPr>
          <p:cNvSpPr>
            <a:spLocks noGrp="1"/>
          </p:cNvSpPr>
          <p:nvPr>
            <p:ph type="sldNum" sz="quarter" idx="4"/>
          </p:nvPr>
        </p:nvSpPr>
        <p:spPr/>
        <p:txBody>
          <a:bodyPr/>
          <a:lstStyle/>
          <a:p>
            <a:fld id="{455123DE-DF0A-45CF-9929-81DBBDC71DC7}" type="slidenum">
              <a:rPr lang="en-AU" smtClean="0"/>
              <a:pPr/>
              <a:t>108</a:t>
            </a:fld>
            <a:endParaRPr lang="en-AU" dirty="0"/>
          </a:p>
        </p:txBody>
      </p:sp>
      <p:pic>
        <p:nvPicPr>
          <p:cNvPr id="4" name="Picture 3">
            <a:extLst>
              <a:ext uri="{FF2B5EF4-FFF2-40B4-BE49-F238E27FC236}">
                <a16:creationId xmlns:a16="http://schemas.microsoft.com/office/drawing/2014/main" id="{D405F631-C520-1444-8C91-CEF3EFAA3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7" y="1135238"/>
            <a:ext cx="10455007" cy="5554569"/>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671" y="392328"/>
            <a:ext cx="11010600" cy="664797"/>
          </a:xfrm>
        </p:spPr>
        <p:txBody>
          <a:bodyPr/>
          <a:lstStyle/>
          <a:p>
            <a:r>
              <a:rPr lang="en-US" sz="3200" dirty="0"/>
              <a:t>P - Diagram - Summary</a:t>
            </a:r>
          </a:p>
        </p:txBody>
      </p:sp>
      <p:sp>
        <p:nvSpPr>
          <p:cNvPr id="3" name="Content Placeholder 2"/>
          <p:cNvSpPr>
            <a:spLocks noGrp="1"/>
          </p:cNvSpPr>
          <p:nvPr>
            <p:ph type="body" sz="quarter" idx="16"/>
          </p:nvPr>
        </p:nvSpPr>
        <p:spPr>
          <a:xfrm>
            <a:off x="810246" y="1441815"/>
            <a:ext cx="3155826" cy="4359060"/>
          </a:xfrm>
        </p:spPr>
        <p:txBody>
          <a:bodyPr/>
          <a:lstStyle/>
          <a:p>
            <a:pPr marL="0" indent="0">
              <a:buNone/>
            </a:pPr>
            <a:r>
              <a:rPr lang="en-US" sz="2400" b="1" dirty="0"/>
              <a:t>Pros</a:t>
            </a:r>
          </a:p>
          <a:p>
            <a:r>
              <a:rPr lang="en-GB" dirty="0"/>
              <a:t>Straightforward to use</a:t>
            </a:r>
          </a:p>
          <a:p>
            <a:r>
              <a:rPr lang="en-GB" dirty="0"/>
              <a:t>Promotes discussion</a:t>
            </a:r>
          </a:p>
          <a:p>
            <a:r>
              <a:rPr lang="en-GB" dirty="0"/>
              <a:t>Captures external sources of Noise that can directly or indirectly affect system behaviour </a:t>
            </a:r>
          </a:p>
          <a:p>
            <a:r>
              <a:rPr lang="en-GB" dirty="0"/>
              <a:t>Identifies potential “side effects” – unwanted behaviours</a:t>
            </a:r>
          </a:p>
          <a:p>
            <a:pPr lvl="1"/>
            <a:endParaRPr lang="en-GB" sz="1800" dirty="0"/>
          </a:p>
        </p:txBody>
      </p:sp>
      <p:sp>
        <p:nvSpPr>
          <p:cNvPr id="4" name="Content Placeholder 3"/>
          <p:cNvSpPr>
            <a:spLocks noGrp="1"/>
          </p:cNvSpPr>
          <p:nvPr>
            <p:ph type="body" sz="quarter" idx="17"/>
          </p:nvPr>
        </p:nvSpPr>
        <p:spPr>
          <a:xfrm>
            <a:off x="4414458" y="1441815"/>
            <a:ext cx="2775026" cy="4359060"/>
          </a:xfrm>
        </p:spPr>
        <p:txBody>
          <a:bodyPr/>
          <a:lstStyle/>
          <a:p>
            <a:pPr marL="0" indent="0">
              <a:buNone/>
            </a:pPr>
            <a:r>
              <a:rPr lang="en-US" sz="2400" b="1" dirty="0"/>
              <a:t>Cons</a:t>
            </a:r>
          </a:p>
          <a:p>
            <a:r>
              <a:rPr lang="en-US" dirty="0"/>
              <a:t>Often results in many factors – but it is what it is!</a:t>
            </a:r>
          </a:p>
          <a:p>
            <a:r>
              <a:rPr lang="en-US" dirty="0"/>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858208" y="1441815"/>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r>
              <a:rPr lang="en-US" sz="2000" kern="0" dirty="0"/>
              <a:t>Use a team to identify the various factors</a:t>
            </a:r>
          </a:p>
          <a:p>
            <a:r>
              <a:rPr lang="en-US" sz="2000" kern="0" dirty="0"/>
              <a:t>Take time to decide what’s in and what’s out of scope</a:t>
            </a:r>
          </a:p>
          <a:p>
            <a:r>
              <a:rPr lang="en-US" sz="2000" kern="0" dirty="0"/>
              <a:t>Clearly Define the output</a:t>
            </a:r>
          </a:p>
          <a:p>
            <a:r>
              <a:rPr lang="en-US" sz="2000" kern="0" dirty="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br>
              <a:rPr lang="en-GB" sz="3200" dirty="0">
                <a:latin typeface="Arial" charset="0"/>
              </a:rPr>
            </a:br>
            <a:r>
              <a:rPr lang="en-GB" sz="3200" dirty="0">
                <a:latin typeface="Arial" charset="0"/>
              </a:rPr>
              <a:t>Prioritising Control and Noise Factors</a:t>
            </a:r>
          </a:p>
        </p:txBody>
      </p:sp>
      <p:sp>
        <p:nvSpPr>
          <p:cNvPr id="118787" name="Rectangle 3"/>
          <p:cNvSpPr>
            <a:spLocks noGrp="1" noChangeArrowheads="1"/>
          </p:cNvSpPr>
          <p:nvPr>
            <p:ph idx="1"/>
          </p:nvPr>
        </p:nvSpPr>
        <p:spPr>
          <a:xfrm>
            <a:off x="716095" y="1825626"/>
            <a:ext cx="10873649" cy="3484504"/>
          </a:xfrm>
        </p:spPr>
        <p:txBody>
          <a:bodyPr/>
          <a:lstStyle/>
          <a:p>
            <a:pPr eaLnBrk="1" hangingPunct="1"/>
            <a:r>
              <a:rPr lang="en-GB" sz="2000" dirty="0">
                <a:latin typeface="Arial" charset="0"/>
              </a:rPr>
              <a:t>It is not uncommon for a P-Diagram to identify 50-100 noise factors and 20-50 control factors (design parameters)</a:t>
            </a:r>
          </a:p>
          <a:p>
            <a:pPr eaLnBrk="1" hangingPunct="1"/>
            <a:r>
              <a:rPr lang="en-GB" sz="2000" dirty="0">
                <a:latin typeface="Arial" charset="0"/>
              </a:rPr>
              <a:t>It is not possible to study all of these, nor is it necessary as the Pareto principle often applies (80% of the variation is due to 20% of the Noise factors)</a:t>
            </a:r>
          </a:p>
          <a:p>
            <a:pPr eaLnBrk="1" hangingPunct="1"/>
            <a:r>
              <a:rPr lang="en-GB" sz="2000" dirty="0">
                <a:latin typeface="Arial" charset="0"/>
              </a:rPr>
              <a:t>Our task is therefore to determine which of the identified noise factors are the most likely – this can be achieved using a What-Why Table </a:t>
            </a:r>
          </a:p>
        </p:txBody>
      </p:sp>
      <p:sp>
        <p:nvSpPr>
          <p:cNvPr id="118788" name="Slide Number Placeholder 3"/>
          <p:cNvSpPr>
            <a:spLocks noGrp="1"/>
          </p:cNvSpPr>
          <p:nvPr>
            <p:ph type="sldNum" sz="quarter" idx="429496729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C9141F7-2FF6-EE42-924E-CB00A48DFF17}" type="slidenum">
              <a:rPr lang="en-US"/>
              <a:pPr eaLnBrk="1" hangingPunct="1"/>
              <a:t>110</a:t>
            </a:fld>
            <a:endParaRPr lang="en-US" dirty="0"/>
          </a:p>
        </p:txBody>
      </p:sp>
    </p:spTree>
    <p:extLst>
      <p:ext uri="{BB962C8B-B14F-4D97-AF65-F5344CB8AC3E}">
        <p14:creationId xmlns:p14="http://schemas.microsoft.com/office/powerpoint/2010/main" val="362379278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p:txBody>
          <a:bodyPr/>
          <a:lstStyle/>
          <a:p>
            <a:r>
              <a:rPr lang="en-GB" altLang="en-US" sz="2800" dirty="0"/>
              <a:t>What-Why Table</a:t>
            </a:r>
          </a:p>
        </p:txBody>
      </p:sp>
      <p:sp>
        <p:nvSpPr>
          <p:cNvPr id="47106" name="Rectangle 3"/>
          <p:cNvSpPr>
            <a:spLocks noGrp="1" noChangeArrowheads="1"/>
          </p:cNvSpPr>
          <p:nvPr>
            <p:ph type="body" sz="quarter" idx="16"/>
          </p:nvPr>
        </p:nvSpPr>
        <p:spPr>
          <a:xfrm>
            <a:off x="6115877" y="1060882"/>
            <a:ext cx="5661153" cy="5448984"/>
          </a:xfrm>
        </p:spPr>
        <p:txBody>
          <a:bodyPr/>
          <a:lstStyle/>
          <a:p>
            <a:pPr marL="0" indent="0">
              <a:buNone/>
            </a:pPr>
            <a:r>
              <a:rPr lang="en-GB" altLang="en-US" sz="2800" dirty="0"/>
              <a:t>What is it? </a:t>
            </a:r>
          </a:p>
          <a:p>
            <a:r>
              <a:rPr lang="en-GB" altLang="en-US" dirty="0"/>
              <a:t>The What-Why table allows a design team to assess which factors are most likely to influence the robustness of a nominal design </a:t>
            </a:r>
          </a:p>
          <a:p>
            <a:r>
              <a:rPr lang="en-GB" altLang="en-US" dirty="0"/>
              <a:t>Certain indirect noise factors will only influence certain design parameters (control factors). This relationship is not evident in a P-diagram but can be captured through the construction of a What-Why table</a:t>
            </a:r>
            <a:endParaRPr lang="en-GB" altLang="ja-JP" dirty="0"/>
          </a:p>
          <a:p>
            <a:pPr marL="0" indent="0">
              <a:buNone/>
            </a:pPr>
            <a:r>
              <a:rPr lang="en-GB" altLang="en-US" sz="2800" dirty="0"/>
              <a:t>How to do it</a:t>
            </a:r>
          </a:p>
          <a:p>
            <a:r>
              <a:rPr lang="en-GB" altLang="en-US" dirty="0"/>
              <a:t>Each noise factor is assessed as to how much variation it might cause around the nominal value of each design parameter (control factor)</a:t>
            </a:r>
          </a:p>
          <a:p>
            <a:r>
              <a:rPr lang="en-GB" altLang="en-US" dirty="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142015" y="2211025"/>
            <a:ext cx="5934109" cy="2272840"/>
          </a:xfrm>
          <a:prstGeom prst="rect">
            <a:avLst/>
          </a:prstGeom>
        </p:spPr>
      </p:pic>
    </p:spTree>
    <p:extLst>
      <p:ext uri="{BB962C8B-B14F-4D97-AF65-F5344CB8AC3E}">
        <p14:creationId xmlns:p14="http://schemas.microsoft.com/office/powerpoint/2010/main" val="3414026358"/>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p:txBody>
          <a:bodyPr/>
          <a:lstStyle/>
          <a:p>
            <a:r>
              <a:rPr lang="en-GB" altLang="en-US" sz="3200" dirty="0"/>
              <a:t>Process for Constructing a What-Why Table</a:t>
            </a:r>
          </a:p>
        </p:txBody>
      </p:sp>
      <p:sp>
        <p:nvSpPr>
          <p:cNvPr id="49154" name="Rectangle 3"/>
          <p:cNvSpPr>
            <a:spLocks noGrp="1" noChangeArrowheads="1"/>
          </p:cNvSpPr>
          <p:nvPr>
            <p:ph type="body" idx="1"/>
          </p:nvPr>
        </p:nvSpPr>
        <p:spPr>
          <a:xfrm>
            <a:off x="661011" y="1224647"/>
            <a:ext cx="11292289" cy="5286321"/>
          </a:xfrm>
        </p:spPr>
        <p:txBody>
          <a:bodyPr>
            <a:normAutofit/>
          </a:bodyPr>
          <a:lstStyle/>
          <a:p>
            <a:pPr marL="0" indent="0">
              <a:lnSpc>
                <a:spcPct val="120000"/>
              </a:lnSpc>
              <a:spcBef>
                <a:spcPts val="0"/>
              </a:spcBef>
              <a:buNone/>
            </a:pPr>
            <a:r>
              <a:rPr lang="en-GB" altLang="en-US" sz="1700" b="1" dirty="0"/>
              <a:t>Step 1:	</a:t>
            </a:r>
          </a:p>
          <a:p>
            <a:pPr>
              <a:lnSpc>
                <a:spcPct val="120000"/>
              </a:lnSpc>
              <a:spcBef>
                <a:spcPts val="0"/>
              </a:spcBef>
            </a:pPr>
            <a:r>
              <a:rPr lang="en-GB" altLang="en-US" dirty="0"/>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dirty="0"/>
              <a:t>Step 2:</a:t>
            </a:r>
          </a:p>
          <a:p>
            <a:pPr>
              <a:lnSpc>
                <a:spcPct val="120000"/>
              </a:lnSpc>
              <a:spcBef>
                <a:spcPts val="0"/>
              </a:spcBef>
            </a:pPr>
            <a:r>
              <a:rPr lang="en-GB" altLang="en-US" dirty="0"/>
              <a:t>Each Design Parameter (Control Factor) is given a weighing in terms of the strength of it’</a:t>
            </a:r>
            <a:r>
              <a:rPr lang="en-GB" altLang="ja-JP" dirty="0"/>
              <a:t>s potential EFFECT on the selected output Y.  In other words:</a:t>
            </a:r>
          </a:p>
          <a:p>
            <a:pPr lvl="1">
              <a:lnSpc>
                <a:spcPct val="120000"/>
              </a:lnSpc>
              <a:spcBef>
                <a:spcPts val="0"/>
              </a:spcBef>
            </a:pPr>
            <a:r>
              <a:rPr lang="en-GB" altLang="en-US" dirty="0"/>
              <a:t>How sensitive do we think the output is to variation in this design parameter ? -</a:t>
            </a:r>
            <a:br>
              <a:rPr lang="en-GB" altLang="en-US" dirty="0"/>
            </a:br>
            <a:r>
              <a:rPr lang="en-GB" altLang="en-US" dirty="0"/>
              <a:t>If the design parameter varies, within its expected range, will we see a little or a lot of variation in the output?</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3:</a:t>
            </a:r>
          </a:p>
          <a:p>
            <a:pPr>
              <a:lnSpc>
                <a:spcPct val="120000"/>
              </a:lnSpc>
              <a:spcBef>
                <a:spcPts val="0"/>
              </a:spcBef>
            </a:pPr>
            <a:r>
              <a:rPr lang="en-GB" altLang="en-US" dirty="0"/>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4:</a:t>
            </a:r>
          </a:p>
          <a:p>
            <a:pPr>
              <a:lnSpc>
                <a:spcPct val="120000"/>
              </a:lnSpc>
              <a:spcBef>
                <a:spcPts val="0"/>
              </a:spcBef>
            </a:pPr>
            <a:r>
              <a:rPr lang="en-GB" altLang="en-US" dirty="0"/>
              <a:t>The values from step 3 and 4 are multiplied together and summed by row and column to enable prioritisation. </a:t>
            </a:r>
          </a:p>
          <a:p>
            <a:endParaRPr lang="en-GB" altLang="en-US" dirty="0"/>
          </a:p>
        </p:txBody>
      </p:sp>
    </p:spTree>
    <p:extLst>
      <p:ext uri="{BB962C8B-B14F-4D97-AF65-F5344CB8AC3E}">
        <p14:creationId xmlns:p14="http://schemas.microsoft.com/office/powerpoint/2010/main" val="2631803446"/>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347662" y="107317"/>
            <a:ext cx="10623549" cy="1041400"/>
          </a:xfrm>
        </p:spPr>
        <p:txBody>
          <a:bodyPr/>
          <a:lstStyle/>
          <a:p>
            <a:r>
              <a:rPr lang="en-GB" sz="2800" dirty="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4" name="Rectangle 16"/>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27660" name="Rectangle 22"/>
          <p:cNvSpPr>
            <a:spLocks noChangeArrowheads="1"/>
          </p:cNvSpPr>
          <p:nvPr/>
        </p:nvSpPr>
        <p:spPr bwMode="auto">
          <a:xfrm>
            <a:off x="6224590" y="3003551"/>
            <a:ext cx="31358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27661" name="Rectangle 23"/>
          <p:cNvSpPr>
            <a:spLocks noChangeArrowheads="1"/>
          </p:cNvSpPr>
          <p:nvPr/>
        </p:nvSpPr>
        <p:spPr bwMode="auto">
          <a:xfrm>
            <a:off x="6770688" y="3003550"/>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27662" name="Rectangle 24"/>
          <p:cNvSpPr>
            <a:spLocks noChangeArrowheads="1"/>
          </p:cNvSpPr>
          <p:nvPr/>
        </p:nvSpPr>
        <p:spPr bwMode="auto">
          <a:xfrm>
            <a:off x="7262813" y="3003550"/>
            <a:ext cx="4826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27663" name="Rectangle 25"/>
          <p:cNvSpPr>
            <a:spLocks noChangeArrowheads="1"/>
          </p:cNvSpPr>
          <p:nvPr/>
        </p:nvSpPr>
        <p:spPr bwMode="auto">
          <a:xfrm>
            <a:off x="7847015"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4" name="Rectangle 26"/>
          <p:cNvSpPr>
            <a:spLocks noChangeArrowheads="1"/>
          </p:cNvSpPr>
          <p:nvPr/>
        </p:nvSpPr>
        <p:spPr bwMode="auto">
          <a:xfrm>
            <a:off x="7929563" y="3082925"/>
            <a:ext cx="2413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27665" name="Rectangle 27"/>
          <p:cNvSpPr>
            <a:spLocks noChangeArrowheads="1"/>
          </p:cNvSpPr>
          <p:nvPr/>
        </p:nvSpPr>
        <p:spPr bwMode="auto">
          <a:xfrm>
            <a:off x="8401052"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6" name="Rectangle 28"/>
          <p:cNvSpPr>
            <a:spLocks noChangeArrowheads="1"/>
          </p:cNvSpPr>
          <p:nvPr/>
        </p:nvSpPr>
        <p:spPr bwMode="auto">
          <a:xfrm>
            <a:off x="8434390" y="3082925"/>
            <a:ext cx="34607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27667" name="Rectangle 29"/>
          <p:cNvSpPr>
            <a:spLocks noChangeArrowheads="1"/>
          </p:cNvSpPr>
          <p:nvPr/>
        </p:nvSpPr>
        <p:spPr bwMode="auto">
          <a:xfrm>
            <a:off x="9009064" y="2925763"/>
            <a:ext cx="28467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27668" name="Rectangle 30"/>
          <p:cNvSpPr>
            <a:spLocks noChangeArrowheads="1"/>
          </p:cNvSpPr>
          <p:nvPr/>
        </p:nvSpPr>
        <p:spPr bwMode="auto">
          <a:xfrm>
            <a:off x="8913813" y="3082926"/>
            <a:ext cx="47667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27669" name="Rectangle 31"/>
          <p:cNvSpPr>
            <a:spLocks noChangeArrowheads="1"/>
          </p:cNvSpPr>
          <p:nvPr/>
        </p:nvSpPr>
        <p:spPr bwMode="auto">
          <a:xfrm>
            <a:off x="2811464" y="3303589"/>
            <a:ext cx="3206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27670" name="Rectangle 32"/>
          <p:cNvSpPr>
            <a:spLocks noChangeArrowheads="1"/>
          </p:cNvSpPr>
          <p:nvPr/>
        </p:nvSpPr>
        <p:spPr bwMode="auto">
          <a:xfrm>
            <a:off x="2706688" y="3460750"/>
            <a:ext cx="5334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27676" name="Rectangle 38"/>
          <p:cNvSpPr>
            <a:spLocks noChangeArrowheads="1"/>
          </p:cNvSpPr>
          <p:nvPr/>
        </p:nvSpPr>
        <p:spPr bwMode="auto">
          <a:xfrm>
            <a:off x="2716215" y="3759200"/>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27682" name="Rectangle 44"/>
          <p:cNvSpPr>
            <a:spLocks noChangeArrowheads="1"/>
          </p:cNvSpPr>
          <p:nvPr/>
        </p:nvSpPr>
        <p:spPr bwMode="auto">
          <a:xfrm>
            <a:off x="2768602" y="4059239"/>
            <a:ext cx="4122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27683" name="Rectangle 45"/>
          <p:cNvSpPr>
            <a:spLocks noChangeArrowheads="1"/>
          </p:cNvSpPr>
          <p:nvPr/>
        </p:nvSpPr>
        <p:spPr bwMode="auto">
          <a:xfrm>
            <a:off x="2776540" y="4216400"/>
            <a:ext cx="3889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27691" name="Rectangle 53"/>
          <p:cNvSpPr>
            <a:spLocks noChangeArrowheads="1"/>
          </p:cNvSpPr>
          <p:nvPr/>
        </p:nvSpPr>
        <p:spPr bwMode="auto">
          <a:xfrm>
            <a:off x="2751139" y="4437064"/>
            <a:ext cx="441953"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dirty="0"/>
          </a:p>
        </p:txBody>
      </p:sp>
      <p:sp>
        <p:nvSpPr>
          <p:cNvPr id="27712" name="Rectangle 74"/>
          <p:cNvSpPr>
            <a:spLocks noChangeArrowheads="1"/>
          </p:cNvSpPr>
          <p:nvPr/>
        </p:nvSpPr>
        <p:spPr bwMode="auto">
          <a:xfrm>
            <a:off x="3903665" y="2762251"/>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7713" name="Rectangle 75"/>
          <p:cNvSpPr>
            <a:spLocks noChangeArrowheads="1"/>
          </p:cNvSpPr>
          <p:nvPr/>
        </p:nvSpPr>
        <p:spPr bwMode="auto">
          <a:xfrm>
            <a:off x="4614863" y="2762251"/>
            <a:ext cx="19850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7717" name="Rectangle 79"/>
          <p:cNvSpPr>
            <a:spLocks noChangeArrowheads="1"/>
          </p:cNvSpPr>
          <p:nvPr/>
        </p:nvSpPr>
        <p:spPr bwMode="auto">
          <a:xfrm>
            <a:off x="6602413" y="2573340"/>
            <a:ext cx="7175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7718" name="Rectangle 80"/>
          <p:cNvSpPr>
            <a:spLocks noChangeArrowheads="1"/>
          </p:cNvSpPr>
          <p:nvPr/>
        </p:nvSpPr>
        <p:spPr bwMode="auto">
          <a:xfrm>
            <a:off x="8151813" y="2573340"/>
            <a:ext cx="9588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7721" name="Rectangle 83"/>
          <p:cNvSpPr>
            <a:spLocks noChangeArrowheads="1"/>
          </p:cNvSpPr>
          <p:nvPr/>
        </p:nvSpPr>
        <p:spPr bwMode="auto">
          <a:xfrm>
            <a:off x="5678489" y="2606676"/>
            <a:ext cx="31144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7722" name="Rectangle 84"/>
          <p:cNvSpPr>
            <a:spLocks noChangeArrowheads="1"/>
          </p:cNvSpPr>
          <p:nvPr/>
        </p:nvSpPr>
        <p:spPr bwMode="auto">
          <a:xfrm>
            <a:off x="5708652" y="2762251"/>
            <a:ext cx="25648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7723" name="Rectangle 85"/>
          <p:cNvSpPr>
            <a:spLocks noChangeArrowheads="1"/>
          </p:cNvSpPr>
          <p:nvPr/>
        </p:nvSpPr>
        <p:spPr bwMode="auto">
          <a:xfrm>
            <a:off x="5689600" y="2919415"/>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1" name="Rectangle 123"/>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dirty="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
        <p:nvSpPr>
          <p:cNvPr id="139" name="Rounded Rectangular Callout 138"/>
          <p:cNvSpPr>
            <a:spLocks noChangeArrowheads="1"/>
          </p:cNvSpPr>
          <p:nvPr/>
        </p:nvSpPr>
        <p:spPr bwMode="auto">
          <a:xfrm>
            <a:off x="8567738" y="751683"/>
            <a:ext cx="2100262" cy="1520825"/>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dirty="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dirty="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596499" y="5189538"/>
            <a:ext cx="3602010" cy="1383812"/>
          </a:xfrm>
          <a:prstGeom prst="wedgeRoundRectCallout">
            <a:avLst>
              <a:gd name="adj1" fmla="val 32139"/>
              <a:gd name="adj2" fmla="val -87529"/>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600" dirty="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233732" y="909639"/>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dirty="0">
                <a:latin typeface="Arial" charset="0"/>
              </a:rPr>
              <a:t>The expected manufacturing variation will have a strong effect on the Rotor Thickness  </a:t>
            </a:r>
            <a:endParaRPr lang="en-US" sz="1400" dirty="0"/>
          </a:p>
        </p:txBody>
      </p:sp>
      <p:sp>
        <p:nvSpPr>
          <p:cNvPr id="3" name="Rounded Rectangular Callout 2"/>
          <p:cNvSpPr/>
          <p:nvPr/>
        </p:nvSpPr>
        <p:spPr>
          <a:xfrm>
            <a:off x="8035794" y="5129214"/>
            <a:ext cx="2383729"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dirty="0"/>
              <a:t>Noise Factors that have no impact on the Control Factors are likely to be DIRECT</a:t>
            </a:r>
          </a:p>
        </p:txBody>
      </p:sp>
    </p:spTree>
    <p:extLst>
      <p:ext uri="{BB962C8B-B14F-4D97-AF65-F5344CB8AC3E}">
        <p14:creationId xmlns:p14="http://schemas.microsoft.com/office/powerpoint/2010/main" val="915524319"/>
      </p:ext>
    </p:extLst>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defTabSz="761909" eaLnBrk="1" hangingPunct="1"/>
            <a:r>
              <a:rPr lang="en-GB" sz="3200"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Munition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3B5D7652-4B79-B244-BCB4-7F563E3E9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5066" y="2146499"/>
            <a:ext cx="3678426" cy="2765948"/>
          </a:xfrm>
          <a:prstGeom prst="rect">
            <a:avLst/>
          </a:prstGeom>
        </p:spPr>
      </p:pic>
    </p:spTree>
    <p:extLst>
      <p:ext uri="{BB962C8B-B14F-4D97-AF65-F5344CB8AC3E}">
        <p14:creationId xmlns:p14="http://schemas.microsoft.com/office/powerpoint/2010/main" val="317121451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6" name="Content Placeholder 3"/>
          <p:cNvSpPr>
            <a:spLocks noGrp="1"/>
          </p:cNvSpPr>
          <p:nvPr>
            <p:ph type="body" sz="quarter" idx="13"/>
          </p:nvPr>
        </p:nvSpPr>
        <p:spPr>
          <a:xfrm>
            <a:off x="590700" y="1327964"/>
            <a:ext cx="11010600" cy="246221"/>
          </a:xfrm>
        </p:spPr>
        <p:txBody>
          <a:bodyPr/>
          <a:lstStyle/>
          <a:p>
            <a:r>
              <a:rPr lang="en-GB" altLang="en-US" sz="2000" dirty="0"/>
              <a:t>The noise factors </a:t>
            </a:r>
            <a:r>
              <a:rPr lang="ja-JP" altLang="en-GB" sz="2000" dirty="0"/>
              <a:t>‘</a:t>
            </a:r>
            <a:r>
              <a:rPr lang="en-GB" altLang="ja-JP" sz="2000" dirty="0"/>
              <a:t>vehicle load’, </a:t>
            </a:r>
            <a:r>
              <a:rPr lang="ja-JP" altLang="en-GB" sz="2000" dirty="0"/>
              <a:t>‘</a:t>
            </a:r>
            <a:r>
              <a:rPr lang="en-GB" altLang="ja-JP" sz="2000" dirty="0"/>
              <a:t>vehicle speed</a:t>
            </a:r>
            <a:r>
              <a:rPr lang="ja-JP" altLang="en-GB" sz="2000" dirty="0"/>
              <a:t>’</a:t>
            </a:r>
            <a:r>
              <a:rPr lang="en-GB" altLang="ja-JP" sz="2000" dirty="0"/>
              <a:t> and </a:t>
            </a:r>
            <a:r>
              <a:rPr lang="ja-JP" altLang="en-GB" sz="2000" dirty="0"/>
              <a:t>‘</a:t>
            </a:r>
            <a:r>
              <a:rPr lang="en-GB" altLang="ja-JP" sz="2000" dirty="0"/>
              <a:t>road conditions</a:t>
            </a:r>
            <a:r>
              <a:rPr lang="ja-JP" altLang="en-GB" sz="2000" dirty="0"/>
              <a:t>’</a:t>
            </a:r>
            <a:r>
              <a:rPr lang="en-GB" altLang="ja-JP" sz="2000" dirty="0"/>
              <a:t> do not affect the Design Parameters but do influence its ability to meet stopping distance specifications consistently</a:t>
            </a:r>
          </a:p>
          <a:p>
            <a:endParaRPr lang="en-GB" altLang="ja-JP" sz="2000" dirty="0"/>
          </a:p>
          <a:p>
            <a:endParaRPr lang="en-GB" altLang="ja-JP" sz="2000" dirty="0"/>
          </a:p>
          <a:p>
            <a:endParaRPr lang="en-GB" altLang="ja-JP" sz="2000" dirty="0"/>
          </a:p>
          <a:p>
            <a:endParaRPr lang="en-GB" altLang="ja-JP" sz="1800" dirty="0"/>
          </a:p>
          <a:p>
            <a:endParaRPr lang="en-GB" altLang="ja-JP" sz="1800" dirty="0"/>
          </a:p>
          <a:p>
            <a:endParaRPr lang="en-GB" altLang="ja-JP" sz="1800" dirty="0"/>
          </a:p>
          <a:p>
            <a:endParaRPr lang="en-GB" altLang="ja-JP" sz="1800" dirty="0"/>
          </a:p>
          <a:p>
            <a:endParaRPr lang="en-GB" altLang="ja-JP" sz="1800" dirty="0"/>
          </a:p>
          <a:p>
            <a:pPr marL="0" indent="0">
              <a:buNone/>
            </a:pPr>
            <a:endParaRPr lang="en-GB" altLang="en-US" sz="1800" dirty="0"/>
          </a:p>
          <a:p>
            <a:r>
              <a:rPr lang="en-GB" altLang="en-US" sz="2000" dirty="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2000" dirty="0"/>
              <a:t>To do the latter we use a table to qualitatively assess the importance of variation in the noise factors in affecting variation in the output(s)</a:t>
            </a:r>
            <a:endParaRPr lang="en-US" altLang="en-US" sz="2000" dirty="0"/>
          </a:p>
        </p:txBody>
      </p:sp>
      <p:sp>
        <p:nvSpPr>
          <p:cNvPr id="52225" name="Rectangle 3"/>
          <p:cNvSpPr>
            <a:spLocks noGrp="1" noChangeArrowheads="1"/>
          </p:cNvSpPr>
          <p:nvPr>
            <p:ph type="title"/>
          </p:nvPr>
        </p:nvSpPr>
        <p:spPr>
          <a:xfrm>
            <a:off x="486273" y="271700"/>
            <a:ext cx="11010600" cy="664797"/>
          </a:xfrm>
        </p:spPr>
        <p:txBody>
          <a:bodyPr/>
          <a:lstStyle/>
          <a:p>
            <a:r>
              <a:rPr lang="en-GB" altLang="en-US" sz="3200" dirty="0"/>
              <a:t>Dealing with Direct Noise Factors</a:t>
            </a:r>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dirty="0">
                <a:latin typeface="+mn-ea"/>
                <a:ea typeface="+mn-ea"/>
              </a:rPr>
              <a:t>We identify these from the What-Why Table as the Noise Factors that have empty cells</a:t>
            </a:r>
          </a:p>
          <a:p>
            <a:pPr eaLnBrk="1" hangingPunct="1">
              <a:spcBef>
                <a:spcPct val="0"/>
              </a:spcBef>
            </a:pPr>
            <a:endParaRPr lang="en-US" altLang="en-US" sz="1800" dirty="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Empty cells – potential Direct Noise Factor</a:t>
            </a:r>
          </a:p>
        </p:txBody>
      </p:sp>
    </p:spTree>
    <p:extLst>
      <p:ext uri="{BB962C8B-B14F-4D97-AF65-F5344CB8AC3E}">
        <p14:creationId xmlns:p14="http://schemas.microsoft.com/office/powerpoint/2010/main" val="375754916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80" y="323484"/>
            <a:ext cx="6489700" cy="419632"/>
          </a:xfrm>
        </p:spPr>
        <p:txBody>
          <a:bodyPr/>
          <a:lstStyle/>
          <a:p>
            <a:r>
              <a:rPr lang="en-US" altLang="en-US" sz="2800" dirty="0">
                <a:ea typeface="ＭＳ Ｐゴシック" charset="-128"/>
              </a:rPr>
              <a:t>Dealing Direct Noise Factors</a:t>
            </a:r>
          </a:p>
        </p:txBody>
      </p:sp>
      <p:graphicFrame>
        <p:nvGraphicFramePr>
          <p:cNvPr id="6" name="Group 2"/>
          <p:cNvGraphicFramePr>
            <a:graphicFrameLocks noGrp="1"/>
          </p:cNvGraphicFramePr>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tx1"/>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6645380" y="4880114"/>
            <a:ext cx="2511872"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This can be added to the What Why table</a:t>
            </a:r>
          </a:p>
        </p:txBody>
      </p:sp>
    </p:spTree>
    <p:extLst>
      <p:ext uri="{BB962C8B-B14F-4D97-AF65-F5344CB8AC3E}">
        <p14:creationId xmlns:p14="http://schemas.microsoft.com/office/powerpoint/2010/main" val="3141676044"/>
      </p:ext>
    </p:extLst>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55300" name="Title 141"/>
          <p:cNvSpPr>
            <a:spLocks noGrp="1"/>
          </p:cNvSpPr>
          <p:nvPr>
            <p:ph type="title"/>
          </p:nvPr>
        </p:nvSpPr>
        <p:spPr>
          <a:xfrm>
            <a:off x="141939" y="289705"/>
            <a:ext cx="8445642" cy="430235"/>
          </a:xfrm>
        </p:spPr>
        <p:txBody>
          <a:bodyPr/>
          <a:lstStyle/>
          <a:p>
            <a:r>
              <a:rPr lang="en-GB" altLang="en-US" sz="2800" dirty="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117</a:t>
            </a:fld>
            <a:endParaRPr lang="en-GB" altLang="en-US" sz="1100" dirty="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9" name="TextBox 2"/>
          <p:cNvSpPr txBox="1">
            <a:spLocks noChangeArrowheads="1"/>
          </p:cNvSpPr>
          <p:nvPr/>
        </p:nvSpPr>
        <p:spPr bwMode="auto">
          <a:xfrm>
            <a:off x="7888799" y="5004196"/>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Indirect</a:t>
            </a:r>
            <a:endParaRPr lang="en-US" altLang="en-US" sz="2400" b="1" dirty="0"/>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Direct</a:t>
            </a:r>
            <a:endParaRPr lang="en-US" altLang="en-US" sz="2400" b="1" dirty="0"/>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dirty="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31358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03550"/>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62813" y="3003550"/>
            <a:ext cx="4826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847015"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29563" y="3082925"/>
            <a:ext cx="2413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401052"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34390" y="3082925"/>
            <a:ext cx="34607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9009064" y="2925763"/>
            <a:ext cx="28467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913813" y="3082926"/>
            <a:ext cx="47667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206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706688" y="3460750"/>
            <a:ext cx="5334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16215" y="3759200"/>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68602" y="4059239"/>
            <a:ext cx="4122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76540" y="4216400"/>
            <a:ext cx="3889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51139" y="4437064"/>
            <a:ext cx="441953"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dirty="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03665" y="2762251"/>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14863" y="2762251"/>
            <a:ext cx="19850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73340"/>
            <a:ext cx="7175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3" y="2573340"/>
            <a:ext cx="9588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606676"/>
            <a:ext cx="31144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62251"/>
            <a:ext cx="25648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dirty="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Tree>
    <p:extLst>
      <p:ext uri="{BB962C8B-B14F-4D97-AF65-F5344CB8AC3E}">
        <p14:creationId xmlns:p14="http://schemas.microsoft.com/office/powerpoint/2010/main" val="2150240897"/>
      </p:ext>
    </p:extLst>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665767" y="387626"/>
            <a:ext cx="6489700" cy="648232"/>
          </a:xfrm>
        </p:spPr>
        <p:txBody>
          <a:bodyPr/>
          <a:lstStyle/>
          <a:p>
            <a:pPr defTabSz="761909" eaLnBrk="1" hangingPunct="1"/>
            <a:r>
              <a:rPr lang="en-GB" dirty="0">
                <a:latin typeface="Arial" charset="0"/>
              </a:rPr>
              <a:t>Exercise: Direct Noise Factors</a:t>
            </a:r>
          </a:p>
        </p:txBody>
      </p:sp>
      <p:sp>
        <p:nvSpPr>
          <p:cNvPr id="117763" name="Rectangle 3"/>
          <p:cNvSpPr>
            <a:spLocks noGrp="1" noChangeArrowheads="1"/>
          </p:cNvSpPr>
          <p:nvPr>
            <p:ph type="body" sz="half" idx="4294967295"/>
          </p:nvPr>
        </p:nvSpPr>
        <p:spPr>
          <a:xfrm>
            <a:off x="6584054" y="1922050"/>
            <a:ext cx="3606869" cy="3948773"/>
          </a:xfrm>
        </p:spPr>
        <p:txBody>
          <a:bodyPr/>
          <a:lstStyle/>
          <a:p>
            <a:pPr defTabSz="761909" eaLnBrk="1" hangingPunct="1">
              <a:buNone/>
            </a:pPr>
            <a:r>
              <a:rPr lang="en-GB" sz="20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Identify the direct noise factors and construct a Direct Factor Robustness Assessment Table to determine the critical Noise Factors</a:t>
            </a:r>
          </a:p>
          <a:p>
            <a:pPr marL="0" indent="0" defTabSz="761909" eaLnBrk="1" hangingPunct="1">
              <a:buNone/>
            </a:pPr>
            <a:r>
              <a:rPr lang="en-GB" sz="2000" b="1"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98621DCF-6064-4A4C-9B7C-DF21363529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2631" y="2146499"/>
            <a:ext cx="3678426" cy="2765948"/>
          </a:xfrm>
          <a:prstGeom prst="rect">
            <a:avLst/>
          </a:prstGeom>
        </p:spPr>
      </p:pic>
    </p:spTree>
    <p:extLst>
      <p:ext uri="{BB962C8B-B14F-4D97-AF65-F5344CB8AC3E}">
        <p14:creationId xmlns:p14="http://schemas.microsoft.com/office/powerpoint/2010/main" val="1491995916"/>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58BA36-B942-0D4F-B283-6127DAA913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0965" y="3660616"/>
            <a:ext cx="4278058" cy="2708087"/>
          </a:xfrm>
          <a:prstGeom prst="rect">
            <a:avLst/>
          </a:prstGeom>
        </p:spPr>
      </p:pic>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652088" y="212832"/>
            <a:ext cx="6489700" cy="504230"/>
          </a:xfrm>
        </p:spPr>
        <p:txBody>
          <a:bodyPr/>
          <a:lstStyle/>
          <a:p>
            <a:r>
              <a:rPr lang="en-US" sz="2800" dirty="0"/>
              <a:t>Case Study Example What Why Table</a:t>
            </a:r>
          </a:p>
        </p:txBody>
      </p:sp>
      <p:sp>
        <p:nvSpPr>
          <p:cNvPr id="3" name="Slide Number Placeholder 2">
            <a:extLst>
              <a:ext uri="{FF2B5EF4-FFF2-40B4-BE49-F238E27FC236}">
                <a16:creationId xmlns:a16="http://schemas.microsoft.com/office/drawing/2014/main" id="{EC73C04D-CC79-D743-8252-297BF99E2A2A}"/>
              </a:ext>
            </a:extLst>
          </p:cNvPr>
          <p:cNvSpPr>
            <a:spLocks noGrp="1"/>
          </p:cNvSpPr>
          <p:nvPr>
            <p:ph type="sldNum" sz="quarter" idx="4"/>
          </p:nvPr>
        </p:nvSpPr>
        <p:spPr/>
        <p:txBody>
          <a:bodyPr/>
          <a:lstStyle/>
          <a:p>
            <a:fld id="{C22618A1-DFED-413B-BF04-637AA2483EFF}" type="slidenum">
              <a:rPr lang="en-GB" smtClean="0"/>
              <a:pPr/>
              <a:t>119</a:t>
            </a:fld>
            <a:endParaRPr lang="en-GB" dirty="0"/>
          </a:p>
        </p:txBody>
      </p:sp>
      <p:pic>
        <p:nvPicPr>
          <p:cNvPr id="4" name="Picture 3">
            <a:extLst>
              <a:ext uri="{FF2B5EF4-FFF2-40B4-BE49-F238E27FC236}">
                <a16:creationId xmlns:a16="http://schemas.microsoft.com/office/drawing/2014/main" id="{7917A38C-E92A-454C-BAB5-0FDF112F4DC2}"/>
              </a:ext>
            </a:extLst>
          </p:cNvPr>
          <p:cNvPicPr>
            <a:picLocks noChangeAspect="1"/>
          </p:cNvPicPr>
          <p:nvPr/>
        </p:nvPicPr>
        <p:blipFill>
          <a:blip r:embed="rId3"/>
          <a:stretch>
            <a:fillRect/>
          </a:stretch>
        </p:blipFill>
        <p:spPr>
          <a:xfrm>
            <a:off x="1665767" y="879732"/>
            <a:ext cx="8683257" cy="2777511"/>
          </a:xfrm>
          <a:prstGeom prst="rect">
            <a:avLst/>
          </a:prstGeom>
        </p:spPr>
      </p:pic>
      <p:pic>
        <p:nvPicPr>
          <p:cNvPr id="8" name="Picture 7">
            <a:extLst>
              <a:ext uri="{FF2B5EF4-FFF2-40B4-BE49-F238E27FC236}">
                <a16:creationId xmlns:a16="http://schemas.microsoft.com/office/drawing/2014/main" id="{0E2FB541-DC38-FF42-A08E-76428E715E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767" y="3660616"/>
            <a:ext cx="4278058" cy="2732437"/>
          </a:xfrm>
          <a:prstGeom prst="rect">
            <a:avLst/>
          </a:prstGeom>
        </p:spPr>
      </p:pic>
    </p:spTree>
    <p:extLst>
      <p:ext uri="{BB962C8B-B14F-4D97-AF65-F5344CB8AC3E}">
        <p14:creationId xmlns:p14="http://schemas.microsoft.com/office/powerpoint/2010/main" val="1598169114"/>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201426" y="240126"/>
            <a:ext cx="11010600" cy="664797"/>
          </a:xfrm>
        </p:spPr>
        <p:txBody>
          <a:bodyPr/>
          <a:lstStyle/>
          <a:p>
            <a:r>
              <a:rPr lang="en-GB" altLang="en-US" sz="3200"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375382" y="1477201"/>
            <a:ext cx="4059920"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788652" y="1477201"/>
            <a:ext cx="3187560"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8333326" y="1489159"/>
            <a:ext cx="3575908"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92321692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C7D51D8-22C4-4DFA-B6ED-342BB8640467}"/>
              </a:ext>
            </a:extLst>
          </p:cNvPr>
          <p:cNvSpPr>
            <a:spLocks noGrp="1"/>
          </p:cNvSpPr>
          <p:nvPr>
            <p:ph type="sldNum" sz="quarter" idx="12"/>
          </p:nvPr>
        </p:nvSpPr>
        <p:spPr/>
        <p:txBody>
          <a:bodyPr/>
          <a:lstStyle/>
          <a:p>
            <a:fld id="{455123DE-DF0A-45CF-9929-81DBBDC71DC7}" type="slidenum">
              <a:rPr lang="en-AU" smtClean="0"/>
              <a:pPr/>
              <a:t>121</a:t>
            </a:fld>
            <a:endParaRPr lang="en-AU" dirty="0"/>
          </a:p>
        </p:txBody>
      </p:sp>
      <p:sp>
        <p:nvSpPr>
          <p:cNvPr id="7" name="Text Placeholder 6">
            <a:extLst>
              <a:ext uri="{FF2B5EF4-FFF2-40B4-BE49-F238E27FC236}">
                <a16:creationId xmlns:a16="http://schemas.microsoft.com/office/drawing/2014/main" id="{3B575CCE-BADC-4DA6-9156-B7E5F55472FC}"/>
              </a:ext>
            </a:extLst>
          </p:cNvPr>
          <p:cNvSpPr>
            <a:spLocks noGrp="1"/>
          </p:cNvSpPr>
          <p:nvPr>
            <p:ph type="body" sz="quarter" idx="13"/>
          </p:nvPr>
        </p:nvSpPr>
        <p:spPr>
          <a:xfrm>
            <a:off x="658369" y="1478865"/>
            <a:ext cx="11006583" cy="4878259"/>
          </a:xfrm>
        </p:spPr>
        <p:txBody>
          <a:bodyPr/>
          <a:lstStyle/>
          <a:p>
            <a:r>
              <a:rPr lang="en-GB" sz="2800" dirty="0"/>
              <a:t>What is a system</a:t>
            </a:r>
          </a:p>
          <a:p>
            <a:r>
              <a:rPr lang="en-GB" sz="2800" dirty="0"/>
              <a:t>How can I represent a system</a:t>
            </a:r>
          </a:p>
          <a:p>
            <a:r>
              <a:rPr lang="en-GB" sz="2800" dirty="0"/>
              <a:t>Assets</a:t>
            </a:r>
          </a:p>
          <a:p>
            <a:pPr lvl="1"/>
            <a:r>
              <a:rPr lang="en-GB" sz="2800" dirty="0"/>
              <a:t>People, Process, Tools and Techniques, Technology, Product.</a:t>
            </a:r>
          </a:p>
          <a:p>
            <a:r>
              <a:rPr lang="en-GB" sz="2800" dirty="0"/>
              <a:t>Design</a:t>
            </a:r>
          </a:p>
          <a:p>
            <a:pPr lvl="1"/>
            <a:r>
              <a:rPr lang="en-GB" sz="2800" dirty="0"/>
              <a:t>From requirements to concept.</a:t>
            </a:r>
          </a:p>
          <a:p>
            <a:pPr lvl="1"/>
            <a:endParaRPr lang="en-GB" sz="2800" dirty="0"/>
          </a:p>
          <a:p>
            <a:r>
              <a:rPr lang="en-GB" sz="2800" dirty="0"/>
              <a:t>The level 5 module extends into designing the manufacturing system</a:t>
            </a:r>
          </a:p>
          <a:p>
            <a:pPr lvl="1"/>
            <a:r>
              <a:rPr lang="en-GB" sz="2800" dirty="0"/>
              <a:t>Another Journey for Another Day</a:t>
            </a:r>
          </a:p>
        </p:txBody>
      </p:sp>
      <p:sp>
        <p:nvSpPr>
          <p:cNvPr id="6" name="Title 5">
            <a:extLst>
              <a:ext uri="{FF2B5EF4-FFF2-40B4-BE49-F238E27FC236}">
                <a16:creationId xmlns:a16="http://schemas.microsoft.com/office/drawing/2014/main" id="{C22CE799-6541-46E4-94BC-9E166334A6F3}"/>
              </a:ext>
            </a:extLst>
          </p:cNvPr>
          <p:cNvSpPr>
            <a:spLocks noGrp="1"/>
          </p:cNvSpPr>
          <p:nvPr>
            <p:ph type="title"/>
          </p:nvPr>
        </p:nvSpPr>
        <p:spPr>
          <a:xfrm>
            <a:off x="634588" y="220379"/>
            <a:ext cx="9912643" cy="535531"/>
          </a:xfrm>
        </p:spPr>
        <p:txBody>
          <a:bodyPr/>
          <a:lstStyle/>
          <a:p>
            <a:r>
              <a:rPr lang="en-GB" sz="3200" dirty="0"/>
              <a:t>………………..That’s quite a journey!</a:t>
            </a:r>
          </a:p>
        </p:txBody>
      </p:sp>
    </p:spTree>
    <p:extLst>
      <p:ext uri="{BB962C8B-B14F-4D97-AF65-F5344CB8AC3E}">
        <p14:creationId xmlns:p14="http://schemas.microsoft.com/office/powerpoint/2010/main" val="1249928818"/>
      </p:ext>
    </p:extLst>
  </p:cSld>
  <p:clrMapOvr>
    <a:masterClrMapping/>
  </p:clrMapOvr>
</p:sld>
</file>

<file path=ppt/theme/theme1.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B0D246D-1588-49A9-88CC-733A38172B44}">
  <ds:schemaRefs>
    <ds:schemaRef ds:uri="http://schemas.microsoft.com/office/2006/documentManagement/types"/>
    <ds:schemaRef ds:uri="http://purl.org/dc/dcmitype/"/>
    <ds:schemaRef ds:uri="9b835041-f11c-46d9-b65c-563c4d284e57"/>
    <ds:schemaRef ds:uri="http://purl.org/dc/elements/1.1/"/>
    <ds:schemaRef ds:uri="http://schemas.microsoft.com/office/2006/metadata/properties"/>
    <ds:schemaRef ds:uri="8a2029ed-730a-44d5-94c2-781d0bb2e3b4"/>
    <ds:schemaRef ds:uri="http://schemas.microsoft.com/sharepoint/v3"/>
    <ds:schemaRef ds:uri="af24cdca-422d-4805-aa71-788db932b2ab"/>
    <ds:schemaRef ds:uri="http://purl.org/dc/terms/"/>
    <ds:schemaRef ds:uri="http://schemas.openxmlformats.org/package/2006/metadata/core-properti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RS33299_PPT - standard template set 2016</Template>
  <TotalTime>0</TotalTime>
  <Words>9417</Words>
  <Application>Microsoft Office PowerPoint</Application>
  <PresentationFormat>Widescreen</PresentationFormat>
  <Paragraphs>1494</Paragraphs>
  <Slides>121</Slides>
  <Notes>63</Notes>
  <HiddenSlides>12</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121</vt:i4>
      </vt:variant>
    </vt:vector>
  </HeadingPairs>
  <TitlesOfParts>
    <vt:vector size="134" baseType="lpstr">
      <vt:lpstr>GE Inspira Pitch Regular</vt:lpstr>
      <vt:lpstr>Lucida Grande</vt:lpstr>
      <vt:lpstr>Arial</vt:lpstr>
      <vt:lpstr>Arial Black</vt:lpstr>
      <vt:lpstr>Calibri</vt:lpstr>
      <vt:lpstr>Helvetica</vt:lpstr>
      <vt:lpstr>Symbol</vt:lpstr>
      <vt:lpstr>Tahoma</vt:lpstr>
      <vt:lpstr>Times New Roman</vt:lpstr>
      <vt:lpstr>Verdana</vt:lpstr>
      <vt:lpstr>Wingdings</vt:lpstr>
      <vt:lpstr>RS33299_PPT - standard template set 2016</vt:lpstr>
      <vt:lpstr>Worksheet</vt:lpstr>
      <vt:lpstr>Last time out…………………………….</vt:lpstr>
      <vt:lpstr>A Model Answer</vt:lpstr>
      <vt:lpstr>Acceptance Criteria through HOW MUCHs</vt:lpstr>
      <vt:lpstr>Rome and a Day</vt:lpstr>
      <vt:lpstr>Summary</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What Have we Done?</vt:lpstr>
      <vt:lpstr>PowerPoint Presentation</vt:lpstr>
      <vt:lpstr>Creating Candidate Concept Solution  </vt:lpstr>
      <vt:lpstr>Where are we? BAE Systems’ Design System Process (RFCD)</vt:lpstr>
      <vt:lpstr>Creating Candidate Solution Concept (C)</vt:lpstr>
      <vt:lpstr>A Systems Approach to Design</vt:lpstr>
      <vt:lpstr>A Holistic Approach to Arriving at the “best” Solution</vt:lpstr>
      <vt:lpstr>Functions the heart of the Systems Approach</vt:lpstr>
      <vt:lpstr>Concept Generation</vt:lpstr>
      <vt:lpstr>Function Means Analysis</vt:lpstr>
      <vt:lpstr>Function Means Analysis Process</vt:lpstr>
      <vt:lpstr>Step 1: Identify Functionality</vt:lpstr>
      <vt:lpstr>Step 2: For each Function Generate Solutions </vt:lpstr>
      <vt:lpstr>Tracer Example Function Means Analysis</vt:lpstr>
      <vt:lpstr>Exercise: FMA Stage 1 </vt:lpstr>
      <vt:lpstr>Introduction to Concept Integration and Selection</vt:lpstr>
      <vt:lpstr>Concept Integration</vt:lpstr>
      <vt:lpstr>Function Means Analysis Process</vt:lpstr>
      <vt:lpstr>Step 3: Determine Selection/De-selection Criteria</vt:lpstr>
      <vt:lpstr>Step 4: Use the criteria to de-select from the Table</vt:lpstr>
      <vt:lpstr>Toaster Example</vt:lpstr>
      <vt:lpstr>Step 5: Review Remaining Options to Generate Potential Whole System Concept Solutions</vt:lpstr>
      <vt:lpstr>Toaster Example</vt:lpstr>
      <vt:lpstr>Tracer Example Function Means Analysis</vt:lpstr>
      <vt:lpstr>Exercise: Concept Integration</vt:lpstr>
      <vt:lpstr>Start Here On Friday</vt:lpstr>
      <vt:lpstr>A Model Answer!</vt:lpstr>
      <vt:lpstr>Summary: FMA</vt:lpstr>
      <vt:lpstr>The Next Step</vt:lpstr>
      <vt:lpstr>Exercise: Concept Integration</vt:lpstr>
      <vt:lpstr>A Concept Design</vt:lpstr>
      <vt:lpstr>Munition Architecture and Subsystems</vt:lpstr>
      <vt:lpstr>Remember there is more to a system than its Generic Functionality</vt:lpstr>
      <vt:lpstr>We Iterate the Design</vt:lpstr>
      <vt:lpstr>Example</vt:lpstr>
      <vt:lpstr>Generic Functionality QFD 1</vt:lpstr>
      <vt:lpstr>Generic Functionality QFD 1</vt:lpstr>
      <vt:lpstr>Generic + Solution Dependent and Architectural Functionality QFD 1</vt:lpstr>
      <vt:lpstr>Update Functional Importance</vt:lpstr>
      <vt:lpstr>PowerPoint Presentation</vt:lpstr>
      <vt:lpstr>Concept Selection/Evaluation</vt:lpstr>
      <vt:lpstr>The Pugh Matrix</vt:lpstr>
      <vt:lpstr>Pugh Matrix Process- How to do it</vt:lpstr>
      <vt:lpstr>How to Do it: Steps 1 to 3</vt:lpstr>
      <vt:lpstr>How to Do it: Step 4 </vt:lpstr>
      <vt:lpstr>How to do it: Steps 5 &amp; 6</vt:lpstr>
      <vt:lpstr>Double Check</vt:lpstr>
      <vt:lpstr>Exercise: Pugh Matrix </vt:lpstr>
      <vt:lpstr>A Model Answer</vt:lpstr>
      <vt:lpstr>Summary: Pugh Matrix</vt:lpstr>
      <vt:lpstr>What Now</vt:lpstr>
      <vt:lpstr>A key tool for Verifying the design concept is:</vt:lpstr>
      <vt:lpstr>Quality Function Deployment Phase 2</vt:lpstr>
      <vt:lpstr>QFD 2 Process</vt:lpstr>
      <vt:lpstr>Step 1: Transfer Technical Requirements</vt:lpstr>
      <vt:lpstr>Step 2: Translate into Solution Requirements</vt:lpstr>
      <vt:lpstr>Step 3: Determine HOW-WHAT Relationship Matrix</vt:lpstr>
      <vt:lpstr>Tracer Example</vt:lpstr>
      <vt:lpstr>Exercise: QFD 2 </vt:lpstr>
      <vt:lpstr>Look for “Structure”</vt:lpstr>
      <vt:lpstr>Step 4: Flow Down Targets and Ceilings HOW MUCH is Enough?</vt:lpstr>
      <vt:lpstr>Flowing Requirements Down</vt:lpstr>
      <vt:lpstr>Tracer Example</vt:lpstr>
      <vt:lpstr>HESH QFD2</vt:lpstr>
      <vt:lpstr>Critical Design Features</vt:lpstr>
      <vt:lpstr>Sub-System Requirements</vt:lpstr>
      <vt:lpstr>QFD 2 Summary </vt:lpstr>
      <vt:lpstr>So Far…..So good</vt:lpstr>
      <vt:lpstr>Designing System and Specifying Subsystems </vt:lpstr>
      <vt:lpstr>System Design and Optimisation</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Insert Variance Re-cap</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Exercise: P-Diagram </vt:lpstr>
      <vt:lpstr>Case Study Example P-Diagram</vt:lpstr>
      <vt:lpstr>P - Diagram - Summary</vt:lpstr>
      <vt:lpstr> Prioritising Control and Noise Factors</vt:lpstr>
      <vt:lpstr>What-Why Table</vt:lpstr>
      <vt:lpstr>Process for Constructing a What-Why Table</vt:lpstr>
      <vt:lpstr>Extract from a What and Why table for a Braking System</vt:lpstr>
      <vt:lpstr>Exercise: What-Why</vt:lpstr>
      <vt:lpstr>Dealing with Direct Noise Factors</vt:lpstr>
      <vt:lpstr>Dealing Direct Noise Factors</vt:lpstr>
      <vt:lpstr> Modified What-Why Table for a Braking System</vt:lpstr>
      <vt:lpstr>Exercise: Direct Noise Factors</vt:lpstr>
      <vt:lpstr>Case Study Example What Why Table</vt:lpstr>
      <vt:lpstr>Summary: What Why Table</vt:lpstr>
      <vt:lpstr>………………..That’s quite a journey!</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Concept Design</dc:title>
  <dc:subject/>
  <dc:creator>Stuart Burge</dc:creator>
  <cp:keywords/>
  <dc:description/>
  <cp:lastModifiedBy>David Holley</cp:lastModifiedBy>
  <cp:revision>233</cp:revision>
  <cp:lastPrinted>2015-10-26T13:29:20Z</cp:lastPrinted>
  <dcterms:created xsi:type="dcterms:W3CDTF">2015-12-17T18:47:57Z</dcterms:created>
  <dcterms:modified xsi:type="dcterms:W3CDTF">2022-11-04T08:42:58Z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