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Lst>
  <p:sldSz cx="13716000" cy="64008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16">
          <p15:clr>
            <a:srgbClr val="A4A3A4"/>
          </p15:clr>
        </p15:guide>
        <p15:guide id="2" pos="432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264" y="101"/>
      </p:cViewPr>
      <p:guideLst>
        <p:guide orient="horz" pos="2016"/>
        <p:guide pos="432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1165860" y="0"/>
            <a:ext cx="11315700" cy="2844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43000" y="2987040"/>
            <a:ext cx="11315700" cy="1422400"/>
          </a:xfrm>
        </p:spPr>
        <p:txBody>
          <a:bodyPr>
            <a:noAutofit/>
          </a:bodyPr>
          <a:lstStyle>
            <a:lvl1pPr>
              <a:defRPr sz="8000"/>
            </a:lvl1pPr>
          </a:lstStyle>
          <a:p>
            <a:r>
              <a:rPr lang="en-US"/>
              <a:t>Click to edit Master title style</a:t>
            </a:r>
            <a:endParaRPr lang="en-US" dirty="0"/>
          </a:p>
        </p:txBody>
      </p:sp>
      <p:sp>
        <p:nvSpPr>
          <p:cNvPr id="3" name="Subtitle 2"/>
          <p:cNvSpPr>
            <a:spLocks noGrp="1"/>
          </p:cNvSpPr>
          <p:nvPr>
            <p:ph type="subTitle" idx="1"/>
          </p:nvPr>
        </p:nvSpPr>
        <p:spPr>
          <a:xfrm>
            <a:off x="1143000" y="4409440"/>
            <a:ext cx="10287000" cy="92456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901762F-4C2D-41DD-8BC5-705683866D9D}" type="datetimeFigureOut">
              <a:rPr lang="en-US" smtClean="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F22F1-2CD1-4DC1-88E6-2BB7CA0D345D}" type="slidenum">
              <a:rPr lang="en-US" smtClean="0"/>
              <a:t>‹#›</a:t>
            </a:fld>
            <a:endParaRPr lang="en-US"/>
          </a:p>
        </p:txBody>
      </p:sp>
      <p:sp>
        <p:nvSpPr>
          <p:cNvPr id="7" name="Rectangle 6"/>
          <p:cNvSpPr/>
          <p:nvPr/>
        </p:nvSpPr>
        <p:spPr>
          <a:xfrm>
            <a:off x="1165860" y="5760720"/>
            <a:ext cx="11315700" cy="256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901762F-4C2D-41DD-8BC5-705683866D9D}" type="datetimeFigureOut">
              <a:rPr lang="en-US" smtClean="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F22F1-2CD1-4DC1-88E6-2BB7CA0D345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1165860" y="0"/>
            <a:ext cx="11315700" cy="2844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3000" y="3058160"/>
            <a:ext cx="11315700" cy="1564640"/>
          </a:xfrm>
        </p:spPr>
        <p:txBody>
          <a:bodyPr anchor="b" anchorCtr="0"/>
          <a:lstStyle>
            <a:lvl1pPr algn="l">
              <a:defRPr sz="5400" b="0" cap="all"/>
            </a:lvl1pPr>
          </a:lstStyle>
          <a:p>
            <a:r>
              <a:rPr lang="en-US"/>
              <a:t>Click to edit Master title style</a:t>
            </a:r>
            <a:endParaRPr lang="en-US" dirty="0"/>
          </a:p>
        </p:txBody>
      </p:sp>
      <p:sp>
        <p:nvSpPr>
          <p:cNvPr id="3" name="Text Placeholder 2"/>
          <p:cNvSpPr>
            <a:spLocks noGrp="1"/>
          </p:cNvSpPr>
          <p:nvPr>
            <p:ph type="body" idx="1"/>
          </p:nvPr>
        </p:nvSpPr>
        <p:spPr>
          <a:xfrm>
            <a:off x="1143000" y="4622800"/>
            <a:ext cx="10287000" cy="85344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01762F-4C2D-41DD-8BC5-705683866D9D}" type="datetimeFigureOut">
              <a:rPr lang="en-US" smtClean="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F22F1-2CD1-4DC1-88E6-2BB7CA0D345D}" type="slidenum">
              <a:rPr lang="en-US" smtClean="0"/>
              <a:t>‹#›</a:t>
            </a:fld>
            <a:endParaRPr lang="en-US"/>
          </a:p>
        </p:txBody>
      </p:sp>
      <p:sp>
        <p:nvSpPr>
          <p:cNvPr id="8" name="Rectangle 7"/>
          <p:cNvSpPr/>
          <p:nvPr/>
        </p:nvSpPr>
        <p:spPr>
          <a:xfrm>
            <a:off x="1165860" y="5760720"/>
            <a:ext cx="11315700" cy="256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568961"/>
            <a:ext cx="5486400" cy="351617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972300" y="568961"/>
            <a:ext cx="5486400" cy="351617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901762F-4C2D-41DD-8BC5-705683866D9D}" type="datetimeFigureOut">
              <a:rPr lang="en-US" smtClean="0"/>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9F22F1-2CD1-4DC1-88E6-2BB7CA0D345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38428" y="568960"/>
            <a:ext cx="5486400" cy="597111"/>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38428" y="1240646"/>
            <a:ext cx="5486400" cy="28448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967728" y="568960"/>
            <a:ext cx="5486400" cy="597111"/>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967728" y="1240646"/>
            <a:ext cx="5486400" cy="28448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901762F-4C2D-41DD-8BC5-705683866D9D}" type="datetimeFigureOut">
              <a:rPr lang="en-US" smtClean="0"/>
              <a:t>10/21/2026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9F22F1-2CD1-4DC1-88E6-2BB7CA0D345D}" type="slidenum">
              <a:rPr lang="en-US" smtClean="0"/>
              <a:t>‹#›</a:t>
            </a:fld>
            <a:endParaRPr lang="en-US"/>
          </a:p>
        </p:txBody>
      </p:sp>
      <p:cxnSp>
        <p:nvCxnSpPr>
          <p:cNvPr id="11" name="Straight Connector 10"/>
          <p:cNvCxnSpPr/>
          <p:nvPr/>
        </p:nvCxnSpPr>
        <p:spPr>
          <a:xfrm>
            <a:off x="1138428" y="1166071"/>
            <a:ext cx="5486400" cy="1482"/>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967728" y="1166071"/>
            <a:ext cx="5486400" cy="1482"/>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901762F-4C2D-41DD-8BC5-705683866D9D}" type="datetimeFigureOut">
              <a:rPr lang="en-US" smtClean="0"/>
              <a:t>10/21/2026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19F22F1-2CD1-4DC1-88E6-2BB7CA0D345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01762F-4C2D-41DD-8BC5-705683866D9D}" type="datetimeFigureOut">
              <a:rPr lang="en-US" smtClean="0"/>
              <a:t>10/21/2026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19F22F1-2CD1-4DC1-88E6-2BB7CA0D345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4267200"/>
            <a:ext cx="10177272" cy="1493520"/>
          </a:xfrm>
        </p:spPr>
        <p:txBody>
          <a:bodyPr anchor="b">
            <a:normAutofit/>
          </a:bodyPr>
          <a:lstStyle>
            <a:lvl1pPr algn="l">
              <a:defRPr sz="5400" b="0"/>
            </a:lvl1pPr>
          </a:lstStyle>
          <a:p>
            <a:r>
              <a:rPr lang="en-US"/>
              <a:t>Click to edit Master title style</a:t>
            </a:r>
          </a:p>
        </p:txBody>
      </p:sp>
      <p:sp>
        <p:nvSpPr>
          <p:cNvPr id="3" name="Content Placeholder 2"/>
          <p:cNvSpPr>
            <a:spLocks noGrp="1"/>
          </p:cNvSpPr>
          <p:nvPr>
            <p:ph idx="1"/>
          </p:nvPr>
        </p:nvSpPr>
        <p:spPr>
          <a:xfrm>
            <a:off x="5566299" y="426721"/>
            <a:ext cx="6892401" cy="384047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2" y="426720"/>
            <a:ext cx="4010486" cy="384048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01762F-4C2D-41DD-8BC5-705683866D9D}" type="datetimeFigureOut">
              <a:rPr lang="en-US" smtClean="0"/>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9F22F1-2CD1-4DC1-88E6-2BB7CA0D345D}" type="slidenum">
              <a:rPr lang="en-US" smtClean="0"/>
              <a:t>‹#›</a:t>
            </a:fld>
            <a:endParaRPr lang="en-US"/>
          </a:p>
        </p:txBody>
      </p:sp>
      <p:cxnSp>
        <p:nvCxnSpPr>
          <p:cNvPr id="10" name="Straight Connector 9"/>
          <p:cNvCxnSpPr/>
          <p:nvPr/>
        </p:nvCxnSpPr>
        <p:spPr>
          <a:xfrm rot="5400000">
            <a:off x="3595291" y="2346510"/>
            <a:ext cx="3556000" cy="2382"/>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38428" y="4267200"/>
            <a:ext cx="10177272" cy="1493520"/>
          </a:xfrm>
        </p:spPr>
        <p:txBody>
          <a:bodyPr anchor="b">
            <a:normAutofit/>
          </a:bodyPr>
          <a:lstStyle>
            <a:lvl1pPr algn="l">
              <a:defRPr sz="5400" b="0"/>
            </a:lvl1pPr>
          </a:lstStyle>
          <a:p>
            <a:r>
              <a:rPr lang="en-US"/>
              <a:t>Click to edit Master title style</a:t>
            </a:r>
            <a:endParaRPr lang="en-US" dirty="0"/>
          </a:p>
        </p:txBody>
      </p:sp>
      <p:sp>
        <p:nvSpPr>
          <p:cNvPr id="3" name="Picture Placeholder 2"/>
          <p:cNvSpPr>
            <a:spLocks noGrp="1"/>
          </p:cNvSpPr>
          <p:nvPr>
            <p:ph type="pic" idx="1"/>
          </p:nvPr>
        </p:nvSpPr>
        <p:spPr>
          <a:xfrm>
            <a:off x="1165860" y="426720"/>
            <a:ext cx="11315700" cy="270256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275588" y="3271520"/>
            <a:ext cx="11087100" cy="751205"/>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01762F-4C2D-41DD-8BC5-705683866D9D}" type="datetimeFigureOut">
              <a:rPr lang="en-US" smtClean="0"/>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9F22F1-2CD1-4DC1-88E6-2BB7CA0D345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40080"/>
            <a:ext cx="10858500" cy="362712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901762F-4C2D-41DD-8BC5-705683866D9D}" type="datetimeFigureOut">
              <a:rPr lang="en-US" smtClean="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F22F1-2CD1-4DC1-88E6-2BB7CA0D345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43000" y="640081"/>
            <a:ext cx="2743200" cy="504951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86200" y="640081"/>
            <a:ext cx="8572500" cy="455168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901762F-4C2D-41DD-8BC5-705683866D9D}" type="datetimeFigureOut">
              <a:rPr lang="en-US" smtClean="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F22F1-2CD1-4DC1-88E6-2BB7CA0D345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3000" y="4267200"/>
            <a:ext cx="10172700" cy="149352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640080"/>
            <a:ext cx="11315700" cy="3627120"/>
          </a:xfrm>
          <a:prstGeom prst="rect">
            <a:avLst/>
          </a:prstGeom>
        </p:spPr>
        <p:txBody>
          <a:bodyPr vert="horz" lIns="91440" tIns="45720" rIns="91440" bIns="45720" rtlCol="0" anchor="ctr"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372600" y="5794858"/>
            <a:ext cx="3200400" cy="340783"/>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C901762F-4C2D-41DD-8BC5-705683866D9D}" type="datetimeFigureOut">
              <a:rPr lang="en-US" smtClean="0"/>
              <a:t>10/21/2026</a:t>
            </a:fld>
            <a:endParaRPr lang="en-US"/>
          </a:p>
        </p:txBody>
      </p:sp>
      <p:sp>
        <p:nvSpPr>
          <p:cNvPr id="5" name="Footer Placeholder 4"/>
          <p:cNvSpPr>
            <a:spLocks noGrp="1"/>
          </p:cNvSpPr>
          <p:nvPr>
            <p:ph type="ftr" sz="quarter" idx="3"/>
          </p:nvPr>
        </p:nvSpPr>
        <p:spPr>
          <a:xfrm>
            <a:off x="1142999" y="5794858"/>
            <a:ext cx="7310804" cy="340783"/>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en-US"/>
          </a:p>
        </p:txBody>
      </p:sp>
      <p:sp>
        <p:nvSpPr>
          <p:cNvPr id="6" name="Slide Number Placeholder 5"/>
          <p:cNvSpPr>
            <a:spLocks noGrp="1"/>
          </p:cNvSpPr>
          <p:nvPr>
            <p:ph type="sldNum" sz="quarter" idx="4"/>
          </p:nvPr>
        </p:nvSpPr>
        <p:spPr>
          <a:xfrm>
            <a:off x="11430000" y="5308397"/>
            <a:ext cx="1143000" cy="340783"/>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219F22F1-2CD1-4DC1-88E6-2BB7CA0D345D}" type="slidenum">
              <a:rPr lang="en-US" smtClean="0"/>
              <a:t>‹#›</a:t>
            </a:fld>
            <a:endParaRPr lang="en-US"/>
          </a:p>
        </p:txBody>
      </p:sp>
      <p:sp>
        <p:nvSpPr>
          <p:cNvPr id="8" name="Rectangle 7"/>
          <p:cNvSpPr/>
          <p:nvPr/>
        </p:nvSpPr>
        <p:spPr>
          <a:xfrm>
            <a:off x="1165860" y="0"/>
            <a:ext cx="11315700" cy="35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65860" y="5760720"/>
            <a:ext cx="11315700" cy="256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government/publications/digital-inclusion-action-plan-first-steps" TargetMode="External"/><Relationship Id="rId13" Type="http://schemas.openxmlformats.org/officeDocument/2006/relationships/hyperlink" Target="https://doi.org/10.1007/s10433-020-00582-7" TargetMode="External"/><Relationship Id="rId18" Type="http://schemas.openxmlformats.org/officeDocument/2006/relationships/hyperlink" Target="https://www.who.int/publications/i/item/9789240016866" TargetMode="External"/><Relationship Id="rId3" Type="http://schemas.openxmlformats.org/officeDocument/2006/relationships/slideLayout" Target="../slideLayouts/slideLayout7.xml"/><Relationship Id="rId7" Type="http://schemas.openxmlformats.org/officeDocument/2006/relationships/hyperlink" Target="https://www.cqc.org.uk/publications/major-report/state-care/2024-2025" TargetMode="External"/><Relationship Id="rId12" Type="http://schemas.openxmlformats.org/officeDocument/2006/relationships/hyperlink" Target="https://doi.org/10.1155/2021/6650414" TargetMode="External"/><Relationship Id="rId17" Type="http://schemas.openxmlformats.org/officeDocument/2006/relationships/hyperlink" Target="https://www.ons.gov.uk/peoplepopulationandcommunity/populationandmigration/populationestimates" TargetMode="External"/><Relationship Id="rId2" Type="http://schemas.openxmlformats.org/officeDocument/2006/relationships/audio" Target="../media/media15.m4a"/><Relationship Id="rId16" Type="http://schemas.openxmlformats.org/officeDocument/2006/relationships/hyperlink" Target="https://www.ons.gov.uk/peoplepopulationandcommunity/birthsdeathsandmarriages/ageing" TargetMode="External"/><Relationship Id="rId1" Type="http://schemas.microsoft.com/office/2007/relationships/media" Target="../media/media15.m4a"/><Relationship Id="rId6" Type="http://schemas.openxmlformats.org/officeDocument/2006/relationships/hyperlink" Target="https://www.legislation.gov.uk/ukpga/2014/23" TargetMode="External"/><Relationship Id="rId11" Type="http://schemas.openxmlformats.org/officeDocument/2006/relationships/hyperlink" Target="https://www.legislation.gov.uk/ukpga/2010/15" TargetMode="External"/><Relationship Id="rId5" Type="http://schemas.openxmlformats.org/officeDocument/2006/relationships/hyperlink" Target="https://www.ageuk.org.uk/our-impact/programmes/digital-skills/connected-age/" TargetMode="External"/><Relationship Id="rId15" Type="http://schemas.openxmlformats.org/officeDocument/2006/relationships/hyperlink" Target="https://www.england.nhs.uk/personalisedcare/what-is-personalised-care/" TargetMode="External"/><Relationship Id="rId10" Type="http://schemas.openxmlformats.org/officeDocument/2006/relationships/hyperlink" Target="https://www.gov.uk/government/publications/work-related-quality-of-life-of-the-adult-social-care-workforce-in-england-in-2025" TargetMode="External"/><Relationship Id="rId19" Type="http://schemas.openxmlformats.org/officeDocument/2006/relationships/image" Target="../media/image2.png"/><Relationship Id="rId4" Type="http://schemas.openxmlformats.org/officeDocument/2006/relationships/hyperlink" Target="https://www.ageuk.org.uk/discover/2023/august/the-digital-conundrum/" TargetMode="External"/><Relationship Id="rId9" Type="http://schemas.openxmlformats.org/officeDocument/2006/relationships/hyperlink" Target="https://www.gov.uk/government/statistics/adult-social-care-workforce-survey-april-2025" TargetMode="External"/><Relationship Id="rId14" Type="http://schemas.openxmlformats.org/officeDocument/2006/relationships/hyperlink" Target="https://www.nic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415937" y="685800"/>
            <a:ext cx="6858000" cy="5509200"/>
          </a:xfrm>
          <a:prstGeom prst="rect">
            <a:avLst/>
          </a:prstGeom>
        </p:spPr>
        <p:txBody>
          <a:bodyPr>
            <a:spAutoFit/>
          </a:bodyPr>
          <a:lstStyle/>
          <a:p>
            <a:pPr algn="ctr"/>
            <a:r>
              <a:rPr lang="en-US" sz="3200" b="1" dirty="0">
                <a:latin typeface="Times New Roman" pitchFamily="18" charset="0"/>
                <a:cs typeface="Times New Roman" pitchFamily="18" charset="0"/>
              </a:rPr>
              <a:t>Module Code: BMHP6027</a:t>
            </a:r>
            <a:endParaRPr lang="en-US" sz="3200" dirty="0">
              <a:latin typeface="Times New Roman" pitchFamily="18" charset="0"/>
              <a:cs typeface="Times New Roman" pitchFamily="18" charset="0"/>
            </a:endParaRPr>
          </a:p>
          <a:p>
            <a:pPr algn="ctr"/>
            <a:r>
              <a:rPr lang="en-US" sz="3200" b="1" dirty="0">
                <a:latin typeface="Times New Roman" pitchFamily="18" charset="0"/>
                <a:cs typeface="Times New Roman" pitchFamily="18" charset="0"/>
              </a:rPr>
              <a:t> </a:t>
            </a:r>
            <a:endParaRPr lang="en-US" sz="3200" dirty="0">
              <a:latin typeface="Times New Roman" pitchFamily="18" charset="0"/>
              <a:cs typeface="Times New Roman" pitchFamily="18" charset="0"/>
            </a:endParaRPr>
          </a:p>
          <a:p>
            <a:pPr algn="ctr"/>
            <a:r>
              <a:rPr lang="en-US" sz="3200" b="1" dirty="0">
                <a:latin typeface="Times New Roman" pitchFamily="18" charset="0"/>
                <a:cs typeface="Times New Roman" pitchFamily="18" charset="0"/>
              </a:rPr>
              <a:t>Module Name:</a:t>
            </a:r>
            <a:endParaRPr lang="en-US" sz="3200" dirty="0">
              <a:latin typeface="Times New Roman" pitchFamily="18" charset="0"/>
              <a:cs typeface="Times New Roman" pitchFamily="18" charset="0"/>
            </a:endParaRPr>
          </a:p>
          <a:p>
            <a:pPr algn="ctr"/>
            <a:r>
              <a:rPr lang="en-US" sz="3200" b="1" dirty="0">
                <a:latin typeface="Times New Roman" pitchFamily="18" charset="0"/>
                <a:cs typeface="Times New Roman" pitchFamily="18" charset="0"/>
              </a:rPr>
              <a:t> </a:t>
            </a:r>
            <a:endParaRPr lang="en-US" sz="3200" dirty="0">
              <a:latin typeface="Times New Roman" pitchFamily="18" charset="0"/>
              <a:cs typeface="Times New Roman" pitchFamily="18" charset="0"/>
            </a:endParaRPr>
          </a:p>
          <a:p>
            <a:pPr algn="ctr"/>
            <a:r>
              <a:rPr lang="en-US" sz="3200" b="1" dirty="0">
                <a:latin typeface="Times New Roman" pitchFamily="18" charset="0"/>
                <a:cs typeface="Times New Roman" pitchFamily="18" charset="0"/>
              </a:rPr>
              <a:t>Assignment Title:  Component 1: PowerPoint with Voiceover</a:t>
            </a:r>
            <a:endParaRPr lang="en-US" sz="3200" dirty="0">
              <a:latin typeface="Times New Roman" pitchFamily="18" charset="0"/>
              <a:cs typeface="Times New Roman" pitchFamily="18" charset="0"/>
            </a:endParaRPr>
          </a:p>
          <a:p>
            <a:pPr algn="ctr"/>
            <a:r>
              <a:rPr lang="en-US" sz="3200" b="1" dirty="0">
                <a:latin typeface="Times New Roman" pitchFamily="18" charset="0"/>
                <a:cs typeface="Times New Roman" pitchFamily="18" charset="0"/>
              </a:rPr>
              <a:t> </a:t>
            </a:r>
            <a:endParaRPr lang="en-US" sz="3200" dirty="0">
              <a:latin typeface="Times New Roman" pitchFamily="18" charset="0"/>
              <a:cs typeface="Times New Roman" pitchFamily="18" charset="0"/>
            </a:endParaRPr>
          </a:p>
          <a:p>
            <a:pPr algn="ctr"/>
            <a:r>
              <a:rPr lang="en-US" sz="3200" b="1" dirty="0">
                <a:latin typeface="Times New Roman" pitchFamily="18" charset="0"/>
                <a:cs typeface="Times New Roman" pitchFamily="18" charset="0"/>
              </a:rPr>
              <a:t>Student Name: </a:t>
            </a:r>
            <a:r>
              <a:rPr lang="en-US" sz="3200" b="1" dirty="0" err="1">
                <a:latin typeface="Times New Roman" pitchFamily="18" charset="0"/>
                <a:cs typeface="Times New Roman" pitchFamily="18" charset="0"/>
              </a:rPr>
              <a:t>Shabana</a:t>
            </a:r>
            <a:r>
              <a:rPr lang="en-US" sz="3200" b="1" dirty="0">
                <a:latin typeface="Times New Roman" pitchFamily="18" charset="0"/>
                <a:cs typeface="Times New Roman" pitchFamily="18" charset="0"/>
              </a:rPr>
              <a:t> </a:t>
            </a:r>
            <a:r>
              <a:rPr lang="en-US" sz="3200" b="1" dirty="0" err="1">
                <a:latin typeface="Times New Roman" pitchFamily="18" charset="0"/>
                <a:cs typeface="Times New Roman" pitchFamily="18" charset="0"/>
              </a:rPr>
              <a:t>Nasreen</a:t>
            </a:r>
            <a:endParaRPr lang="en-US" sz="3200" b="1" dirty="0">
              <a:latin typeface="Times New Roman" pitchFamily="18" charset="0"/>
              <a:cs typeface="Times New Roman" pitchFamily="18" charset="0"/>
            </a:endParaRPr>
          </a:p>
          <a:p>
            <a:pPr algn="ctr"/>
            <a:endParaRPr lang="en-US" sz="3200" dirty="0">
              <a:latin typeface="Times New Roman" pitchFamily="18" charset="0"/>
              <a:cs typeface="Times New Roman" pitchFamily="18" charset="0"/>
            </a:endParaRPr>
          </a:p>
          <a:p>
            <a:pPr algn="ctr"/>
            <a:r>
              <a:rPr lang="en-US" sz="3200" b="1" dirty="0">
                <a:latin typeface="Times New Roman" pitchFamily="18" charset="0"/>
                <a:cs typeface="Times New Roman" pitchFamily="18" charset="0"/>
              </a:rPr>
              <a:t> Student ID: 2330540</a:t>
            </a:r>
          </a:p>
          <a:p>
            <a:pPr algn="ctr"/>
            <a:endParaRPr lang="en-US" sz="3200" dirty="0">
              <a:latin typeface="Times New Roman" pitchFamily="18" charset="0"/>
              <a:cs typeface="Times New Roman" pitchFamily="18" charset="0"/>
            </a:endParaRPr>
          </a:p>
        </p:txBody>
      </p:sp>
      <p:sp>
        <p:nvSpPr>
          <p:cNvPr id="3" name="Rectangle 2"/>
          <p:cNvSpPr/>
          <p:nvPr/>
        </p:nvSpPr>
        <p:spPr>
          <a:xfrm>
            <a:off x="533400" y="501134"/>
            <a:ext cx="814647" cy="369332"/>
          </a:xfrm>
          <a:prstGeom prst="rect">
            <a:avLst/>
          </a:prstGeom>
        </p:spPr>
        <p:txBody>
          <a:bodyPr wrap="none">
            <a:spAutoFit/>
          </a:bodyPr>
          <a:lstStyle/>
          <a:p>
            <a:r>
              <a:rPr lang="en-US" b="1" dirty="0"/>
              <a:t>Slide 1</a:t>
            </a:r>
          </a:p>
        </p:txBody>
      </p:sp>
      <p:pic>
        <p:nvPicPr>
          <p:cNvPr id="14" name="Audio 13">
            <a:hlinkClick r:id="" action="ppaction://media"/>
            <a:extLst>
              <a:ext uri="{FF2B5EF4-FFF2-40B4-BE49-F238E27FC236}">
                <a16:creationId xmlns:a16="http://schemas.microsoft.com/office/drawing/2014/main" id="{7C0353B5-2065-DFAC-2D50-E10326278A9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47003" t="-147003" r="-147003" b="-147003"/>
          <a:stretch>
            <a:fillRect/>
          </a:stretch>
        </p:blipFill>
        <p:spPr>
          <a:xfrm>
            <a:off x="11718950" y="4403750"/>
            <a:ext cx="1920240" cy="1920240"/>
          </a:xfrm>
          <a:prstGeom prst="ellipse">
            <a:avLst/>
          </a:prstGeom>
        </p:spPr>
      </p:pic>
    </p:spTree>
    <p:extLst>
      <p:ext uri="{BB962C8B-B14F-4D97-AF65-F5344CB8AC3E}">
        <p14:creationId xmlns:p14="http://schemas.microsoft.com/office/powerpoint/2010/main" val="63617455"/>
      </p:ext>
    </p:extLst>
  </p:cSld>
  <p:clrMapOvr>
    <a:masterClrMapping/>
  </p:clrMapOvr>
  <mc:AlternateContent xmlns:mc="http://schemas.openxmlformats.org/markup-compatibility/2006">
    <mc:Choice xmlns:p14="http://schemas.microsoft.com/office/powerpoint/2010/main" Requires="p14">
      <p:transition spd="slow" p14:dur="2000" advTm="42420"/>
    </mc:Choice>
    <mc:Fallback>
      <p:transition spd="slow" advTm="42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39616" y="381000"/>
            <a:ext cx="10152184" cy="5493812"/>
          </a:xfrm>
          <a:prstGeom prst="rect">
            <a:avLst/>
          </a:prstGeom>
        </p:spPr>
        <p:txBody>
          <a:bodyPr wrap="square">
            <a:spAutoFit/>
          </a:bodyPr>
          <a:lstStyle/>
          <a:p>
            <a:pPr>
              <a:lnSpc>
                <a:spcPct val="150000"/>
              </a:lnSpc>
            </a:pPr>
            <a:r>
              <a:rPr lang="en-US" b="1" dirty="0">
                <a:latin typeface="Times New Roman" pitchFamily="18" charset="0"/>
                <a:cs typeface="Times New Roman" pitchFamily="18" charset="0"/>
              </a:rPr>
              <a:t>Slide 2 – Introduction</a:t>
            </a:r>
            <a:endParaRPr lang="en-US" dirty="0">
              <a:latin typeface="Times New Roman" pitchFamily="18" charset="0"/>
              <a:cs typeface="Times New Roman" pitchFamily="18" charset="0"/>
            </a:endParaRPr>
          </a:p>
          <a:p>
            <a:pPr algn="just">
              <a:lnSpc>
                <a:spcPct val="150000"/>
              </a:lnSpc>
            </a:pPr>
            <a:r>
              <a:rPr lang="en-US" dirty="0">
                <a:latin typeface="Times New Roman" pitchFamily="18" charset="0"/>
                <a:cs typeface="Times New Roman" pitchFamily="18" charset="0"/>
              </a:rPr>
              <a:t>Ageing is a life long procedure involving biological, psychological and social changes. Biological theories provide an explanation for getting older thru elements such as genetic programming and collected cell damage. However, getting older, is no longer honestly a manner of decline; experiences range in accordance to health, lifestyle, relationships and socioeconomic circumstances.</a:t>
            </a:r>
          </a:p>
          <a:p>
            <a:pPr algn="just">
              <a:lnSpc>
                <a:spcPct val="150000"/>
              </a:lnSpc>
            </a:pPr>
            <a:r>
              <a:rPr lang="en-US" dirty="0">
                <a:latin typeface="Times New Roman" pitchFamily="18" charset="0"/>
                <a:cs typeface="Times New Roman" pitchFamily="18" charset="0"/>
              </a:rPr>
              <a:t>This presentation evaluates how UK health, and social care can promote independence, dignity and well being amongst older people. It considers:</a:t>
            </a:r>
          </a:p>
          <a:p>
            <a:pPr>
              <a:lnSpc>
                <a:spcPct val="150000"/>
              </a:lnSpc>
            </a:pPr>
            <a:r>
              <a:rPr lang="en-US" dirty="0">
                <a:latin typeface="Times New Roman" pitchFamily="18" charset="0"/>
                <a:cs typeface="Times New Roman" pitchFamily="18" charset="0"/>
              </a:rPr>
              <a:t>• Theories of aging and their relevance to practice.</a:t>
            </a:r>
          </a:p>
          <a:p>
            <a:pPr>
              <a:lnSpc>
                <a:spcPct val="150000"/>
              </a:lnSpc>
            </a:pPr>
            <a:r>
              <a:rPr lang="en-US" dirty="0">
                <a:latin typeface="Times New Roman" pitchFamily="18" charset="0"/>
                <a:cs typeface="Times New Roman" pitchFamily="18" charset="0"/>
              </a:rPr>
              <a:t>• Current care provisions and their limitations.</a:t>
            </a:r>
          </a:p>
          <a:p>
            <a:pPr>
              <a:lnSpc>
                <a:spcPct val="150000"/>
              </a:lnSpc>
            </a:pPr>
            <a:r>
              <a:rPr lang="en-US" dirty="0">
                <a:latin typeface="Times New Roman" pitchFamily="18" charset="0"/>
                <a:cs typeface="Times New Roman" pitchFamily="18" charset="0"/>
              </a:rPr>
              <a:t>• Legislation, technological know-how and pointers for improvement.</a:t>
            </a:r>
          </a:p>
          <a:p>
            <a:pPr algn="just">
              <a:lnSpc>
                <a:spcPct val="150000"/>
              </a:lnSpc>
            </a:pPr>
            <a:r>
              <a:rPr lang="en-US" dirty="0">
                <a:latin typeface="Times New Roman" pitchFamily="18" charset="0"/>
                <a:cs typeface="Times New Roman" pitchFamily="18" charset="0"/>
              </a:rPr>
              <a:t>Understanding these troubles is increasingly more necessary due to the fact human beings are residing longer and may additionally require aid for longer periods.</a:t>
            </a:r>
          </a:p>
          <a:p>
            <a:pPr algn="just">
              <a:lnSpc>
                <a:spcPct val="150000"/>
              </a:lnSpc>
            </a:pPr>
            <a:r>
              <a:rPr lang="en-US" dirty="0">
                <a:latin typeface="Times New Roman" pitchFamily="18" charset="0"/>
                <a:cs typeface="Times New Roman" pitchFamily="18" charset="0"/>
              </a:rPr>
              <a:t>(Foster, 2021; WHO, 2021)</a:t>
            </a:r>
          </a:p>
        </p:txBody>
      </p:sp>
      <p:pic>
        <p:nvPicPr>
          <p:cNvPr id="1026" name="Picture 2" descr="Aging is not a Slippery Slope But a Stage of Life to be Lived to Its  Fullest - Senior Care Corn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02685" y="2667000"/>
            <a:ext cx="2881417" cy="2881417"/>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DA0740E4-564F-D72E-79D7-41DC1D49B4C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47003" t="-147003" r="-147003" b="-147003"/>
          <a:stretch>
            <a:fillRect/>
          </a:stretch>
        </p:blipFill>
        <p:spPr>
          <a:xfrm>
            <a:off x="8382000" y="4480560"/>
            <a:ext cx="1920240" cy="1920240"/>
          </a:xfrm>
          <a:prstGeom prst="ellipse">
            <a:avLst/>
          </a:prstGeom>
        </p:spPr>
      </p:pic>
    </p:spTree>
    <p:extLst>
      <p:ext uri="{BB962C8B-B14F-4D97-AF65-F5344CB8AC3E}">
        <p14:creationId xmlns:p14="http://schemas.microsoft.com/office/powerpoint/2010/main" val="3624674841"/>
      </p:ext>
    </p:extLst>
  </p:cSld>
  <p:clrMapOvr>
    <a:masterClrMapping/>
  </p:clrMapOvr>
  <mc:AlternateContent xmlns:mc="http://schemas.openxmlformats.org/markup-compatibility/2006">
    <mc:Choice xmlns:p14="http://schemas.microsoft.com/office/powerpoint/2010/main" Requires="p14">
      <p:transition spd="slow" p14:dur="2000" advTm="72851"/>
    </mc:Choice>
    <mc:Fallback>
      <p:transition spd="slow" advTm="728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39615" y="294530"/>
            <a:ext cx="8932985" cy="5493812"/>
          </a:xfrm>
          <a:prstGeom prst="rect">
            <a:avLst/>
          </a:prstGeom>
        </p:spPr>
        <p:txBody>
          <a:bodyPr wrap="square">
            <a:spAutoFit/>
          </a:bodyPr>
          <a:lstStyle/>
          <a:p>
            <a:pPr>
              <a:lnSpc>
                <a:spcPct val="150000"/>
              </a:lnSpc>
            </a:pPr>
            <a:r>
              <a:rPr lang="en-US" b="1" dirty="0">
                <a:latin typeface="Times New Roman" pitchFamily="18" charset="0"/>
                <a:cs typeface="Times New Roman" pitchFamily="18" charset="0"/>
              </a:rPr>
              <a:t>Slide 3 – The Ageing Population: Setting the Scene</a:t>
            </a:r>
            <a:endParaRPr lang="en-US" dirty="0">
              <a:latin typeface="Times New Roman" pitchFamily="18" charset="0"/>
              <a:cs typeface="Times New Roman" pitchFamily="18" charset="0"/>
            </a:endParaRPr>
          </a:p>
          <a:p>
            <a:pPr algn="just">
              <a:lnSpc>
                <a:spcPct val="150000"/>
              </a:lnSpc>
            </a:pPr>
            <a:r>
              <a:rPr lang="en-US" dirty="0">
                <a:latin typeface="Times New Roman" pitchFamily="18" charset="0"/>
                <a:cs typeface="Times New Roman" pitchFamily="18" charset="0"/>
              </a:rPr>
              <a:t>The UK has an more and more aging population. In 2024, about 625,000 human beings had been aged ninety or over, demonstrating the developing magnitude of later-life health and social care (ONS, 2025a). Longer life expectancy, can grant possibilities for participation; however, it might also make bigger demand for help with long-term care and impose limitations.</a:t>
            </a:r>
          </a:p>
          <a:p>
            <a:pPr algn="just">
              <a:lnSpc>
                <a:spcPct val="150000"/>
              </a:lnSpc>
            </a:pPr>
            <a:r>
              <a:rPr lang="en-US" dirty="0">
                <a:latin typeface="Times New Roman" pitchFamily="18" charset="0"/>
                <a:cs typeface="Times New Roman" pitchFamily="18" charset="0"/>
              </a:rPr>
              <a:t>Older human beings may additionally have physical, psychological, emotional and social needs which include mobility support, dementia care, vitamins and possibilities for social interaction.</a:t>
            </a:r>
          </a:p>
          <a:p>
            <a:pPr>
              <a:lnSpc>
                <a:spcPct val="150000"/>
              </a:lnSpc>
            </a:pPr>
            <a:r>
              <a:rPr lang="en-US" dirty="0">
                <a:latin typeface="Times New Roman" pitchFamily="18" charset="0"/>
                <a:cs typeface="Times New Roman" pitchFamily="18" charset="0"/>
              </a:rPr>
              <a:t>• Ageing has to now not robotically suggest dependency.</a:t>
            </a:r>
          </a:p>
          <a:p>
            <a:pPr>
              <a:lnSpc>
                <a:spcPct val="150000"/>
              </a:lnSpc>
            </a:pPr>
            <a:r>
              <a:rPr lang="en-US" dirty="0">
                <a:latin typeface="Times New Roman" pitchFamily="18" charset="0"/>
                <a:cs typeface="Times New Roman" pitchFamily="18" charset="0"/>
              </a:rPr>
              <a:t>• Healthy growing older focuses on preserving practical ability.</a:t>
            </a:r>
          </a:p>
          <a:p>
            <a:pPr>
              <a:lnSpc>
                <a:spcPct val="150000"/>
              </a:lnSpc>
            </a:pPr>
            <a:r>
              <a:rPr lang="en-US" dirty="0">
                <a:latin typeface="Times New Roman" pitchFamily="18" charset="0"/>
                <a:cs typeface="Times New Roman" pitchFamily="18" charset="0"/>
              </a:rPr>
              <a:t>• Ageism can hinder possibilities and undermine dignity.</a:t>
            </a:r>
          </a:p>
          <a:p>
            <a:pPr algn="just">
              <a:lnSpc>
                <a:spcPct val="150000"/>
              </a:lnSpc>
            </a:pPr>
            <a:r>
              <a:rPr lang="en-US" dirty="0">
                <a:latin typeface="Times New Roman" pitchFamily="18" charset="0"/>
                <a:cs typeface="Times New Roman" pitchFamily="18" charset="0"/>
              </a:rPr>
              <a:t>Therefore, offerings need to promote independence whilst responding to altering needs.</a:t>
            </a:r>
          </a:p>
          <a:p>
            <a:pPr>
              <a:lnSpc>
                <a:spcPct val="150000"/>
              </a:lnSpc>
            </a:pPr>
            <a:r>
              <a:rPr lang="en-US" dirty="0">
                <a:latin typeface="Times New Roman" pitchFamily="18" charset="0"/>
                <a:cs typeface="Times New Roman" pitchFamily="18" charset="0"/>
              </a:rPr>
              <a:t>(ONS, 2025a; WHO, 2021)</a:t>
            </a:r>
          </a:p>
        </p:txBody>
      </p:sp>
      <p:pic>
        <p:nvPicPr>
          <p:cNvPr id="2050" name="Picture 2" descr="Alone says an ageing population comes with more people living with multiple  health conditions and increasing financial pressur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77400" y="436348"/>
            <a:ext cx="3476625" cy="5210175"/>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950D0DB2-DA5D-0135-37D1-10E71245A4A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47003" t="-147003" r="-147003" b="-147003"/>
          <a:stretch>
            <a:fillRect/>
          </a:stretch>
        </p:blipFill>
        <p:spPr>
          <a:xfrm>
            <a:off x="8229600" y="4267200"/>
            <a:ext cx="1920240" cy="1920240"/>
          </a:xfrm>
          <a:prstGeom prst="ellipse">
            <a:avLst/>
          </a:prstGeom>
        </p:spPr>
      </p:pic>
    </p:spTree>
    <p:extLst>
      <p:ext uri="{BB962C8B-B14F-4D97-AF65-F5344CB8AC3E}">
        <p14:creationId xmlns:p14="http://schemas.microsoft.com/office/powerpoint/2010/main" val="2255711062"/>
      </p:ext>
    </p:extLst>
  </p:cSld>
  <p:clrMapOvr>
    <a:masterClrMapping/>
  </p:clrMapOvr>
  <mc:AlternateContent xmlns:mc="http://schemas.openxmlformats.org/markup-compatibility/2006">
    <mc:Choice xmlns:p14="http://schemas.microsoft.com/office/powerpoint/2010/main" Requires="p14">
      <p:transition spd="slow" p14:dur="2000" advTm="78521"/>
    </mc:Choice>
    <mc:Fallback>
      <p:transition spd="slow" advTm="785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0188" y="228599"/>
            <a:ext cx="12457612" cy="5493812"/>
          </a:xfrm>
          <a:prstGeom prst="rect">
            <a:avLst/>
          </a:prstGeom>
        </p:spPr>
        <p:txBody>
          <a:bodyPr wrap="square">
            <a:spAutoFit/>
          </a:bodyPr>
          <a:lstStyle/>
          <a:p>
            <a:pPr>
              <a:lnSpc>
                <a:spcPct val="150000"/>
              </a:lnSpc>
            </a:pPr>
            <a:r>
              <a:rPr lang="en-US" b="1" dirty="0">
                <a:latin typeface="Times New Roman" pitchFamily="18" charset="0"/>
                <a:cs typeface="Times New Roman" pitchFamily="18" charset="0"/>
              </a:rPr>
              <a:t>Slide 4 – Theoretical Frameworks</a:t>
            </a:r>
          </a:p>
          <a:p>
            <a:pPr algn="just">
              <a:lnSpc>
                <a:spcPct val="150000"/>
              </a:lnSpc>
            </a:pPr>
            <a:r>
              <a:rPr lang="en-US" dirty="0">
                <a:latin typeface="Times New Roman" pitchFamily="18" charset="0"/>
                <a:cs typeface="Times New Roman" pitchFamily="18" charset="0"/>
              </a:rPr>
              <a:t>Theories of aging furnish beneficial frameworks for perceiving older people' experiences and evaluating care.</a:t>
            </a:r>
          </a:p>
          <a:p>
            <a:pPr algn="just">
              <a:lnSpc>
                <a:spcPct val="150000"/>
              </a:lnSpc>
            </a:pPr>
            <a:r>
              <a:rPr lang="en-US" b="1" dirty="0">
                <a:latin typeface="Times New Roman" pitchFamily="18" charset="0"/>
                <a:cs typeface="Times New Roman" pitchFamily="18" charset="0"/>
              </a:rPr>
              <a:t>Activity Theory</a:t>
            </a:r>
            <a:r>
              <a:rPr lang="en-US" dirty="0">
                <a:latin typeface="Times New Roman" pitchFamily="18" charset="0"/>
                <a:cs typeface="Times New Roman" pitchFamily="18" charset="0"/>
              </a:rPr>
              <a:t> proposes that preserving significant things to do and relationships can promote delight and wellbeing. Care has to consequently allow participation rather than, unnecessarily doing duties for people.</a:t>
            </a:r>
          </a:p>
          <a:p>
            <a:pPr algn="just">
              <a:lnSpc>
                <a:spcPct val="150000"/>
              </a:lnSpc>
            </a:pPr>
            <a:r>
              <a:rPr lang="en-US" b="1" dirty="0">
                <a:latin typeface="Times New Roman" pitchFamily="18" charset="0"/>
                <a:cs typeface="Times New Roman" pitchFamily="18" charset="0"/>
              </a:rPr>
              <a:t>Continuity Theory</a:t>
            </a:r>
            <a:r>
              <a:rPr lang="en-US" dirty="0">
                <a:latin typeface="Times New Roman" pitchFamily="18" charset="0"/>
                <a:cs typeface="Times New Roman" pitchFamily="18" charset="0"/>
              </a:rPr>
              <a:t> suggests that human beings gain from preserving acquainted routines, relationships and identities. This helps provide </a:t>
            </a:r>
            <a:r>
              <a:rPr lang="en-US" dirty="0" err="1">
                <a:latin typeface="Times New Roman" pitchFamily="18" charset="0"/>
                <a:cs typeface="Times New Roman" pitchFamily="18" charset="0"/>
              </a:rPr>
              <a:t>personalised</a:t>
            </a:r>
            <a:r>
              <a:rPr lang="en-US" dirty="0">
                <a:latin typeface="Times New Roman" pitchFamily="18" charset="0"/>
                <a:cs typeface="Times New Roman" pitchFamily="18" charset="0"/>
              </a:rPr>
              <a:t> care that considers an individual's life history.</a:t>
            </a:r>
          </a:p>
          <a:p>
            <a:pPr algn="just">
              <a:lnSpc>
                <a:spcPct val="150000"/>
              </a:lnSpc>
            </a:pPr>
            <a:r>
              <a:rPr lang="en-US" b="1" dirty="0">
                <a:latin typeface="Times New Roman" pitchFamily="18" charset="0"/>
                <a:cs typeface="Times New Roman" pitchFamily="18" charset="0"/>
              </a:rPr>
              <a:t>Life Course Theory</a:t>
            </a:r>
            <a:r>
              <a:rPr lang="en-US" dirty="0">
                <a:latin typeface="Times New Roman" pitchFamily="18" charset="0"/>
                <a:cs typeface="Times New Roman" pitchFamily="18" charset="0"/>
              </a:rPr>
              <a:t> highlights, how experiences throughout the lifespan, consisting of socioeconomic inequalities, have an impact on later-life outcomes.</a:t>
            </a:r>
          </a:p>
          <a:p>
            <a:pPr>
              <a:lnSpc>
                <a:spcPct val="150000"/>
              </a:lnSpc>
            </a:pPr>
            <a:r>
              <a:rPr lang="en-US" dirty="0">
                <a:latin typeface="Times New Roman" pitchFamily="18" charset="0"/>
                <a:cs typeface="Times New Roman" pitchFamily="18" charset="0"/>
              </a:rPr>
              <a:t>• Theories assist mission stereotypical views of ageing.</a:t>
            </a:r>
          </a:p>
          <a:p>
            <a:pPr>
              <a:lnSpc>
                <a:spcPct val="150000"/>
              </a:lnSpc>
            </a:pPr>
            <a:r>
              <a:rPr lang="en-US" dirty="0">
                <a:latin typeface="Times New Roman" pitchFamily="18" charset="0"/>
                <a:cs typeface="Times New Roman" pitchFamily="18" charset="0"/>
              </a:rPr>
              <a:t>• They assist person-</a:t>
            </a:r>
            <a:r>
              <a:rPr lang="en-US" dirty="0" err="1">
                <a:latin typeface="Times New Roman" pitchFamily="18" charset="0"/>
                <a:cs typeface="Times New Roman" pitchFamily="18" charset="0"/>
              </a:rPr>
              <a:t>centred</a:t>
            </a:r>
            <a:r>
              <a:rPr lang="en-US" dirty="0">
                <a:latin typeface="Times New Roman" pitchFamily="18" charset="0"/>
                <a:cs typeface="Times New Roman" pitchFamily="18" charset="0"/>
              </a:rPr>
              <a:t> decision-making.</a:t>
            </a:r>
          </a:p>
          <a:p>
            <a:pPr>
              <a:lnSpc>
                <a:spcPct val="150000"/>
              </a:lnSpc>
            </a:pPr>
            <a:r>
              <a:rPr lang="en-US" dirty="0">
                <a:latin typeface="Times New Roman" pitchFamily="18" charset="0"/>
                <a:cs typeface="Times New Roman" pitchFamily="18" charset="0"/>
              </a:rPr>
              <a:t>• They can inform interventions that keep independence.</a:t>
            </a:r>
          </a:p>
          <a:p>
            <a:pPr algn="just">
              <a:lnSpc>
                <a:spcPct val="150000"/>
              </a:lnSpc>
            </a:pPr>
            <a:r>
              <a:rPr lang="en-US" dirty="0">
                <a:latin typeface="Times New Roman" pitchFamily="18" charset="0"/>
                <a:cs typeface="Times New Roman" pitchFamily="18" charset="0"/>
              </a:rPr>
              <a:t>Disengagement Theory offers historic perception however may additionally fortify ageism if withdrawal is handled as inevitable.</a:t>
            </a:r>
          </a:p>
          <a:p>
            <a:pPr algn="just">
              <a:lnSpc>
                <a:spcPct val="150000"/>
              </a:lnSpc>
            </a:pPr>
            <a:r>
              <a:rPr lang="en-US" dirty="0">
                <a:latin typeface="Times New Roman" pitchFamily="18" charset="0"/>
                <a:cs typeface="Times New Roman" pitchFamily="18" charset="0"/>
              </a:rPr>
              <a:t>(Foster, 2021; Holman &amp;amp; Walker, 2021)</a:t>
            </a:r>
          </a:p>
        </p:txBody>
      </p:sp>
      <p:pic>
        <p:nvPicPr>
          <p:cNvPr id="3074" name="Picture 2" descr="Full article: A theoretical perspective on aging attributions and  expectations: Its role in health behaviors and outcom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20200" y="3156856"/>
            <a:ext cx="3213100" cy="1676400"/>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A4173F0B-AE50-783C-8FEB-F1E4E20E663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47003" t="-147003" r="-147003" b="-147003"/>
          <a:stretch>
            <a:fillRect/>
          </a:stretch>
        </p:blipFill>
        <p:spPr>
          <a:xfrm>
            <a:off x="11718950" y="4403750"/>
            <a:ext cx="1920240" cy="1920240"/>
          </a:xfrm>
          <a:prstGeom prst="ellipse">
            <a:avLst/>
          </a:prstGeom>
        </p:spPr>
      </p:pic>
    </p:spTree>
    <p:extLst>
      <p:ext uri="{BB962C8B-B14F-4D97-AF65-F5344CB8AC3E}">
        <p14:creationId xmlns:p14="http://schemas.microsoft.com/office/powerpoint/2010/main" val="2252272828"/>
      </p:ext>
    </p:extLst>
  </p:cSld>
  <p:clrMapOvr>
    <a:masterClrMapping/>
  </p:clrMapOvr>
  <mc:AlternateContent xmlns:mc="http://schemas.openxmlformats.org/markup-compatibility/2006">
    <mc:Choice xmlns:p14="http://schemas.microsoft.com/office/powerpoint/2010/main" Requires="p14">
      <p:transition spd="slow" p14:dur="2000" advTm="89223"/>
    </mc:Choice>
    <mc:Fallback>
      <p:transition spd="slow" advTm="89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228600"/>
            <a:ext cx="9150122" cy="5493812"/>
          </a:xfrm>
          <a:prstGeom prst="rect">
            <a:avLst/>
          </a:prstGeom>
        </p:spPr>
        <p:txBody>
          <a:bodyPr wrap="square">
            <a:spAutoFit/>
          </a:bodyPr>
          <a:lstStyle/>
          <a:p>
            <a:pPr>
              <a:lnSpc>
                <a:spcPct val="150000"/>
              </a:lnSpc>
            </a:pPr>
            <a:r>
              <a:rPr lang="en-US" b="1" dirty="0">
                <a:latin typeface="Times New Roman" pitchFamily="18" charset="0"/>
                <a:cs typeface="Times New Roman" pitchFamily="18" charset="0"/>
              </a:rPr>
              <a:t>Slide 5 – Policy and Legislation</a:t>
            </a:r>
            <a:endParaRPr lang="en-US" dirty="0">
              <a:latin typeface="Times New Roman" pitchFamily="18" charset="0"/>
              <a:cs typeface="Times New Roman" pitchFamily="18" charset="0"/>
            </a:endParaRPr>
          </a:p>
          <a:p>
            <a:pPr algn="just">
              <a:lnSpc>
                <a:spcPct val="150000"/>
              </a:lnSpc>
            </a:pPr>
            <a:r>
              <a:rPr lang="en-US" dirty="0">
                <a:latin typeface="Times New Roman" pitchFamily="18" charset="0"/>
                <a:cs typeface="Times New Roman" pitchFamily="18" charset="0"/>
              </a:rPr>
              <a:t>UK regulation presents a necessary basis for defending older people's rights and promoting empowerment.</a:t>
            </a:r>
          </a:p>
          <a:p>
            <a:pPr algn="just">
              <a:lnSpc>
                <a:spcPct val="150000"/>
              </a:lnSpc>
            </a:pPr>
            <a:r>
              <a:rPr lang="en-US" dirty="0">
                <a:latin typeface="Times New Roman" pitchFamily="18" charset="0"/>
                <a:cs typeface="Times New Roman" pitchFamily="18" charset="0"/>
              </a:rPr>
              <a:t>The Care Act 2014 places wellbeing, prevention, evaluation and </a:t>
            </a:r>
            <a:r>
              <a:rPr lang="en-US" dirty="0" err="1">
                <a:latin typeface="Times New Roman" pitchFamily="18" charset="0"/>
                <a:cs typeface="Times New Roman" pitchFamily="18" charset="0"/>
              </a:rPr>
              <a:t>personalisation</a:t>
            </a:r>
            <a:r>
              <a:rPr lang="en-US" dirty="0">
                <a:latin typeface="Times New Roman" pitchFamily="18" charset="0"/>
                <a:cs typeface="Times New Roman" pitchFamily="18" charset="0"/>
              </a:rPr>
              <a:t> at the </a:t>
            </a:r>
            <a:r>
              <a:rPr lang="en-US" dirty="0" err="1">
                <a:latin typeface="Times New Roman" pitchFamily="18" charset="0"/>
                <a:cs typeface="Times New Roman" pitchFamily="18" charset="0"/>
              </a:rPr>
              <a:t>centre</a:t>
            </a:r>
            <a:r>
              <a:rPr lang="en-US" dirty="0">
                <a:latin typeface="Times New Roman" pitchFamily="18" charset="0"/>
                <a:cs typeface="Times New Roman" pitchFamily="18" charset="0"/>
              </a:rPr>
              <a:t> of grown-up social care. The Equality Act 2010 protects persons from illegal age discrimination, whilst the Human Rights Act 1998 helps dignity, privacy and household life.</a:t>
            </a:r>
          </a:p>
          <a:p>
            <a:pPr algn="just">
              <a:lnSpc>
                <a:spcPct val="150000"/>
              </a:lnSpc>
            </a:pPr>
            <a:r>
              <a:rPr lang="en-US" dirty="0">
                <a:latin typeface="Times New Roman" pitchFamily="18" charset="0"/>
                <a:cs typeface="Times New Roman" pitchFamily="18" charset="0"/>
              </a:rPr>
              <a:t>NHS </a:t>
            </a:r>
            <a:r>
              <a:rPr lang="en-US" dirty="0" err="1">
                <a:latin typeface="Times New Roman" pitchFamily="18" charset="0"/>
                <a:cs typeface="Times New Roman" pitchFamily="18" charset="0"/>
              </a:rPr>
              <a:t>personalised</a:t>
            </a:r>
            <a:r>
              <a:rPr lang="en-US" dirty="0">
                <a:latin typeface="Times New Roman" pitchFamily="18" charset="0"/>
                <a:cs typeface="Times New Roman" pitchFamily="18" charset="0"/>
              </a:rPr>
              <a:t>-care coverage additionally promotes larger preference and control.</a:t>
            </a:r>
          </a:p>
          <a:p>
            <a:pPr>
              <a:lnSpc>
                <a:spcPct val="150000"/>
              </a:lnSpc>
            </a:pPr>
            <a:r>
              <a:rPr lang="en-US" dirty="0">
                <a:latin typeface="Times New Roman" pitchFamily="18" charset="0"/>
                <a:cs typeface="Times New Roman" pitchFamily="18" charset="0"/>
              </a:rPr>
              <a:t>• Care needs to be person-</a:t>
            </a:r>
            <a:r>
              <a:rPr lang="en-US" dirty="0" err="1">
                <a:latin typeface="Times New Roman" pitchFamily="18" charset="0"/>
                <a:cs typeface="Times New Roman" pitchFamily="18" charset="0"/>
              </a:rPr>
              <a:t>centred</a:t>
            </a:r>
            <a:r>
              <a:rPr lang="en-US" dirty="0">
                <a:latin typeface="Times New Roman" pitchFamily="18" charset="0"/>
                <a:cs typeface="Times New Roman" pitchFamily="18" charset="0"/>
              </a:rPr>
              <a:t> and outcome-focused.</a:t>
            </a:r>
          </a:p>
          <a:p>
            <a:pPr>
              <a:lnSpc>
                <a:spcPct val="150000"/>
              </a:lnSpc>
            </a:pPr>
            <a:r>
              <a:rPr lang="en-US" dirty="0">
                <a:latin typeface="Times New Roman" pitchFamily="18" charset="0"/>
                <a:cs typeface="Times New Roman" pitchFamily="18" charset="0"/>
              </a:rPr>
              <a:t>• Older human beings ought to take part in decisions.</a:t>
            </a:r>
          </a:p>
          <a:p>
            <a:pPr>
              <a:lnSpc>
                <a:spcPct val="150000"/>
              </a:lnSpc>
            </a:pPr>
            <a:r>
              <a:rPr lang="en-US" dirty="0">
                <a:latin typeface="Times New Roman" pitchFamily="18" charset="0"/>
                <a:cs typeface="Times New Roman" pitchFamily="18" charset="0"/>
              </a:rPr>
              <a:t>• Services should promote equality and dignity.</a:t>
            </a:r>
          </a:p>
          <a:p>
            <a:pPr algn="just">
              <a:lnSpc>
                <a:spcPct val="150000"/>
              </a:lnSpc>
            </a:pPr>
            <a:r>
              <a:rPr lang="en-US" dirty="0">
                <a:latin typeface="Times New Roman" pitchFamily="18" charset="0"/>
                <a:cs typeface="Times New Roman" pitchFamily="18" charset="0"/>
              </a:rPr>
              <a:t>These standards join at once with Activity and Continuity theories due to the fact they understand older humans as persons with preferences and aspirations.</a:t>
            </a:r>
          </a:p>
          <a:p>
            <a:pPr algn="just">
              <a:lnSpc>
                <a:spcPct val="150000"/>
              </a:lnSpc>
            </a:pPr>
            <a:r>
              <a:rPr lang="en-US" dirty="0">
                <a:latin typeface="Times New Roman" pitchFamily="18" charset="0"/>
                <a:cs typeface="Times New Roman" pitchFamily="18" charset="0"/>
              </a:rPr>
              <a:t>(Care Act, 2014; Equality Act, 2010; NHS England, 2019)</a:t>
            </a:r>
          </a:p>
        </p:txBody>
      </p:sp>
      <p:pic>
        <p:nvPicPr>
          <p:cNvPr id="4098" name="Picture 2" descr="Know your rights - Understanding the Care Act and Carer's Rights - Richmond  Carers Cent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7322" y="2362200"/>
            <a:ext cx="3984574" cy="3276600"/>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E851E8B5-21F8-8BA4-7133-3C5EA47E7D7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47003" t="-147003" r="-147003" b="-147003"/>
          <a:stretch>
            <a:fillRect/>
          </a:stretch>
        </p:blipFill>
        <p:spPr>
          <a:xfrm>
            <a:off x="8305800" y="4462087"/>
            <a:ext cx="1920240" cy="1920240"/>
          </a:xfrm>
          <a:prstGeom prst="ellipse">
            <a:avLst/>
          </a:prstGeom>
        </p:spPr>
      </p:pic>
    </p:spTree>
    <p:extLst>
      <p:ext uri="{BB962C8B-B14F-4D97-AF65-F5344CB8AC3E}">
        <p14:creationId xmlns:p14="http://schemas.microsoft.com/office/powerpoint/2010/main" val="1527150401"/>
      </p:ext>
    </p:extLst>
  </p:cSld>
  <p:clrMapOvr>
    <a:masterClrMapping/>
  </p:clrMapOvr>
  <mc:AlternateContent xmlns:mc="http://schemas.openxmlformats.org/markup-compatibility/2006">
    <mc:Choice xmlns:p14="http://schemas.microsoft.com/office/powerpoint/2010/main" Requires="p14">
      <p:transition spd="slow" p14:dur="2000" advTm="71409"/>
    </mc:Choice>
    <mc:Fallback>
      <p:transition spd="slow" advTm="71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7975" y="304800"/>
            <a:ext cx="11198225" cy="5493812"/>
          </a:xfrm>
          <a:prstGeom prst="rect">
            <a:avLst/>
          </a:prstGeom>
        </p:spPr>
        <p:txBody>
          <a:bodyPr wrap="square">
            <a:spAutoFit/>
          </a:bodyPr>
          <a:lstStyle/>
          <a:p>
            <a:pPr>
              <a:lnSpc>
                <a:spcPct val="150000"/>
              </a:lnSpc>
            </a:pPr>
            <a:r>
              <a:rPr lang="en-US" b="1" dirty="0">
                <a:latin typeface="Times New Roman" pitchFamily="18" charset="0"/>
                <a:cs typeface="Times New Roman" pitchFamily="18" charset="0"/>
              </a:rPr>
              <a:t>Slide 6 – Domiciliary Care</a:t>
            </a:r>
            <a:endParaRPr lang="en-US" dirty="0">
              <a:latin typeface="Times New Roman" pitchFamily="18" charset="0"/>
              <a:cs typeface="Times New Roman" pitchFamily="18" charset="0"/>
            </a:endParaRPr>
          </a:p>
          <a:p>
            <a:pPr algn="just">
              <a:lnSpc>
                <a:spcPct val="150000"/>
              </a:lnSpc>
            </a:pPr>
            <a:r>
              <a:rPr lang="en-US" dirty="0">
                <a:latin typeface="Times New Roman" pitchFamily="18" charset="0"/>
                <a:cs typeface="Times New Roman" pitchFamily="18" charset="0"/>
              </a:rPr>
              <a:t>Domiciliary care allows older human beings to continue to be at home whilst receiving help with private care, medication, vitamins and, every day activities. Its most important power is keeping acquainted environment and routines.</a:t>
            </a:r>
          </a:p>
          <a:p>
            <a:pPr algn="just">
              <a:lnSpc>
                <a:spcPct val="150000"/>
              </a:lnSpc>
            </a:pPr>
            <a:r>
              <a:rPr lang="en-US" dirty="0">
                <a:latin typeface="Times New Roman" pitchFamily="18" charset="0"/>
                <a:cs typeface="Times New Roman" pitchFamily="18" charset="0"/>
              </a:rPr>
              <a:t>This displays Continuity Theory, as humans can preserve established relationships, and lifestyles. It can additionally guide Activity Theory via enabling people to proceed day-to-day activities.</a:t>
            </a:r>
          </a:p>
          <a:p>
            <a:pPr algn="just">
              <a:lnSpc>
                <a:spcPct val="150000"/>
              </a:lnSpc>
            </a:pPr>
            <a:r>
              <a:rPr lang="en-US" dirty="0">
                <a:latin typeface="Times New Roman" pitchFamily="18" charset="0"/>
                <a:cs typeface="Times New Roman" pitchFamily="18" charset="0"/>
              </a:rPr>
              <a:t>However, effectiveness can be decreased by means of team of workers shortages, rushed visits and inconsistent </a:t>
            </a:r>
            <a:r>
              <a:rPr lang="en-US" dirty="0" err="1">
                <a:latin typeface="Times New Roman" pitchFamily="18" charset="0"/>
                <a:cs typeface="Times New Roman" pitchFamily="18" charset="0"/>
              </a:rPr>
              <a:t>carers</a:t>
            </a:r>
            <a:r>
              <a:rPr lang="en-US" dirty="0">
                <a:latin typeface="Times New Roman" pitchFamily="18" charset="0"/>
                <a:cs typeface="Times New Roman" pitchFamily="18" charset="0"/>
              </a:rPr>
              <a:t>.</a:t>
            </a:r>
          </a:p>
          <a:p>
            <a:pPr>
              <a:lnSpc>
                <a:spcPct val="150000"/>
              </a:lnSpc>
            </a:pPr>
            <a:r>
              <a:rPr lang="en-US" dirty="0">
                <a:latin typeface="Times New Roman" pitchFamily="18" charset="0"/>
                <a:cs typeface="Times New Roman" pitchFamily="18" charset="0"/>
              </a:rPr>
              <a:t>• </a:t>
            </a:r>
            <a:r>
              <a:rPr lang="en-US" b="1" dirty="0">
                <a:latin typeface="Times New Roman" pitchFamily="18" charset="0"/>
                <a:cs typeface="Times New Roman" pitchFamily="18" charset="0"/>
              </a:rPr>
              <a:t>Strength:</a:t>
            </a:r>
            <a:r>
              <a:rPr lang="en-US" dirty="0">
                <a:latin typeface="Times New Roman" pitchFamily="18" charset="0"/>
                <a:cs typeface="Times New Roman" pitchFamily="18" charset="0"/>
              </a:rPr>
              <a:t> helps independence at home.</a:t>
            </a:r>
          </a:p>
          <a:p>
            <a:pPr>
              <a:lnSpc>
                <a:spcPct val="150000"/>
              </a:lnSpc>
            </a:pPr>
            <a:r>
              <a:rPr lang="en-US" dirty="0">
                <a:latin typeface="Times New Roman" pitchFamily="18" charset="0"/>
                <a:cs typeface="Times New Roman" pitchFamily="18" charset="0"/>
              </a:rPr>
              <a:t>• </a:t>
            </a:r>
            <a:r>
              <a:rPr lang="en-US" b="1" dirty="0">
                <a:latin typeface="Times New Roman" pitchFamily="18" charset="0"/>
                <a:cs typeface="Times New Roman" pitchFamily="18" charset="0"/>
              </a:rPr>
              <a:t>Limitation:</a:t>
            </a:r>
            <a:r>
              <a:rPr lang="en-US" dirty="0">
                <a:latin typeface="Times New Roman" pitchFamily="18" charset="0"/>
                <a:cs typeface="Times New Roman" pitchFamily="18" charset="0"/>
              </a:rPr>
              <a:t> continuity and availability can vary.</a:t>
            </a:r>
          </a:p>
          <a:p>
            <a:pPr>
              <a:lnSpc>
                <a:spcPct val="150000"/>
              </a:lnSpc>
            </a:pPr>
            <a:r>
              <a:rPr lang="en-US" dirty="0">
                <a:latin typeface="Times New Roman" pitchFamily="18" charset="0"/>
                <a:cs typeface="Times New Roman" pitchFamily="18" charset="0"/>
              </a:rPr>
              <a:t>• </a:t>
            </a:r>
            <a:r>
              <a:rPr lang="en-US" b="1" dirty="0">
                <a:latin typeface="Times New Roman" pitchFamily="18" charset="0"/>
                <a:cs typeface="Times New Roman" pitchFamily="18" charset="0"/>
              </a:rPr>
              <a:t>Priority:</a:t>
            </a:r>
            <a:r>
              <a:rPr lang="en-US" dirty="0">
                <a:latin typeface="Times New Roman" pitchFamily="18" charset="0"/>
                <a:cs typeface="Times New Roman" pitchFamily="18" charset="0"/>
              </a:rPr>
              <a:t> enhance staffing, education and go to flexibility.</a:t>
            </a:r>
          </a:p>
          <a:p>
            <a:pPr algn="just">
              <a:lnSpc>
                <a:spcPct val="150000"/>
              </a:lnSpc>
            </a:pPr>
            <a:r>
              <a:rPr lang="en-US" dirty="0">
                <a:latin typeface="Times New Roman" pitchFamily="18" charset="0"/>
                <a:cs typeface="Times New Roman" pitchFamily="18" charset="0"/>
              </a:rPr>
              <a:t>Domiciliary care is consequently valuable, however its first-class relies heavily on enough resources and significant involvement of the older person.</a:t>
            </a:r>
          </a:p>
          <a:p>
            <a:pPr algn="just">
              <a:lnSpc>
                <a:spcPct val="150000"/>
              </a:lnSpc>
            </a:pPr>
            <a:r>
              <a:rPr lang="en-US" dirty="0">
                <a:latin typeface="Times New Roman" pitchFamily="18" charset="0"/>
                <a:cs typeface="Times New Roman" pitchFamily="18" charset="0"/>
              </a:rPr>
              <a:t>(DHSC, 2025a; Care Act, 2014)</a:t>
            </a:r>
          </a:p>
        </p:txBody>
      </p:sp>
      <p:sp>
        <p:nvSpPr>
          <p:cNvPr id="3" name="AutoShape 2" descr="Understanding What Is Domiciliary Care for Home Suppo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4" descr="Understanding What Is Domiciliary Care for Home Suppor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Understanding What Is Domiciliary Care for Home Support"/>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127"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51906" y="1600200"/>
            <a:ext cx="2264093" cy="3970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Audio 7">
            <a:hlinkClick r:id="" action="ppaction://media"/>
            <a:extLst>
              <a:ext uri="{FF2B5EF4-FFF2-40B4-BE49-F238E27FC236}">
                <a16:creationId xmlns:a16="http://schemas.microsoft.com/office/drawing/2014/main" id="{9230B195-F013-8892-392C-F3935BA87D1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47003" t="-147003" r="-147003" b="-147003"/>
          <a:stretch>
            <a:fillRect/>
          </a:stretch>
        </p:blipFill>
        <p:spPr>
          <a:xfrm>
            <a:off x="8915400" y="4343400"/>
            <a:ext cx="1920240" cy="1920240"/>
          </a:xfrm>
          <a:prstGeom prst="ellipse">
            <a:avLst/>
          </a:prstGeom>
        </p:spPr>
      </p:pic>
    </p:spTree>
    <p:extLst>
      <p:ext uri="{BB962C8B-B14F-4D97-AF65-F5344CB8AC3E}">
        <p14:creationId xmlns:p14="http://schemas.microsoft.com/office/powerpoint/2010/main" val="1960720455"/>
      </p:ext>
    </p:extLst>
  </p:cSld>
  <p:clrMapOvr>
    <a:masterClrMapping/>
  </p:clrMapOvr>
  <mc:AlternateContent xmlns:mc="http://schemas.openxmlformats.org/markup-compatibility/2006">
    <mc:Choice xmlns:p14="http://schemas.microsoft.com/office/powerpoint/2010/main" Requires="p14">
      <p:transition spd="slow" p14:dur="2000" advTm="68830"/>
    </mc:Choice>
    <mc:Fallback>
      <p:transition spd="slow" advTm="68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381000"/>
            <a:ext cx="8229600" cy="5493812"/>
          </a:xfrm>
          <a:prstGeom prst="rect">
            <a:avLst/>
          </a:prstGeom>
        </p:spPr>
        <p:txBody>
          <a:bodyPr wrap="square">
            <a:spAutoFit/>
          </a:bodyPr>
          <a:lstStyle/>
          <a:p>
            <a:pPr>
              <a:lnSpc>
                <a:spcPct val="150000"/>
              </a:lnSpc>
            </a:pPr>
            <a:r>
              <a:rPr lang="en-US" b="1" dirty="0">
                <a:latin typeface="Times New Roman" pitchFamily="18" charset="0"/>
                <a:cs typeface="Times New Roman" pitchFamily="18" charset="0"/>
              </a:rPr>
              <a:t>Slide 7 – Residential Care</a:t>
            </a:r>
            <a:endParaRPr lang="en-US" dirty="0">
              <a:latin typeface="Times New Roman" pitchFamily="18" charset="0"/>
              <a:cs typeface="Times New Roman" pitchFamily="18" charset="0"/>
            </a:endParaRPr>
          </a:p>
          <a:p>
            <a:pPr algn="just">
              <a:lnSpc>
                <a:spcPct val="150000"/>
              </a:lnSpc>
            </a:pPr>
            <a:r>
              <a:rPr lang="en-US" dirty="0">
                <a:latin typeface="Times New Roman" pitchFamily="18" charset="0"/>
                <a:cs typeface="Times New Roman" pitchFamily="18" charset="0"/>
              </a:rPr>
              <a:t>Residential care gives accommodation, private care and, where necessary, 24-hour assistance. It can supply security and social interaction for humans with complicated wants who can also be unable to continue to be safely at home,.</a:t>
            </a:r>
          </a:p>
          <a:p>
            <a:pPr algn="just">
              <a:lnSpc>
                <a:spcPct val="150000"/>
              </a:lnSpc>
            </a:pPr>
            <a:r>
              <a:rPr lang="en-US" dirty="0">
                <a:latin typeface="Times New Roman" pitchFamily="18" charset="0"/>
                <a:cs typeface="Times New Roman" pitchFamily="18" charset="0"/>
              </a:rPr>
              <a:t>However shifting into residential care can disrupt familiar routines, relationships and non public identity. This creates challenges from a Continuity Theory perspective.</a:t>
            </a:r>
          </a:p>
          <a:p>
            <a:pPr>
              <a:lnSpc>
                <a:spcPct val="150000"/>
              </a:lnSpc>
            </a:pPr>
            <a:r>
              <a:rPr lang="en-US" dirty="0">
                <a:latin typeface="Times New Roman" pitchFamily="18" charset="0"/>
                <a:cs typeface="Times New Roman" pitchFamily="18" charset="0"/>
              </a:rPr>
              <a:t>• </a:t>
            </a:r>
            <a:r>
              <a:rPr lang="en-US" b="1" dirty="0">
                <a:latin typeface="Times New Roman" pitchFamily="18" charset="0"/>
                <a:cs typeface="Times New Roman" pitchFamily="18" charset="0"/>
              </a:rPr>
              <a:t>Strength:</a:t>
            </a:r>
            <a:r>
              <a:rPr lang="en-US" dirty="0">
                <a:latin typeface="Times New Roman" pitchFamily="18" charset="0"/>
                <a:cs typeface="Times New Roman" pitchFamily="18" charset="0"/>
              </a:rPr>
              <a:t> non-stop aid and social opportunities.</a:t>
            </a:r>
          </a:p>
          <a:p>
            <a:pPr>
              <a:lnSpc>
                <a:spcPct val="150000"/>
              </a:lnSpc>
            </a:pPr>
            <a:r>
              <a:rPr lang="en-US" dirty="0">
                <a:latin typeface="Times New Roman" pitchFamily="18" charset="0"/>
                <a:cs typeface="Times New Roman" pitchFamily="18" charset="0"/>
              </a:rPr>
              <a:t>• </a:t>
            </a:r>
            <a:r>
              <a:rPr lang="en-US" b="1" dirty="0">
                <a:latin typeface="Times New Roman" pitchFamily="18" charset="0"/>
                <a:cs typeface="Times New Roman" pitchFamily="18" charset="0"/>
              </a:rPr>
              <a:t>Limitation:</a:t>
            </a:r>
            <a:r>
              <a:rPr lang="en-US" dirty="0">
                <a:latin typeface="Times New Roman" pitchFamily="18" charset="0"/>
                <a:cs typeface="Times New Roman" pitchFamily="18" charset="0"/>
              </a:rPr>
              <a:t> feasible loss of autonomy and acquainted routines.</a:t>
            </a:r>
          </a:p>
          <a:p>
            <a:pPr>
              <a:lnSpc>
                <a:spcPct val="150000"/>
              </a:lnSpc>
            </a:pPr>
            <a:r>
              <a:rPr lang="en-US" b="1" dirty="0">
                <a:latin typeface="Times New Roman" pitchFamily="18" charset="0"/>
                <a:cs typeface="Times New Roman" pitchFamily="18" charset="0"/>
              </a:rPr>
              <a:t>• Improvement:</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personalise</a:t>
            </a:r>
            <a:r>
              <a:rPr lang="en-US" dirty="0">
                <a:latin typeface="Times New Roman" pitchFamily="18" charset="0"/>
                <a:cs typeface="Times New Roman" pitchFamily="18" charset="0"/>
              </a:rPr>
              <a:t> activities, routines and decision-making.</a:t>
            </a:r>
          </a:p>
          <a:p>
            <a:pPr algn="just">
              <a:lnSpc>
                <a:spcPct val="150000"/>
              </a:lnSpc>
            </a:pPr>
            <a:r>
              <a:rPr lang="en-US" dirty="0">
                <a:latin typeface="Times New Roman" pitchFamily="18" charset="0"/>
                <a:cs typeface="Times New Roman" pitchFamily="18" charset="0"/>
              </a:rPr>
              <a:t>CQC evidence, demonstrates persevering with strain throughout grown-up social care, that means residential offerings should stability security with autonomy and pleasant of life.</a:t>
            </a:r>
          </a:p>
          <a:p>
            <a:pPr algn="just">
              <a:lnSpc>
                <a:spcPct val="150000"/>
              </a:lnSpc>
            </a:pPr>
            <a:r>
              <a:rPr lang="en-US" dirty="0">
                <a:latin typeface="Times New Roman" pitchFamily="18" charset="0"/>
                <a:cs typeface="Times New Roman" pitchFamily="18" charset="0"/>
              </a:rPr>
              <a:t>(CQC, 2025; </a:t>
            </a:r>
            <a:r>
              <a:rPr lang="en-US" dirty="0" err="1">
                <a:latin typeface="Times New Roman" pitchFamily="18" charset="0"/>
                <a:cs typeface="Times New Roman" pitchFamily="18" charset="0"/>
              </a:rPr>
              <a:t>Wanka</a:t>
            </a:r>
            <a:r>
              <a:rPr lang="en-US" dirty="0">
                <a:latin typeface="Times New Roman" pitchFamily="18" charset="0"/>
                <a:cs typeface="Times New Roman" pitchFamily="18" charset="0"/>
              </a:rPr>
              <a:t> et al., 2022)</a:t>
            </a:r>
          </a:p>
        </p:txBody>
      </p:sp>
      <p:pic>
        <p:nvPicPr>
          <p:cNvPr id="6146" name="Picture 2" descr="Senior Group Home Costs and Complete Care Guide: How TechMaid Keeps  Residents Connected | by TechMaid | Mediu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06691" y="3117818"/>
            <a:ext cx="4471580" cy="2438501"/>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ED5FDE21-05EB-72BA-FE7D-56B95EDD3FD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47003" t="-147003" r="-147003" b="-147003"/>
          <a:stretch>
            <a:fillRect/>
          </a:stretch>
        </p:blipFill>
        <p:spPr>
          <a:xfrm>
            <a:off x="7696200" y="5257800"/>
            <a:ext cx="1920240" cy="1920240"/>
          </a:xfrm>
          <a:prstGeom prst="ellipse">
            <a:avLst/>
          </a:prstGeom>
        </p:spPr>
      </p:pic>
    </p:spTree>
    <p:extLst>
      <p:ext uri="{BB962C8B-B14F-4D97-AF65-F5344CB8AC3E}">
        <p14:creationId xmlns:p14="http://schemas.microsoft.com/office/powerpoint/2010/main" val="626405788"/>
      </p:ext>
    </p:extLst>
  </p:cSld>
  <p:clrMapOvr>
    <a:masterClrMapping/>
  </p:clrMapOvr>
  <mc:AlternateContent xmlns:mc="http://schemas.openxmlformats.org/markup-compatibility/2006">
    <mc:Choice xmlns:p14="http://schemas.microsoft.com/office/powerpoint/2010/main" Requires="p14">
      <p:transition spd="slow" p14:dur="2000" advTm="58602"/>
    </mc:Choice>
    <mc:Fallback>
      <p:transition spd="slow" advTm="586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304800"/>
            <a:ext cx="9372600" cy="5493812"/>
          </a:xfrm>
          <a:prstGeom prst="rect">
            <a:avLst/>
          </a:prstGeom>
        </p:spPr>
        <p:txBody>
          <a:bodyPr wrap="square">
            <a:spAutoFit/>
          </a:bodyPr>
          <a:lstStyle/>
          <a:p>
            <a:pPr>
              <a:lnSpc>
                <a:spcPct val="150000"/>
              </a:lnSpc>
            </a:pPr>
            <a:r>
              <a:rPr lang="en-US" b="1" dirty="0">
                <a:latin typeface="Times New Roman" pitchFamily="18" charset="0"/>
                <a:cs typeface="Times New Roman" pitchFamily="18" charset="0"/>
              </a:rPr>
              <a:t>Slide 8 – Critical Evaluation of Current Care</a:t>
            </a:r>
            <a:endParaRPr lang="en-US" dirty="0">
              <a:latin typeface="Times New Roman" pitchFamily="18" charset="0"/>
              <a:cs typeface="Times New Roman" pitchFamily="18" charset="0"/>
            </a:endParaRPr>
          </a:p>
          <a:p>
            <a:pPr algn="just">
              <a:lnSpc>
                <a:spcPct val="150000"/>
              </a:lnSpc>
            </a:pPr>
            <a:r>
              <a:rPr lang="en-US" dirty="0">
                <a:latin typeface="Times New Roman" pitchFamily="18" charset="0"/>
                <a:cs typeface="Times New Roman" pitchFamily="18" charset="0"/>
              </a:rPr>
              <a:t>UK older human beings can get admission to NHS services, local-authority support, domiciliary care, residential care, community offerings and voluntary </a:t>
            </a:r>
            <a:r>
              <a:rPr lang="en-US" dirty="0" err="1">
                <a:latin typeface="Times New Roman" pitchFamily="18" charset="0"/>
                <a:cs typeface="Times New Roman" pitchFamily="18" charset="0"/>
              </a:rPr>
              <a:t>organisations</a:t>
            </a:r>
            <a:r>
              <a:rPr lang="en-US" dirty="0">
                <a:latin typeface="Times New Roman" pitchFamily="18" charset="0"/>
                <a:cs typeface="Times New Roman" pitchFamily="18" charset="0"/>
              </a:rPr>
              <a:t>. Family and, unpaid </a:t>
            </a:r>
            <a:r>
              <a:rPr lang="en-US" dirty="0" err="1">
                <a:latin typeface="Times New Roman" pitchFamily="18" charset="0"/>
                <a:cs typeface="Times New Roman" pitchFamily="18" charset="0"/>
              </a:rPr>
              <a:t>carers</a:t>
            </a:r>
            <a:r>
              <a:rPr lang="en-US" dirty="0">
                <a:latin typeface="Times New Roman" pitchFamily="18" charset="0"/>
                <a:cs typeface="Times New Roman" pitchFamily="18" charset="0"/>
              </a:rPr>
              <a:t> additionally furnish significant support.</a:t>
            </a:r>
          </a:p>
          <a:p>
            <a:pPr algn="just">
              <a:lnSpc>
                <a:spcPct val="150000"/>
              </a:lnSpc>
            </a:pPr>
            <a:r>
              <a:rPr lang="en-US" dirty="0">
                <a:latin typeface="Times New Roman" pitchFamily="18" charset="0"/>
                <a:cs typeface="Times New Roman" pitchFamily="18" charset="0"/>
              </a:rPr>
              <a:t>Nevertheless, provision is affected by personnel shortages, funding pressures and geographical inequalities. Increasing demand can make well timed and steady help difficult.</a:t>
            </a:r>
          </a:p>
          <a:p>
            <a:pPr algn="just">
              <a:lnSpc>
                <a:spcPct val="150000"/>
              </a:lnSpc>
            </a:pPr>
            <a:r>
              <a:rPr lang="en-US" dirty="0">
                <a:latin typeface="Times New Roman" pitchFamily="18" charset="0"/>
                <a:cs typeface="Times New Roman" pitchFamily="18" charset="0"/>
              </a:rPr>
              <a:t>Independence relies on more than non-public care:</a:t>
            </a:r>
          </a:p>
          <a:p>
            <a:pPr>
              <a:lnSpc>
                <a:spcPct val="150000"/>
              </a:lnSpc>
            </a:pPr>
            <a:r>
              <a:rPr lang="en-US" dirty="0">
                <a:latin typeface="Times New Roman" pitchFamily="18" charset="0"/>
                <a:cs typeface="Times New Roman" pitchFamily="18" charset="0"/>
              </a:rPr>
              <a:t>• Accessible housing and transport.</a:t>
            </a:r>
          </a:p>
          <a:p>
            <a:pPr>
              <a:lnSpc>
                <a:spcPct val="150000"/>
              </a:lnSpc>
            </a:pPr>
            <a:r>
              <a:rPr lang="en-US" dirty="0">
                <a:latin typeface="Times New Roman" pitchFamily="18" charset="0"/>
                <a:cs typeface="Times New Roman" pitchFamily="18" charset="0"/>
              </a:rPr>
              <a:t>• Rehabilitation and preventive services.</a:t>
            </a:r>
          </a:p>
          <a:p>
            <a:pPr>
              <a:lnSpc>
                <a:spcPct val="150000"/>
              </a:lnSpc>
            </a:pPr>
            <a:r>
              <a:rPr lang="en-US" dirty="0">
                <a:latin typeface="Times New Roman" pitchFamily="18" charset="0"/>
                <a:cs typeface="Times New Roman" pitchFamily="18" charset="0"/>
              </a:rPr>
              <a:t>• Social networks and community participation.</a:t>
            </a:r>
          </a:p>
          <a:p>
            <a:pPr algn="just">
              <a:lnSpc>
                <a:spcPct val="150000"/>
              </a:lnSpc>
            </a:pPr>
            <a:r>
              <a:rPr lang="en-US" dirty="0">
                <a:latin typeface="Times New Roman" pitchFamily="18" charset="0"/>
                <a:cs typeface="Times New Roman" pitchFamily="18" charset="0"/>
              </a:rPr>
              <a:t>A Life Course strategy is necessary due to the fact drawback gathered throughout existence can affect health and get right of entry to </a:t>
            </a:r>
            <a:r>
              <a:rPr lang="en-US" dirty="0" err="1">
                <a:latin typeface="Times New Roman" pitchFamily="18" charset="0"/>
                <a:cs typeface="Times New Roman" pitchFamily="18" charset="0"/>
              </a:rPr>
              <a:t>to</a:t>
            </a:r>
            <a:r>
              <a:rPr lang="en-US" dirty="0">
                <a:latin typeface="Times New Roman" pitchFamily="18" charset="0"/>
                <a:cs typeface="Times New Roman" pitchFamily="18" charset="0"/>
              </a:rPr>
              <a:t> offerings in later life.</a:t>
            </a:r>
          </a:p>
          <a:p>
            <a:pPr algn="just">
              <a:lnSpc>
                <a:spcPct val="150000"/>
              </a:lnSpc>
            </a:pPr>
            <a:r>
              <a:rPr lang="en-US" dirty="0">
                <a:latin typeface="Times New Roman" pitchFamily="18" charset="0"/>
                <a:cs typeface="Times New Roman" pitchFamily="18" charset="0"/>
              </a:rPr>
              <a:t>(CQC, 2025; Holman &amp;amp; Walker, 2021)</a:t>
            </a:r>
          </a:p>
        </p:txBody>
      </p:sp>
      <p:pic>
        <p:nvPicPr>
          <p:cNvPr id="7170" name="Picture 2" descr="Adult Social Care Needs Tough Reform, Says Andy Burnham - Pharmacy Busines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829800" y="2895600"/>
            <a:ext cx="3545840" cy="2659380"/>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4E458603-0A51-C76C-E1A8-BCD74717100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47003" t="-147003" r="-147003" b="-147003"/>
          <a:stretch>
            <a:fillRect/>
          </a:stretch>
        </p:blipFill>
        <p:spPr>
          <a:xfrm>
            <a:off x="8229600" y="4594860"/>
            <a:ext cx="1920240" cy="1920240"/>
          </a:xfrm>
          <a:prstGeom prst="ellipse">
            <a:avLst/>
          </a:prstGeom>
        </p:spPr>
      </p:pic>
    </p:spTree>
    <p:extLst>
      <p:ext uri="{BB962C8B-B14F-4D97-AF65-F5344CB8AC3E}">
        <p14:creationId xmlns:p14="http://schemas.microsoft.com/office/powerpoint/2010/main" val="1276307743"/>
      </p:ext>
    </p:extLst>
  </p:cSld>
  <p:clrMapOvr>
    <a:masterClrMapping/>
  </p:clrMapOvr>
  <mc:AlternateContent xmlns:mc="http://schemas.openxmlformats.org/markup-compatibility/2006">
    <mc:Choice xmlns:p14="http://schemas.microsoft.com/office/powerpoint/2010/main" Requires="p14">
      <p:transition spd="slow" p14:dur="2000" advTm="75973"/>
    </mc:Choice>
    <mc:Fallback>
      <p:transition spd="slow" advTm="75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304800"/>
            <a:ext cx="11811000" cy="5493812"/>
          </a:xfrm>
          <a:prstGeom prst="rect">
            <a:avLst/>
          </a:prstGeom>
        </p:spPr>
        <p:txBody>
          <a:bodyPr wrap="square">
            <a:spAutoFit/>
          </a:bodyPr>
          <a:lstStyle/>
          <a:p>
            <a:pPr>
              <a:lnSpc>
                <a:spcPct val="150000"/>
              </a:lnSpc>
            </a:pPr>
            <a:r>
              <a:rPr lang="en-US" b="1" dirty="0"/>
              <a:t>Slide 9 – Technological Innovations</a:t>
            </a:r>
            <a:endParaRPr lang="en-US" dirty="0"/>
          </a:p>
          <a:p>
            <a:pPr algn="just">
              <a:lnSpc>
                <a:spcPct val="150000"/>
              </a:lnSpc>
            </a:pPr>
            <a:r>
              <a:rPr lang="en-US" dirty="0"/>
              <a:t>Technology is more and more complementing typical care. Examples encompass </a:t>
            </a:r>
            <a:r>
              <a:rPr lang="en-US" dirty="0" err="1"/>
              <a:t>tele</a:t>
            </a:r>
            <a:r>
              <a:rPr lang="en-US" dirty="0"/>
              <a:t> health, far off monitoring, fall detection, smart-home structures and medicinal drug reminders.</a:t>
            </a:r>
          </a:p>
          <a:p>
            <a:pPr algn="just">
              <a:lnSpc>
                <a:spcPct val="150000"/>
              </a:lnSpc>
            </a:pPr>
            <a:r>
              <a:rPr lang="en-US" dirty="0"/>
              <a:t>These applied sciences can allow older adults to continue to be at home and permit experts to become aware of changes in health greater quickly.</a:t>
            </a:r>
          </a:p>
          <a:p>
            <a:pPr>
              <a:lnSpc>
                <a:spcPct val="150000"/>
              </a:lnSpc>
            </a:pPr>
            <a:r>
              <a:rPr lang="en-US" dirty="0"/>
              <a:t>• </a:t>
            </a:r>
            <a:r>
              <a:rPr lang="en-US" dirty="0" err="1"/>
              <a:t>Telehealth</a:t>
            </a:r>
            <a:r>
              <a:rPr lang="en-US" dirty="0"/>
              <a:t> can enhance access.</a:t>
            </a:r>
          </a:p>
          <a:p>
            <a:pPr>
              <a:lnSpc>
                <a:spcPct val="150000"/>
              </a:lnSpc>
            </a:pPr>
            <a:r>
              <a:rPr lang="en-US" dirty="0"/>
              <a:t>• Remote monitoring can guide safety.</a:t>
            </a:r>
          </a:p>
          <a:p>
            <a:pPr>
              <a:lnSpc>
                <a:spcPct val="150000"/>
              </a:lnSpc>
            </a:pPr>
            <a:r>
              <a:rPr lang="en-US" dirty="0"/>
              <a:t>• Smart applied sciences can promote independence.</a:t>
            </a:r>
          </a:p>
          <a:p>
            <a:pPr algn="just">
              <a:lnSpc>
                <a:spcPct val="150000"/>
              </a:lnSpc>
            </a:pPr>
            <a:r>
              <a:rPr lang="en-US" dirty="0"/>
              <a:t>Technology can help Activity and Continuity theories by supporting men and women to continue to be energetic in familiar environments. However, technological know-how ought to complement rather than replace human interaction.</a:t>
            </a:r>
          </a:p>
          <a:p>
            <a:pPr algn="just">
              <a:lnSpc>
                <a:spcPct val="150000"/>
              </a:lnSpc>
            </a:pPr>
            <a:r>
              <a:rPr lang="en-US" dirty="0"/>
              <a:t>Privacy, consent and the opportunity of immoderate surveillance have to additionally be regarded when digital structures are introduced.</a:t>
            </a:r>
          </a:p>
          <a:p>
            <a:pPr algn="just">
              <a:lnSpc>
                <a:spcPct val="150000"/>
              </a:lnSpc>
            </a:pPr>
            <a:r>
              <a:rPr lang="en-US" dirty="0"/>
              <a:t>(NICE, 2022; WHO, 2021)</a:t>
            </a:r>
          </a:p>
        </p:txBody>
      </p:sp>
      <p:pic>
        <p:nvPicPr>
          <p:cNvPr id="8194" name="Picture 2" descr="Smart Homes for Elderly Healthcare—Recent Advances and Research Challeng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72400" y="1981200"/>
            <a:ext cx="4781550" cy="1764828"/>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FFA530CE-BB43-1D6D-A871-3FE068BC87B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47003" t="-147003" r="-147003" b="-147003"/>
          <a:stretch>
            <a:fillRect/>
          </a:stretch>
        </p:blipFill>
        <p:spPr>
          <a:xfrm>
            <a:off x="11718950" y="4403750"/>
            <a:ext cx="1920240" cy="1920240"/>
          </a:xfrm>
          <a:prstGeom prst="ellipse">
            <a:avLst/>
          </a:prstGeom>
        </p:spPr>
      </p:pic>
    </p:spTree>
    <p:extLst>
      <p:ext uri="{BB962C8B-B14F-4D97-AF65-F5344CB8AC3E}">
        <p14:creationId xmlns:p14="http://schemas.microsoft.com/office/powerpoint/2010/main" val="3217125707"/>
      </p:ext>
    </p:extLst>
  </p:cSld>
  <p:clrMapOvr>
    <a:masterClrMapping/>
  </p:clrMapOvr>
  <mc:AlternateContent xmlns:mc="http://schemas.openxmlformats.org/markup-compatibility/2006">
    <mc:Choice xmlns:p14="http://schemas.microsoft.com/office/powerpoint/2010/main" Requires="p14">
      <p:transition spd="slow" p14:dur="2000" advTm="67774"/>
    </mc:Choice>
    <mc:Fallback>
      <p:transition spd="slow" advTm="67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381000"/>
            <a:ext cx="8382000" cy="5493812"/>
          </a:xfrm>
          <a:prstGeom prst="rect">
            <a:avLst/>
          </a:prstGeom>
        </p:spPr>
        <p:txBody>
          <a:bodyPr wrap="square">
            <a:spAutoFit/>
          </a:bodyPr>
          <a:lstStyle/>
          <a:p>
            <a:pPr>
              <a:lnSpc>
                <a:spcPct val="150000"/>
              </a:lnSpc>
            </a:pPr>
            <a:r>
              <a:rPr lang="en-US" b="1" dirty="0"/>
              <a:t>Slide 10 – Technology and Digital Exclusion</a:t>
            </a:r>
            <a:endParaRPr lang="en-US" dirty="0"/>
          </a:p>
          <a:p>
            <a:pPr algn="just">
              <a:lnSpc>
                <a:spcPct val="150000"/>
              </a:lnSpc>
            </a:pPr>
            <a:r>
              <a:rPr lang="en-US" dirty="0"/>
              <a:t>Technological innovation can enhance independence, verbal exchange and get right of entry to </a:t>
            </a:r>
            <a:r>
              <a:rPr lang="en-US" dirty="0" err="1"/>
              <a:t>to</a:t>
            </a:r>
            <a:r>
              <a:rPr lang="en-US" dirty="0"/>
              <a:t> healthcare. However, digital exclusion stays an essential concern. Some older humans lack devices, broadband, digital abilities or confidence.</a:t>
            </a:r>
          </a:p>
          <a:p>
            <a:pPr algn="just">
              <a:lnSpc>
                <a:spcPct val="150000"/>
              </a:lnSpc>
            </a:pPr>
            <a:r>
              <a:rPr lang="en-US" dirty="0"/>
              <a:t>Age UK has highlighted persistent difficulties among older human beings in finishing quintessential on line things to do (Age UK, 2023).</a:t>
            </a:r>
          </a:p>
          <a:p>
            <a:pPr>
              <a:lnSpc>
                <a:spcPct val="150000"/>
              </a:lnSpc>
            </a:pPr>
            <a:r>
              <a:rPr lang="en-US" dirty="0"/>
              <a:t>• Technology can make bigger independence.</a:t>
            </a:r>
          </a:p>
          <a:p>
            <a:pPr>
              <a:lnSpc>
                <a:spcPct val="150000"/>
              </a:lnSpc>
            </a:pPr>
            <a:r>
              <a:rPr lang="en-US" dirty="0"/>
              <a:t>• Digital exclusion can expand inequality.</a:t>
            </a:r>
          </a:p>
          <a:p>
            <a:pPr>
              <a:lnSpc>
                <a:spcPct val="150000"/>
              </a:lnSpc>
            </a:pPr>
            <a:r>
              <a:rPr lang="en-US" dirty="0"/>
              <a:t>• Non-digital choices ought to continue to be available.</a:t>
            </a:r>
          </a:p>
          <a:p>
            <a:pPr algn="just">
              <a:lnSpc>
                <a:spcPct val="150000"/>
              </a:lnSpc>
            </a:pPr>
            <a:r>
              <a:rPr lang="en-US" dirty="0"/>
              <a:t>The Government's Digital Inclusion Action Plan consequently </a:t>
            </a:r>
            <a:r>
              <a:rPr lang="en-US" dirty="0" err="1"/>
              <a:t>emphasises</a:t>
            </a:r>
            <a:r>
              <a:rPr lang="en-US" dirty="0"/>
              <a:t> skills, devices, connectivity and on-hand services. Technology is most empowering when older human beings are supported to use it as an alternative rather than being required to use it.</a:t>
            </a:r>
          </a:p>
          <a:p>
            <a:pPr algn="just">
              <a:lnSpc>
                <a:spcPct val="150000"/>
              </a:lnSpc>
            </a:pPr>
            <a:r>
              <a:rPr lang="en-US" dirty="0"/>
              <a:t>(Age UK, 2023; DSIT, 2025)</a:t>
            </a:r>
          </a:p>
        </p:txBody>
      </p:sp>
      <p:sp>
        <p:nvSpPr>
          <p:cNvPr id="3" name="AutoShape 2" descr="Digital inclusion is key to add life to our older years - ITU"/>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4" descr="Digital inclusion is key to add life to our older years - ITU"/>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Digital inclusion is key to add life to our older years - ITU"/>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8" descr="Digital inclusion is key to add life to our older years - ITU"/>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10" descr="Digital inclusion is key to add life to our older years - ITU"/>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9227" name="Picture 1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067800" y="3088825"/>
            <a:ext cx="4433047" cy="24935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Audio 9">
            <a:hlinkClick r:id="" action="ppaction://media"/>
            <a:extLst>
              <a:ext uri="{FF2B5EF4-FFF2-40B4-BE49-F238E27FC236}">
                <a16:creationId xmlns:a16="http://schemas.microsoft.com/office/drawing/2014/main" id="{C2A0D0CA-064C-CF72-65FC-0E390789FCE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47003" t="-147003" r="-147003" b="-147003"/>
          <a:stretch>
            <a:fillRect/>
          </a:stretch>
        </p:blipFill>
        <p:spPr>
          <a:xfrm>
            <a:off x="7467600" y="5181600"/>
            <a:ext cx="1920240" cy="1920240"/>
          </a:xfrm>
          <a:prstGeom prst="ellipse">
            <a:avLst/>
          </a:prstGeom>
        </p:spPr>
      </p:pic>
    </p:spTree>
    <p:extLst>
      <p:ext uri="{BB962C8B-B14F-4D97-AF65-F5344CB8AC3E}">
        <p14:creationId xmlns:p14="http://schemas.microsoft.com/office/powerpoint/2010/main" val="4188244941"/>
      </p:ext>
    </p:extLst>
  </p:cSld>
  <p:clrMapOvr>
    <a:masterClrMapping/>
  </p:clrMapOvr>
  <mc:AlternateContent xmlns:mc="http://schemas.openxmlformats.org/markup-compatibility/2006">
    <mc:Choice xmlns:p14="http://schemas.microsoft.com/office/powerpoint/2010/main" Requires="p14">
      <p:transition spd="slow" p14:dur="2000" advTm="67185"/>
    </mc:Choice>
    <mc:Fallback>
      <p:transition spd="slow" advTm="67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304800"/>
            <a:ext cx="9144000" cy="5493812"/>
          </a:xfrm>
          <a:prstGeom prst="rect">
            <a:avLst/>
          </a:prstGeom>
        </p:spPr>
        <p:txBody>
          <a:bodyPr wrap="square">
            <a:spAutoFit/>
          </a:bodyPr>
          <a:lstStyle/>
          <a:p>
            <a:pPr>
              <a:lnSpc>
                <a:spcPct val="150000"/>
              </a:lnSpc>
            </a:pPr>
            <a:r>
              <a:rPr lang="en-US" b="1" dirty="0"/>
              <a:t>Slide 11 – Case Study: Connected Age</a:t>
            </a:r>
            <a:endParaRPr lang="en-US" dirty="0"/>
          </a:p>
          <a:p>
            <a:pPr algn="just">
              <a:lnSpc>
                <a:spcPct val="150000"/>
              </a:lnSpc>
            </a:pPr>
            <a:r>
              <a:rPr lang="en-US" dirty="0"/>
              <a:t>Age UK's Connected Age </a:t>
            </a:r>
            <a:r>
              <a:rPr lang="en-US" dirty="0" err="1"/>
              <a:t>programme</a:t>
            </a:r>
            <a:r>
              <a:rPr lang="en-US" dirty="0"/>
              <a:t> demonstrates how digital inclusion can guide older people. The initiative furnished get admission to digital gadgets alongside assistance and training.</a:t>
            </a:r>
          </a:p>
          <a:p>
            <a:pPr algn="just">
              <a:lnSpc>
                <a:spcPct val="150000"/>
              </a:lnSpc>
            </a:pPr>
            <a:r>
              <a:rPr lang="en-US" dirty="0"/>
              <a:t>The strategy illustrates Activity Theory due to the fact digital technological know-how can facilitate communication, participation and significant activities. It additionally displays Continuity Theory by using supporting human beings maintain relationships and acquainted varieties of communication.</a:t>
            </a:r>
          </a:p>
          <a:p>
            <a:pPr>
              <a:lnSpc>
                <a:spcPct val="150000"/>
              </a:lnSpc>
            </a:pPr>
            <a:r>
              <a:rPr lang="en-US" dirty="0"/>
              <a:t>• Technology by myself is insufficient.</a:t>
            </a:r>
          </a:p>
          <a:p>
            <a:pPr>
              <a:lnSpc>
                <a:spcPct val="150000"/>
              </a:lnSpc>
            </a:pPr>
            <a:r>
              <a:rPr lang="en-US" dirty="0"/>
              <a:t>• Training can enhance confidence.</a:t>
            </a:r>
          </a:p>
          <a:p>
            <a:pPr>
              <a:lnSpc>
                <a:spcPct val="150000"/>
              </a:lnSpc>
            </a:pPr>
            <a:r>
              <a:rPr lang="en-US" dirty="0"/>
              <a:t>• Human aid reduces digital exclusion.</a:t>
            </a:r>
          </a:p>
          <a:p>
            <a:pPr algn="just">
              <a:lnSpc>
                <a:spcPct val="150000"/>
              </a:lnSpc>
            </a:pPr>
            <a:r>
              <a:rPr lang="en-US" dirty="0"/>
              <a:t>The case demonstrates that technological empowerment requires accessibility, low cost connectivity and perseverance with help rather than simply offering equipment.</a:t>
            </a:r>
          </a:p>
          <a:p>
            <a:pPr algn="just">
              <a:lnSpc>
                <a:spcPct val="150000"/>
              </a:lnSpc>
            </a:pPr>
            <a:r>
              <a:rPr lang="en-US" dirty="0"/>
              <a:t>(Age UK, 2024)</a:t>
            </a:r>
          </a:p>
        </p:txBody>
      </p:sp>
      <p:pic>
        <p:nvPicPr>
          <p:cNvPr id="10242" name="Picture 2" descr="Digital Inclusion Project for Older People - a Community crowdfunding  project in Great Yarmouth by ANDREA K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84080" y="3276600"/>
            <a:ext cx="3620589" cy="228600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D720AB1C-1706-3382-6CB8-F6DBD3122BF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47003" t="-147003" r="-147003" b="-147003"/>
          <a:stretch>
            <a:fillRect/>
          </a:stretch>
        </p:blipFill>
        <p:spPr>
          <a:xfrm>
            <a:off x="11718950" y="4403750"/>
            <a:ext cx="1920240" cy="1920240"/>
          </a:xfrm>
          <a:prstGeom prst="ellipse">
            <a:avLst/>
          </a:prstGeom>
        </p:spPr>
      </p:pic>
    </p:spTree>
    <p:extLst>
      <p:ext uri="{BB962C8B-B14F-4D97-AF65-F5344CB8AC3E}">
        <p14:creationId xmlns:p14="http://schemas.microsoft.com/office/powerpoint/2010/main" val="961653862"/>
      </p:ext>
    </p:extLst>
  </p:cSld>
  <p:clrMapOvr>
    <a:masterClrMapping/>
  </p:clrMapOvr>
  <mc:AlternateContent xmlns:mc="http://schemas.openxmlformats.org/markup-compatibility/2006">
    <mc:Choice xmlns:p14="http://schemas.microsoft.com/office/powerpoint/2010/main" Requires="p14">
      <p:transition spd="slow" p14:dur="2000" advTm="54958"/>
    </mc:Choice>
    <mc:Fallback>
      <p:transition spd="slow" advTm="54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0891" y="304800"/>
            <a:ext cx="8305800" cy="5493812"/>
          </a:xfrm>
          <a:prstGeom prst="rect">
            <a:avLst/>
          </a:prstGeom>
        </p:spPr>
        <p:txBody>
          <a:bodyPr wrap="square">
            <a:spAutoFit/>
          </a:bodyPr>
          <a:lstStyle/>
          <a:p>
            <a:pPr>
              <a:lnSpc>
                <a:spcPct val="150000"/>
              </a:lnSpc>
            </a:pPr>
            <a:r>
              <a:rPr lang="en-US" b="1" dirty="0"/>
              <a:t>Slide 12 – Case Study: NHS </a:t>
            </a:r>
            <a:r>
              <a:rPr lang="en-US" b="1" dirty="0" err="1"/>
              <a:t>Personalised</a:t>
            </a:r>
            <a:r>
              <a:rPr lang="en-US" b="1" dirty="0"/>
              <a:t> Care</a:t>
            </a:r>
            <a:endParaRPr lang="en-US" dirty="0"/>
          </a:p>
          <a:p>
            <a:pPr algn="just">
              <a:lnSpc>
                <a:spcPct val="150000"/>
              </a:lnSpc>
            </a:pPr>
            <a:r>
              <a:rPr lang="en-US" dirty="0"/>
              <a:t>NHS </a:t>
            </a:r>
            <a:r>
              <a:rPr lang="en-US" dirty="0" err="1"/>
              <a:t>customised</a:t>
            </a:r>
            <a:r>
              <a:rPr lang="en-US" dirty="0"/>
              <a:t> care targets aim to amplify people's desires and manage over-selection regarding their health and support. For an older person, this should contain selecting priorities such as ultimate at home, preserving relationships or persevering with valued activities.</a:t>
            </a:r>
          </a:p>
          <a:p>
            <a:pPr algn="just">
              <a:lnSpc>
                <a:spcPct val="150000"/>
              </a:lnSpc>
            </a:pPr>
            <a:r>
              <a:rPr lang="en-US" dirty="0"/>
              <a:t>This method demonstrates the realistic software of Activity and Continuity theories.</a:t>
            </a:r>
          </a:p>
          <a:p>
            <a:pPr>
              <a:lnSpc>
                <a:spcPct val="150000"/>
              </a:lnSpc>
            </a:pPr>
            <a:r>
              <a:rPr lang="en-US" dirty="0"/>
              <a:t>• Promotes preference and control.</a:t>
            </a:r>
          </a:p>
          <a:p>
            <a:pPr>
              <a:lnSpc>
                <a:spcPct val="150000"/>
              </a:lnSpc>
            </a:pPr>
            <a:r>
              <a:rPr lang="en-US" dirty="0"/>
              <a:t>• </a:t>
            </a:r>
            <a:r>
              <a:rPr lang="en-US" dirty="0" err="1"/>
              <a:t>Recognises</a:t>
            </a:r>
            <a:r>
              <a:rPr lang="en-US" dirty="0"/>
              <a:t> man or woman priorities.</a:t>
            </a:r>
          </a:p>
          <a:p>
            <a:pPr>
              <a:lnSpc>
                <a:spcPct val="150000"/>
              </a:lnSpc>
            </a:pPr>
            <a:r>
              <a:rPr lang="en-US" dirty="0"/>
              <a:t>• Supports person-</a:t>
            </a:r>
            <a:r>
              <a:rPr lang="en-US" dirty="0" err="1"/>
              <a:t>centred</a:t>
            </a:r>
            <a:r>
              <a:rPr lang="en-US" dirty="0"/>
              <a:t> decision-making.</a:t>
            </a:r>
          </a:p>
          <a:p>
            <a:pPr algn="just">
              <a:lnSpc>
                <a:spcPct val="150000"/>
              </a:lnSpc>
            </a:pPr>
            <a:r>
              <a:rPr lang="en-US" dirty="0"/>
              <a:t>However, </a:t>
            </a:r>
            <a:r>
              <a:rPr lang="en-US" dirty="0" err="1"/>
              <a:t>personalisation</a:t>
            </a:r>
            <a:r>
              <a:rPr lang="en-US" dirty="0"/>
              <a:t> can be restricted when staffing, funding or on hand offerings avert the selections that can virtually be offered. Genuine empowerment consequently requires each character involvement and enough provider capacity.</a:t>
            </a:r>
          </a:p>
          <a:p>
            <a:pPr algn="just">
              <a:lnSpc>
                <a:spcPct val="150000"/>
              </a:lnSpc>
            </a:pPr>
            <a:r>
              <a:rPr lang="en-US" dirty="0"/>
              <a:t>(NHS England, 2019; Care Act, 2014)</a:t>
            </a:r>
          </a:p>
        </p:txBody>
      </p:sp>
      <p:pic>
        <p:nvPicPr>
          <p:cNvPr id="11266" name="Picture 2" descr="Practice Unbou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08868" y="3221386"/>
            <a:ext cx="4076700" cy="232372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0D04592B-E105-110E-F614-2B34C3B9CFE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47003" t="-147003" r="-147003" b="-147003"/>
          <a:stretch>
            <a:fillRect/>
          </a:stretch>
        </p:blipFill>
        <p:spPr>
          <a:xfrm>
            <a:off x="11718950" y="4403750"/>
            <a:ext cx="1920240" cy="1920240"/>
          </a:xfrm>
          <a:prstGeom prst="ellipse">
            <a:avLst/>
          </a:prstGeom>
        </p:spPr>
      </p:pic>
    </p:spTree>
    <p:extLst>
      <p:ext uri="{BB962C8B-B14F-4D97-AF65-F5344CB8AC3E}">
        <p14:creationId xmlns:p14="http://schemas.microsoft.com/office/powerpoint/2010/main" val="1782607797"/>
      </p:ext>
    </p:extLst>
  </p:cSld>
  <p:clrMapOvr>
    <a:masterClrMapping/>
  </p:clrMapOvr>
  <mc:AlternateContent xmlns:mc="http://schemas.openxmlformats.org/markup-compatibility/2006">
    <mc:Choice xmlns:p14="http://schemas.microsoft.com/office/powerpoint/2010/main" Requires="p14">
      <p:transition spd="slow" p14:dur="2000" advTm="57348"/>
    </mc:Choice>
    <mc:Fallback>
      <p:transition spd="slow" advTm="57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2811" y="272143"/>
            <a:ext cx="9067800" cy="5493812"/>
          </a:xfrm>
          <a:prstGeom prst="rect">
            <a:avLst/>
          </a:prstGeom>
        </p:spPr>
        <p:txBody>
          <a:bodyPr wrap="square">
            <a:spAutoFit/>
          </a:bodyPr>
          <a:lstStyle/>
          <a:p>
            <a:pPr>
              <a:lnSpc>
                <a:spcPct val="150000"/>
              </a:lnSpc>
            </a:pPr>
            <a:r>
              <a:rPr lang="en-US" b="1" dirty="0"/>
              <a:t>Slide 13 – Recommendations</a:t>
            </a:r>
            <a:endParaRPr lang="en-US" dirty="0"/>
          </a:p>
          <a:p>
            <a:pPr algn="just">
              <a:lnSpc>
                <a:spcPct val="150000"/>
              </a:lnSpc>
            </a:pPr>
            <a:r>
              <a:rPr lang="en-US" dirty="0"/>
              <a:t>Future offerings need, to </a:t>
            </a:r>
            <a:r>
              <a:rPr lang="en-US" dirty="0" err="1"/>
              <a:t>centre</a:t>
            </a:r>
            <a:r>
              <a:rPr lang="en-US" dirty="0"/>
              <a:t> attention on </a:t>
            </a:r>
            <a:r>
              <a:rPr lang="en-US" dirty="0" err="1"/>
              <a:t>personalised</a:t>
            </a:r>
            <a:r>
              <a:rPr lang="en-US" dirty="0"/>
              <a:t>, preventative and inclusive care. Assessments ought to think about personal goals routines, relationships and preferences as an alternative to focusing solely on scientific needs.</a:t>
            </a:r>
          </a:p>
          <a:p>
            <a:pPr algn="just">
              <a:lnSpc>
                <a:spcPct val="150000"/>
              </a:lnSpc>
            </a:pPr>
            <a:r>
              <a:rPr lang="en-US" b="1" dirty="0"/>
              <a:t>Three priorities are recommended:</a:t>
            </a:r>
            <a:endParaRPr lang="en-US" dirty="0"/>
          </a:p>
          <a:p>
            <a:pPr>
              <a:lnSpc>
                <a:spcPct val="150000"/>
              </a:lnSpc>
            </a:pPr>
            <a:r>
              <a:rPr lang="en-US" b="1" dirty="0"/>
              <a:t>• Workforce:</a:t>
            </a:r>
            <a:r>
              <a:rPr lang="en-US" dirty="0"/>
              <a:t> enhance training, pay, profession improvement and retention.</a:t>
            </a:r>
          </a:p>
          <a:p>
            <a:pPr>
              <a:lnSpc>
                <a:spcPct val="150000"/>
              </a:lnSpc>
            </a:pPr>
            <a:r>
              <a:rPr lang="en-US" b="1" dirty="0"/>
              <a:t>• </a:t>
            </a:r>
            <a:r>
              <a:rPr lang="en-US" b="1" dirty="0" err="1"/>
              <a:t>Personalisation</a:t>
            </a:r>
            <a:r>
              <a:rPr lang="en-US" b="1" dirty="0"/>
              <a:t>:</a:t>
            </a:r>
            <a:r>
              <a:rPr lang="en-US" dirty="0"/>
              <a:t> improve shared decision-making and continuity of </a:t>
            </a:r>
            <a:r>
              <a:rPr lang="en-US" dirty="0" err="1"/>
              <a:t>carers</a:t>
            </a:r>
            <a:r>
              <a:rPr lang="en-US" dirty="0"/>
              <a:t>.</a:t>
            </a:r>
          </a:p>
          <a:p>
            <a:pPr algn="just">
              <a:lnSpc>
                <a:spcPct val="150000"/>
              </a:lnSpc>
            </a:pPr>
            <a:r>
              <a:rPr lang="en-US" dirty="0"/>
              <a:t>• </a:t>
            </a:r>
            <a:r>
              <a:rPr lang="en-US" b="1" dirty="0"/>
              <a:t>Technology:</a:t>
            </a:r>
            <a:r>
              <a:rPr lang="en-US" dirty="0"/>
              <a:t> co-design digital offerings with older humans and grant non-digital alternatives.</a:t>
            </a:r>
          </a:p>
          <a:p>
            <a:pPr algn="just">
              <a:lnSpc>
                <a:spcPct val="150000"/>
              </a:lnSpc>
            </a:pPr>
            <a:r>
              <a:rPr lang="en-US" dirty="0"/>
              <a:t>The foremost obstacles encompass funding constraints, workforce shortages, digital exclusion and, </a:t>
            </a:r>
            <a:r>
              <a:rPr lang="en-US" dirty="0" err="1"/>
              <a:t>organisational</a:t>
            </a:r>
            <a:r>
              <a:rPr lang="en-US" dirty="0"/>
              <a:t> resistance. These can be addressed through sustainable investment, a body of workers planning, education and collaboration between health, social care and technological know-how providers.</a:t>
            </a:r>
          </a:p>
          <a:p>
            <a:pPr algn="just">
              <a:lnSpc>
                <a:spcPct val="150000"/>
              </a:lnSpc>
            </a:pPr>
            <a:r>
              <a:rPr lang="en-US" dirty="0"/>
              <a:t>(DHSC, 2025a; DHSC, 2026; DSIT, 2025)</a:t>
            </a:r>
          </a:p>
        </p:txBody>
      </p:sp>
      <p:pic>
        <p:nvPicPr>
          <p:cNvPr id="12290" name="Picture 2" descr="Caregiver Support: A Strategy Worthy of Medicare Payer Atten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06000" y="2819400"/>
            <a:ext cx="3569730" cy="266700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0FFE2DE9-C2A6-CE72-5695-266681012AF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47003" t="-147003" r="-147003" b="-147003"/>
          <a:stretch>
            <a:fillRect/>
          </a:stretch>
        </p:blipFill>
        <p:spPr>
          <a:xfrm>
            <a:off x="11718950" y="4403750"/>
            <a:ext cx="1920240" cy="1920240"/>
          </a:xfrm>
          <a:prstGeom prst="ellipse">
            <a:avLst/>
          </a:prstGeom>
        </p:spPr>
      </p:pic>
    </p:spTree>
    <p:extLst>
      <p:ext uri="{BB962C8B-B14F-4D97-AF65-F5344CB8AC3E}">
        <p14:creationId xmlns:p14="http://schemas.microsoft.com/office/powerpoint/2010/main" val="4080535678"/>
      </p:ext>
    </p:extLst>
  </p:cSld>
  <p:clrMapOvr>
    <a:masterClrMapping/>
  </p:clrMapOvr>
  <mc:AlternateContent xmlns:mc="http://schemas.openxmlformats.org/markup-compatibility/2006">
    <mc:Choice xmlns:p14="http://schemas.microsoft.com/office/powerpoint/2010/main" Requires="p14">
      <p:transition spd="slow" p14:dur="2000" advTm="73798"/>
    </mc:Choice>
    <mc:Fallback>
      <p:transition spd="slow" advTm="737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2108" y="304800"/>
            <a:ext cx="12411892" cy="5909310"/>
          </a:xfrm>
          <a:prstGeom prst="rect">
            <a:avLst/>
          </a:prstGeom>
        </p:spPr>
        <p:txBody>
          <a:bodyPr wrap="square">
            <a:spAutoFit/>
          </a:bodyPr>
          <a:lstStyle/>
          <a:p>
            <a:pPr>
              <a:lnSpc>
                <a:spcPct val="150000"/>
              </a:lnSpc>
            </a:pPr>
            <a:r>
              <a:rPr lang="en-US" b="1" dirty="0"/>
              <a:t>Slide 14 – Conclusion</a:t>
            </a:r>
            <a:endParaRPr lang="en-US" dirty="0"/>
          </a:p>
          <a:p>
            <a:pPr algn="just">
              <a:lnSpc>
                <a:spcPct val="150000"/>
              </a:lnSpc>
            </a:pPr>
            <a:r>
              <a:rPr lang="en-US" dirty="0"/>
              <a:t>Effective care for older human beings needs to no longer be judged truly by the quantity of assistance provided. Dignity, independence, significant relationships, preference and participation are equally vital outcomes.</a:t>
            </a:r>
          </a:p>
          <a:p>
            <a:pPr algn="just">
              <a:lnSpc>
                <a:spcPct val="150000"/>
              </a:lnSpc>
            </a:pPr>
            <a:r>
              <a:rPr lang="en-US" dirty="0"/>
              <a:t>The growing older population is growing demand for health and social care, whilst teams of workers and aid pressures venture carrier delivery. Domiciliary and residential care stay critical; however need to turn out to be extra </a:t>
            </a:r>
            <a:r>
              <a:rPr lang="en-US" dirty="0" err="1"/>
              <a:t>customised</a:t>
            </a:r>
            <a:r>
              <a:rPr lang="en-US" dirty="0"/>
              <a:t> and flexible.</a:t>
            </a:r>
          </a:p>
          <a:p>
            <a:pPr algn="just">
              <a:lnSpc>
                <a:spcPct val="150000"/>
              </a:lnSpc>
            </a:pPr>
            <a:r>
              <a:rPr lang="en-US" dirty="0"/>
              <a:t>Ageing theories grant essential perspectives: Activity Theory promotes participation, Continuity Theory values identification and familiar routines, whilst Life Course Theory </a:t>
            </a:r>
            <a:r>
              <a:rPr lang="en-US" dirty="0" err="1"/>
              <a:t>recognises</a:t>
            </a:r>
            <a:r>
              <a:rPr lang="en-US" dirty="0"/>
              <a:t> inequalities gathered for the duration of life.</a:t>
            </a:r>
          </a:p>
          <a:p>
            <a:pPr algn="just">
              <a:lnSpc>
                <a:spcPct val="150000"/>
              </a:lnSpc>
            </a:pPr>
            <a:r>
              <a:rPr lang="en-US" dirty="0"/>
              <a:t>Technology can give a boost to independence; however, digital exclusion and privacy risks, need to be addressed.</a:t>
            </a:r>
          </a:p>
          <a:p>
            <a:pPr algn="just">
              <a:lnSpc>
                <a:spcPct val="150000"/>
              </a:lnSpc>
            </a:pPr>
            <a:r>
              <a:rPr lang="en-US" dirty="0"/>
              <a:t>The future of older people's care needs to consequently combine:</a:t>
            </a:r>
          </a:p>
          <a:p>
            <a:pPr>
              <a:lnSpc>
                <a:spcPct val="150000"/>
              </a:lnSpc>
            </a:pPr>
            <a:r>
              <a:rPr lang="en-US" dirty="0"/>
              <a:t>• Person-</a:t>
            </a:r>
            <a:r>
              <a:rPr lang="en-US" dirty="0" err="1"/>
              <a:t>centred</a:t>
            </a:r>
            <a:r>
              <a:rPr lang="en-US" dirty="0"/>
              <a:t> human support</a:t>
            </a:r>
          </a:p>
          <a:p>
            <a:pPr>
              <a:lnSpc>
                <a:spcPct val="150000"/>
              </a:lnSpc>
            </a:pPr>
            <a:r>
              <a:rPr lang="en-US" dirty="0"/>
              <a:t>• Inclusive technological innovation</a:t>
            </a:r>
          </a:p>
          <a:p>
            <a:pPr>
              <a:lnSpc>
                <a:spcPct val="150000"/>
              </a:lnSpc>
            </a:pPr>
            <a:r>
              <a:rPr lang="en-US" dirty="0"/>
              <a:t>• Strong coverage and evidence-based practice</a:t>
            </a:r>
          </a:p>
          <a:p>
            <a:pPr algn="just">
              <a:lnSpc>
                <a:spcPct val="150000"/>
              </a:lnSpc>
            </a:pPr>
            <a:r>
              <a:rPr lang="en-US" dirty="0"/>
              <a:t>This built-in strategy can enhance wellbeing, practical capability and quality of lifestyles whilst making sure older human beings stay lively members in decisions about their personal lives.</a:t>
            </a:r>
          </a:p>
        </p:txBody>
      </p:sp>
      <p:pic>
        <p:nvPicPr>
          <p:cNvPr id="1331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812866" y="3657600"/>
            <a:ext cx="3064934" cy="172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Audio 4">
            <a:hlinkClick r:id="" action="ppaction://media"/>
            <a:extLst>
              <a:ext uri="{FF2B5EF4-FFF2-40B4-BE49-F238E27FC236}">
                <a16:creationId xmlns:a16="http://schemas.microsoft.com/office/drawing/2014/main" id="{0441F63C-21C4-8014-836E-9AFD79F1640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47003" t="-147003" r="-147003" b="-147003"/>
          <a:stretch>
            <a:fillRect/>
          </a:stretch>
        </p:blipFill>
        <p:spPr>
          <a:xfrm>
            <a:off x="11718950" y="4403750"/>
            <a:ext cx="1920240" cy="1920240"/>
          </a:xfrm>
          <a:prstGeom prst="ellipse">
            <a:avLst/>
          </a:prstGeom>
        </p:spPr>
      </p:pic>
    </p:spTree>
    <p:extLst>
      <p:ext uri="{BB962C8B-B14F-4D97-AF65-F5344CB8AC3E}">
        <p14:creationId xmlns:p14="http://schemas.microsoft.com/office/powerpoint/2010/main" val="1262740194"/>
      </p:ext>
    </p:extLst>
  </p:cSld>
  <p:clrMapOvr>
    <a:masterClrMapping/>
  </p:clrMapOvr>
  <mc:AlternateContent xmlns:mc="http://schemas.openxmlformats.org/markup-compatibility/2006">
    <mc:Choice xmlns:p14="http://schemas.microsoft.com/office/powerpoint/2010/main" Requires="p14">
      <p:transition spd="slow" p14:dur="2000" advTm="67582"/>
    </mc:Choice>
    <mc:Fallback>
      <p:transition spd="slow" advTm="675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6126" y="56580"/>
            <a:ext cx="13461274" cy="6379054"/>
          </a:xfrm>
          <a:prstGeom prst="rect">
            <a:avLst/>
          </a:prstGeom>
        </p:spPr>
        <p:txBody>
          <a:bodyPr wrap="square">
            <a:spAutoFit/>
          </a:bodyPr>
          <a:lstStyle/>
          <a:p>
            <a:pPr algn="ctr">
              <a:lnSpc>
                <a:spcPct val="115000"/>
              </a:lnSpc>
              <a:spcAft>
                <a:spcPts val="1000"/>
              </a:spcAft>
            </a:pPr>
            <a:r>
              <a:rPr lang="en-US" sz="1200" b="1" dirty="0">
                <a:effectLst/>
                <a:latin typeface="Times New Roman"/>
                <a:ea typeface="Times New Roman"/>
                <a:cs typeface="Times New Roman"/>
              </a:rPr>
              <a:t>References</a:t>
            </a:r>
            <a:endParaRPr lang="en-US" sz="1200" dirty="0">
              <a:ea typeface="Calibri"/>
              <a:cs typeface="Times New Roman"/>
            </a:endParaRPr>
          </a:p>
          <a:p>
            <a:pPr marL="342900" marR="0" lvl="0" indent="-342900">
              <a:lnSpc>
                <a:spcPct val="115000"/>
              </a:lnSpc>
              <a:spcBef>
                <a:spcPts val="0"/>
              </a:spcBef>
              <a:spcAft>
                <a:spcPts val="1000"/>
              </a:spcAft>
              <a:buFont typeface="+mj-lt"/>
              <a:buAutoNum type="arabicPeriod"/>
              <a:tabLst>
                <a:tab pos="457200" algn="l"/>
              </a:tabLst>
            </a:pPr>
            <a:r>
              <a:rPr lang="en-US" sz="1200" dirty="0">
                <a:effectLst/>
                <a:latin typeface="Times New Roman"/>
                <a:ea typeface="Times New Roman"/>
                <a:cs typeface="Times New Roman"/>
              </a:rPr>
              <a:t>Age UK. (2023). </a:t>
            </a:r>
            <a:r>
              <a:rPr lang="en-US" sz="1200" i="1" dirty="0">
                <a:effectLst/>
                <a:latin typeface="Times New Roman"/>
                <a:ea typeface="Times New Roman"/>
                <a:cs typeface="Times New Roman"/>
              </a:rPr>
              <a:t>The digital conundrum</a:t>
            </a:r>
            <a:r>
              <a:rPr lang="en-US" sz="1200" dirty="0">
                <a:effectLst/>
                <a:latin typeface="Times New Roman"/>
                <a:ea typeface="Times New Roman"/>
                <a:cs typeface="Times New Roman"/>
              </a:rPr>
              <a:t>. </a:t>
            </a:r>
            <a:r>
              <a:rPr lang="en-US" sz="1200" u="sng" dirty="0">
                <a:solidFill>
                  <a:srgbClr val="0000FF"/>
                </a:solidFill>
                <a:effectLst/>
                <a:latin typeface="Times New Roman"/>
                <a:ea typeface="Times New Roman"/>
                <a:cs typeface="Times New Roman"/>
                <a:hlinkClick r:id="rId4"/>
              </a:rPr>
              <a:t>https://www.ageuk.org.uk/discover/2023/august/the-digital-conundrum/</a:t>
            </a:r>
            <a:endParaRPr lang="en-US" sz="1200" dirty="0">
              <a:ea typeface="Calibri"/>
              <a:cs typeface="Times New Roman"/>
            </a:endParaRPr>
          </a:p>
          <a:p>
            <a:pPr marL="342900" marR="0" lvl="0" indent="-342900">
              <a:lnSpc>
                <a:spcPct val="115000"/>
              </a:lnSpc>
              <a:spcBef>
                <a:spcPts val="0"/>
              </a:spcBef>
              <a:spcAft>
                <a:spcPts val="1000"/>
              </a:spcAft>
              <a:buFont typeface="+mj-lt"/>
              <a:buAutoNum type="arabicPeriod"/>
              <a:tabLst>
                <a:tab pos="457200" algn="l"/>
              </a:tabLst>
            </a:pPr>
            <a:r>
              <a:rPr lang="en-US" sz="1200" dirty="0">
                <a:effectLst/>
                <a:latin typeface="Times New Roman"/>
                <a:ea typeface="Times New Roman"/>
                <a:cs typeface="Times New Roman"/>
              </a:rPr>
              <a:t>Age UK. (2024). </a:t>
            </a:r>
            <a:r>
              <a:rPr lang="en-US" sz="1200" i="1" dirty="0">
                <a:effectLst/>
                <a:latin typeface="Times New Roman"/>
                <a:ea typeface="Times New Roman"/>
                <a:cs typeface="Times New Roman"/>
              </a:rPr>
              <a:t>Connected Age: Helping older people get online</a:t>
            </a:r>
            <a:r>
              <a:rPr lang="en-US" sz="1200" dirty="0">
                <a:effectLst/>
                <a:latin typeface="Times New Roman"/>
                <a:ea typeface="Times New Roman"/>
                <a:cs typeface="Times New Roman"/>
              </a:rPr>
              <a:t>. </a:t>
            </a:r>
            <a:r>
              <a:rPr lang="en-US" sz="1200" u="sng" dirty="0">
                <a:solidFill>
                  <a:srgbClr val="0000FF"/>
                </a:solidFill>
                <a:effectLst/>
                <a:latin typeface="Times New Roman"/>
                <a:ea typeface="Times New Roman"/>
                <a:cs typeface="Times New Roman"/>
                <a:hlinkClick r:id="rId5"/>
              </a:rPr>
              <a:t>https://www.ageuk.org.uk/our-impact/programmes/digital-skills/connected-age/</a:t>
            </a:r>
            <a:endParaRPr lang="en-US" sz="1200" dirty="0">
              <a:ea typeface="Calibri"/>
              <a:cs typeface="Times New Roman"/>
            </a:endParaRPr>
          </a:p>
          <a:p>
            <a:pPr marL="342900" marR="0" lvl="0" indent="-342900">
              <a:lnSpc>
                <a:spcPct val="115000"/>
              </a:lnSpc>
              <a:spcBef>
                <a:spcPts val="0"/>
              </a:spcBef>
              <a:spcAft>
                <a:spcPts val="1000"/>
              </a:spcAft>
              <a:buFont typeface="+mj-lt"/>
              <a:buAutoNum type="arabicPeriod"/>
              <a:tabLst>
                <a:tab pos="457200" algn="l"/>
              </a:tabLst>
            </a:pPr>
            <a:r>
              <a:rPr lang="en-US" sz="1200" dirty="0">
                <a:effectLst/>
                <a:latin typeface="Times New Roman"/>
                <a:ea typeface="Times New Roman"/>
                <a:cs typeface="Times New Roman"/>
              </a:rPr>
              <a:t>Care Act 2014, c. 23. </a:t>
            </a:r>
            <a:r>
              <a:rPr lang="en-US" sz="1200" u="sng" dirty="0">
                <a:solidFill>
                  <a:srgbClr val="0000FF"/>
                </a:solidFill>
                <a:effectLst/>
                <a:latin typeface="Times New Roman"/>
                <a:ea typeface="Times New Roman"/>
                <a:cs typeface="Times New Roman"/>
                <a:hlinkClick r:id="rId6"/>
              </a:rPr>
              <a:t>https://www.legislation.gov.uk/ukpga/2014/23</a:t>
            </a:r>
            <a:endParaRPr lang="en-US" sz="1200" dirty="0">
              <a:ea typeface="Calibri"/>
              <a:cs typeface="Times New Roman"/>
            </a:endParaRPr>
          </a:p>
          <a:p>
            <a:pPr marL="342900" marR="0" lvl="0" indent="-342900">
              <a:lnSpc>
                <a:spcPct val="115000"/>
              </a:lnSpc>
              <a:spcBef>
                <a:spcPts val="0"/>
              </a:spcBef>
              <a:spcAft>
                <a:spcPts val="1000"/>
              </a:spcAft>
              <a:buFont typeface="+mj-lt"/>
              <a:buAutoNum type="arabicPeriod"/>
              <a:tabLst>
                <a:tab pos="457200" algn="l"/>
              </a:tabLst>
            </a:pPr>
            <a:r>
              <a:rPr lang="en-US" sz="1200" dirty="0">
                <a:effectLst/>
                <a:latin typeface="Times New Roman"/>
                <a:ea typeface="Times New Roman"/>
                <a:cs typeface="Times New Roman"/>
              </a:rPr>
              <a:t>Care Quality Commission. (2025). </a:t>
            </a:r>
            <a:r>
              <a:rPr lang="en-US" sz="1200" i="1" dirty="0">
                <a:effectLst/>
                <a:latin typeface="Times New Roman"/>
                <a:ea typeface="Times New Roman"/>
                <a:cs typeface="Times New Roman"/>
              </a:rPr>
              <a:t>The state of health care and adult social care in England 2024/25</a:t>
            </a:r>
            <a:r>
              <a:rPr lang="en-US" sz="1200" dirty="0">
                <a:effectLst/>
                <a:latin typeface="Times New Roman"/>
                <a:ea typeface="Times New Roman"/>
                <a:cs typeface="Times New Roman"/>
              </a:rPr>
              <a:t>. </a:t>
            </a:r>
            <a:r>
              <a:rPr lang="en-US" sz="1200" u="sng" dirty="0">
                <a:solidFill>
                  <a:srgbClr val="0000FF"/>
                </a:solidFill>
                <a:effectLst/>
                <a:latin typeface="Times New Roman"/>
                <a:ea typeface="Times New Roman"/>
                <a:cs typeface="Times New Roman"/>
                <a:hlinkClick r:id="rId7"/>
              </a:rPr>
              <a:t>https://www.cqc.org.uk/publications/major-report/state-care/2024-2025</a:t>
            </a:r>
            <a:endParaRPr lang="en-US" sz="1200" dirty="0">
              <a:ea typeface="Calibri"/>
              <a:cs typeface="Times New Roman"/>
            </a:endParaRPr>
          </a:p>
          <a:p>
            <a:pPr marL="342900" marR="0" lvl="0" indent="-342900">
              <a:lnSpc>
                <a:spcPct val="115000"/>
              </a:lnSpc>
              <a:spcBef>
                <a:spcPts val="0"/>
              </a:spcBef>
              <a:spcAft>
                <a:spcPts val="1000"/>
              </a:spcAft>
              <a:buFont typeface="+mj-lt"/>
              <a:buAutoNum type="arabicPeriod"/>
              <a:tabLst>
                <a:tab pos="457200" algn="l"/>
              </a:tabLst>
            </a:pPr>
            <a:r>
              <a:rPr lang="en-US" sz="1200" dirty="0">
                <a:effectLst/>
                <a:latin typeface="Times New Roman"/>
                <a:ea typeface="Times New Roman"/>
                <a:cs typeface="Times New Roman"/>
              </a:rPr>
              <a:t>Department for Science, Innovation and Technology. (2025). </a:t>
            </a:r>
            <a:r>
              <a:rPr lang="en-US" sz="1200" i="1" dirty="0">
                <a:effectLst/>
                <a:latin typeface="Times New Roman"/>
                <a:ea typeface="Times New Roman"/>
                <a:cs typeface="Times New Roman"/>
              </a:rPr>
              <a:t>Digital Inclusion Action Plan: First Steps</a:t>
            </a:r>
            <a:r>
              <a:rPr lang="en-US" sz="1200" dirty="0">
                <a:effectLst/>
                <a:latin typeface="Times New Roman"/>
                <a:ea typeface="Times New Roman"/>
                <a:cs typeface="Times New Roman"/>
              </a:rPr>
              <a:t>. </a:t>
            </a:r>
            <a:r>
              <a:rPr lang="en-US" sz="1200" u="sng" dirty="0">
                <a:solidFill>
                  <a:srgbClr val="0000FF"/>
                </a:solidFill>
                <a:effectLst/>
                <a:latin typeface="Times New Roman"/>
                <a:ea typeface="Times New Roman"/>
                <a:cs typeface="Times New Roman"/>
                <a:hlinkClick r:id="rId8"/>
              </a:rPr>
              <a:t>https://www.gov.uk/government/publications/digital-inclusion-action-plan-first-steps</a:t>
            </a:r>
            <a:endParaRPr lang="en-US" sz="1200" dirty="0">
              <a:ea typeface="Calibri"/>
              <a:cs typeface="Times New Roman"/>
            </a:endParaRPr>
          </a:p>
          <a:p>
            <a:pPr marL="342900" marR="0" lvl="0" indent="-342900">
              <a:lnSpc>
                <a:spcPct val="115000"/>
              </a:lnSpc>
              <a:spcBef>
                <a:spcPts val="0"/>
              </a:spcBef>
              <a:spcAft>
                <a:spcPts val="1000"/>
              </a:spcAft>
              <a:buFont typeface="+mj-lt"/>
              <a:buAutoNum type="arabicPeriod"/>
              <a:tabLst>
                <a:tab pos="457200" algn="l"/>
              </a:tabLst>
            </a:pPr>
            <a:r>
              <a:rPr lang="en-US" sz="1200" dirty="0">
                <a:effectLst/>
                <a:latin typeface="Times New Roman"/>
                <a:ea typeface="Times New Roman"/>
                <a:cs typeface="Times New Roman"/>
              </a:rPr>
              <a:t>Department of Health and Social Care. (2025). </a:t>
            </a:r>
            <a:r>
              <a:rPr lang="en-US" sz="1200" i="1" dirty="0">
                <a:effectLst/>
                <a:latin typeface="Times New Roman"/>
                <a:ea typeface="Times New Roman"/>
                <a:cs typeface="Times New Roman"/>
              </a:rPr>
              <a:t>Adult social care workforce survey: April 2025</a:t>
            </a:r>
            <a:r>
              <a:rPr lang="en-US" sz="1200" dirty="0">
                <a:effectLst/>
                <a:latin typeface="Times New Roman"/>
                <a:ea typeface="Times New Roman"/>
                <a:cs typeface="Times New Roman"/>
              </a:rPr>
              <a:t>. </a:t>
            </a:r>
            <a:r>
              <a:rPr lang="en-US" sz="1200" u="sng" dirty="0">
                <a:solidFill>
                  <a:srgbClr val="0000FF"/>
                </a:solidFill>
                <a:effectLst/>
                <a:latin typeface="Times New Roman"/>
                <a:ea typeface="Times New Roman"/>
                <a:cs typeface="Times New Roman"/>
                <a:hlinkClick r:id="rId9"/>
              </a:rPr>
              <a:t>https://www.gov.uk/government/statistics/adult-social-care-workforce-survey-april-2025</a:t>
            </a:r>
            <a:endParaRPr lang="en-US" sz="1200" dirty="0">
              <a:ea typeface="Calibri"/>
              <a:cs typeface="Times New Roman"/>
            </a:endParaRPr>
          </a:p>
          <a:p>
            <a:pPr marL="342900" marR="0" lvl="0" indent="-342900">
              <a:lnSpc>
                <a:spcPct val="115000"/>
              </a:lnSpc>
              <a:spcBef>
                <a:spcPts val="0"/>
              </a:spcBef>
              <a:spcAft>
                <a:spcPts val="1000"/>
              </a:spcAft>
              <a:buFont typeface="+mj-lt"/>
              <a:buAutoNum type="arabicPeriod"/>
              <a:tabLst>
                <a:tab pos="457200" algn="l"/>
              </a:tabLst>
            </a:pPr>
            <a:r>
              <a:rPr lang="en-US" sz="1200" dirty="0">
                <a:effectLst/>
                <a:latin typeface="Times New Roman"/>
                <a:ea typeface="Times New Roman"/>
                <a:cs typeface="Times New Roman"/>
              </a:rPr>
              <a:t>Department of Health and Social Care. (2026). </a:t>
            </a:r>
            <a:r>
              <a:rPr lang="en-US" sz="1200" i="1" dirty="0">
                <a:effectLst/>
                <a:latin typeface="Times New Roman"/>
                <a:ea typeface="Times New Roman"/>
                <a:cs typeface="Times New Roman"/>
              </a:rPr>
              <a:t>Work-related quality of life of the adult social care workforce in England in 2025</a:t>
            </a:r>
            <a:r>
              <a:rPr lang="en-US" sz="1200" dirty="0">
                <a:effectLst/>
                <a:latin typeface="Times New Roman"/>
                <a:ea typeface="Times New Roman"/>
                <a:cs typeface="Times New Roman"/>
              </a:rPr>
              <a:t>. </a:t>
            </a:r>
            <a:r>
              <a:rPr lang="en-US" sz="1200" u="sng" dirty="0">
                <a:solidFill>
                  <a:srgbClr val="0000FF"/>
                </a:solidFill>
                <a:effectLst/>
                <a:latin typeface="Times New Roman"/>
                <a:ea typeface="Times New Roman"/>
                <a:cs typeface="Times New Roman"/>
                <a:hlinkClick r:id="rId10"/>
              </a:rPr>
              <a:t>https://www.gov.uk/government/publications/work-related-quality-of-life-of-the-adult-social-care-workforce-in-england-in-2025</a:t>
            </a:r>
            <a:endParaRPr lang="en-US" sz="1200" dirty="0">
              <a:ea typeface="Calibri"/>
              <a:cs typeface="Times New Roman"/>
            </a:endParaRPr>
          </a:p>
          <a:p>
            <a:pPr marL="342900" marR="0" lvl="0" indent="-342900">
              <a:lnSpc>
                <a:spcPct val="115000"/>
              </a:lnSpc>
              <a:spcBef>
                <a:spcPts val="0"/>
              </a:spcBef>
              <a:spcAft>
                <a:spcPts val="1000"/>
              </a:spcAft>
              <a:buFont typeface="+mj-lt"/>
              <a:buAutoNum type="arabicPeriod"/>
              <a:tabLst>
                <a:tab pos="457200" algn="l"/>
              </a:tabLst>
            </a:pPr>
            <a:r>
              <a:rPr lang="en-US" sz="1200" dirty="0">
                <a:effectLst/>
                <a:latin typeface="Times New Roman"/>
                <a:ea typeface="Times New Roman"/>
                <a:cs typeface="Times New Roman"/>
              </a:rPr>
              <a:t>Equality Act 2010, c. 15. </a:t>
            </a:r>
            <a:r>
              <a:rPr lang="en-US" sz="1200" u="sng" dirty="0">
                <a:solidFill>
                  <a:srgbClr val="0000FF"/>
                </a:solidFill>
                <a:effectLst/>
                <a:latin typeface="Times New Roman"/>
                <a:ea typeface="Times New Roman"/>
                <a:cs typeface="Times New Roman"/>
                <a:hlinkClick r:id="rId11"/>
              </a:rPr>
              <a:t>https://www.legislation.gov.uk/ukpga/2010/15</a:t>
            </a:r>
            <a:endParaRPr lang="en-US" sz="1200" dirty="0">
              <a:ea typeface="Calibri"/>
              <a:cs typeface="Times New Roman"/>
            </a:endParaRPr>
          </a:p>
          <a:p>
            <a:pPr marL="342900" marR="0" lvl="0" indent="-342900">
              <a:lnSpc>
                <a:spcPct val="115000"/>
              </a:lnSpc>
              <a:spcBef>
                <a:spcPts val="0"/>
              </a:spcBef>
              <a:spcAft>
                <a:spcPts val="1000"/>
              </a:spcAft>
              <a:buFont typeface="+mj-lt"/>
              <a:buAutoNum type="arabicPeriod"/>
              <a:tabLst>
                <a:tab pos="457200" algn="l"/>
              </a:tabLst>
            </a:pPr>
            <a:r>
              <a:rPr lang="en-US" sz="1200" dirty="0">
                <a:effectLst/>
                <a:latin typeface="Times New Roman"/>
                <a:ea typeface="Times New Roman"/>
                <a:cs typeface="Times New Roman"/>
              </a:rPr>
              <a:t>Foster, L. (2021). Active ageing across the life course: Towards a comprehensive approach to prevention. </a:t>
            </a:r>
            <a:r>
              <a:rPr lang="en-US" sz="1200" i="1" dirty="0" err="1">
                <a:effectLst/>
                <a:latin typeface="Times New Roman"/>
                <a:ea typeface="Times New Roman"/>
                <a:cs typeface="Times New Roman"/>
              </a:rPr>
              <a:t>BioMed</a:t>
            </a:r>
            <a:r>
              <a:rPr lang="en-US" sz="1200" i="1" dirty="0">
                <a:effectLst/>
                <a:latin typeface="Times New Roman"/>
                <a:ea typeface="Times New Roman"/>
                <a:cs typeface="Times New Roman"/>
              </a:rPr>
              <a:t> Research International, 2021</a:t>
            </a:r>
            <a:r>
              <a:rPr lang="en-US" sz="1200" dirty="0">
                <a:effectLst/>
                <a:latin typeface="Times New Roman"/>
                <a:ea typeface="Times New Roman"/>
                <a:cs typeface="Times New Roman"/>
              </a:rPr>
              <a:t>, 6650414. </a:t>
            </a:r>
            <a:r>
              <a:rPr lang="en-US" sz="1200" u="sng" dirty="0">
                <a:solidFill>
                  <a:srgbClr val="0000FF"/>
                </a:solidFill>
                <a:effectLst/>
                <a:latin typeface="Times New Roman"/>
                <a:ea typeface="Times New Roman"/>
                <a:cs typeface="Times New Roman"/>
                <a:hlinkClick r:id="rId12"/>
              </a:rPr>
              <a:t>https://doi.org/10.1155/2021/6650414</a:t>
            </a:r>
            <a:endParaRPr lang="en-US" sz="1200" dirty="0">
              <a:ea typeface="Calibri"/>
              <a:cs typeface="Times New Roman"/>
            </a:endParaRPr>
          </a:p>
          <a:p>
            <a:pPr marL="342900" marR="0" lvl="0" indent="-342900">
              <a:lnSpc>
                <a:spcPct val="115000"/>
              </a:lnSpc>
              <a:spcBef>
                <a:spcPts val="0"/>
              </a:spcBef>
              <a:spcAft>
                <a:spcPts val="1000"/>
              </a:spcAft>
              <a:buFont typeface="+mj-lt"/>
              <a:buAutoNum type="arabicPeriod"/>
              <a:tabLst>
                <a:tab pos="457200" algn="l"/>
              </a:tabLst>
            </a:pPr>
            <a:r>
              <a:rPr lang="en-US" sz="1200" dirty="0">
                <a:effectLst/>
                <a:latin typeface="Times New Roman"/>
                <a:ea typeface="Times New Roman"/>
                <a:cs typeface="Times New Roman"/>
              </a:rPr>
              <a:t>Holman, D., &amp; Walker, A. (2021). Understanding unequal ageing: Towards a synthesis of </a:t>
            </a:r>
            <a:r>
              <a:rPr lang="en-US" sz="1200" dirty="0" err="1">
                <a:effectLst/>
                <a:latin typeface="Times New Roman"/>
                <a:ea typeface="Times New Roman"/>
                <a:cs typeface="Times New Roman"/>
              </a:rPr>
              <a:t>intersectionality</a:t>
            </a:r>
            <a:r>
              <a:rPr lang="en-US" sz="1200" dirty="0">
                <a:effectLst/>
                <a:latin typeface="Times New Roman"/>
                <a:ea typeface="Times New Roman"/>
                <a:cs typeface="Times New Roman"/>
              </a:rPr>
              <a:t> and life course analyses. </a:t>
            </a:r>
            <a:r>
              <a:rPr lang="en-US" sz="1200" i="1" dirty="0">
                <a:effectLst/>
                <a:latin typeface="Times New Roman"/>
                <a:ea typeface="Times New Roman"/>
                <a:cs typeface="Times New Roman"/>
              </a:rPr>
              <a:t>European Journal of Ageing, 18</a:t>
            </a:r>
            <a:r>
              <a:rPr lang="en-US" sz="1200" dirty="0">
                <a:effectLst/>
                <a:latin typeface="Times New Roman"/>
                <a:ea typeface="Times New Roman"/>
                <a:cs typeface="Times New Roman"/>
              </a:rPr>
              <a:t>, 239–255. </a:t>
            </a:r>
            <a:r>
              <a:rPr lang="en-US" sz="1200" u="sng" dirty="0">
                <a:solidFill>
                  <a:srgbClr val="0000FF"/>
                </a:solidFill>
                <a:effectLst/>
                <a:latin typeface="Times New Roman"/>
                <a:ea typeface="Times New Roman"/>
                <a:cs typeface="Times New Roman"/>
                <a:hlinkClick r:id="rId13"/>
              </a:rPr>
              <a:t>https://doi.org/10.1007/s10433-020-00582-7</a:t>
            </a:r>
            <a:endParaRPr lang="en-US" sz="1200" dirty="0">
              <a:ea typeface="Calibri"/>
              <a:cs typeface="Times New Roman"/>
            </a:endParaRPr>
          </a:p>
          <a:p>
            <a:pPr marL="342900" marR="0" lvl="0" indent="-342900">
              <a:lnSpc>
                <a:spcPct val="115000"/>
              </a:lnSpc>
              <a:spcBef>
                <a:spcPts val="0"/>
              </a:spcBef>
              <a:spcAft>
                <a:spcPts val="1000"/>
              </a:spcAft>
              <a:buFont typeface="+mj-lt"/>
              <a:buAutoNum type="arabicPeriod"/>
              <a:tabLst>
                <a:tab pos="457200" algn="l"/>
              </a:tabLst>
            </a:pPr>
            <a:r>
              <a:rPr lang="en-US" sz="1200" dirty="0">
                <a:effectLst/>
                <a:latin typeface="Times New Roman"/>
                <a:ea typeface="Times New Roman"/>
                <a:cs typeface="Times New Roman"/>
              </a:rPr>
              <a:t>National Institute for Health and Care Excellence. (2022). </a:t>
            </a:r>
            <a:r>
              <a:rPr lang="en-US" sz="1200" i="1" dirty="0">
                <a:effectLst/>
                <a:latin typeface="Times New Roman"/>
                <a:ea typeface="Times New Roman"/>
                <a:cs typeface="Times New Roman"/>
              </a:rPr>
              <a:t>Digital technologies for delivering physical health and mental health services</a:t>
            </a:r>
            <a:r>
              <a:rPr lang="en-US" sz="1200" dirty="0">
                <a:effectLst/>
                <a:latin typeface="Times New Roman"/>
                <a:ea typeface="Times New Roman"/>
                <a:cs typeface="Times New Roman"/>
              </a:rPr>
              <a:t>. </a:t>
            </a:r>
            <a:r>
              <a:rPr lang="en-US" sz="1200" u="sng" dirty="0">
                <a:solidFill>
                  <a:srgbClr val="0000FF"/>
                </a:solidFill>
                <a:effectLst/>
                <a:latin typeface="Times New Roman"/>
                <a:ea typeface="Times New Roman"/>
                <a:cs typeface="Times New Roman"/>
                <a:hlinkClick r:id="rId14"/>
              </a:rPr>
              <a:t>https://www.nice.org.uk/</a:t>
            </a:r>
            <a:endParaRPr lang="en-US" sz="1200" dirty="0">
              <a:ea typeface="Calibri"/>
              <a:cs typeface="Times New Roman"/>
            </a:endParaRPr>
          </a:p>
          <a:p>
            <a:pPr marL="342900" marR="0" lvl="0" indent="-342900">
              <a:lnSpc>
                <a:spcPct val="115000"/>
              </a:lnSpc>
              <a:spcBef>
                <a:spcPts val="0"/>
              </a:spcBef>
              <a:spcAft>
                <a:spcPts val="1000"/>
              </a:spcAft>
              <a:buFont typeface="+mj-lt"/>
              <a:buAutoNum type="arabicPeriod"/>
              <a:tabLst>
                <a:tab pos="457200" algn="l"/>
              </a:tabLst>
            </a:pPr>
            <a:r>
              <a:rPr lang="en-US" sz="1200" dirty="0">
                <a:effectLst/>
                <a:latin typeface="Times New Roman"/>
                <a:ea typeface="Times New Roman"/>
                <a:cs typeface="Times New Roman"/>
              </a:rPr>
              <a:t>NHS England. (2019). </a:t>
            </a:r>
            <a:r>
              <a:rPr lang="en-US" sz="1200" i="1" dirty="0">
                <a:effectLst/>
                <a:latin typeface="Times New Roman"/>
                <a:ea typeface="Times New Roman"/>
                <a:cs typeface="Times New Roman"/>
              </a:rPr>
              <a:t>What is </a:t>
            </a:r>
            <a:r>
              <a:rPr lang="en-US" sz="1200" i="1" dirty="0" err="1">
                <a:effectLst/>
                <a:latin typeface="Times New Roman"/>
                <a:ea typeface="Times New Roman"/>
                <a:cs typeface="Times New Roman"/>
              </a:rPr>
              <a:t>personalised</a:t>
            </a:r>
            <a:r>
              <a:rPr lang="en-US" sz="1200" i="1" dirty="0">
                <a:effectLst/>
                <a:latin typeface="Times New Roman"/>
                <a:ea typeface="Times New Roman"/>
                <a:cs typeface="Times New Roman"/>
              </a:rPr>
              <a:t> care?</a:t>
            </a:r>
            <a:r>
              <a:rPr lang="en-US" sz="1200" dirty="0">
                <a:effectLst/>
                <a:latin typeface="Times New Roman"/>
                <a:ea typeface="Times New Roman"/>
                <a:cs typeface="Times New Roman"/>
              </a:rPr>
              <a:t> </a:t>
            </a:r>
            <a:r>
              <a:rPr lang="en-US" sz="1200" u="sng" dirty="0">
                <a:solidFill>
                  <a:srgbClr val="0000FF"/>
                </a:solidFill>
                <a:effectLst/>
                <a:latin typeface="Times New Roman"/>
                <a:ea typeface="Times New Roman"/>
                <a:cs typeface="Times New Roman"/>
                <a:hlinkClick r:id="rId15"/>
              </a:rPr>
              <a:t>https://www.england.nhs.uk/personalisedcare/what-is-personalised-care/</a:t>
            </a:r>
            <a:endParaRPr lang="en-US" sz="1200" dirty="0">
              <a:ea typeface="Calibri"/>
              <a:cs typeface="Times New Roman"/>
            </a:endParaRPr>
          </a:p>
          <a:p>
            <a:pPr marL="342900" marR="0" lvl="0" indent="-342900">
              <a:lnSpc>
                <a:spcPct val="115000"/>
              </a:lnSpc>
              <a:spcBef>
                <a:spcPts val="0"/>
              </a:spcBef>
              <a:spcAft>
                <a:spcPts val="1000"/>
              </a:spcAft>
              <a:buFont typeface="+mj-lt"/>
              <a:buAutoNum type="arabicPeriod"/>
              <a:tabLst>
                <a:tab pos="457200" algn="l"/>
              </a:tabLst>
            </a:pPr>
            <a:r>
              <a:rPr lang="en-US" sz="1200" dirty="0">
                <a:effectLst/>
                <a:latin typeface="Times New Roman"/>
                <a:ea typeface="Times New Roman"/>
                <a:cs typeface="Times New Roman"/>
              </a:rPr>
              <a:t>Office for National Statistics. (2025). </a:t>
            </a:r>
            <a:r>
              <a:rPr lang="en-US" sz="1200" i="1" dirty="0">
                <a:effectLst/>
                <a:latin typeface="Times New Roman"/>
                <a:ea typeface="Times New Roman"/>
                <a:cs typeface="Times New Roman"/>
              </a:rPr>
              <a:t>Estimates of the very old, including centenarians, UK: 2002 to 2024</a:t>
            </a:r>
            <a:r>
              <a:rPr lang="en-US" sz="1200" dirty="0">
                <a:effectLst/>
                <a:latin typeface="Times New Roman"/>
                <a:ea typeface="Times New Roman"/>
                <a:cs typeface="Times New Roman"/>
              </a:rPr>
              <a:t>. </a:t>
            </a:r>
            <a:r>
              <a:rPr lang="en-US" sz="1200" u="sng" dirty="0">
                <a:solidFill>
                  <a:srgbClr val="0000FF"/>
                </a:solidFill>
                <a:effectLst/>
                <a:latin typeface="Times New Roman"/>
                <a:ea typeface="Times New Roman"/>
                <a:cs typeface="Times New Roman"/>
                <a:hlinkClick r:id="rId16"/>
              </a:rPr>
              <a:t>https://www.ons.gov.uk/peoplepopulationandcommunity/birthsdeathsandmarriages/ageing</a:t>
            </a:r>
            <a:endParaRPr lang="en-US" sz="1200" dirty="0">
              <a:ea typeface="Calibri"/>
              <a:cs typeface="Times New Roman"/>
            </a:endParaRPr>
          </a:p>
          <a:p>
            <a:pPr marL="342900" marR="0" lvl="0" indent="-342900">
              <a:lnSpc>
                <a:spcPct val="115000"/>
              </a:lnSpc>
              <a:spcBef>
                <a:spcPts val="0"/>
              </a:spcBef>
              <a:spcAft>
                <a:spcPts val="1000"/>
              </a:spcAft>
              <a:buFont typeface="+mj-lt"/>
              <a:buAutoNum type="arabicPeriod"/>
              <a:tabLst>
                <a:tab pos="457200" algn="l"/>
              </a:tabLst>
            </a:pPr>
            <a:r>
              <a:rPr lang="en-US" sz="1200" dirty="0">
                <a:effectLst/>
                <a:latin typeface="Times New Roman"/>
                <a:ea typeface="Times New Roman"/>
                <a:cs typeface="Times New Roman"/>
              </a:rPr>
              <a:t>Office for National Statistics. (2026). </a:t>
            </a:r>
            <a:r>
              <a:rPr lang="en-US" sz="1200" i="1" dirty="0">
                <a:effectLst/>
                <a:latin typeface="Times New Roman"/>
                <a:ea typeface="Times New Roman"/>
                <a:cs typeface="Times New Roman"/>
              </a:rPr>
              <a:t>Population estimates for the UK, England, Wales, Scotland and Northern Ireland</a:t>
            </a:r>
            <a:r>
              <a:rPr lang="en-US" sz="1200" dirty="0">
                <a:effectLst/>
                <a:latin typeface="Times New Roman"/>
                <a:ea typeface="Times New Roman"/>
                <a:cs typeface="Times New Roman"/>
              </a:rPr>
              <a:t>. </a:t>
            </a:r>
            <a:r>
              <a:rPr lang="en-US" sz="1200" u="sng" dirty="0">
                <a:solidFill>
                  <a:srgbClr val="0000FF"/>
                </a:solidFill>
                <a:effectLst/>
                <a:latin typeface="Times New Roman"/>
                <a:ea typeface="Times New Roman"/>
                <a:cs typeface="Times New Roman"/>
                <a:hlinkClick r:id="rId17"/>
              </a:rPr>
              <a:t>https://www.ons.gov.uk/peoplepopulationandcommunity/populationandmigration/populationestimates</a:t>
            </a:r>
            <a:endParaRPr lang="en-US" sz="1200" dirty="0">
              <a:ea typeface="Calibri"/>
              <a:cs typeface="Times New Roman"/>
            </a:endParaRPr>
          </a:p>
          <a:p>
            <a:pPr marL="342900" marR="0" lvl="0" indent="-342900">
              <a:lnSpc>
                <a:spcPct val="115000"/>
              </a:lnSpc>
              <a:spcBef>
                <a:spcPts val="0"/>
              </a:spcBef>
              <a:spcAft>
                <a:spcPts val="1000"/>
              </a:spcAft>
              <a:buFont typeface="+mj-lt"/>
              <a:buAutoNum type="arabicPeriod"/>
              <a:tabLst>
                <a:tab pos="457200" algn="l"/>
              </a:tabLst>
            </a:pPr>
            <a:r>
              <a:rPr lang="en-US" sz="1200" dirty="0">
                <a:effectLst/>
                <a:latin typeface="Times New Roman"/>
                <a:ea typeface="Times New Roman"/>
                <a:cs typeface="Times New Roman"/>
              </a:rPr>
              <a:t>World Health Organization. (2021). </a:t>
            </a:r>
            <a:r>
              <a:rPr lang="en-US" sz="1200" i="1" dirty="0">
                <a:effectLst/>
                <a:latin typeface="Times New Roman"/>
                <a:ea typeface="Times New Roman"/>
                <a:cs typeface="Times New Roman"/>
              </a:rPr>
              <a:t>Global report on ageism</a:t>
            </a:r>
            <a:r>
              <a:rPr lang="en-US" sz="1200" dirty="0">
                <a:effectLst/>
                <a:latin typeface="Times New Roman"/>
                <a:ea typeface="Times New Roman"/>
                <a:cs typeface="Times New Roman"/>
              </a:rPr>
              <a:t>. </a:t>
            </a:r>
            <a:r>
              <a:rPr lang="en-US" sz="1200" u="sng" dirty="0">
                <a:solidFill>
                  <a:srgbClr val="0000FF"/>
                </a:solidFill>
                <a:effectLst/>
                <a:latin typeface="Times New Roman"/>
                <a:ea typeface="Times New Roman"/>
                <a:cs typeface="Times New Roman"/>
                <a:hlinkClick r:id="rId18"/>
              </a:rPr>
              <a:t>https://www.who.int/publications/i/item/9789240016866</a:t>
            </a:r>
            <a:endParaRPr lang="en-US" sz="1200" dirty="0">
              <a:ea typeface="Calibri"/>
              <a:cs typeface="Times New Roman"/>
            </a:endParaRPr>
          </a:p>
          <a:p>
            <a:pPr>
              <a:lnSpc>
                <a:spcPct val="115000"/>
              </a:lnSpc>
              <a:spcAft>
                <a:spcPts val="1000"/>
              </a:spcAft>
            </a:pPr>
            <a:r>
              <a:rPr lang="en-US" sz="1200" dirty="0">
                <a:ea typeface="Calibri"/>
                <a:cs typeface="Times New Roman"/>
              </a:rPr>
              <a:t> </a:t>
            </a:r>
          </a:p>
        </p:txBody>
      </p:sp>
      <p:pic>
        <p:nvPicPr>
          <p:cNvPr id="5" name="Audio 4">
            <a:hlinkClick r:id="" action="ppaction://media"/>
            <a:extLst>
              <a:ext uri="{FF2B5EF4-FFF2-40B4-BE49-F238E27FC236}">
                <a16:creationId xmlns:a16="http://schemas.microsoft.com/office/drawing/2014/main" id="{AADB6ADB-CC31-CAB7-D0AA-7724340E15B0}"/>
              </a:ext>
            </a:extLst>
          </p:cNvPr>
          <p:cNvPicPr>
            <a:picLocks noChangeAspect="1"/>
          </p:cNvPicPr>
          <p:nvPr>
            <a:audioFile r:link="rId2"/>
            <p:extLst>
              <p:ext uri="{DAA4B4D4-6D71-4841-9C94-3DE7FCFB9230}">
                <p14:media xmlns:p14="http://schemas.microsoft.com/office/powerpoint/2010/main" r:embed="rId1"/>
              </p:ext>
            </p:extLst>
          </p:nvPr>
        </p:nvPicPr>
        <p:blipFill>
          <a:blip r:embed="rId19"/>
          <a:srcRect l="-147003" t="-147003" r="-147003" b="-147003"/>
          <a:stretch>
            <a:fillRect/>
          </a:stretch>
        </p:blipFill>
        <p:spPr>
          <a:xfrm>
            <a:off x="11718950" y="4403750"/>
            <a:ext cx="1920240" cy="1920240"/>
          </a:xfrm>
          <a:prstGeom prst="ellipse">
            <a:avLst/>
          </a:prstGeom>
        </p:spPr>
      </p:pic>
    </p:spTree>
    <p:extLst>
      <p:ext uri="{BB962C8B-B14F-4D97-AF65-F5344CB8AC3E}">
        <p14:creationId xmlns:p14="http://schemas.microsoft.com/office/powerpoint/2010/main" val="301559609"/>
      </p:ext>
    </p:extLst>
  </p:cSld>
  <p:clrMapOvr>
    <a:masterClrMapping/>
  </p:clrMapOvr>
  <mc:AlternateContent xmlns:mc="http://schemas.openxmlformats.org/markup-compatibility/2006">
    <mc:Choice xmlns:p14="http://schemas.microsoft.com/office/powerpoint/2010/main" Requires="p14">
      <p:transition spd="slow" p14:dur="2000" advTm="18659"/>
    </mc:Choice>
    <mc:Fallback>
      <p:transition spd="slow" advTm="18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ewsPrint">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Newsprint</Template>
  <TotalTime>623</TotalTime>
  <Words>2423</Words>
  <Application>Microsoft Office PowerPoint</Application>
  <PresentationFormat>Custom</PresentationFormat>
  <Paragraphs>139</Paragraphs>
  <Slides>15</Slides>
  <Notes>0</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Impact</vt:lpstr>
      <vt:lpstr>Times New Roman</vt:lpstr>
      <vt:lpstr>NewsPrint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Self</dc:creator>
  <cp:lastModifiedBy>Shabana Nasreen (2330540)</cp:lastModifiedBy>
  <cp:revision>40</cp:revision>
  <dcterms:created xsi:type="dcterms:W3CDTF">2026-10-06T07:37:01Z</dcterms:created>
  <dcterms:modified xsi:type="dcterms:W3CDTF">2026-10-21T09:39:46Z</dcterms:modified>
</cp:coreProperties>
</file>