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363" r:id="rId2"/>
    <p:sldId id="331" r:id="rId3"/>
    <p:sldId id="390" r:id="rId4"/>
    <p:sldId id="391" r:id="rId5"/>
    <p:sldId id="383" r:id="rId6"/>
    <p:sldId id="394" r:id="rId7"/>
    <p:sldId id="395" r:id="rId8"/>
    <p:sldId id="396" r:id="rId9"/>
    <p:sldId id="406" r:id="rId10"/>
    <p:sldId id="397" r:id="rId11"/>
    <p:sldId id="398" r:id="rId12"/>
    <p:sldId id="400" r:id="rId13"/>
    <p:sldId id="401" r:id="rId14"/>
    <p:sldId id="407" r:id="rId15"/>
    <p:sldId id="399" r:id="rId16"/>
    <p:sldId id="384" r:id="rId17"/>
    <p:sldId id="402" r:id="rId18"/>
    <p:sldId id="403" r:id="rId19"/>
    <p:sldId id="404" r:id="rId20"/>
    <p:sldId id="408" r:id="rId21"/>
    <p:sldId id="405" r:id="rId22"/>
    <p:sldId id="369" r:id="rId23"/>
    <p:sldId id="370"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0449" autoAdjust="0"/>
  </p:normalViewPr>
  <p:slideViewPr>
    <p:cSldViewPr>
      <p:cViewPr varScale="1">
        <p:scale>
          <a:sx n="76" d="100"/>
          <a:sy n="76" d="100"/>
        </p:scale>
        <p:origin x="1152" y="90"/>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2168008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2543104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2920329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1484046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259207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353336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1492989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00523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5989178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a:p>
        </p:txBody>
      </p:sp>
    </p:spTree>
    <p:extLst>
      <p:ext uri="{BB962C8B-B14F-4D97-AF65-F5344CB8AC3E}">
        <p14:creationId xmlns:p14="http://schemas.microsoft.com/office/powerpoint/2010/main" val="28983197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7313780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7649719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3483751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42066221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5521785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www.groupon.co.u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g8p2H7EvoGM"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hyperlink" Target="https://www.youtube.com/watch?v=QU3dRhXmC_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a:t>
            </a:r>
          </a:p>
          <a:p>
            <a:pPr eaLnBrk="1" hangingPunct="1"/>
            <a:r>
              <a:rPr lang="en-GB" altLang="en-US" sz="4000" dirty="0">
                <a:solidFill>
                  <a:srgbClr val="FFFF00"/>
                </a:solidFill>
              </a:rPr>
              <a:t>Analysing </a:t>
            </a:r>
            <a:r>
              <a:rPr lang="en-GB" altLang="en-US" sz="3600" dirty="0">
                <a:solidFill>
                  <a:srgbClr val="FFFF00"/>
                </a:solidFill>
              </a:rPr>
              <a:t>Resources and Capabilities</a:t>
            </a:r>
            <a:endParaRPr lang="en-GB" altLang="en-US" dirty="0">
              <a:solidFill>
                <a:schemeClr val="tx1"/>
              </a:solidFill>
            </a:endParaRPr>
          </a:p>
        </p:txBody>
      </p:sp>
      <p:sp>
        <p:nvSpPr>
          <p:cNvPr id="6" name="Subtitle 4">
            <a:extLst>
              <a:ext uri="{FF2B5EF4-FFF2-40B4-BE49-F238E27FC236}">
                <a16:creationId xmlns:a16="http://schemas.microsoft.com/office/drawing/2014/main" id="{B54A9E6A-E8CA-4198-BA6F-5B1A7040BFB6}"/>
              </a:ext>
            </a:extLst>
          </p:cNvPr>
          <p:cNvSpPr txBox="1">
            <a:spLocks/>
          </p:cNvSpPr>
          <p:nvPr/>
        </p:nvSpPr>
        <p:spPr bwMode="auto">
          <a:xfrm>
            <a:off x="479376" y="2276872"/>
            <a:ext cx="10945216"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for SMEs</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412776"/>
            <a:ext cx="10729191" cy="4032448"/>
          </a:xfrm>
        </p:spPr>
        <p:txBody>
          <a:bodyPr/>
          <a:lstStyle/>
          <a:p>
            <a:pPr algn="just"/>
            <a:r>
              <a:rPr lang="en-GB" sz="3000" dirty="0"/>
              <a:t>Identify organisational resources and capabilities and how these relate to the strategies of organisations.</a:t>
            </a:r>
          </a:p>
          <a:p>
            <a:pPr algn="just"/>
            <a:r>
              <a:rPr lang="en-GB" sz="3000" dirty="0"/>
              <a:t>Analyse how resources and capabilities might provide sustainable competitive advantage on the basis of their Value, Rarity, Inimitability and Organisational support (VRIO).</a:t>
            </a:r>
          </a:p>
          <a:p>
            <a:pPr algn="just"/>
            <a:r>
              <a:rPr lang="en-GB" sz="3000" dirty="0"/>
              <a:t>Diagnose resources and capabilities by means of VRIO analysis, value chain analysis, activity systems mapping, benchmarking and SWOT analysis.</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Layers of the Business Environment</a:t>
            </a:r>
          </a:p>
        </p:txBody>
      </p:sp>
      <p:pic>
        <p:nvPicPr>
          <p:cNvPr id="3" name="Picture 2">
            <a:extLst>
              <a:ext uri="{FF2B5EF4-FFF2-40B4-BE49-F238E27FC236}">
                <a16:creationId xmlns:a16="http://schemas.microsoft.com/office/drawing/2014/main" id="{B7B17D24-817A-4238-9C6B-65BC9073D2BA}"/>
              </a:ext>
            </a:extLst>
          </p:cNvPr>
          <p:cNvPicPr>
            <a:picLocks noChangeAspect="1"/>
          </p:cNvPicPr>
          <p:nvPr/>
        </p:nvPicPr>
        <p:blipFill>
          <a:blip r:embed="rId3"/>
          <a:stretch>
            <a:fillRect/>
          </a:stretch>
        </p:blipFill>
        <p:spPr>
          <a:xfrm>
            <a:off x="6096000" y="980728"/>
            <a:ext cx="5472608" cy="4661253"/>
          </a:xfrm>
          <a:prstGeom prst="rect">
            <a:avLst/>
          </a:prstGeom>
        </p:spPr>
      </p:pic>
      <p:sp>
        <p:nvSpPr>
          <p:cNvPr id="6" name="Content Placeholder 2">
            <a:extLst>
              <a:ext uri="{FF2B5EF4-FFF2-40B4-BE49-F238E27FC236}">
                <a16:creationId xmlns:a16="http://schemas.microsoft.com/office/drawing/2014/main" id="{C9682EC4-58F7-4600-93FD-C496C6372630}"/>
              </a:ext>
            </a:extLst>
          </p:cNvPr>
          <p:cNvSpPr txBox="1">
            <a:spLocks/>
          </p:cNvSpPr>
          <p:nvPr/>
        </p:nvSpPr>
        <p:spPr bwMode="auto">
          <a:xfrm>
            <a:off x="676151" y="1174050"/>
            <a:ext cx="5328591" cy="42746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200" dirty="0"/>
              <a:t>So far, our emphasis has been on the external environment of the firm to evaluate opportunities and threats. </a:t>
            </a:r>
          </a:p>
          <a:p>
            <a:pPr algn="just"/>
            <a:r>
              <a:rPr lang="en-GB" sz="2200" dirty="0"/>
              <a:t>In this session, our emphasis shifts to the internal environment of the firm - specifically, with the resources and capabilities of the firm.</a:t>
            </a:r>
          </a:p>
          <a:p>
            <a:pPr algn="just"/>
            <a:r>
              <a:rPr lang="en-GB" altLang="en-US" sz="2200" dirty="0"/>
              <a:t>The external environment is not the only force that affects company’s performance. Within any given industry some companies are more profitable than others.</a:t>
            </a:r>
          </a:p>
        </p:txBody>
      </p:sp>
      <p:cxnSp>
        <p:nvCxnSpPr>
          <p:cNvPr id="5" name="Straight Arrow Connector 4">
            <a:extLst>
              <a:ext uri="{FF2B5EF4-FFF2-40B4-BE49-F238E27FC236}">
                <a16:creationId xmlns:a16="http://schemas.microsoft.com/office/drawing/2014/main" id="{A3BF348B-9F7D-4C9F-B654-D5CBED8B8071}"/>
              </a:ext>
            </a:extLst>
          </p:cNvPr>
          <p:cNvCxnSpPr/>
          <p:nvPr/>
        </p:nvCxnSpPr>
        <p:spPr>
          <a:xfrm>
            <a:off x="4007768" y="3501008"/>
            <a:ext cx="4176464" cy="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8" name="Straight Arrow Connector 7">
            <a:extLst>
              <a:ext uri="{FF2B5EF4-FFF2-40B4-BE49-F238E27FC236}">
                <a16:creationId xmlns:a16="http://schemas.microsoft.com/office/drawing/2014/main" id="{A1110B22-15BB-4B13-A37E-C4494404BDE5}"/>
              </a:ext>
            </a:extLst>
          </p:cNvPr>
          <p:cNvCxnSpPr/>
          <p:nvPr/>
        </p:nvCxnSpPr>
        <p:spPr>
          <a:xfrm flipV="1">
            <a:off x="5519936" y="1772816"/>
            <a:ext cx="1728192" cy="36004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0" name="Straight Arrow Connector 9">
            <a:extLst>
              <a:ext uri="{FF2B5EF4-FFF2-40B4-BE49-F238E27FC236}">
                <a16:creationId xmlns:a16="http://schemas.microsoft.com/office/drawing/2014/main" id="{31B27141-C68F-40E3-B6CF-01DABE738CBE}"/>
              </a:ext>
            </a:extLst>
          </p:cNvPr>
          <p:cNvCxnSpPr>
            <a:cxnSpLocks/>
          </p:cNvCxnSpPr>
          <p:nvPr/>
        </p:nvCxnSpPr>
        <p:spPr>
          <a:xfrm>
            <a:off x="5519936" y="2132856"/>
            <a:ext cx="1872208" cy="21602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3" name="Straight Arrow Connector 12">
            <a:extLst>
              <a:ext uri="{FF2B5EF4-FFF2-40B4-BE49-F238E27FC236}">
                <a16:creationId xmlns:a16="http://schemas.microsoft.com/office/drawing/2014/main" id="{9DDFDC2C-2CC7-4346-8A3A-8D35D64F7F40}"/>
              </a:ext>
            </a:extLst>
          </p:cNvPr>
          <p:cNvCxnSpPr>
            <a:cxnSpLocks/>
          </p:cNvCxnSpPr>
          <p:nvPr/>
        </p:nvCxnSpPr>
        <p:spPr>
          <a:xfrm>
            <a:off x="5519936" y="2132856"/>
            <a:ext cx="2088232" cy="899594"/>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99061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1000" fill="hold"/>
                                        <p:tgtEl>
                                          <p:spTgt spid="6"/>
                                        </p:tgtEl>
                                        <p:attrNameLst>
                                          <p:attrName>ppt_y</p:attrName>
                                        </p:attrNameLst>
                                      </p:cBhvr>
                                      <p:tavLst>
                                        <p:tav tm="0">
                                          <p:val>
                                            <p:strVal val="#ppt_y+.1"/>
                                          </p:val>
                                        </p:tav>
                                        <p:tav tm="100000">
                                          <p:val>
                                            <p:strVal val="#ppt_y"/>
                                          </p:val>
                                        </p:tav>
                                      </p:tavLst>
                                    </p:anim>
                                  </p:childTnLst>
                                </p:cTn>
                              </p:par>
                              <p:par>
                                <p:cTn id="18" presetID="42"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1000"/>
                                        <p:tgtEl>
                                          <p:spTgt spid="8"/>
                                        </p:tgtEl>
                                      </p:cBhvr>
                                    </p:animEffect>
                                    <p:anim calcmode="lin" valueType="num">
                                      <p:cBhvr>
                                        <p:cTn id="21" dur="1000" fill="hold"/>
                                        <p:tgtEl>
                                          <p:spTgt spid="8"/>
                                        </p:tgtEl>
                                        <p:attrNameLst>
                                          <p:attrName>ppt_x</p:attrName>
                                        </p:attrNameLst>
                                      </p:cBhvr>
                                      <p:tavLst>
                                        <p:tav tm="0">
                                          <p:val>
                                            <p:strVal val="#ppt_x"/>
                                          </p:val>
                                        </p:tav>
                                        <p:tav tm="100000">
                                          <p:val>
                                            <p:strVal val="#ppt_x"/>
                                          </p:val>
                                        </p:tav>
                                      </p:tavLst>
                                    </p:anim>
                                    <p:anim calcmode="lin" valueType="num">
                                      <p:cBhvr>
                                        <p:cTn id="22" dur="1000" fill="hold"/>
                                        <p:tgtEl>
                                          <p:spTgt spid="8"/>
                                        </p:tgtEl>
                                        <p:attrNameLst>
                                          <p:attrName>ppt_y</p:attrName>
                                        </p:attrNameLst>
                                      </p:cBhvr>
                                      <p:tavLst>
                                        <p:tav tm="0">
                                          <p:val>
                                            <p:strVal val="#ppt_y+.1"/>
                                          </p:val>
                                        </p:tav>
                                        <p:tav tm="100000">
                                          <p:val>
                                            <p:strVal val="#ppt_y"/>
                                          </p:val>
                                        </p:tav>
                                      </p:tavLst>
                                    </p:anim>
                                  </p:childTnLst>
                                </p:cTn>
                              </p:par>
                              <p:par>
                                <p:cTn id="23" presetID="42"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1000"/>
                                        <p:tgtEl>
                                          <p:spTgt spid="10"/>
                                        </p:tgtEl>
                                      </p:cBhvr>
                                    </p:animEffect>
                                    <p:anim calcmode="lin" valueType="num">
                                      <p:cBhvr>
                                        <p:cTn id="26" dur="1000" fill="hold"/>
                                        <p:tgtEl>
                                          <p:spTgt spid="10"/>
                                        </p:tgtEl>
                                        <p:attrNameLst>
                                          <p:attrName>ppt_x</p:attrName>
                                        </p:attrNameLst>
                                      </p:cBhvr>
                                      <p:tavLst>
                                        <p:tav tm="0">
                                          <p:val>
                                            <p:strVal val="#ppt_x"/>
                                          </p:val>
                                        </p:tav>
                                        <p:tav tm="100000">
                                          <p:val>
                                            <p:strVal val="#ppt_x"/>
                                          </p:val>
                                        </p:tav>
                                      </p:tavLst>
                                    </p:anim>
                                    <p:anim calcmode="lin" valueType="num">
                                      <p:cBhvr>
                                        <p:cTn id="27" dur="1000" fill="hold"/>
                                        <p:tgtEl>
                                          <p:spTgt spid="10"/>
                                        </p:tgtEl>
                                        <p:attrNameLst>
                                          <p:attrName>ppt_y</p:attrName>
                                        </p:attrNameLst>
                                      </p:cBhvr>
                                      <p:tavLst>
                                        <p:tav tm="0">
                                          <p:val>
                                            <p:strVal val="#ppt_y+.1"/>
                                          </p:val>
                                        </p:tav>
                                        <p:tav tm="100000">
                                          <p:val>
                                            <p:strVal val="#ppt_y"/>
                                          </p:val>
                                        </p:tav>
                                      </p:tavLst>
                                    </p:anim>
                                  </p:childTnLst>
                                </p:cTn>
                              </p:par>
                              <p:par>
                                <p:cTn id="28" presetID="42" presetClass="entr" presetSubtype="0" fill="hold"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1000"/>
                                        <p:tgtEl>
                                          <p:spTgt spid="13"/>
                                        </p:tgtEl>
                                      </p:cBhvr>
                                    </p:animEffect>
                                    <p:anim calcmode="lin" valueType="num">
                                      <p:cBhvr>
                                        <p:cTn id="31" dur="1000" fill="hold"/>
                                        <p:tgtEl>
                                          <p:spTgt spid="13"/>
                                        </p:tgtEl>
                                        <p:attrNameLst>
                                          <p:attrName>ppt_x</p:attrName>
                                        </p:attrNameLst>
                                      </p:cBhvr>
                                      <p:tavLst>
                                        <p:tav tm="0">
                                          <p:val>
                                            <p:strVal val="#ppt_x"/>
                                          </p:val>
                                        </p:tav>
                                        <p:tav tm="100000">
                                          <p:val>
                                            <p:strVal val="#ppt_x"/>
                                          </p:val>
                                        </p:tav>
                                      </p:tavLst>
                                    </p:anim>
                                    <p:anim calcmode="lin" valueType="num">
                                      <p:cBhvr>
                                        <p:cTn id="3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Effect transition="in" filter="fade">
                                      <p:cBhvr>
                                        <p:cTn id="37" dur="1000"/>
                                        <p:tgtEl>
                                          <p:spTgt spid="6">
                                            <p:txEl>
                                              <p:pRg st="1" end="1"/>
                                            </p:txEl>
                                          </p:spTgt>
                                        </p:tgtEl>
                                      </p:cBhvr>
                                    </p:animEffect>
                                    <p:anim calcmode="lin" valueType="num">
                                      <p:cBhvr>
                                        <p:cTn id="3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1" end="1"/>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Effect transition="in" filter="fade">
                                      <p:cBhvr>
                                        <p:cTn id="49" dur="1000"/>
                                        <p:tgtEl>
                                          <p:spTgt spid="6">
                                            <p:txEl>
                                              <p:pRg st="2" end="2"/>
                                            </p:txEl>
                                          </p:spTgt>
                                        </p:tgtEl>
                                      </p:cBhvr>
                                    </p:animEffect>
                                    <p:anim calcmode="lin" valueType="num">
                                      <p:cBhvr>
                                        <p:cTn id="5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69751" y="2310642"/>
            <a:ext cx="11089232" cy="1611560"/>
          </a:xfrm>
        </p:spPr>
        <p:txBody>
          <a:bodyPr/>
          <a:lstStyle/>
          <a:p>
            <a:pPr eaLnBrk="1" hangingPunct="1"/>
            <a:r>
              <a:rPr lang="en-GB" altLang="en-US" sz="3200" b="1" dirty="0">
                <a:latin typeface="Arial" panose="020B0604020202020204" pitchFamily="34" charset="0"/>
                <a:cs typeface="Arial" panose="020B0604020202020204" pitchFamily="34" charset="0"/>
              </a:rPr>
              <a:t>Why within a particular industry do some companies outperform others? What is the basis of their competitive advantage?</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328" y="153751"/>
            <a:ext cx="2254560" cy="2132856"/>
          </a:xfrm>
          <a:prstGeom prst="rect">
            <a:avLst/>
          </a:prstGeom>
        </p:spPr>
      </p:pic>
      <p:sp>
        <p:nvSpPr>
          <p:cNvPr id="6" name="Content Placeholder 2">
            <a:extLst>
              <a:ext uri="{FF2B5EF4-FFF2-40B4-BE49-F238E27FC236}">
                <a16:creationId xmlns:a16="http://schemas.microsoft.com/office/drawing/2014/main" id="{7F423A7D-C2DF-4314-B125-573906F5663A}"/>
              </a:ext>
            </a:extLst>
          </p:cNvPr>
          <p:cNvSpPr txBox="1">
            <a:spLocks/>
          </p:cNvSpPr>
          <p:nvPr/>
        </p:nvSpPr>
        <p:spPr bwMode="auto">
          <a:xfrm>
            <a:off x="676150" y="4293096"/>
            <a:ext cx="10676433" cy="110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200" dirty="0"/>
              <a:t>The answer is that companies which outperform their rivals do so because they are </a:t>
            </a:r>
            <a:r>
              <a:rPr lang="en-GB" sz="2200" b="1" dirty="0">
                <a:solidFill>
                  <a:srgbClr val="FF0000"/>
                </a:solidFill>
              </a:rPr>
              <a:t>more efficient</a:t>
            </a:r>
            <a:r>
              <a:rPr lang="en-GB" sz="2200" dirty="0"/>
              <a:t>, have </a:t>
            </a:r>
            <a:r>
              <a:rPr lang="en-GB" sz="2200" b="1" dirty="0">
                <a:solidFill>
                  <a:schemeClr val="accent2">
                    <a:lumMod val="50000"/>
                  </a:schemeClr>
                </a:solidFill>
              </a:rPr>
              <a:t>higher product quality</a:t>
            </a:r>
            <a:r>
              <a:rPr lang="en-GB" sz="2200" dirty="0"/>
              <a:t>, are </a:t>
            </a:r>
            <a:r>
              <a:rPr lang="en-GB" sz="2200" b="1" dirty="0">
                <a:solidFill>
                  <a:srgbClr val="7030A0"/>
                </a:solidFill>
              </a:rPr>
              <a:t>more innovative</a:t>
            </a:r>
            <a:r>
              <a:rPr lang="en-GB" sz="2200" dirty="0"/>
              <a:t> or are </a:t>
            </a:r>
            <a:r>
              <a:rPr lang="en-GB" sz="2200" b="1" dirty="0">
                <a:solidFill>
                  <a:schemeClr val="accent1">
                    <a:lumMod val="75000"/>
                  </a:schemeClr>
                </a:solidFill>
              </a:rPr>
              <a:t>more responsive to their customers</a:t>
            </a:r>
            <a:r>
              <a:rPr lang="en-GB" sz="2200" dirty="0"/>
              <a:t> than their rivals.</a:t>
            </a: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171"/>
                                        </p:tgtEl>
                                        <p:attrNameLst>
                                          <p:attrName>style.visibility</p:attrName>
                                        </p:attrNameLst>
                                      </p:cBhvr>
                                      <p:to>
                                        <p:strVal val="visible"/>
                                      </p:to>
                                    </p:set>
                                    <p:animEffect transition="in" filter="fade">
                                      <p:cBhvr>
                                        <p:cTn id="15" dur="1000"/>
                                        <p:tgtEl>
                                          <p:spTgt spid="7171"/>
                                        </p:tgtEl>
                                      </p:cBhvr>
                                    </p:animEffect>
                                    <p:anim calcmode="lin" valueType="num">
                                      <p:cBhvr>
                                        <p:cTn id="16" dur="1000" fill="hold"/>
                                        <p:tgtEl>
                                          <p:spTgt spid="7171"/>
                                        </p:tgtEl>
                                        <p:attrNameLst>
                                          <p:attrName>ppt_x</p:attrName>
                                        </p:attrNameLst>
                                      </p:cBhvr>
                                      <p:tavLst>
                                        <p:tav tm="0">
                                          <p:val>
                                            <p:strVal val="#ppt_x"/>
                                          </p:val>
                                        </p:tav>
                                        <p:tav tm="100000">
                                          <p:val>
                                            <p:strVal val="#ppt_x"/>
                                          </p:val>
                                        </p:tav>
                                      </p:tavLst>
                                    </p:anim>
                                    <p:anim calcmode="lin" valueType="num">
                                      <p:cBhvr>
                                        <p:cTn id="17"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Basic Framework for Strategy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648072"/>
          </a:xfrm>
        </p:spPr>
        <p:txBody>
          <a:bodyPr/>
          <a:lstStyle/>
          <a:p>
            <a:pPr algn="just"/>
            <a:r>
              <a:rPr lang="en-GB" sz="3000" dirty="0"/>
              <a:t>Strategy as a link between the firm and its environment.</a:t>
            </a:r>
          </a:p>
          <a:p>
            <a:pPr marL="0" indent="0" eaLnBrk="1" hangingPunct="1">
              <a:buNone/>
              <a:defRPr/>
            </a:pPr>
            <a:endParaRPr lang="en-GB" altLang="en-US" sz="2400" dirty="0"/>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1199456" y="1700808"/>
            <a:ext cx="9192344" cy="2304281"/>
          </a:xfrm>
          <a:prstGeom prst="rect">
            <a:avLst/>
          </a:prstGeom>
        </p:spPr>
      </p:pic>
      <p:sp>
        <p:nvSpPr>
          <p:cNvPr id="5" name="Content Placeholder 2">
            <a:extLst>
              <a:ext uri="{FF2B5EF4-FFF2-40B4-BE49-F238E27FC236}">
                <a16:creationId xmlns:a16="http://schemas.microsoft.com/office/drawing/2014/main" id="{808603F4-8C5F-48BC-9B62-D7EED3D2691B}"/>
              </a:ext>
            </a:extLst>
          </p:cNvPr>
          <p:cNvSpPr txBox="1">
            <a:spLocks/>
          </p:cNvSpPr>
          <p:nvPr/>
        </p:nvSpPr>
        <p:spPr bwMode="auto">
          <a:xfrm>
            <a:off x="713401" y="4023296"/>
            <a:ext cx="10765195" cy="156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dirty="0"/>
              <a:t>Strategy is concerned with matching a firm’s resources and capabilities to the opportunities that arise in the external environment. </a:t>
            </a:r>
            <a:endParaRPr lang="en-GB" altLang="en-US" sz="2400" dirty="0"/>
          </a:p>
        </p:txBody>
      </p:sp>
    </p:spTree>
    <p:extLst>
      <p:ext uri="{BB962C8B-B14F-4D97-AF65-F5344CB8AC3E}">
        <p14:creationId xmlns:p14="http://schemas.microsoft.com/office/powerpoint/2010/main" val="17868366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Analysing Resources and Capabilities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The </a:t>
            </a:r>
            <a:r>
              <a:rPr lang="en-GB" sz="2700" b="1" dirty="0">
                <a:solidFill>
                  <a:srgbClr val="FF0000"/>
                </a:solidFill>
              </a:rPr>
              <a:t>resources and capabilities</a:t>
            </a:r>
            <a:r>
              <a:rPr lang="en-GB" sz="2700" dirty="0"/>
              <a:t> of an organisation contribute to its long-term survival and potentially to competitive advantage.</a:t>
            </a:r>
          </a:p>
          <a:p>
            <a:pPr algn="just"/>
            <a:r>
              <a:rPr lang="en-GB" sz="2700" dirty="0"/>
              <a:t>The </a:t>
            </a:r>
            <a:r>
              <a:rPr lang="en-GB" sz="2700" b="1" dirty="0">
                <a:solidFill>
                  <a:srgbClr val="FF0000"/>
                </a:solidFill>
              </a:rPr>
              <a:t>resources</a:t>
            </a:r>
            <a:r>
              <a:rPr lang="en-GB" sz="2700" dirty="0"/>
              <a:t> of an organisation are those assets that deliver value added in the organisation. The </a:t>
            </a:r>
            <a:r>
              <a:rPr lang="en-GB" sz="2700" b="1" dirty="0">
                <a:solidFill>
                  <a:srgbClr val="FF0000"/>
                </a:solidFill>
              </a:rPr>
              <a:t>capabilities</a:t>
            </a:r>
            <a:r>
              <a:rPr lang="en-GB" sz="2700" dirty="0"/>
              <a:t> of an organisation are those management skills, routines and leadership that deploy, share and generate value from the resources of the organisation.</a:t>
            </a:r>
          </a:p>
          <a:p>
            <a:pPr algn="just"/>
            <a:r>
              <a:rPr lang="en-GB" sz="2700" dirty="0"/>
              <a:t>Analysing the resources and capabilities of an organisation has a dual purpose:</a:t>
            </a:r>
          </a:p>
          <a:p>
            <a:pPr lvl="1" algn="just"/>
            <a:r>
              <a:rPr lang="en-GB" sz="2100" dirty="0"/>
              <a:t>to identify where value is added in the organisation</a:t>
            </a:r>
          </a:p>
          <a:p>
            <a:pPr lvl="1" algn="just"/>
            <a:r>
              <a:rPr lang="en-GB" sz="2100" dirty="0"/>
              <a:t>to explore and enhance the competitive advantages of the organisation’s resources</a:t>
            </a:r>
          </a:p>
          <a:p>
            <a:pPr algn="just"/>
            <a:endParaRPr lang="en-GB" sz="2700" dirty="0"/>
          </a:p>
          <a:p>
            <a:pPr marL="0" indent="0" algn="just">
              <a:buNone/>
            </a:pPr>
            <a:endParaRPr lang="en-GB" sz="2700" dirty="0"/>
          </a:p>
        </p:txBody>
      </p:sp>
    </p:spTree>
    <p:extLst>
      <p:ext uri="{BB962C8B-B14F-4D97-AF65-F5344CB8AC3E}">
        <p14:creationId xmlns:p14="http://schemas.microsoft.com/office/powerpoint/2010/main" val="13546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Resources and Capabilities</a:t>
            </a:r>
          </a:p>
        </p:txBody>
      </p:sp>
      <p:pic>
        <p:nvPicPr>
          <p:cNvPr id="2" name="Picture 1">
            <a:extLst>
              <a:ext uri="{FF2B5EF4-FFF2-40B4-BE49-F238E27FC236}">
                <a16:creationId xmlns:a16="http://schemas.microsoft.com/office/drawing/2014/main" id="{CB57F310-9FEB-45BF-AE5F-3FE9BB5B0301}"/>
              </a:ext>
            </a:extLst>
          </p:cNvPr>
          <p:cNvPicPr>
            <a:picLocks noChangeAspect="1"/>
          </p:cNvPicPr>
          <p:nvPr/>
        </p:nvPicPr>
        <p:blipFill>
          <a:blip r:embed="rId3"/>
          <a:stretch>
            <a:fillRect/>
          </a:stretch>
        </p:blipFill>
        <p:spPr>
          <a:xfrm>
            <a:off x="559330" y="2636912"/>
            <a:ext cx="11089233" cy="2928342"/>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493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Resources and capabilities are typically related. Resources are certainly important, but how an organisation employs and deploys its resources matters at least as much. </a:t>
            </a:r>
          </a:p>
        </p:txBody>
      </p:sp>
    </p:spTree>
    <p:extLst>
      <p:ext uri="{BB962C8B-B14F-4D97-AF65-F5344CB8AC3E}">
        <p14:creationId xmlns:p14="http://schemas.microsoft.com/office/powerpoint/2010/main" val="4073967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Categories of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9828" y="980728"/>
            <a:ext cx="11072344" cy="4752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dirty="0">
                <a:solidFill>
                  <a:srgbClr val="FF0000"/>
                </a:solidFill>
              </a:rPr>
              <a:t>Tangible Resources </a:t>
            </a:r>
            <a:r>
              <a:rPr lang="en-GB" sz="2700" dirty="0"/>
              <a:t>- are the physical resources of the organisation that contribute to its value added. Plant, Building, Equipment, …</a:t>
            </a:r>
          </a:p>
          <a:p>
            <a:pPr algn="just">
              <a:buClr>
                <a:schemeClr val="tx1"/>
              </a:buClr>
            </a:pPr>
            <a:r>
              <a:rPr lang="en-GB" sz="2700" b="1" dirty="0">
                <a:solidFill>
                  <a:srgbClr val="FF0000"/>
                </a:solidFill>
              </a:rPr>
              <a:t>Intangible Resources </a:t>
            </a:r>
            <a:r>
              <a:rPr lang="en-GB" sz="2700" dirty="0"/>
              <a:t>- are those resources that have no physical presence but represent real benefit to the organisation. Brand name, Patent, Technology, Service Level, …</a:t>
            </a:r>
          </a:p>
          <a:p>
            <a:pPr algn="just">
              <a:buClr>
                <a:schemeClr val="tx1"/>
              </a:buClr>
            </a:pPr>
            <a:r>
              <a:rPr lang="en-GB" sz="2700" b="1" dirty="0">
                <a:solidFill>
                  <a:srgbClr val="FF0000"/>
                </a:solidFill>
              </a:rPr>
              <a:t>Organisational Capabilities </a:t>
            </a:r>
            <a:r>
              <a:rPr lang="en-GB" sz="2700" dirty="0"/>
              <a:t>- are the skills, routines, management and leadership of the organisation. Having tangible and intangible resources is not enough: the organisation must also be able to deploy and share these resources, to link various parts of the organisation together and to co-ordinate the many activities effectively across the organisation.</a:t>
            </a:r>
          </a:p>
          <a:p>
            <a:pPr algn="just">
              <a:buClr>
                <a:schemeClr val="tx1"/>
              </a:buClr>
            </a:pPr>
            <a:endParaRPr lang="en-GB" sz="2700" dirty="0"/>
          </a:p>
        </p:txBody>
      </p:sp>
    </p:spTree>
    <p:extLst>
      <p:ext uri="{BB962C8B-B14F-4D97-AF65-F5344CB8AC3E}">
        <p14:creationId xmlns:p14="http://schemas.microsoft.com/office/powerpoint/2010/main" val="294770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Threshold and 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700" b="1" dirty="0">
                <a:solidFill>
                  <a:srgbClr val="FF0000"/>
                </a:solidFill>
              </a:rPr>
              <a:t>Threshold resources and capabilities </a:t>
            </a:r>
            <a:r>
              <a:rPr lang="en-GB" sz="2700" dirty="0"/>
              <a:t>are those needed for an organisation to meet the necessary requirements to compete in a given market and achieve parity with competitors in that market. Without these, the organisation could not survive over time.</a:t>
            </a:r>
          </a:p>
          <a:p>
            <a:pPr algn="just">
              <a:buClr>
                <a:schemeClr val="tx1"/>
              </a:buClr>
            </a:pPr>
            <a:r>
              <a:rPr lang="en-GB" sz="2700" b="1" dirty="0">
                <a:solidFill>
                  <a:srgbClr val="FF0000"/>
                </a:solidFill>
              </a:rPr>
              <a:t>Distinctive resources and capabilities </a:t>
            </a:r>
            <a:r>
              <a:rPr lang="en-GB" sz="2700" dirty="0"/>
              <a:t>are required to achieve competitive advantage. These are dependent on an organisation having a distinctiveness or uniqueness that are of value to customers and which competitors find difficult to imitate or obtain.</a:t>
            </a:r>
          </a:p>
          <a:p>
            <a:pPr lvl="2" indent="-342900" algn="just">
              <a:buClr>
                <a:schemeClr val="tx1"/>
              </a:buClr>
              <a:buFont typeface="Wingdings" panose="05000000000000000000" pitchFamily="2" charset="2"/>
              <a:buChar char="Ø"/>
            </a:pPr>
            <a:r>
              <a:rPr lang="en-GB" sz="1900" dirty="0"/>
              <a:t>Distinctive resources: e.g. a long-established brand </a:t>
            </a:r>
          </a:p>
          <a:p>
            <a:pPr lvl="2" indent="-342900" algn="just">
              <a:buClr>
                <a:schemeClr val="tx1"/>
              </a:buClr>
              <a:buFont typeface="Wingdings" panose="05000000000000000000" pitchFamily="2" charset="2"/>
              <a:buChar char="Ø"/>
            </a:pPr>
            <a:r>
              <a:rPr lang="en-GB" sz="1900" dirty="0"/>
              <a:t>Distinctive capabilities: ways of doing things that are unique to that organisation and valuable to customers and difficult for rivals to obtain or imitate, e.g. R&amp;D capabilities</a:t>
            </a:r>
          </a:p>
        </p:txBody>
      </p:sp>
    </p:spTree>
    <p:extLst>
      <p:ext uri="{BB962C8B-B14F-4D97-AF65-F5344CB8AC3E}">
        <p14:creationId xmlns:p14="http://schemas.microsoft.com/office/powerpoint/2010/main" val="4050875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Effect transition="in" filter="fade">
                                      <p:cBhvr>
                                        <p:cTn id="19" dur="1000"/>
                                        <p:tgtEl>
                                          <p:spTgt spid="5">
                                            <p:txEl>
                                              <p:pRg st="2" end="2"/>
                                            </p:txEl>
                                          </p:spTgt>
                                        </p:tgtEl>
                                      </p:cBhvr>
                                    </p:animEffect>
                                    <p:anim calcmode="lin" valueType="num">
                                      <p:cBhvr>
                                        <p:cTn id="20"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Effect transition="in" filter="fade">
                                      <p:cBhvr>
                                        <p:cTn id="24" dur="1000"/>
                                        <p:tgtEl>
                                          <p:spTgt spid="5">
                                            <p:txEl>
                                              <p:pRg st="3" end="3"/>
                                            </p:txEl>
                                          </p:spTgt>
                                        </p:tgtEl>
                                      </p:cBhvr>
                                    </p:animEffect>
                                    <p:anim calcmode="lin" valueType="num">
                                      <p:cBhvr>
                                        <p:cTn id="25"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Distinctive Resources and Capabilities</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997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400" b="1" dirty="0">
                <a:solidFill>
                  <a:srgbClr val="FF0000"/>
                </a:solidFill>
              </a:rPr>
              <a:t>Distinctive resources and </a:t>
            </a:r>
            <a:r>
              <a:rPr lang="en-GB" sz="2400" b="1">
                <a:solidFill>
                  <a:srgbClr val="FF0000"/>
                </a:solidFill>
              </a:rPr>
              <a:t>capabilities </a:t>
            </a:r>
            <a:r>
              <a:rPr lang="en-GB" sz="2400"/>
              <a:t>are </a:t>
            </a:r>
            <a:r>
              <a:rPr lang="en-GB" sz="2400" dirty="0"/>
              <a:t>necessary for sustainable competitive advantage and superior economic performance.</a:t>
            </a:r>
          </a:p>
          <a:p>
            <a:pPr algn="just">
              <a:buClr>
                <a:schemeClr val="tx1"/>
              </a:buClr>
            </a:pPr>
            <a:r>
              <a:rPr lang="en-GB" sz="2400" dirty="0"/>
              <a:t>Four key criteria by which resources and capabilities can be assessed in terms of them providing a basis for achieving such competitive advantage: value, rarity, inimitability and organisational support – or </a:t>
            </a:r>
            <a:r>
              <a:rPr lang="en-GB" sz="2400" b="1" dirty="0">
                <a:solidFill>
                  <a:schemeClr val="accent3">
                    <a:lumMod val="50000"/>
                  </a:schemeClr>
                </a:solidFill>
              </a:rPr>
              <a:t>VRIO</a:t>
            </a:r>
            <a:r>
              <a:rPr lang="en-GB" sz="2400" dirty="0"/>
              <a:t>.</a:t>
            </a:r>
          </a:p>
        </p:txBody>
      </p:sp>
      <p:pic>
        <p:nvPicPr>
          <p:cNvPr id="2" name="Picture 1">
            <a:extLst>
              <a:ext uri="{FF2B5EF4-FFF2-40B4-BE49-F238E27FC236}">
                <a16:creationId xmlns:a16="http://schemas.microsoft.com/office/drawing/2014/main" id="{26C809DF-84BC-4E17-AAA3-2655775142F1}"/>
              </a:ext>
            </a:extLst>
          </p:cNvPr>
          <p:cNvPicPr>
            <a:picLocks noChangeAspect="1"/>
          </p:cNvPicPr>
          <p:nvPr/>
        </p:nvPicPr>
        <p:blipFill>
          <a:blip r:embed="rId3"/>
          <a:stretch>
            <a:fillRect/>
          </a:stretch>
        </p:blipFill>
        <p:spPr>
          <a:xfrm>
            <a:off x="1702068" y="3140968"/>
            <a:ext cx="8784976" cy="2552700"/>
          </a:xfrm>
          <a:prstGeom prst="rect">
            <a:avLst/>
          </a:prstGeom>
        </p:spPr>
      </p:pic>
    </p:spTree>
    <p:extLst>
      <p:ext uri="{BB962C8B-B14F-4D97-AF65-F5344CB8AC3E}">
        <p14:creationId xmlns:p14="http://schemas.microsoft.com/office/powerpoint/2010/main" val="8627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p:cTn id="21" dur="1000" fill="hold"/>
                                        <p:tgtEl>
                                          <p:spTgt spid="2"/>
                                        </p:tgtEl>
                                        <p:attrNameLst>
                                          <p:attrName>ppt_w</p:attrName>
                                        </p:attrNameLst>
                                      </p:cBhvr>
                                      <p:tavLst>
                                        <p:tav tm="0">
                                          <p:val>
                                            <p:fltVal val="0"/>
                                          </p:val>
                                        </p:tav>
                                        <p:tav tm="100000">
                                          <p:val>
                                            <p:strVal val="#ppt_w"/>
                                          </p:val>
                                        </p:tav>
                                      </p:tavLst>
                                    </p:anim>
                                    <p:anim calcmode="lin" valueType="num">
                                      <p:cBhvr>
                                        <p:cTn id="22" dur="1000" fill="hold"/>
                                        <p:tgtEl>
                                          <p:spTgt spid="2"/>
                                        </p:tgtEl>
                                        <p:attrNameLst>
                                          <p:attrName>ppt_h</p:attrName>
                                        </p:attrNameLst>
                                      </p:cBhvr>
                                      <p:tavLst>
                                        <p:tav tm="0">
                                          <p:val>
                                            <p:fltVal val="0"/>
                                          </p:val>
                                        </p:tav>
                                        <p:tav tm="100000">
                                          <p:val>
                                            <p:strVal val="#ppt_h"/>
                                          </p:val>
                                        </p:tav>
                                      </p:tavLst>
                                    </p:anim>
                                    <p:anim calcmode="lin" valueType="num">
                                      <p:cBhvr>
                                        <p:cTn id="23" dur="1000" fill="hold"/>
                                        <p:tgtEl>
                                          <p:spTgt spid="2"/>
                                        </p:tgtEl>
                                        <p:attrNameLst>
                                          <p:attrName>style.rotation</p:attrName>
                                        </p:attrNameLst>
                                      </p:cBhvr>
                                      <p:tavLst>
                                        <p:tav tm="0">
                                          <p:val>
                                            <p:fltVal val="90"/>
                                          </p:val>
                                        </p:tav>
                                        <p:tav tm="100000">
                                          <p:val>
                                            <p:fltVal val="0"/>
                                          </p:val>
                                        </p:tav>
                                      </p:tavLst>
                                    </p:anim>
                                    <p:animEffect transition="in" filter="fade">
                                      <p:cBhvr>
                                        <p:cTn id="24"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descr="A picture containing drawing&#10;&#10;Description automatically generated">
            <a:extLst>
              <a:ext uri="{FF2B5EF4-FFF2-40B4-BE49-F238E27FC236}">
                <a16:creationId xmlns:a16="http://schemas.microsoft.com/office/drawing/2014/main" id="{2DF20C10-B617-459E-9061-22CAC174343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164" y="1694013"/>
            <a:ext cx="7056784" cy="391419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Case Study</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dirty="0"/>
              <a:t>Read the case study and assess the bases of Groupon’s resources and capabilities using the VRIO criteria. </a:t>
            </a:r>
          </a:p>
        </p:txBody>
      </p:sp>
      <p:sp>
        <p:nvSpPr>
          <p:cNvPr id="6" name="Content Placeholder 2">
            <a:extLst>
              <a:ext uri="{FF2B5EF4-FFF2-40B4-BE49-F238E27FC236}">
                <a16:creationId xmlns:a16="http://schemas.microsoft.com/office/drawing/2014/main" id="{996CC39F-5202-4526-A7D3-58989B671603}"/>
              </a:ext>
            </a:extLst>
          </p:cNvPr>
          <p:cNvSpPr txBox="1">
            <a:spLocks/>
          </p:cNvSpPr>
          <p:nvPr/>
        </p:nvSpPr>
        <p:spPr bwMode="auto">
          <a:xfrm>
            <a:off x="695400" y="5085184"/>
            <a:ext cx="11072344"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400" dirty="0">
                <a:hlinkClick r:id="rId4"/>
              </a:rPr>
              <a:t>https://www.groupon.co.uk/</a:t>
            </a:r>
            <a:endParaRPr lang="en-GB" sz="2400" dirty="0"/>
          </a:p>
          <a:p>
            <a:pPr marL="0" indent="0" algn="ctr">
              <a:buClr>
                <a:schemeClr val="tx1"/>
              </a:buClr>
              <a:buNone/>
            </a:pPr>
            <a:endParaRPr lang="en-GB" sz="2400" dirty="0"/>
          </a:p>
        </p:txBody>
      </p:sp>
    </p:spTree>
    <p:extLst>
      <p:ext uri="{BB962C8B-B14F-4D97-AF65-F5344CB8AC3E}">
        <p14:creationId xmlns:p14="http://schemas.microsoft.com/office/powerpoint/2010/main" val="3029102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pic>
        <p:nvPicPr>
          <p:cNvPr id="3" name="Picture 2" descr="A picture containing drawing&#10;&#10;Description automatically generated">
            <a:extLst>
              <a:ext uri="{FF2B5EF4-FFF2-40B4-BE49-F238E27FC236}">
                <a16:creationId xmlns:a16="http://schemas.microsoft.com/office/drawing/2014/main" id="{9FE0ED7B-1EA0-45D1-B29A-DE980E1011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2128" y="3530014"/>
            <a:ext cx="7704856" cy="2184175"/>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11072344" cy="2646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2600" dirty="0"/>
              <a:t>The </a:t>
            </a:r>
            <a:r>
              <a:rPr lang="en-GB" sz="2600" b="1" dirty="0">
                <a:solidFill>
                  <a:srgbClr val="FF0000"/>
                </a:solidFill>
              </a:rPr>
              <a:t>value chain </a:t>
            </a:r>
            <a:r>
              <a:rPr lang="en-GB" sz="2600" dirty="0"/>
              <a:t>describes the categories of activities within an organisation which, together, create a product or service. </a:t>
            </a:r>
          </a:p>
          <a:p>
            <a:pPr algn="just">
              <a:buClr>
                <a:schemeClr val="tx1"/>
              </a:buClr>
            </a:pPr>
            <a:r>
              <a:rPr lang="en-GB" sz="2600" dirty="0"/>
              <a:t>If organisations are to achieve competitive advantage by delivering value to customers, managers need to understand which activities their organisation undertakes that are especially important in creating that value and which are not. </a:t>
            </a:r>
          </a:p>
          <a:p>
            <a:pPr algn="just">
              <a:buClr>
                <a:schemeClr val="tx1"/>
              </a:buClr>
            </a:pPr>
            <a:endParaRPr lang="en-GB" sz="2800" dirty="0"/>
          </a:p>
        </p:txBody>
      </p:sp>
    </p:spTree>
    <p:extLst>
      <p:ext uri="{BB962C8B-B14F-4D97-AF65-F5344CB8AC3E}">
        <p14:creationId xmlns:p14="http://schemas.microsoft.com/office/powerpoint/2010/main" val="2902589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69369"/>
            <a:ext cx="3809424" cy="4295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Clr>
                <a:schemeClr val="tx1"/>
              </a:buClr>
              <a:buNone/>
            </a:pPr>
            <a:r>
              <a:rPr lang="en-GB" sz="2200" b="1" dirty="0">
                <a:solidFill>
                  <a:srgbClr val="FF0000"/>
                </a:solidFill>
                <a:hlinkClick r:id="rId3"/>
              </a:rPr>
              <a:t>Porter’s Value Chain Model</a:t>
            </a:r>
            <a:endParaRPr lang="en-GB" sz="2200" b="1" dirty="0">
              <a:solidFill>
                <a:srgbClr val="FF0000"/>
              </a:solidFill>
            </a:endParaRPr>
          </a:p>
          <a:p>
            <a:pPr marL="0" indent="0" algn="just">
              <a:buClr>
                <a:schemeClr val="tx1"/>
              </a:buClr>
              <a:buNone/>
            </a:pPr>
            <a:endParaRPr lang="en-GB" sz="2200" b="1" dirty="0">
              <a:solidFill>
                <a:srgbClr val="FF0000"/>
              </a:solidFill>
            </a:endParaRPr>
          </a:p>
          <a:p>
            <a:pPr algn="just">
              <a:buClr>
                <a:schemeClr val="tx1"/>
              </a:buClr>
            </a:pPr>
            <a:r>
              <a:rPr lang="en-GB" sz="2200" b="1" dirty="0">
                <a:solidFill>
                  <a:srgbClr val="FF0000"/>
                </a:solidFill>
              </a:rPr>
              <a:t>Primary activities</a:t>
            </a:r>
            <a:r>
              <a:rPr lang="en-GB" sz="2200" dirty="0"/>
              <a:t> are directly concerned with the creation or delivery of a product or service.</a:t>
            </a:r>
          </a:p>
          <a:p>
            <a:pPr algn="just">
              <a:buClr>
                <a:schemeClr val="tx1"/>
              </a:buClr>
            </a:pPr>
            <a:r>
              <a:rPr lang="en-GB" sz="2200" b="1" dirty="0">
                <a:solidFill>
                  <a:srgbClr val="FF0000"/>
                </a:solidFill>
              </a:rPr>
              <a:t>Support activities</a:t>
            </a:r>
            <a:r>
              <a:rPr lang="en-GB" sz="2200" dirty="0"/>
              <a:t> help to improve the effectiveness or efficiency of primary activities.</a:t>
            </a:r>
          </a:p>
        </p:txBody>
      </p:sp>
      <p:pic>
        <p:nvPicPr>
          <p:cNvPr id="2" name="Picture 1">
            <a:extLst>
              <a:ext uri="{FF2B5EF4-FFF2-40B4-BE49-F238E27FC236}">
                <a16:creationId xmlns:a16="http://schemas.microsoft.com/office/drawing/2014/main" id="{141C7BB6-48DC-4B04-8DF8-78CE8CFDF488}"/>
              </a:ext>
            </a:extLst>
          </p:cNvPr>
          <p:cNvPicPr>
            <a:picLocks noChangeAspect="1"/>
          </p:cNvPicPr>
          <p:nvPr/>
        </p:nvPicPr>
        <p:blipFill>
          <a:blip r:embed="rId4"/>
          <a:stretch>
            <a:fillRect/>
          </a:stretch>
        </p:blipFill>
        <p:spPr>
          <a:xfrm>
            <a:off x="4374808" y="1169369"/>
            <a:ext cx="7407270" cy="4295775"/>
          </a:xfrm>
          <a:prstGeom prst="rect">
            <a:avLst/>
          </a:prstGeom>
        </p:spPr>
      </p:pic>
    </p:spTree>
    <p:extLst>
      <p:ext uri="{BB962C8B-B14F-4D97-AF65-F5344CB8AC3E}">
        <p14:creationId xmlns:p14="http://schemas.microsoft.com/office/powerpoint/2010/main" val="793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fltVal val="0"/>
                                          </p:val>
                                        </p:tav>
                                        <p:tav tm="100000">
                                          <p:val>
                                            <p:strVal val="#ppt_w"/>
                                          </p:val>
                                        </p:tav>
                                      </p:tavLst>
                                    </p:anim>
                                    <p:anim calcmode="lin" valueType="num">
                                      <p:cBhvr>
                                        <p:cTn id="15" dur="1000" fill="hold"/>
                                        <p:tgtEl>
                                          <p:spTgt spid="2"/>
                                        </p:tgtEl>
                                        <p:attrNameLst>
                                          <p:attrName>ppt_h</p:attrName>
                                        </p:attrNameLst>
                                      </p:cBhvr>
                                      <p:tavLst>
                                        <p:tav tm="0">
                                          <p:val>
                                            <p:fltVal val="0"/>
                                          </p:val>
                                        </p:tav>
                                        <p:tav tm="100000">
                                          <p:val>
                                            <p:strVal val="#ppt_h"/>
                                          </p:val>
                                        </p:tav>
                                      </p:tavLst>
                                    </p:anim>
                                    <p:anim calcmode="lin" valueType="num">
                                      <p:cBhvr>
                                        <p:cTn id="16" dur="1000" fill="hold"/>
                                        <p:tgtEl>
                                          <p:spTgt spid="2"/>
                                        </p:tgtEl>
                                        <p:attrNameLst>
                                          <p:attrName>style.rotation</p:attrName>
                                        </p:attrNameLst>
                                      </p:cBhvr>
                                      <p:tavLst>
                                        <p:tav tm="0">
                                          <p:val>
                                            <p:fltVal val="90"/>
                                          </p:val>
                                        </p:tav>
                                        <p:tav tm="100000">
                                          <p:val>
                                            <p:fltVal val="0"/>
                                          </p:val>
                                        </p:tav>
                                      </p:tavLst>
                                    </p:anim>
                                    <p:animEffect transition="in" filter="fade">
                                      <p:cBhvr>
                                        <p:cTn id="1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Chain</a:t>
            </a:r>
          </a:p>
        </p:txBody>
      </p:sp>
      <p:pic>
        <p:nvPicPr>
          <p:cNvPr id="9" name="Picture 8" descr="A close up of a basketball hoop&#10;&#10;Description automatically generated">
            <a:extLst>
              <a:ext uri="{FF2B5EF4-FFF2-40B4-BE49-F238E27FC236}">
                <a16:creationId xmlns:a16="http://schemas.microsoft.com/office/drawing/2014/main" id="{1346F06E-6F37-4654-A326-9A7D778F82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27448" y="4140733"/>
            <a:ext cx="3394632" cy="1559257"/>
          </a:xfrm>
          <a:prstGeom prst="rect">
            <a:avLst/>
          </a:prstGeom>
        </p:spPr>
      </p:pic>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1384" y="1169369"/>
            <a:ext cx="4392488" cy="3339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sz="1800" dirty="0"/>
              <a:t>All functions of a company - production, marketing, product development, service, information systems, materials management, and human resources - have a role in lowering the cost structure and increasing the perceived value of products through differentiation.</a:t>
            </a:r>
          </a:p>
          <a:p>
            <a:pPr algn="just">
              <a:buClr>
                <a:schemeClr val="tx1"/>
              </a:buClr>
            </a:pPr>
            <a:r>
              <a:rPr lang="en-GB" sz="1800" dirty="0">
                <a:hlinkClick r:id="rId4"/>
              </a:rPr>
              <a:t>McDonald's Value Chain</a:t>
            </a:r>
            <a:endParaRPr lang="en-GB" sz="1800" dirty="0"/>
          </a:p>
          <a:p>
            <a:pPr algn="just">
              <a:buClr>
                <a:schemeClr val="tx1"/>
              </a:buClr>
            </a:pPr>
            <a:r>
              <a:rPr lang="en-GB" sz="1800" dirty="0"/>
              <a:t>Case study - Value Creation at Burberry</a:t>
            </a:r>
          </a:p>
        </p:txBody>
      </p:sp>
      <p:pic>
        <p:nvPicPr>
          <p:cNvPr id="4" name="Picture 3">
            <a:extLst>
              <a:ext uri="{FF2B5EF4-FFF2-40B4-BE49-F238E27FC236}">
                <a16:creationId xmlns:a16="http://schemas.microsoft.com/office/drawing/2014/main" id="{D3FDA959-2A44-49A0-859E-199117F4517B}"/>
              </a:ext>
            </a:extLst>
          </p:cNvPr>
          <p:cNvPicPr>
            <a:picLocks noChangeAspect="1"/>
          </p:cNvPicPr>
          <p:nvPr/>
        </p:nvPicPr>
        <p:blipFill>
          <a:blip r:embed="rId5"/>
          <a:stretch>
            <a:fillRect/>
          </a:stretch>
        </p:blipFill>
        <p:spPr>
          <a:xfrm>
            <a:off x="5098144" y="1268759"/>
            <a:ext cx="6542472" cy="4295773"/>
          </a:xfrm>
          <a:prstGeom prst="rect">
            <a:avLst/>
          </a:prstGeom>
        </p:spPr>
      </p:pic>
    </p:spTree>
    <p:extLst>
      <p:ext uri="{BB962C8B-B14F-4D97-AF65-F5344CB8AC3E}">
        <p14:creationId xmlns:p14="http://schemas.microsoft.com/office/powerpoint/2010/main" val="31906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31" presetClass="entr" presetSubtype="0" fill="hold" nodeType="withEffect">
                                  <p:stCondLst>
                                    <p:cond delay="0"/>
                                  </p:stCondLst>
                                  <p:childTnLst>
                                    <p:set>
                                      <p:cBhvr>
                                        <p:cTn id="25" dur="1" fill="hold">
                                          <p:stCondLst>
                                            <p:cond delay="0"/>
                                          </p:stCondLst>
                                        </p:cTn>
                                        <p:tgtEl>
                                          <p:spTgt spid="9"/>
                                        </p:tgtEl>
                                        <p:attrNameLst>
                                          <p:attrName>style.visibility</p:attrName>
                                        </p:attrNameLst>
                                      </p:cBhvr>
                                      <p:to>
                                        <p:strVal val="visible"/>
                                      </p:to>
                                    </p:set>
                                    <p:anim calcmode="lin" valueType="num">
                                      <p:cBhvr>
                                        <p:cTn id="26" dur="1000" fill="hold"/>
                                        <p:tgtEl>
                                          <p:spTgt spid="9"/>
                                        </p:tgtEl>
                                        <p:attrNameLst>
                                          <p:attrName>ppt_w</p:attrName>
                                        </p:attrNameLst>
                                      </p:cBhvr>
                                      <p:tavLst>
                                        <p:tav tm="0">
                                          <p:val>
                                            <p:fltVal val="0"/>
                                          </p:val>
                                        </p:tav>
                                        <p:tav tm="100000">
                                          <p:val>
                                            <p:strVal val="#ppt_w"/>
                                          </p:val>
                                        </p:tav>
                                      </p:tavLst>
                                    </p:anim>
                                    <p:anim calcmode="lin" valueType="num">
                                      <p:cBhvr>
                                        <p:cTn id="27" dur="1000" fill="hold"/>
                                        <p:tgtEl>
                                          <p:spTgt spid="9"/>
                                        </p:tgtEl>
                                        <p:attrNameLst>
                                          <p:attrName>ppt_h</p:attrName>
                                        </p:attrNameLst>
                                      </p:cBhvr>
                                      <p:tavLst>
                                        <p:tav tm="0">
                                          <p:val>
                                            <p:fltVal val="0"/>
                                          </p:val>
                                        </p:tav>
                                        <p:tav tm="100000">
                                          <p:val>
                                            <p:strVal val="#ppt_h"/>
                                          </p:val>
                                        </p:tav>
                                      </p:tavLst>
                                    </p:anim>
                                    <p:anim calcmode="lin" valueType="num">
                                      <p:cBhvr>
                                        <p:cTn id="28" dur="1000" fill="hold"/>
                                        <p:tgtEl>
                                          <p:spTgt spid="9"/>
                                        </p:tgtEl>
                                        <p:attrNameLst>
                                          <p:attrName>style.rotation</p:attrName>
                                        </p:attrNameLst>
                                      </p:cBhvr>
                                      <p:tavLst>
                                        <p:tav tm="0">
                                          <p:val>
                                            <p:fltVal val="90"/>
                                          </p:val>
                                        </p:tav>
                                        <p:tav tm="100000">
                                          <p:val>
                                            <p:fltVal val="0"/>
                                          </p:val>
                                        </p:tav>
                                      </p:tavLst>
                                    </p:anim>
                                    <p:animEffect transition="in" filter="fade">
                                      <p:cBhvr>
                                        <p:cTn id="29"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Value System</a:t>
            </a:r>
          </a:p>
        </p:txBody>
      </p:sp>
      <p:sp>
        <p:nvSpPr>
          <p:cNvPr id="5" name="Content Placeholder 2">
            <a:extLst>
              <a:ext uri="{FF2B5EF4-FFF2-40B4-BE49-F238E27FC236}">
                <a16:creationId xmlns:a16="http://schemas.microsoft.com/office/drawing/2014/main" id="{2C8FA492-45D3-451B-AF33-F4560BE3A080}"/>
              </a:ext>
            </a:extLst>
          </p:cNvPr>
          <p:cNvSpPr txBox="1">
            <a:spLocks/>
          </p:cNvSpPr>
          <p:nvPr/>
        </p:nvSpPr>
        <p:spPr bwMode="auto">
          <a:xfrm>
            <a:off x="558384" y="1143000"/>
            <a:ext cx="4817536" cy="4518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400" dirty="0"/>
              <a:t>A single organisation rarely undertakes in-house all of the value activities from design through to the delivery of the final product or service to the final consumer. Most organisations are part of a wider </a:t>
            </a:r>
            <a:r>
              <a:rPr lang="en-GB" sz="2400" b="1" dirty="0">
                <a:solidFill>
                  <a:srgbClr val="FF0000"/>
                </a:solidFill>
              </a:rPr>
              <a:t>value system</a:t>
            </a:r>
            <a:r>
              <a:rPr lang="en-GB" sz="2400" dirty="0"/>
              <a:t>, the set of inter-organisational links and relationships that are necessary to create a product or service. </a:t>
            </a:r>
          </a:p>
          <a:p>
            <a:pPr algn="just">
              <a:buClr>
                <a:schemeClr val="tx1"/>
              </a:buClr>
            </a:pPr>
            <a:endParaRPr lang="en-GB" sz="2800" dirty="0"/>
          </a:p>
        </p:txBody>
      </p:sp>
      <p:pic>
        <p:nvPicPr>
          <p:cNvPr id="3" name="Picture 2">
            <a:extLst>
              <a:ext uri="{FF2B5EF4-FFF2-40B4-BE49-F238E27FC236}">
                <a16:creationId xmlns:a16="http://schemas.microsoft.com/office/drawing/2014/main" id="{846624FA-56C3-4CEC-8DDF-02D2020E9311}"/>
              </a:ext>
            </a:extLst>
          </p:cNvPr>
          <p:cNvPicPr>
            <a:picLocks noChangeAspect="1"/>
          </p:cNvPicPr>
          <p:nvPr/>
        </p:nvPicPr>
        <p:blipFill>
          <a:blip r:embed="rId3"/>
          <a:stretch>
            <a:fillRect/>
          </a:stretch>
        </p:blipFill>
        <p:spPr>
          <a:xfrm>
            <a:off x="5382920" y="1268760"/>
            <a:ext cx="6047011" cy="4029075"/>
          </a:xfrm>
          <a:prstGeom prst="rect">
            <a:avLst/>
          </a:prstGeom>
        </p:spPr>
      </p:pic>
    </p:spTree>
    <p:extLst>
      <p:ext uri="{BB962C8B-B14F-4D97-AF65-F5344CB8AC3E}">
        <p14:creationId xmlns:p14="http://schemas.microsoft.com/office/powerpoint/2010/main" val="38517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648072"/>
          </a:xfrm>
        </p:spPr>
        <p:txBody>
          <a:bodyPr/>
          <a:lstStyle/>
          <a:p>
            <a:pPr algn="just"/>
            <a:r>
              <a:rPr lang="en-GB" sz="3000" dirty="0"/>
              <a:t>Strategy as a link between the firm and its environment.</a:t>
            </a:r>
          </a:p>
          <a:p>
            <a:pPr marL="0" indent="0" eaLnBrk="1" hangingPunct="1">
              <a:buNone/>
              <a:defRPr/>
            </a:pPr>
            <a:endParaRPr lang="en-GB" altLang="en-US" sz="2400" dirty="0"/>
          </a:p>
        </p:txBody>
      </p:sp>
      <p:pic>
        <p:nvPicPr>
          <p:cNvPr id="2" name="Picture 1">
            <a:extLst>
              <a:ext uri="{FF2B5EF4-FFF2-40B4-BE49-F238E27FC236}">
                <a16:creationId xmlns:a16="http://schemas.microsoft.com/office/drawing/2014/main" id="{328C0127-C628-4917-8D0B-94D2AC3276BF}"/>
              </a:ext>
            </a:extLst>
          </p:cNvPr>
          <p:cNvPicPr>
            <a:picLocks noChangeAspect="1"/>
          </p:cNvPicPr>
          <p:nvPr/>
        </p:nvPicPr>
        <p:blipFill>
          <a:blip r:embed="rId3"/>
          <a:stretch>
            <a:fillRect/>
          </a:stretch>
        </p:blipFill>
        <p:spPr>
          <a:xfrm>
            <a:off x="1199456" y="1700808"/>
            <a:ext cx="9192344" cy="2304281"/>
          </a:xfrm>
          <a:prstGeom prst="rect">
            <a:avLst/>
          </a:prstGeom>
        </p:spPr>
      </p:pic>
      <p:sp>
        <p:nvSpPr>
          <p:cNvPr id="5" name="Content Placeholder 2">
            <a:extLst>
              <a:ext uri="{FF2B5EF4-FFF2-40B4-BE49-F238E27FC236}">
                <a16:creationId xmlns:a16="http://schemas.microsoft.com/office/drawing/2014/main" id="{808603F4-8C5F-48BC-9B62-D7EED3D2691B}"/>
              </a:ext>
            </a:extLst>
          </p:cNvPr>
          <p:cNvSpPr txBox="1">
            <a:spLocks/>
          </p:cNvSpPr>
          <p:nvPr/>
        </p:nvSpPr>
        <p:spPr bwMode="auto">
          <a:xfrm>
            <a:off x="713401" y="4023296"/>
            <a:ext cx="10765195" cy="1565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000" dirty="0"/>
              <a:t>This view of strategy as a link between the firm and its industry environment has close similarities with the widely used </a:t>
            </a:r>
            <a:r>
              <a:rPr lang="en-GB" sz="3000" b="1" dirty="0">
                <a:solidFill>
                  <a:srgbClr val="FF0000"/>
                </a:solidFill>
              </a:rPr>
              <a:t>SWOT</a:t>
            </a:r>
            <a:r>
              <a:rPr lang="en-GB" sz="3000" dirty="0"/>
              <a:t> framework. </a:t>
            </a:r>
            <a:endParaRPr lang="en-GB" altLang="en-US" sz="2400" dirty="0"/>
          </a:p>
        </p:txBody>
      </p:sp>
    </p:spTree>
    <p:extLst>
      <p:ext uri="{BB962C8B-B14F-4D97-AF65-F5344CB8AC3E}">
        <p14:creationId xmlns:p14="http://schemas.microsoft.com/office/powerpoint/2010/main" val="1863228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pic>
        <p:nvPicPr>
          <p:cNvPr id="3" name="Picture 2">
            <a:extLst>
              <a:ext uri="{FF2B5EF4-FFF2-40B4-BE49-F238E27FC236}">
                <a16:creationId xmlns:a16="http://schemas.microsoft.com/office/drawing/2014/main" id="{4C27A745-4FAC-40A1-B335-BD95DD07BBCE}"/>
              </a:ext>
            </a:extLst>
          </p:cNvPr>
          <p:cNvPicPr>
            <a:picLocks noChangeAspect="1"/>
          </p:cNvPicPr>
          <p:nvPr/>
        </p:nvPicPr>
        <p:blipFill>
          <a:blip r:embed="rId3"/>
          <a:stretch>
            <a:fillRect/>
          </a:stretch>
        </p:blipFill>
        <p:spPr>
          <a:xfrm>
            <a:off x="1666427" y="1772817"/>
            <a:ext cx="8859144" cy="3888432"/>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marL="0" indent="0" algn="just" eaLnBrk="1" hangingPunct="1">
              <a:buNone/>
              <a:defRPr/>
            </a:pPr>
            <a:r>
              <a:rPr lang="en-GB" altLang="en-US" sz="2400" dirty="0"/>
              <a:t>A </a:t>
            </a:r>
            <a:r>
              <a:rPr lang="en-GB" altLang="en-US" sz="2400" b="1" dirty="0">
                <a:solidFill>
                  <a:srgbClr val="FF0000"/>
                </a:solidFill>
              </a:rPr>
              <a:t>SWOT</a:t>
            </a:r>
            <a:r>
              <a:rPr lang="en-GB" altLang="en-US" sz="2400" dirty="0"/>
              <a:t> analysis explores the relationship between the environmental influences and the resources and capabilities of an organisation compared with its competitors.</a:t>
            </a:r>
          </a:p>
        </p:txBody>
      </p:sp>
    </p:spTree>
    <p:extLst>
      <p:ext uri="{BB962C8B-B14F-4D97-AF65-F5344CB8AC3E}">
        <p14:creationId xmlns:p14="http://schemas.microsoft.com/office/powerpoint/2010/main" val="3335617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 Allows Businesses to…</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700808"/>
            <a:ext cx="4878542" cy="3960440"/>
          </a:xfrm>
        </p:spPr>
        <p:txBody>
          <a:bodyPr/>
          <a:lstStyle/>
          <a:p>
            <a:pPr algn="just" eaLnBrk="1" hangingPunct="1">
              <a:defRPr/>
            </a:pPr>
            <a:r>
              <a:rPr lang="en-GB" altLang="en-US" sz="2800" dirty="0"/>
              <a:t>Define realistic goals</a:t>
            </a:r>
          </a:p>
          <a:p>
            <a:pPr algn="just" eaLnBrk="1" hangingPunct="1">
              <a:defRPr/>
            </a:pPr>
            <a:r>
              <a:rPr lang="en-GB" altLang="en-US" sz="2800" dirty="0"/>
              <a:t>Improve capability</a:t>
            </a:r>
          </a:p>
          <a:p>
            <a:pPr algn="just" eaLnBrk="1" hangingPunct="1">
              <a:defRPr/>
            </a:pPr>
            <a:r>
              <a:rPr lang="en-GB" altLang="en-US" sz="2800" dirty="0"/>
              <a:t>Overcome weaknesses with strengths</a:t>
            </a:r>
          </a:p>
          <a:p>
            <a:pPr algn="just" eaLnBrk="1" hangingPunct="1">
              <a:defRPr/>
            </a:pPr>
            <a:r>
              <a:rPr lang="en-GB" altLang="en-US" sz="2800" dirty="0"/>
              <a:t>Identify threats than can be turned into opportunities</a:t>
            </a:r>
          </a:p>
        </p:txBody>
      </p:sp>
      <p:pic>
        <p:nvPicPr>
          <p:cNvPr id="5" name="Picture 2">
            <a:extLst>
              <a:ext uri="{FF2B5EF4-FFF2-40B4-BE49-F238E27FC236}">
                <a16:creationId xmlns:a16="http://schemas.microsoft.com/office/drawing/2014/main" id="{8A037D7F-6DF8-4D46-AAC5-A2CBF381626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31904" y="1448780"/>
            <a:ext cx="6768752" cy="3960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2795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SWOT Analysis</a:t>
            </a:r>
          </a:p>
        </p:txBody>
      </p:sp>
      <p:sp>
        <p:nvSpPr>
          <p:cNvPr id="8" name="Wave 7">
            <a:extLst>
              <a:ext uri="{FF2B5EF4-FFF2-40B4-BE49-F238E27FC236}">
                <a16:creationId xmlns:a16="http://schemas.microsoft.com/office/drawing/2014/main" id="{79739F01-1A2B-4C31-959F-A5D6491464AA}"/>
              </a:ext>
            </a:extLst>
          </p:cNvPr>
          <p:cNvSpPr/>
          <p:nvPr/>
        </p:nvSpPr>
        <p:spPr>
          <a:xfrm>
            <a:off x="540695"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a:extLst>
              <a:ext uri="{FF2B5EF4-FFF2-40B4-BE49-F238E27FC236}">
                <a16:creationId xmlns:a16="http://schemas.microsoft.com/office/drawing/2014/main" id="{7C9259FA-45CE-472F-8892-7ED397F79EBD}"/>
              </a:ext>
            </a:extLst>
          </p:cNvPr>
          <p:cNvSpPr txBox="1">
            <a:spLocks noChangeArrowheads="1"/>
          </p:cNvSpPr>
          <p:nvPr/>
        </p:nvSpPr>
        <p:spPr bwMode="auto">
          <a:xfrm>
            <a:off x="502900" y="4216734"/>
            <a:ext cx="2520725" cy="13772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rPr>
              <a:t>Superior product quality</a:t>
            </a:r>
          </a:p>
          <a:p>
            <a:pPr algn="just" eaLnBrk="1" hangingPunct="1"/>
            <a:r>
              <a:rPr lang="en-GB" altLang="en-US" sz="1300" dirty="0">
                <a:solidFill>
                  <a:srgbClr val="002060"/>
                </a:solidFill>
                <a:latin typeface="Arial" panose="020B0604020202020204" pitchFamily="34" charset="0"/>
              </a:rPr>
              <a:t>Lowest price</a:t>
            </a:r>
          </a:p>
          <a:p>
            <a:pPr algn="just" eaLnBrk="1" hangingPunct="1"/>
            <a:r>
              <a:rPr lang="en-GB" altLang="en-US" sz="1300" dirty="0">
                <a:solidFill>
                  <a:srgbClr val="002060"/>
                </a:solidFill>
                <a:latin typeface="Arial" panose="020B0604020202020204" pitchFamily="34" charset="0"/>
              </a:rPr>
              <a:t>Best expertise</a:t>
            </a:r>
          </a:p>
          <a:p>
            <a:pPr algn="just" eaLnBrk="1" hangingPunct="1"/>
            <a:r>
              <a:rPr lang="en-GB" altLang="en-US" sz="1300" dirty="0">
                <a:solidFill>
                  <a:srgbClr val="002060"/>
                </a:solidFill>
                <a:latin typeface="Arial" panose="020B0604020202020204" pitchFamily="34" charset="0"/>
              </a:rPr>
              <a:t>Location</a:t>
            </a:r>
            <a:endParaRPr lang="en-GB" altLang="en-US" sz="1300" dirty="0">
              <a:solidFill>
                <a:srgbClr val="002060"/>
              </a:solidFill>
            </a:endParaRPr>
          </a:p>
        </p:txBody>
      </p:sp>
      <p:pic>
        <p:nvPicPr>
          <p:cNvPr id="11" name="Picture 3">
            <a:extLst>
              <a:ext uri="{FF2B5EF4-FFF2-40B4-BE49-F238E27FC236}">
                <a16:creationId xmlns:a16="http://schemas.microsoft.com/office/drawing/2014/main" id="{F99E9B71-D76C-4050-9924-75DE65B891E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9236" y="1108765"/>
            <a:ext cx="1235467" cy="14098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Wave 11">
            <a:extLst>
              <a:ext uri="{FF2B5EF4-FFF2-40B4-BE49-F238E27FC236}">
                <a16:creationId xmlns:a16="http://schemas.microsoft.com/office/drawing/2014/main" id="{76FB08E9-A561-40A8-B0C8-263DAF44C206}"/>
              </a:ext>
            </a:extLst>
          </p:cNvPr>
          <p:cNvSpPr/>
          <p:nvPr/>
        </p:nvSpPr>
        <p:spPr>
          <a:xfrm>
            <a:off x="3418323"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Wave 13">
            <a:extLst>
              <a:ext uri="{FF2B5EF4-FFF2-40B4-BE49-F238E27FC236}">
                <a16:creationId xmlns:a16="http://schemas.microsoft.com/office/drawing/2014/main" id="{9BDFE874-9BF2-4E7C-8A25-85B962C02105}"/>
              </a:ext>
            </a:extLst>
          </p:cNvPr>
          <p:cNvSpPr/>
          <p:nvPr/>
        </p:nvSpPr>
        <p:spPr>
          <a:xfrm>
            <a:off x="6295951"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Wave 15">
            <a:extLst>
              <a:ext uri="{FF2B5EF4-FFF2-40B4-BE49-F238E27FC236}">
                <a16:creationId xmlns:a16="http://schemas.microsoft.com/office/drawing/2014/main" id="{90B8BC95-44EA-4D31-893E-1C1EA24CC63D}"/>
              </a:ext>
            </a:extLst>
          </p:cNvPr>
          <p:cNvSpPr/>
          <p:nvPr/>
        </p:nvSpPr>
        <p:spPr>
          <a:xfrm>
            <a:off x="9173580" y="2530809"/>
            <a:ext cx="2520725" cy="158417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8" name="Picture 3">
            <a:extLst>
              <a:ext uri="{FF2B5EF4-FFF2-40B4-BE49-F238E27FC236}">
                <a16:creationId xmlns:a16="http://schemas.microsoft.com/office/drawing/2014/main" id="{7B28F618-14B8-4BFC-B04E-9B1A50F6E10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66865" y="1167175"/>
            <a:ext cx="1235467" cy="13294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
            <a:extLst>
              <a:ext uri="{FF2B5EF4-FFF2-40B4-BE49-F238E27FC236}">
                <a16:creationId xmlns:a16="http://schemas.microsoft.com/office/drawing/2014/main" id="{7535F3FB-03A2-4473-94CC-78247DAAAA0C}"/>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44493" y="1143000"/>
            <a:ext cx="1235467" cy="1341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1">
            <a:extLst>
              <a:ext uri="{FF2B5EF4-FFF2-40B4-BE49-F238E27FC236}">
                <a16:creationId xmlns:a16="http://schemas.microsoft.com/office/drawing/2014/main" id="{C2852519-49EF-4F3D-BBCE-153F7063B427}"/>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9822122" y="1120976"/>
            <a:ext cx="1235467" cy="134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3">
            <a:extLst>
              <a:ext uri="{FF2B5EF4-FFF2-40B4-BE49-F238E27FC236}">
                <a16:creationId xmlns:a16="http://schemas.microsoft.com/office/drawing/2014/main" id="{DF3938DA-FD1A-489D-9DD0-DD39E8C6D375}"/>
              </a:ext>
            </a:extLst>
          </p:cNvPr>
          <p:cNvSpPr txBox="1">
            <a:spLocks noChangeArrowheads="1"/>
          </p:cNvSpPr>
          <p:nvPr/>
        </p:nvSpPr>
        <p:spPr bwMode="auto">
          <a:xfrm>
            <a:off x="9098398" y="4216734"/>
            <a:ext cx="2689582" cy="1484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Unfavourable regulation changes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new entrant into the market</a:t>
            </a:r>
          </a:p>
          <a:p>
            <a:pPr algn="just" eaLnBrk="1" hangingPunct="1"/>
            <a:r>
              <a:rPr lang="en-GB" altLang="en-US" sz="1300" dirty="0">
                <a:solidFill>
                  <a:srgbClr val="002060"/>
                </a:solidFill>
                <a:latin typeface="Arial" panose="020B0604020202020204" pitchFamily="34" charset="0"/>
                <a:cs typeface="Arial" panose="020B0604020202020204" pitchFamily="34" charset="0"/>
              </a:rPr>
              <a:t>Problems with the economy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Market shrinkage</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6211521" y="4216734"/>
            <a:ext cx="2689583" cy="1739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regulatory or tax change</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high-profile event (marketing opportunity)</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An untapped market </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gap left by a failed competitor</a:t>
            </a:r>
          </a:p>
        </p:txBody>
      </p:sp>
      <p:sp>
        <p:nvSpPr>
          <p:cNvPr id="23" name="Rectangle 3">
            <a:extLst>
              <a:ext uri="{FF2B5EF4-FFF2-40B4-BE49-F238E27FC236}">
                <a16:creationId xmlns:a16="http://schemas.microsoft.com/office/drawing/2014/main" id="{0B2424C1-EB95-4B3D-AE36-C355EE74C050}"/>
              </a:ext>
            </a:extLst>
          </p:cNvPr>
          <p:cNvSpPr txBox="1">
            <a:spLocks noChangeArrowheads="1"/>
          </p:cNvSpPr>
          <p:nvPr/>
        </p:nvSpPr>
        <p:spPr bwMode="auto">
          <a:xfrm>
            <a:off x="3418323" y="4216734"/>
            <a:ext cx="2562157" cy="1858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r>
              <a:rPr lang="en-GB" altLang="en-US" sz="1300" dirty="0">
                <a:solidFill>
                  <a:srgbClr val="002060"/>
                </a:solidFill>
                <a:latin typeface="Arial" panose="020B0604020202020204" pitchFamily="34" charset="0"/>
                <a:cs typeface="Arial" panose="020B0604020202020204" pitchFamily="34" charset="0"/>
              </a:rPr>
              <a:t>A tired brand</a:t>
            </a:r>
          </a:p>
          <a:p>
            <a:pPr algn="just" eaLnBrk="1" hangingPunct="1"/>
            <a:r>
              <a:rPr lang="en-GB" altLang="en-US" sz="1300" dirty="0">
                <a:solidFill>
                  <a:srgbClr val="002060"/>
                </a:solidFill>
                <a:latin typeface="Arial" panose="020B0604020202020204" pitchFamily="34" charset="0"/>
                <a:cs typeface="Arial" panose="020B0604020202020204" pitchFamily="34" charset="0"/>
              </a:rPr>
              <a:t>Inferior location</a:t>
            </a:r>
          </a:p>
          <a:p>
            <a:pPr algn="just" eaLnBrk="1" hangingPunct="1"/>
            <a:r>
              <a:rPr lang="en-GB" altLang="en-US" sz="1300" dirty="0">
                <a:solidFill>
                  <a:srgbClr val="002060"/>
                </a:solidFill>
                <a:latin typeface="Arial" panose="020B0604020202020204" pitchFamily="34" charset="0"/>
                <a:cs typeface="Arial" panose="020B0604020202020204" pitchFamily="34" charset="0"/>
              </a:rPr>
              <a:t>High overheads</a:t>
            </a:r>
          </a:p>
          <a:p>
            <a:pPr algn="just" eaLnBrk="1" hangingPunct="1"/>
            <a:r>
              <a:rPr lang="en-GB" altLang="en-US" sz="1300" dirty="0">
                <a:solidFill>
                  <a:srgbClr val="002060"/>
                </a:solidFill>
                <a:latin typeface="Arial" panose="020B0604020202020204" pitchFamily="34" charset="0"/>
                <a:cs typeface="Arial" panose="020B0604020202020204" pitchFamily="34" charset="0"/>
              </a:rPr>
              <a:t>A lack of R&amp;D</a:t>
            </a:r>
          </a:p>
        </p:txBody>
      </p:sp>
      <p:sp>
        <p:nvSpPr>
          <p:cNvPr id="24" name="Title 2">
            <a:extLst>
              <a:ext uri="{FF2B5EF4-FFF2-40B4-BE49-F238E27FC236}">
                <a16:creationId xmlns:a16="http://schemas.microsoft.com/office/drawing/2014/main" id="{A00D0A71-3ECB-4BC1-B343-CFB214823CF7}"/>
              </a:ext>
            </a:extLst>
          </p:cNvPr>
          <p:cNvSpPr txBox="1">
            <a:spLocks/>
          </p:cNvSpPr>
          <p:nvPr/>
        </p:nvSpPr>
        <p:spPr bwMode="auto">
          <a:xfrm>
            <a:off x="3392526" y="2468758"/>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disadvantage such as…</a:t>
            </a:r>
          </a:p>
        </p:txBody>
      </p:sp>
      <p:sp>
        <p:nvSpPr>
          <p:cNvPr id="25" name="Title 2">
            <a:extLst>
              <a:ext uri="{FF2B5EF4-FFF2-40B4-BE49-F238E27FC236}">
                <a16:creationId xmlns:a16="http://schemas.microsoft.com/office/drawing/2014/main" id="{C6F23C29-9869-4F09-908C-6C866C6EF282}"/>
              </a:ext>
            </a:extLst>
          </p:cNvPr>
          <p:cNvSpPr txBox="1">
            <a:spLocks/>
          </p:cNvSpPr>
          <p:nvPr/>
        </p:nvSpPr>
        <p:spPr bwMode="auto">
          <a:xfrm>
            <a:off x="502900" y="247157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Can be a competitive advantage such as…</a:t>
            </a:r>
          </a:p>
        </p:txBody>
      </p:sp>
      <p:sp>
        <p:nvSpPr>
          <p:cNvPr id="26" name="Title 2">
            <a:extLst>
              <a:ext uri="{FF2B5EF4-FFF2-40B4-BE49-F238E27FC236}">
                <a16:creationId xmlns:a16="http://schemas.microsoft.com/office/drawing/2014/main" id="{0A908F48-FB34-4388-9C57-18EA3D08FE39}"/>
              </a:ext>
            </a:extLst>
          </p:cNvPr>
          <p:cNvSpPr txBox="1">
            <a:spLocks/>
          </p:cNvSpPr>
          <p:nvPr/>
        </p:nvSpPr>
        <p:spPr bwMode="auto">
          <a:xfrm>
            <a:off x="6270153" y="2468757"/>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An opportunity can be…</a:t>
            </a:r>
          </a:p>
        </p:txBody>
      </p:sp>
      <p:sp>
        <p:nvSpPr>
          <p:cNvPr id="27" name="Title 2">
            <a:extLst>
              <a:ext uri="{FF2B5EF4-FFF2-40B4-BE49-F238E27FC236}">
                <a16:creationId xmlns:a16="http://schemas.microsoft.com/office/drawing/2014/main" id="{97B75232-38FB-4E1F-BC7C-5CCD4108918F}"/>
              </a:ext>
            </a:extLst>
          </p:cNvPr>
          <p:cNvSpPr txBox="1">
            <a:spLocks/>
          </p:cNvSpPr>
          <p:nvPr/>
        </p:nvSpPr>
        <p:spPr bwMode="auto">
          <a:xfrm>
            <a:off x="9173580" y="2383705"/>
            <a:ext cx="2546521" cy="1685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000" dirty="0">
                <a:solidFill>
                  <a:schemeClr val="bg1"/>
                </a:solidFill>
                <a:latin typeface="Calibri" panose="020F0502020204030204" pitchFamily="34" charset="0"/>
                <a:ea typeface="ＭＳ Ｐゴシック" panose="020B0600070205080204" pitchFamily="34" charset="-128"/>
              </a:rPr>
              <a:t>A threat can be…</a:t>
            </a:r>
          </a:p>
        </p:txBody>
      </p:sp>
    </p:spTree>
    <p:extLst>
      <p:ext uri="{BB962C8B-B14F-4D97-AF65-F5344CB8AC3E}">
        <p14:creationId xmlns:p14="http://schemas.microsoft.com/office/powerpoint/2010/main" val="1677121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Some Other Possible Factors in a SWOT Analysis</a:t>
            </a:r>
          </a:p>
        </p:txBody>
      </p:sp>
      <p:sp>
        <p:nvSpPr>
          <p:cNvPr id="22" name="Rectangle 3">
            <a:extLst>
              <a:ext uri="{FF2B5EF4-FFF2-40B4-BE49-F238E27FC236}">
                <a16:creationId xmlns:a16="http://schemas.microsoft.com/office/drawing/2014/main" id="{7CC06D2A-1EF6-4284-BA19-B25B46CF4250}"/>
              </a:ext>
            </a:extLst>
          </p:cNvPr>
          <p:cNvSpPr txBox="1">
            <a:spLocks noChangeArrowheads="1"/>
          </p:cNvSpPr>
          <p:nvPr/>
        </p:nvSpPr>
        <p:spPr bwMode="auto">
          <a:xfrm>
            <a:off x="719916" y="915011"/>
            <a:ext cx="4007932" cy="48182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817563" indent="-5143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marL="0" indent="0" algn="just" eaLnBrk="1" hangingPunct="1">
              <a:buNone/>
            </a:pPr>
            <a:r>
              <a:rPr lang="en-GB" altLang="en-US" sz="1700" b="1" dirty="0">
                <a:solidFill>
                  <a:srgbClr val="002060"/>
                </a:solidFill>
                <a:latin typeface="Arial" panose="020B0604020202020204" pitchFamily="34" charset="0"/>
              </a:rPr>
              <a:t>In devising a SWOT analysis, there are several factors that will enhance the quality of the material:</a:t>
            </a:r>
          </a:p>
          <a:p>
            <a:pPr marL="0" indent="0" algn="just" eaLnBrk="1" hangingPunct="1">
              <a:buNone/>
            </a:pPr>
            <a:endParaRPr lang="en-GB" altLang="en-US" sz="1200" b="1" dirty="0">
              <a:solidFill>
                <a:srgbClr val="002060"/>
              </a:solidFill>
              <a:latin typeface="Arial" panose="020B0604020202020204" pitchFamily="34" charset="0"/>
            </a:endParaRPr>
          </a:p>
          <a:p>
            <a:pPr algn="just" eaLnBrk="1" hangingPunct="1"/>
            <a:r>
              <a:rPr lang="en-GB" altLang="en-US" sz="1500" dirty="0">
                <a:solidFill>
                  <a:srgbClr val="002060"/>
                </a:solidFill>
                <a:latin typeface="Arial" panose="020B0604020202020204" pitchFamily="34" charset="0"/>
              </a:rPr>
              <a:t>Keep it brief – pages of analysis are usually not required.</a:t>
            </a:r>
          </a:p>
          <a:p>
            <a:pPr algn="just" eaLnBrk="1" hangingPunct="1"/>
            <a:r>
              <a:rPr lang="en-GB" altLang="en-US" sz="1500" dirty="0">
                <a:solidFill>
                  <a:srgbClr val="002060"/>
                </a:solidFill>
                <a:latin typeface="Arial" panose="020B0604020202020204" pitchFamily="34" charset="0"/>
              </a:rPr>
              <a:t>Relate strengths and weaknesses, wherever possible, to industry key factors for success.</a:t>
            </a:r>
          </a:p>
          <a:p>
            <a:pPr algn="just" eaLnBrk="1" hangingPunct="1"/>
            <a:r>
              <a:rPr lang="en-GB" altLang="en-US" sz="1500" dirty="0">
                <a:solidFill>
                  <a:srgbClr val="002060"/>
                </a:solidFill>
                <a:latin typeface="Arial" panose="020B0604020202020204" pitchFamily="34" charset="0"/>
              </a:rPr>
              <a:t>Strengths and weaknesses should also be stated in competitive terms, if possible. </a:t>
            </a:r>
          </a:p>
          <a:p>
            <a:pPr algn="just" eaLnBrk="1" hangingPunct="1"/>
            <a:r>
              <a:rPr lang="en-GB" altLang="en-US" sz="1500" dirty="0">
                <a:solidFill>
                  <a:srgbClr val="002060"/>
                </a:solidFill>
                <a:latin typeface="Arial" panose="020B0604020202020204" pitchFamily="34" charset="0"/>
              </a:rPr>
              <a:t>Statements should be specific and avoid blandness.</a:t>
            </a:r>
          </a:p>
          <a:p>
            <a:pPr algn="just" eaLnBrk="1" hangingPunct="1"/>
            <a:r>
              <a:rPr lang="en-GB" altLang="en-US" sz="1500" dirty="0">
                <a:solidFill>
                  <a:srgbClr val="002060"/>
                </a:solidFill>
                <a:latin typeface="Arial" panose="020B0604020202020204" pitchFamily="34" charset="0"/>
              </a:rPr>
              <a:t>Analysis should distinguish between where the company wishes to be and where it is now.</a:t>
            </a:r>
          </a:p>
          <a:p>
            <a:pPr algn="just" eaLnBrk="1" hangingPunct="1"/>
            <a:r>
              <a:rPr lang="en-GB" altLang="en-US" sz="1500" dirty="0">
                <a:solidFill>
                  <a:srgbClr val="002060"/>
                </a:solidFill>
                <a:latin typeface="Arial" panose="020B0604020202020204" pitchFamily="34" charset="0"/>
              </a:rPr>
              <a:t>It is important to be realistic about the strengths and weaknesses of one’s own and competitive organisations.</a:t>
            </a:r>
            <a:endParaRPr lang="en-GB" altLang="en-US" sz="1500" dirty="0">
              <a:solidFill>
                <a:srgbClr val="002060"/>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929227B-9AD6-4368-9755-F7ABDC3C8AFB}"/>
              </a:ext>
            </a:extLst>
          </p:cNvPr>
          <p:cNvPicPr>
            <a:picLocks noChangeAspect="1"/>
          </p:cNvPicPr>
          <p:nvPr/>
        </p:nvPicPr>
        <p:blipFill>
          <a:blip r:embed="rId3"/>
          <a:stretch>
            <a:fillRect/>
          </a:stretch>
        </p:blipFill>
        <p:spPr>
          <a:xfrm>
            <a:off x="4799856" y="908720"/>
            <a:ext cx="6672228" cy="4752528"/>
          </a:xfrm>
          <a:prstGeom prst="rect">
            <a:avLst/>
          </a:prstGeom>
        </p:spPr>
      </p:pic>
    </p:spTree>
    <p:extLst>
      <p:ext uri="{BB962C8B-B14F-4D97-AF65-F5344CB8AC3E}">
        <p14:creationId xmlns:p14="http://schemas.microsoft.com/office/powerpoint/2010/main" val="41568862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224136"/>
          </a:xfrm>
        </p:spPr>
        <p:txBody>
          <a:bodyPr/>
          <a:lstStyle/>
          <a:p>
            <a:pPr marL="0" indent="0" algn="just">
              <a:buNone/>
            </a:pPr>
            <a:r>
              <a:rPr lang="en-GB" dirty="0"/>
              <a:t>In group, think about two possible strength, opportunity, weakness, and threat of Zara. </a:t>
            </a:r>
          </a:p>
        </p:txBody>
      </p:sp>
      <p:pic>
        <p:nvPicPr>
          <p:cNvPr id="8" name="Picture 7" descr="A crowd of people in a room&#10;&#10;Description automatically generated">
            <a:extLst>
              <a:ext uri="{FF2B5EF4-FFF2-40B4-BE49-F238E27FC236}">
                <a16:creationId xmlns:a16="http://schemas.microsoft.com/office/drawing/2014/main" id="{925191E9-C375-4EF3-9EAC-60A68055E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6987" y="2348880"/>
            <a:ext cx="8978025" cy="3191588"/>
          </a:xfrm>
          <a:prstGeom prst="rect">
            <a:avLst/>
          </a:prstGeom>
        </p:spPr>
      </p:pic>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p:cTn id="13" dur="500" fill="hold"/>
                                        <p:tgtEl>
                                          <p:spTgt spid="8"/>
                                        </p:tgtEl>
                                        <p:attrNameLst>
                                          <p:attrName>ppt_w</p:attrName>
                                        </p:attrNameLst>
                                      </p:cBhvr>
                                      <p:tavLst>
                                        <p:tav tm="0">
                                          <p:val>
                                            <p:fltVal val="0"/>
                                          </p:val>
                                        </p:tav>
                                        <p:tav tm="100000">
                                          <p:val>
                                            <p:strVal val="#ppt_w"/>
                                          </p:val>
                                        </p:tav>
                                      </p:tavLst>
                                    </p:anim>
                                    <p:anim calcmode="lin" valueType="num">
                                      <p:cBhvr>
                                        <p:cTn id="14" dur="500" fill="hold"/>
                                        <p:tgtEl>
                                          <p:spTgt spid="8"/>
                                        </p:tgtEl>
                                        <p:attrNameLst>
                                          <p:attrName>ppt_h</p:attrName>
                                        </p:attrNameLst>
                                      </p:cBhvr>
                                      <p:tavLst>
                                        <p:tav tm="0">
                                          <p:val>
                                            <p:fltVal val="0"/>
                                          </p:val>
                                        </p:tav>
                                        <p:tav tm="100000">
                                          <p:val>
                                            <p:strVal val="#ppt_h"/>
                                          </p:val>
                                        </p:tav>
                                      </p:tavLst>
                                    </p:anim>
                                    <p:animEffect transition="in" filter="fade">
                                      <p:cBhvr>
                                        <p:cTn id="1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700" dirty="0"/>
              <a:t>BBC, 2018. SWOT analysis. [Online] Available at: https://www.bbc.com/bitesize/guides/z3csycw/revision/3 [Accessed 12 11 2018].</a:t>
            </a:r>
          </a:p>
          <a:p>
            <a:r>
              <a:rPr lang="en-GB" sz="1700" dirty="0"/>
              <a:t>Barney, J. B. &amp; </a:t>
            </a:r>
            <a:r>
              <a:rPr lang="en-GB" sz="1700" dirty="0" err="1"/>
              <a:t>Hesterly</a:t>
            </a:r>
            <a:r>
              <a:rPr lang="en-GB" sz="1700" dirty="0"/>
              <a:t>, W. S., 2015. Strategic Management and Competitive Advantage: Concepts and Cases. 5 ed. Essex: Pearson Education Limited.</a:t>
            </a:r>
          </a:p>
          <a:p>
            <a:r>
              <a:rPr lang="en-GB" sz="1700" dirty="0"/>
              <a:t>Grant, R. M., 2018. Contemporary Strategy Analysis. 10 ed. NJ : John Wiley &amp; Sons, Inc.</a:t>
            </a:r>
          </a:p>
          <a:p>
            <a:r>
              <a:rPr lang="en-GB" sz="1700" dirty="0"/>
              <a:t>Hill, C. W. L., Schilling, M. A. &amp; Jones, G. R., 2017. Strategic Management, Theory. 12 ed. Boston: Cengage Learning.</a:t>
            </a:r>
          </a:p>
          <a:p>
            <a:r>
              <a:rPr lang="en-GB" sz="1700" dirty="0"/>
              <a:t>Johnson, G. et al., 2017. Exploring Corporate: Text and Cases. 11 ed. Harlow: Pearson Education Limited.</a:t>
            </a:r>
          </a:p>
          <a:p>
            <a:r>
              <a:rPr lang="en-GB" sz="1700" dirty="0"/>
              <a:t>Lynch, R., 2015. Strategic Management. 7 ed. Harlow: Pearson Education Limited.</a:t>
            </a:r>
          </a:p>
          <a:p>
            <a:r>
              <a:rPr lang="en-GB" sz="1700" dirty="0"/>
              <a:t>Unicef, 2015. SWOT and PESTEL: Understanding your external and internal context for better planning. [Online] Available at: https://www.unicef.org/knowledge-exchange/files/SWOT_and_PESTEL_production.pdf [Accessed 18 11 2018].</a:t>
            </a: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6637</TotalTime>
  <Words>1470</Words>
  <Application>Microsoft Office PowerPoint</Application>
  <PresentationFormat>Widescreen</PresentationFormat>
  <Paragraphs>134</Paragraphs>
  <Slides>23</Slides>
  <Notes>22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Aharoni</vt:lpstr>
      <vt:lpstr>Arial</vt:lpstr>
      <vt:lpstr>Calibri</vt:lpstr>
      <vt:lpstr>Candara</vt:lpstr>
      <vt:lpstr>Myriad Pro</vt:lpstr>
      <vt:lpstr>Symbol</vt:lpstr>
      <vt:lpstr>Verdana</vt:lpstr>
      <vt:lpstr>Wingdings</vt:lpstr>
      <vt:lpstr>20140311PresentationUWTSDTemplate</vt:lpstr>
      <vt:lpstr>BMSW6104 </vt:lpstr>
      <vt:lpstr>Learning Objectives</vt:lpstr>
      <vt:lpstr>Layers of the Business Environment</vt:lpstr>
      <vt:lpstr>Why within a particular industry do some companies outperform others? What is the basis of their competitive advantage?</vt:lpstr>
      <vt:lpstr>The Basic Framework for Strategy Analysis</vt:lpstr>
      <vt:lpstr>Analysing Resources and Capabilities</vt:lpstr>
      <vt:lpstr>Resources and Capabilities</vt:lpstr>
      <vt:lpstr>Categories of Resources and Capabilities</vt:lpstr>
      <vt:lpstr>Threshold and Distinctive Resources and Capabilities</vt:lpstr>
      <vt:lpstr>Distinctive Resources and Capabilities</vt:lpstr>
      <vt:lpstr>Case Study</vt:lpstr>
      <vt:lpstr>The Value Chain</vt:lpstr>
      <vt:lpstr>The Value Chain</vt:lpstr>
      <vt:lpstr>The Value Chain</vt:lpstr>
      <vt:lpstr>The Value System</vt:lpstr>
      <vt:lpstr>SWOT Analysis</vt:lpstr>
      <vt:lpstr>SWOT Analysis</vt:lpstr>
      <vt:lpstr>SWOT Analysis Allows Businesses to…</vt:lpstr>
      <vt:lpstr>SWOT Analysis</vt:lpstr>
      <vt:lpstr>Some Other Possible Factors in a SWOT Analysis</vt:lpstr>
      <vt:lpstr>Class Activity</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208</cp:revision>
  <cp:lastPrinted>2018-07-09T15:27:01Z</cp:lastPrinted>
  <dcterms:created xsi:type="dcterms:W3CDTF">2002-10-07T19:43:58Z</dcterms:created>
  <dcterms:modified xsi:type="dcterms:W3CDTF">2022-06-10T09:09:30Z</dcterms:modified>
</cp:coreProperties>
</file>