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14"/>
  </p:notesMasterIdLst>
  <p:handoutMasterIdLst>
    <p:handoutMasterId r:id="rId15"/>
  </p:handoutMasterIdLst>
  <p:sldIdLst>
    <p:sldId id="257" r:id="rId5"/>
    <p:sldId id="389" r:id="rId6"/>
    <p:sldId id="317" r:id="rId7"/>
    <p:sldId id="395" r:id="rId8"/>
    <p:sldId id="394" r:id="rId9"/>
    <p:sldId id="384" r:id="rId10"/>
    <p:sldId id="392" r:id="rId11"/>
    <p:sldId id="279" r:id="rId12"/>
    <p:sldId id="391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3725" autoAdjust="0"/>
  </p:normalViewPr>
  <p:slideViewPr>
    <p:cSldViewPr snapToGrid="0">
      <p:cViewPr varScale="1">
        <p:scale>
          <a:sx n="107" d="100"/>
          <a:sy n="107" d="100"/>
        </p:scale>
        <p:origin x="696" y="10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384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BE77BE8-C92C-4478-BEC0-BA685856F54D}" type="datetime1">
              <a:rPr lang="en-GB" smtClean="0"/>
              <a:t>06/07/2023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23CDBB5-5B4A-4483-935D-A73935186B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F695629-D1D6-472E-AD8D-B841B09640C4}" type="datetime1">
              <a:rPr lang="en-GB" smtClean="0"/>
              <a:t>06/07/2023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7CCE34D-CFF1-4FFE-815B-D050E7ED2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1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38BEA-13B4-4493-97CD-5DE13059197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A5657D3-E8CC-402E-9DD0-BFC4FEBDA829}" type="datetime1">
              <a:rPr lang="en-GB" smtClean="0"/>
              <a:t>06/07/2023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06/07/2023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3750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3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305651-8D30-45CE-BFC9-45372C89715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8307B592-45D3-43FD-9CAB-CF71C4EA4E88}" type="datetime1">
              <a:rPr lang="en-GB" smtClean="0"/>
              <a:t>06/07/2023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5501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55634"/>
            <a:ext cx="5486400" cy="360045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06/07/2023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748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06/07/2023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3887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6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36479-B33C-4E9E-958F-BBF3C03504C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51B7869-5591-4607-903C-BC169E9BB981}" type="datetime1">
              <a:rPr lang="en-GB" smtClean="0"/>
              <a:t>06/07/2023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3312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7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36479-B33C-4E9E-958F-BBF3C03504C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51B7869-5591-4607-903C-BC169E9BB981}" type="datetime1">
              <a:rPr lang="en-GB" smtClean="0"/>
              <a:t>06/07/2023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8980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06/07/2023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2747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799" y="4400550"/>
            <a:ext cx="5946355" cy="409345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BF695629-D1D6-472E-AD8D-B841B09640C4}" type="datetime1">
              <a:rPr lang="en-GB" smtClean="0"/>
              <a:t>06/07/2023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7CCE34D-CFF1-4FFE-815B-D050E7ED2DF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9351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 sz="480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 rtlCol="0"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0948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rtlCol="0" anchor="b" anchorCtr="0">
            <a:no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rtlCol="0" anchor="t" anchorCtr="0">
            <a:noAutofit/>
          </a:bodyPr>
          <a:lstStyle>
            <a:lvl1pPr>
              <a:buNone/>
              <a:defRPr/>
            </a:lvl1pPr>
          </a:lstStyle>
          <a:p>
            <a:pPr rtl="0">
              <a:lnSpc>
                <a:spcPct val="120000"/>
              </a:lnSpc>
            </a:pPr>
            <a:r>
              <a:rPr lang="en-GB" sz="160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>
            <a:lvl1pPr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 rtlCol="0"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rtlCol="0"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rtlCol="0" anchor="b" anchorCtr="0">
            <a:noAutofit/>
          </a:bodyPr>
          <a:lstStyle>
            <a:lvl1pPr>
              <a:defRPr sz="40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543718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731375"/>
            <a:ext cx="5436392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392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 rtlCol="0"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GB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rtlCol="0" anchor="t" anchorCtr="0">
            <a:no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rtlCol="0" anchor="t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 rtlCol="0"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6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fld id="{DBA1B0FB-D917-4C8C-928F-313BD683BF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33" r:id="rId3"/>
    <p:sldLayoutId id="2147483687" r:id="rId4"/>
    <p:sldLayoutId id="2147483734" r:id="rId5"/>
    <p:sldLayoutId id="2147483686" r:id="rId6"/>
    <p:sldLayoutId id="2147483696" r:id="rId7"/>
    <p:sldLayoutId id="2147483707" r:id="rId8"/>
    <p:sldLayoutId id="2147483689" r:id="rId9"/>
    <p:sldLayoutId id="2147483697" r:id="rId10"/>
    <p:sldLayoutId id="2147483731" r:id="rId11"/>
    <p:sldLayoutId id="2147483693" r:id="rId12"/>
    <p:sldLayoutId id="2147483685" r:id="rId13"/>
    <p:sldLayoutId id="2147483688" r:id="rId14"/>
    <p:sldLayoutId id="2147483691" r:id="rId15"/>
    <p:sldLayoutId id="2147483692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Category:Downing_Street" TargetMode="External"/><Relationship Id="rId3" Type="http://schemas.openxmlformats.org/officeDocument/2006/relationships/audio" Target="../media/media1.m4a"/><Relationship Id="rId7" Type="http://schemas.openxmlformats.org/officeDocument/2006/relationships/hyperlink" Target="https://commons.wikimedia.org/wiki/File:Police_in_Glasgow.jpg" TargetMode="External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1.jpg"/><Relationship Id="rId5" Type="http://schemas.openxmlformats.org/officeDocument/2006/relationships/notesSlide" Target="../notesSlides/notesSlide1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11.xml"/><Relationship Id="rId9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uncyclopedia.ca/wiki/10_Downing_Street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jp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://fsrn.org/2016/06/u-k-votes-to-leave-eu-pm-david-cameron-announces-resignation/" TargetMode="External"/><Relationship Id="rId11" Type="http://schemas.openxmlformats.org/officeDocument/2006/relationships/image" Target="../media/image2.png"/><Relationship Id="rId5" Type="http://schemas.openxmlformats.org/officeDocument/2006/relationships/image" Target="../media/image3.jpg"/><Relationship Id="rId10" Type="http://schemas.openxmlformats.org/officeDocument/2006/relationships/hyperlink" Target="https://blogs.lse.ac.uk/politicsandpolicy/civil-unrest-in-ferguson-was-fuelled-by-the-black-communitys-already-poor-relationship-with-a-highly-militarized-police-force/" TargetMode="External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sa/3.0/" TargetMode="External"/><Relationship Id="rId3" Type="http://schemas.openxmlformats.org/officeDocument/2006/relationships/audio" Target="../media/media3.m4a"/><Relationship Id="rId7" Type="http://schemas.openxmlformats.org/officeDocument/2006/relationships/hyperlink" Target="https://www.flickr.com/photos/bobaliciouslondon/5250893925/" TargetMode="External"/><Relationship Id="rId2" Type="http://schemas.microsoft.com/office/2007/relationships/media" Target="../media/media3.m4a"/><Relationship Id="rId1" Type="http://schemas.openxmlformats.org/officeDocument/2006/relationships/tags" Target="../tags/tag2.xml"/><Relationship Id="rId6" Type="http://schemas.openxmlformats.org/officeDocument/2006/relationships/image" Target="../media/image6.jp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taliawhyte.com/2012/01/04/uk-race-relations-yesterday-today/" TargetMode="Externa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9.jpg"/><Relationship Id="rId12" Type="http://schemas.openxmlformats.org/officeDocument/2006/relationships/hyperlink" Target="https://www.walesonline.co.uk/lifestyle/tv/lynette-white-cardiff-three-itv-20692247" TargetMode="Externa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akharinkhabar.ir/world/7460309/%D9%85%D8%A7%D8%AC%D8%B1%D8%A7%DB%8C-%D8%AA%D8%AC%D8%A7%D9%88%D8%B2-%D9%BE%D9%84%DB%8C%D8%B3-%D8%A7%D9%86%DA%AF%D9%84%DB%8C%D8%B3%DB%8C-%D8%A8%D9%87-%D8%B2%D9%86-%D8%AC%D9%88%D8%A7%D9%86%D8%9B-%D9%84%D9%86%D8%AF%D9%86-%D9%86%D8%A7%D8%A2%D8%B1%D8%A7%D9%85-%D8%B4%D8%AF" TargetMode="External"/><Relationship Id="rId11" Type="http://schemas.openxmlformats.org/officeDocument/2006/relationships/image" Target="../media/image11.jpg"/><Relationship Id="rId5" Type="http://schemas.openxmlformats.org/officeDocument/2006/relationships/image" Target="../media/image8.jpeg"/><Relationship Id="rId10" Type="http://schemas.openxmlformats.org/officeDocument/2006/relationships/hyperlink" Target="https://www.birmingham.ac.uk/research/superdiversity-institute/news/2020/george-floyd-statement.aspx" TargetMode="External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Sadiq_Khan" TargetMode="Externa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3.png"/><Relationship Id="rId12" Type="http://schemas.openxmlformats.org/officeDocument/2006/relationships/hyperlink" Target="https://www.middleeastmonitor.com/20230307-we-must-stop-the-boats-uk-home-secretary-says-ahead-of-statement-on-new-bill/" TargetMode="Externa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www.flickr.com/photos/notinmycuppa/5120056281/" TargetMode="External"/><Relationship Id="rId11" Type="http://schemas.openxmlformats.org/officeDocument/2006/relationships/image" Target="../media/image15.jpg"/><Relationship Id="rId5" Type="http://schemas.openxmlformats.org/officeDocument/2006/relationships/image" Target="../media/image12.jpg"/><Relationship Id="rId10" Type="http://schemas.openxmlformats.org/officeDocument/2006/relationships/hyperlink" Target="https://www.bbc.com/news/uk-england-london-51806697" TargetMode="External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14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commons.wikimedia.org/wiki/File:Robert_Peel_by_RR_Scanlan_detail.jpg" TargetMode="External"/><Relationship Id="rId5" Type="http://schemas.openxmlformats.org/officeDocument/2006/relationships/image" Target="../media/image16.jp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lfed.org/news/latest-news/2023/we-are-not-all-in-it-together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rtlCol="0" anchor="t" anchorCtr="0">
            <a:normAutofit fontScale="90000"/>
          </a:bodyPr>
          <a:lstStyle/>
          <a:p>
            <a:pPr rtl="0"/>
            <a:r>
              <a:rPr lang="en-GB" dirty="0"/>
              <a:t>The Impact of Politics on the Police. </a:t>
            </a:r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9A8AD548-922D-4E1D-B19C-5F6E808B816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3052" b="39658"/>
          <a:stretch/>
        </p:blipFill>
        <p:spPr>
          <a:xfrm>
            <a:off x="20" y="10"/>
            <a:ext cx="12191980" cy="3776462"/>
          </a:xfr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9A11267-FC52-4990-8D98-010AFABA554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wrap="square" rtlCol="0">
            <a:normAutofit/>
          </a:bodyPr>
          <a:lstStyle/>
          <a:p>
            <a:pPr rtl="0"/>
            <a:r>
              <a:rPr lang="en-GB" dirty="0"/>
              <a:t>Time for a Royal Commission? 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Mark O’Shea </a:t>
            </a:r>
          </a:p>
        </p:txBody>
      </p:sp>
      <p:sp>
        <p:nvSpPr>
          <p:cNvPr id="19" name="Date Placeholder 4">
            <a:extLst>
              <a:ext uri="{FF2B5EF4-FFF2-40B4-BE49-F238E27FC236}">
                <a16:creationId xmlns:a16="http://schemas.microsoft.com/office/drawing/2014/main" id="{905E3176-B890-7EFC-D904-FBCCC02EF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dirty="0"/>
              <a:t>BMP07003</a:t>
            </a:r>
          </a:p>
        </p:txBody>
      </p:sp>
      <p:sp>
        <p:nvSpPr>
          <p:cNvPr id="21" name="Footer Placeholder 5">
            <a:extLst>
              <a:ext uri="{FF2B5EF4-FFF2-40B4-BE49-F238E27FC236}">
                <a16:creationId xmlns:a16="http://schemas.microsoft.com/office/drawing/2014/main" id="{917E452F-3F61-7327-3415-9C48FFA67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07212"/>
            <a:ext cx="6379210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dirty="0"/>
              <a:t>29.06.2023</a:t>
            </a:r>
          </a:p>
        </p:txBody>
      </p:sp>
      <p:sp>
        <p:nvSpPr>
          <p:cNvPr id="23" name="Slide Number Placeholder 6">
            <a:extLst>
              <a:ext uri="{FF2B5EF4-FFF2-40B4-BE49-F238E27FC236}">
                <a16:creationId xmlns:a16="http://schemas.microsoft.com/office/drawing/2014/main" id="{88B38426-ADFB-98C5-8DAE-BD7F554BB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1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6F9377-E6AF-5491-2B60-B69BC27269BB}"/>
              </a:ext>
            </a:extLst>
          </p:cNvPr>
          <p:cNvSpPr txBox="1"/>
          <p:nvPr/>
        </p:nvSpPr>
        <p:spPr>
          <a:xfrm>
            <a:off x="9771144" y="6870700"/>
            <a:ext cx="242085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commons.wikimedia.org/wiki/Category:Downing_Stree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206EE7-A89B-D5AA-0624-0F3E4E1A9E5F}"/>
              </a:ext>
            </a:extLst>
          </p:cNvPr>
          <p:cNvSpPr txBox="1"/>
          <p:nvPr/>
        </p:nvSpPr>
        <p:spPr>
          <a:xfrm>
            <a:off x="12007270" y="3576417"/>
            <a:ext cx="1847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GB" sz="700" dirty="0">
              <a:solidFill>
                <a:srgbClr val="FFFFFF"/>
              </a:solidFill>
            </a:endParaRPr>
          </a:p>
        </p:txBody>
      </p:sp>
      <p:pic>
        <p:nvPicPr>
          <p:cNvPr id="41" name="Audio 40">
            <a:hlinkClick r:id="" action="ppaction://media"/>
            <a:extLst>
              <a:ext uri="{FF2B5EF4-FFF2-40B4-BE49-F238E27FC236}">
                <a16:creationId xmlns:a16="http://schemas.microsoft.com/office/drawing/2014/main" id="{2D7A52EA-607C-7B11-5C27-6FE358CCA61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8413"/>
    </mc:Choice>
    <mc:Fallback>
      <p:transition spd="slow" advTm="2284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8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6426E-F6F6-4A7C-9181-8C3090996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rtlCol="0"/>
          <a:lstStyle/>
          <a:p>
            <a:pPr rtl="0"/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60D6F-4D0F-4D33-B2A7-159C8583F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677306"/>
            <a:ext cx="3565525" cy="3415519"/>
          </a:xfrm>
        </p:spPr>
        <p:txBody>
          <a:bodyPr rtlCol="0"/>
          <a:lstStyle/>
          <a:p>
            <a:pPr rtl="0"/>
            <a:r>
              <a:rPr lang="en-GB" dirty="0"/>
              <a:t>The Politics of Policing: The Austerity Era </a:t>
            </a:r>
          </a:p>
          <a:p>
            <a:pPr rtl="0"/>
            <a:r>
              <a:rPr lang="en-GB" dirty="0"/>
              <a:t>Police Morale </a:t>
            </a:r>
          </a:p>
          <a:p>
            <a:pPr rtl="0"/>
            <a:r>
              <a:rPr lang="en-GB" dirty="0"/>
              <a:t>Trust and Confidence </a:t>
            </a:r>
          </a:p>
          <a:p>
            <a:pPr rtl="0"/>
            <a:r>
              <a:rPr lang="en-GB" dirty="0"/>
              <a:t>Political or Politicised? </a:t>
            </a:r>
          </a:p>
          <a:p>
            <a:pPr rtl="0"/>
            <a:r>
              <a:rPr lang="en-GB" dirty="0"/>
              <a:t>Time for a Royal Commission? 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06D2324F-3B7B-45EF-9584-C8EADD2C8C0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/>
        </p:blipFill>
        <p:spPr>
          <a:xfrm>
            <a:off x="5208928" y="1596771"/>
            <a:ext cx="3448558" cy="3448558"/>
          </a:xfrm>
        </p:spPr>
      </p:pic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71F862F9-0E8A-4DB9-8083-1C3AA6E5D77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/>
        </p:blipFill>
        <p:spPr>
          <a:xfrm>
            <a:off x="8918575" y="596392"/>
            <a:ext cx="2263776" cy="2263776"/>
          </a:xfrm>
        </p:spPr>
      </p:pic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A63F39B9-0715-40B5-8ECB-9B983F99C69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/>
          <a:stretch/>
        </p:blipFill>
        <p:spPr>
          <a:xfrm>
            <a:off x="9091612" y="3324733"/>
            <a:ext cx="2936876" cy="2936876"/>
          </a:xfrm>
        </p:spPr>
      </p:pic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915FE2C5-E66A-4405-B19E-2C5C546C98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B01DF4D0-78BC-4C8C-9570-26F0B2254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07212"/>
            <a:ext cx="6379210" cy="153888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199C97-F175-437D-8311-DB662925C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/>
              <a:t>2</a:t>
            </a:fld>
            <a:endParaRPr lang="en-GB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4BC1D681-B1CC-F968-2AE5-589AD8EE26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13234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557"/>
    </mc:Choice>
    <mc:Fallback>
      <p:transition spd="slow" advTm="365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5FED7C55-F545-49A1-90FD-D853A25AB45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/>
          <a:stretch/>
        </p:blipFill>
        <p:spPr/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3C64A91D-E535-4C24-A0E3-96A3810E3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6FC4867-BA3E-4F8E-AB23-684F34DF3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40F1DF5B-353A-4270-8C10-6A15094411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rtl="0">
              <a:lnSpc>
                <a:spcPct val="100000"/>
              </a:lnSpc>
            </a:pPr>
            <a:r>
              <a:rPr lang="en-GB" dirty="0"/>
              <a:t>The Politics of Policing: Austerity Era</a:t>
            </a:r>
            <a:endParaRPr lang="en-GB" sz="6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Subtitle 15">
            <a:extLst>
              <a:ext uri="{FF2B5EF4-FFF2-40B4-BE49-F238E27FC236}">
                <a16:creationId xmlns:a16="http://schemas.microsoft.com/office/drawing/2014/main" id="{4BDCF583-1D5D-4235-97C2-39272B80A0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vert="horz" wrap="square" lIns="0" tIns="0" rIns="0" bIns="0" rtlCol="0">
            <a:normAutofit/>
          </a:bodyPr>
          <a:lstStyle/>
          <a:p>
            <a:pPr marL="0" indent="0" rtl="0">
              <a:lnSpc>
                <a:spcPct val="100000"/>
              </a:lnSpc>
              <a:buNone/>
            </a:pPr>
            <a:r>
              <a:rPr lang="en-GB" kern="1200" dirty="0">
                <a:latin typeface="+mn-lt"/>
                <a:ea typeface="+mn-ea"/>
                <a:cs typeface="+mn-cs"/>
              </a:rPr>
              <a:t>Hollowed out Police and Hollowed out Public services:</a:t>
            </a:r>
          </a:p>
          <a:p>
            <a:pPr marL="0" indent="0" rtl="0">
              <a:lnSpc>
                <a:spcPct val="100000"/>
              </a:lnSpc>
              <a:buNone/>
            </a:pPr>
            <a:r>
              <a:rPr lang="en-GB" dirty="0"/>
              <a:t>Worn out and fed-up Police </a:t>
            </a:r>
            <a:endParaRPr lang="en-GB" kern="1200" dirty="0">
              <a:latin typeface="+mn-lt"/>
              <a:ea typeface="+mn-ea"/>
              <a:cs typeface="+mn-cs"/>
            </a:endParaRPr>
          </a:p>
          <a:p>
            <a:pPr marL="0" indent="0" rtl="0">
              <a:lnSpc>
                <a:spcPct val="100000"/>
              </a:lnSpc>
              <a:buNone/>
            </a:pPr>
            <a:endParaRPr lang="en-GB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10D835-B454-4270-BB35-86A187307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7F653B-90B5-4F47-A33F-93DCB2EF6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7D98D-6710-41D2-B258-E1A1059D2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4BEBDB-348B-AC56-55FC-F2803C73E597}"/>
              </a:ext>
            </a:extLst>
          </p:cNvPr>
          <p:cNvSpPr txBox="1"/>
          <p:nvPr/>
        </p:nvSpPr>
        <p:spPr>
          <a:xfrm>
            <a:off x="0" y="6858000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s://www.flickr.com/photos/bobaliciouslondon/5250893925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2E64E622-745F-F0A7-507D-12EBAFA9B40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60021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5248"/>
    </mc:Choice>
    <mc:Fallback>
      <p:transition spd="slow" advTm="1352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D77A3-FFD6-350C-93AE-73D00D24E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Police Morale </a:t>
            </a:r>
            <a:r>
              <a:rPr lang="en-GB" dirty="0"/>
              <a:t>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4D21C-110C-E40F-CB57-CABC88DDB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FF0000"/>
                </a:solidFill>
                <a:effectLst/>
                <a:latin typeface="Open Sans" panose="020B0606030504020204" pitchFamily="34" charset="0"/>
              </a:rPr>
              <a:t>We are not ‘all in it together’ (Steve </a:t>
            </a:r>
            <a:r>
              <a:rPr lang="en-GB" b="0" i="0" dirty="0" err="1">
                <a:solidFill>
                  <a:srgbClr val="FF0000"/>
                </a:solidFill>
                <a:effectLst/>
                <a:latin typeface="Open Sans" panose="020B0606030504020204" pitchFamily="34" charset="0"/>
              </a:rPr>
              <a:t>Hartshon</a:t>
            </a:r>
            <a:r>
              <a:rPr lang="en-GB" dirty="0">
                <a:solidFill>
                  <a:srgbClr val="FF0000"/>
                </a:solidFill>
                <a:latin typeface="Open Sans" panose="020B0606030504020204" pitchFamily="34" charset="0"/>
              </a:rPr>
              <a:t>, Police Federation National Chair, 27June 2023) </a:t>
            </a:r>
          </a:p>
          <a:p>
            <a:r>
              <a:rPr lang="en-GB" b="0" i="0" dirty="0">
                <a:solidFill>
                  <a:srgbClr val="FF0000"/>
                </a:solidFill>
                <a:effectLst/>
                <a:latin typeface="Open Sans" panose="020B0606030504020204" pitchFamily="34" charset="0"/>
              </a:rPr>
              <a:t>Pay and Morale Survey 2022</a:t>
            </a:r>
          </a:p>
          <a:p>
            <a:r>
              <a:rPr lang="en-GB" dirty="0">
                <a:solidFill>
                  <a:srgbClr val="FF0000"/>
                </a:solidFill>
                <a:latin typeface="Open Sans" panose="020B0606030504020204" pitchFamily="34" charset="0"/>
              </a:rPr>
              <a:t>8,117 (FTE) police officers left the service in England and Wales in the year ending March 2022- The highest number of comparable leavers since records began (Police Federation data). </a:t>
            </a:r>
          </a:p>
          <a:p>
            <a:r>
              <a:rPr lang="en-GB" b="0" i="0" dirty="0">
                <a:solidFill>
                  <a:srgbClr val="FF0000"/>
                </a:solidFill>
                <a:effectLst/>
                <a:latin typeface="Open Sans" panose="020B0606030504020204" pitchFamily="34" charset="0"/>
              </a:rPr>
              <a:t>In the year ending March 20</a:t>
            </a:r>
            <a:r>
              <a:rPr lang="en-GB" dirty="0">
                <a:solidFill>
                  <a:srgbClr val="FF0000"/>
                </a:solidFill>
                <a:latin typeface="Open Sans" panose="020B0606030504020204" pitchFamily="34" charset="0"/>
              </a:rPr>
              <a:t>22 there were 41, 221 assaults on police officers up from 36,969 the previous year. Equivalent to 110 assaults each day. </a:t>
            </a:r>
          </a:p>
          <a:p>
            <a:r>
              <a:rPr lang="en-GB" b="0" i="0" dirty="0">
                <a:solidFill>
                  <a:srgbClr val="FF0000"/>
                </a:solidFill>
                <a:effectLst/>
                <a:latin typeface="Open Sans" panose="020B0606030504020204" pitchFamily="34" charset="0"/>
              </a:rPr>
              <a:t>82% of Officers surveyed said they had experienced feelings of stress, low mood, anxiety of other mental health difficulties in the preceding 12 months. 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EA1CE9-AFD7-A0DF-790A-627AC0468C8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>
                    <a:alpha val="60000"/>
                  </a:srgbClr>
                </a:solidFill>
              </a:rPr>
              <a:t>Declining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>
                    <a:alpha val="60000"/>
                  </a:srgbClr>
                </a:solidFill>
              </a:rPr>
              <a:t>Industrial Action 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B0F0">
                  <a:alpha val="60000"/>
                </a:srgb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B0F0">
                  <a:alpha val="60000"/>
                </a:srgb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1C85BD-4A77-E1E8-CAF2-3959987CF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9F3D8F-4958-52B8-5893-20B9588A0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07790B-9E8A-A35A-27D0-8F19FF44E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BA1B0FB-D917-4C8C-928F-313BD683BF39}" type="slidenum">
              <a:rPr lang="en-GB" smtClean="0"/>
              <a:t>4</a:t>
            </a:fld>
            <a:endParaRPr lang="en-GB"/>
          </a:p>
        </p:txBody>
      </p:sp>
      <p:pic>
        <p:nvPicPr>
          <p:cNvPr id="44" name="Audio 43">
            <a:hlinkClick r:id="" action="ppaction://media"/>
            <a:extLst>
              <a:ext uri="{FF2B5EF4-FFF2-40B4-BE49-F238E27FC236}">
                <a16:creationId xmlns:a16="http://schemas.microsoft.com/office/drawing/2014/main" id="{99ACA5B5-7F72-F492-E107-04CD5F9F5B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46522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0820"/>
    </mc:Choice>
    <mc:Fallback>
      <p:transition spd="slow" advTm="1208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Title 1">
            <a:extLst>
              <a:ext uri="{FF2B5EF4-FFF2-40B4-BE49-F238E27FC236}">
                <a16:creationId xmlns:a16="http://schemas.microsoft.com/office/drawing/2014/main" id="{D8445E85-D2E4-9787-8510-CA3AEC009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/>
          <a:lstStyle/>
          <a:p>
            <a:r>
              <a:rPr lang="en-US" dirty="0"/>
              <a:t>Police Pay Decline 2000-2022, Social Market Foundation, 2023</a:t>
            </a:r>
          </a:p>
        </p:txBody>
      </p:sp>
      <p:sp>
        <p:nvSpPr>
          <p:cNvPr id="1033" name="Text Placeholder 3">
            <a:extLst>
              <a:ext uri="{FF2B5EF4-FFF2-40B4-BE49-F238E27FC236}">
                <a16:creationId xmlns:a16="http://schemas.microsoft.com/office/drawing/2014/main" id="{68F9B66F-5BC3-25DE-32F6-29ECF2D2AA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Since 2000 police pay has fallen by 17% when measured against inflation.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Police pay rose 39% between 2000-2022 whilst inflation rose by 67%.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Average pay across all sectors rose by 76%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Year on year pay cut of 0.8%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23778-0D74-BBAA-B970-AA8FEFF94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 wrap="square" anchor="ctr">
            <a:normAutofit fontScale="92500"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Table: Source: Nada, Social Market Foundation, 2023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DA72BC3-A20F-924D-B8E1-CD21FA232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07212"/>
            <a:ext cx="6379210" cy="153888"/>
          </a:xfrm>
        </p:spPr>
        <p:txBody>
          <a:bodyPr wrap="square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Trends in Police Pay 2000-2022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E6DDBF-C4AD-F6FD-5B23-8D453037A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9957964F-0307-F02D-755B-06824C92DE7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7588" y="2268261"/>
            <a:ext cx="6735464" cy="3824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95381569-D345-4A4D-3900-034CCE67BC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52945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946"/>
    </mc:Choice>
    <mc:Fallback>
      <p:transition spd="slow" advTm="619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3418ADF-358F-4647-A511-FCFFEDA83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rtlCol="0"/>
          <a:lstStyle/>
          <a:p>
            <a:pPr rtl="0"/>
            <a:r>
              <a:rPr lang="en-GB" dirty="0"/>
              <a:t>Trust and Confidence</a:t>
            </a:r>
          </a:p>
        </p:txBody>
      </p:sp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E2536017-F539-430C-A901-70AB81CA612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1847" r="21847"/>
          <a:stretch/>
        </p:blipFill>
        <p:spPr>
          <a:xfrm>
            <a:off x="0" y="0"/>
            <a:ext cx="3054096" cy="3776472"/>
          </a:xfrm>
        </p:spPr>
      </p:pic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528A7D8D-1AB5-46C4-93FA-D92C2FD5169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23043" r="23043"/>
          <a:stretch/>
        </p:blipFill>
        <p:spPr>
          <a:xfrm>
            <a:off x="3054096" y="0"/>
            <a:ext cx="3054096" cy="3776472"/>
          </a:xfrm>
        </p:spPr>
      </p:pic>
      <p:pic>
        <p:nvPicPr>
          <p:cNvPr id="25" name="Picture Placeholder 24">
            <a:extLst>
              <a:ext uri="{FF2B5EF4-FFF2-40B4-BE49-F238E27FC236}">
                <a16:creationId xmlns:a16="http://schemas.microsoft.com/office/drawing/2014/main" id="{B7353C46-ACC1-4078-85C2-26B57B0E58B7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23043" r="23043"/>
          <a:stretch/>
        </p:blipFill>
        <p:spPr>
          <a:xfrm>
            <a:off x="9137904" y="0"/>
            <a:ext cx="3054096" cy="3776472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329F70-04F7-4C70-BCF8-D4371F54EF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A3302E-502D-4151-81C9-5FD6AF959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07212"/>
            <a:ext cx="6379210" cy="153888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907F8-C614-4D59-A03F-BF9CD5E3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 rtl="0"/>
              <a:t>6</a:t>
            </a:fld>
            <a:endParaRPr lang="en-GB"/>
          </a:p>
        </p:txBody>
      </p:sp>
      <p:pic>
        <p:nvPicPr>
          <p:cNvPr id="23" name="Picture Placeholder 22">
            <a:extLst>
              <a:ext uri="{FF2B5EF4-FFF2-40B4-BE49-F238E27FC236}">
                <a16:creationId xmlns:a16="http://schemas.microsoft.com/office/drawing/2014/main" id="{2B3C4F95-A0FA-45D9-BF43-1C398F65B89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l="28771" r="28771"/>
          <a:stretch/>
        </p:blipFill>
        <p:spPr>
          <a:xfrm>
            <a:off x="6083808" y="0"/>
            <a:ext cx="3054096" cy="3776472"/>
          </a:xfrm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E5127060-CDBF-435F-9009-A5451CCE305D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563" y="4508500"/>
            <a:ext cx="6221412" cy="1563688"/>
          </a:xfrm>
          <a:noFill/>
        </p:spPr>
        <p:txBody>
          <a:bodyPr rtlCol="0">
            <a:normAutofit/>
          </a:bodyPr>
          <a:lstStyle/>
          <a:p>
            <a:pPr rtl="0"/>
            <a:r>
              <a:rPr lang="en-GB" dirty="0"/>
              <a:t>Casey Review </a:t>
            </a:r>
          </a:p>
          <a:p>
            <a:pPr rtl="0"/>
            <a:r>
              <a:rPr lang="en-GB" dirty="0"/>
              <a:t>HMICFRS</a:t>
            </a:r>
          </a:p>
          <a:p>
            <a:pPr rtl="0"/>
            <a:r>
              <a:rPr lang="en-GB" dirty="0"/>
              <a:t>Committee on Standards in Public Life 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56A96418-3733-10F3-1F69-8EA348B67A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58886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9466"/>
    </mc:Choice>
    <mc:Fallback>
      <p:transition spd="slow" advTm="1294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3418ADF-358F-4647-A511-FCFFEDA83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rtlCol="0"/>
          <a:lstStyle/>
          <a:p>
            <a:pPr rtl="0"/>
            <a:r>
              <a:rPr lang="en-GB" dirty="0"/>
              <a:t>Political or Politicised? </a:t>
            </a:r>
          </a:p>
        </p:txBody>
      </p:sp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E2536017-F539-430C-A901-70AB81CA612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2908" r="22908"/>
          <a:stretch/>
        </p:blipFill>
        <p:spPr>
          <a:xfrm>
            <a:off x="0" y="0"/>
            <a:ext cx="3054096" cy="3776472"/>
          </a:xfrm>
        </p:spPr>
      </p:pic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528A7D8D-1AB5-46C4-93FA-D92C2FD5169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5759" b="5759"/>
          <a:stretch/>
        </p:blipFill>
        <p:spPr>
          <a:xfrm>
            <a:off x="3054096" y="0"/>
            <a:ext cx="3054096" cy="3776472"/>
          </a:xfrm>
        </p:spPr>
      </p:pic>
      <p:pic>
        <p:nvPicPr>
          <p:cNvPr id="25" name="Picture Placeholder 24">
            <a:extLst>
              <a:ext uri="{FF2B5EF4-FFF2-40B4-BE49-F238E27FC236}">
                <a16:creationId xmlns:a16="http://schemas.microsoft.com/office/drawing/2014/main" id="{B7353C46-ACC1-4078-85C2-26B57B0E58B7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27255" r="27255"/>
          <a:stretch/>
        </p:blipFill>
        <p:spPr>
          <a:xfrm>
            <a:off x="6132576" y="0"/>
            <a:ext cx="3054096" cy="3776472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329F70-04F7-4C70-BCF8-D4371F54EF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 rtlCol="0"/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A3302E-502D-4151-81C9-5FD6AF959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07212"/>
            <a:ext cx="6379210" cy="153888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907F8-C614-4D59-A03F-BF9CD5E35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 rtl="0"/>
              <a:t>7</a:t>
            </a:fld>
            <a:endParaRPr lang="en-GB"/>
          </a:p>
        </p:txBody>
      </p:sp>
      <p:pic>
        <p:nvPicPr>
          <p:cNvPr id="23" name="Picture Placeholder 22">
            <a:extLst>
              <a:ext uri="{FF2B5EF4-FFF2-40B4-BE49-F238E27FC236}">
                <a16:creationId xmlns:a16="http://schemas.microsoft.com/office/drawing/2014/main" id="{2B3C4F95-A0FA-45D9-BF43-1C398F65B89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l="23043" r="23043"/>
          <a:stretch/>
        </p:blipFill>
        <p:spPr>
          <a:xfrm>
            <a:off x="9137904" y="0"/>
            <a:ext cx="3054096" cy="3776472"/>
          </a:xfrm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E5127060-CDBF-435F-9009-A5451CCE305D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563" y="4508500"/>
            <a:ext cx="6221412" cy="1563688"/>
          </a:xfrm>
          <a:noFill/>
        </p:spPr>
        <p:txBody>
          <a:bodyPr rtlCol="0">
            <a:normAutofit/>
          </a:bodyPr>
          <a:lstStyle/>
          <a:p>
            <a:pPr rtl="0"/>
            <a:r>
              <a:rPr lang="en-GB" dirty="0"/>
              <a:t>Non-Partisan </a:t>
            </a:r>
          </a:p>
          <a:p>
            <a:pPr rtl="0"/>
            <a:r>
              <a:rPr lang="en-GB" dirty="0"/>
              <a:t>Police and Crime Commissioners</a:t>
            </a:r>
          </a:p>
        </p:txBody>
      </p:sp>
      <p:pic>
        <p:nvPicPr>
          <p:cNvPr id="40" name="Audio 39">
            <a:hlinkClick r:id="" action="ppaction://media"/>
            <a:extLst>
              <a:ext uri="{FF2B5EF4-FFF2-40B4-BE49-F238E27FC236}">
                <a16:creationId xmlns:a16="http://schemas.microsoft.com/office/drawing/2014/main" id="{C11B2D36-EA9A-B40B-4DFD-A6A723CE1B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03626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412"/>
    </mc:Choice>
    <mc:Fallback>
      <p:transition spd="slow" advTm="514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C15EE852-24F1-4643-8082-AB45CFF2B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rtlCol="0" anchor="b">
            <a:normAutofit/>
          </a:bodyPr>
          <a:lstStyle/>
          <a:p>
            <a:pPr rtl="0"/>
            <a:r>
              <a:rPr lang="en-GB" sz="3400"/>
              <a:t>“The time is come when…we may fairly pronounce that the country has outgrown her police institutions…”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4139825C-53C7-44F4-A064-9795CECD081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 wrap="square" rtlCol="0">
            <a:normAutofit/>
          </a:bodyPr>
          <a:lstStyle/>
          <a:p>
            <a:pPr rtl="0"/>
            <a:r>
              <a:rPr lang="en-GB" dirty="0"/>
              <a:t>Sir Robert Peel, 1828 </a:t>
            </a:r>
          </a:p>
          <a:p>
            <a:pPr rtl="0"/>
            <a:endParaRPr lang="en-GB" dirty="0"/>
          </a:p>
        </p:txBody>
      </p:sp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301557C2-9072-409B-88EC-E8577CEFCAF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2875" r="3" b="17627"/>
          <a:stretch/>
        </p:blipFill>
        <p:spPr>
          <a:xfrm>
            <a:off x="5535809" y="656633"/>
            <a:ext cx="5132388" cy="5132388"/>
          </a:xfrm>
          <a:noFill/>
        </p:spPr>
      </p:pic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386DB667-0553-4FB8-B0E0-776539934A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 wrap="square" rtlCol="0" anchor="ctr">
            <a:normAutofit/>
          </a:bodyPr>
          <a:lstStyle/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20" name="Footer Placeholder 19">
            <a:extLst>
              <a:ext uri="{FF2B5EF4-FFF2-40B4-BE49-F238E27FC236}">
                <a16:creationId xmlns:a16="http://schemas.microsoft.com/office/drawing/2014/main" id="{C77C6228-C5A8-44DC-ABD7-A22A4475D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07212"/>
            <a:ext cx="6379210" cy="153888"/>
          </a:xfrm>
        </p:spPr>
        <p:txBody>
          <a:bodyPr wrap="square" rtlCol="0" anchor="ctr">
            <a:normAutofit/>
          </a:bodyPr>
          <a:lstStyle/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1C563B34-DD53-4FB1-B8C2-8914E01C6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8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F4084E-CDDD-29E5-5CBD-E13AEED9AB98}"/>
              </a:ext>
            </a:extLst>
          </p:cNvPr>
          <p:cNvSpPr txBox="1"/>
          <p:nvPr/>
        </p:nvSpPr>
        <p:spPr>
          <a:xfrm>
            <a:off x="8247341" y="5588966"/>
            <a:ext cx="242085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commons.wikimedia.org/wiki/File:Robert_Peel_by_RR_Scanlan_detail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FFBF99AA-8D7A-2517-6E47-56D129E7B8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5518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2345"/>
    </mc:Choice>
    <mc:Fallback>
      <p:transition spd="slow" advTm="1123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23E305-6365-4345-8BD1-4A31C61D9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37A3FF-ED32-4C4A-A21F-848A3BF6F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60F23-FB58-4EF8-82FD-E86CED25F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pPr rtl="0"/>
              <a:t>9</a:t>
            </a:fld>
            <a:endParaRPr lang="en-GB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FE76A5E3-72CF-7E54-C776-CE810DA824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0864" y="1111311"/>
            <a:ext cx="10683193" cy="529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 Souls College, Oxford University . (2009).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Politics and the Police.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University of Oxford.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 News. (2016).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Mps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warn of lack of candidates for top police jobs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October 13, 2022, from https://www.bbc.co.uk/news/uk-35894558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Braverman, S. (2023, June 28 ).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Open Letter to leaders of the police for England and Wales 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Home Office : https://www.gov.uk/government/publications/home-secretary-letter-to-police-leaders/open-letter-to-leaders-of-the-police-for-england-and-wales-accessible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Casey, B. (2023).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independent review into the standards of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internal culture of the Metropolitan Police Service.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Christopher Blake, B. S. (2010).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Policing and Criminal Justice 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Exeter:Learning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Matters 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Elliot-Davies, M. (2020).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Demand Capacity &amp; Welfare Survey 2020: Headline report :PRRB January 2021 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Police Federation of England and Wales 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Evening Standard . (2022).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Draft report into Cressida Dick's departure from Met biased, says London mayor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November 3, 2022, from https://www.standard.co.uk/news/uk/priti-patel-tom-winsor-sadiq-khan-cressida-dick-met-b1021333.html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Evening Standard . (2022).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Sadiq Khan and Priti Patel at war over resignation of Cressida Dick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October 13, 2022, from https://www.standard.co.uk/news/london/sadiq-khan-priti-patel-resignation-met-police-cressida-dick-b982080.html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Hansard . (1963, may 9). Royal Commission on Police (Report).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HC Debate 09/05/1963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 680-799.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Hansard UK Parliament . (2020).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Royal Commission on Criminal Justice debated on Monday 9 November 2020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October 13, 2022, from https://hansard.parliament.uk/Lords/2020-11-09/debates/CD66BDE5-8C1F-4B52-865A-7663E94DB058/RoyalCommissionOnCriminalJustice?__cf_chl_managed_tk__=PDDGI5sbIomHL.9DinomQWwMGPO97BFH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HMICFRS . (2022).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inspection of vetting , misconduct, and misogyny in the police service 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HMICFRS.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HMICFRS. (2019).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Inspection of the Performance of Home Office police forces, HMICFRS's approach to inspection, including monitoring, force insight, inspection design and fieldwork.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HMICFRS.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HMICFRS. (2022).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PEEL Spotlight Report : A System Under Pressure.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https://www.justiceinspectorates.gov.uk/hmicfrs/publication-html/peel-spotlight-report-a-system-under-pressure/: HMICFRS.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HMICFRS. (2022).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State of Policing- The annual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assessmetn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policing in England and Wales 2021.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His Majesty's Stationary Office.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 Office. (2019).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Policing for the Future 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Cown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Copyright 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House of Commons Library . (2021).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Policing in the UK 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Parliament 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Hunter, L. (2003). Police Pay and Bargaining in the UK, 1978-2000.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Journal of Industrial Relations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29-52.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Kieran Lewis, A. H. (2019).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Police Workforce wellbeing and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development.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Police Foundation.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Loeffler, T. B. (2015).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Public Management and Governance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(Third Edition ed.). Routledge.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 Assembly . (2022).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Mayor Summonsed to answer questions on former Met Chief resignation- Police and Crime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Commitee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November 18, 2022, from https://www.youtube.com/watch?v=b2VNrrFq1Gk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Margaret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Beare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 M. (2007).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Police and Government Relations 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University of Toronto Press 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May, T. (2010). Police Reform: Theresa May's speech to the National Policing Conference.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Speech to the Association of Chief Police Offices and Association of Police Authorities National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Confernce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on 29 June 2010.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https://www.gov.uk/government/speeches/police-reform-theresa-mays-speech-to-the-national-policing-conference.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May, T. (2015). Home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Secratary's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Police Federation 2015 speech. https://www.gov.uk/government/speeches/home-secretarys-police-federation-2015-speech.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Nanda, S. (2023, June 28).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Caught out: Trends in police pay in the </a:t>
            </a:r>
            <a:r>
              <a:rPr kumimoji="0" lang="en-US" altLang="en-US" sz="8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Social Market Foundation: https://www.smf.co.uk/commentary_podcasts/caught-out-trends-in-police-pay/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Police Chiefs Council . (2018).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History of Police Office Pay Framework 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NPCC.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Orr-Munro, T. (2018, October 11). Chief Constable recruitment: A PCC's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can deter potential applicants.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Policing Insight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Police Federation . (2023, June 28).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strike Action Could Mean for Policing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Police Federation : https://www.polfed.org/news/blogs/2023/what-strike-action-could-mean-for-policing/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Police Federation. (2022).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Police morale is plummeting-and ministers are turning a blind eye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November 3, 2022, from https://www.polfed.org/news/latest-news/2022/police-morale-is-plummeting-and-ministers-are-turning-a-blind-eye/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Police Federation of England and Wales . (2012).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Annual Reports 2012.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PFEW.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Spencer, D. (2022).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Policing Can Win - The new Met Commissioner's First 100 Days.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Policy Exchange.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Guardian. (2011, May 18). Police greet Theresa May's speech with complete silence 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Police Foundation. (2013).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Police morale is a real issue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November 3, 2022, from ://www.police-foundation.org.uk/2013/02/police-morale-is-a-real-issue/#:~:text=The%20Superintendents’%20Association%20has%20also%20warned%20the%20Government,in%20the%20Met%20is%20“awful”.%20Why%20is%20this%3F</a:t>
            </a:r>
          </a:p>
          <a:p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.”</a:t>
            </a:r>
            <a:r>
              <a:rPr lang="en-GB" sz="800" dirty="0">
                <a:hlinkClick r:id="rId3"/>
              </a:rPr>
              <a:t> We are not ‘all in it together’ (polfed.org)</a:t>
            </a:r>
            <a:endParaRPr lang="en-GB" sz="800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Winsor, S. T. (2022).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Special commission on the resignation of the Commissioner of the Police of the Metropolis 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HM Government 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Worrall, J. (2014). The Politics of Policing. In R. a. Kane, </a:t>
            </a:r>
            <a:r>
              <a:rPr kumimoji="0" lang="en-US" altLang="en-US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Oxford Handbook of Police and Policing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(pp. 49-67). Oxford University.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779884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1|222.7|1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"/>
</p:tagLst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24.tgt.Office_50301378_TF33713516_Win32_OJ112196127" id="{EDFFA481-CE53-4409-8D36-2ECF03B6BBD6}" vid="{001D13DB-0C6A-47B8-A3F5-ADC4851DB2E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0811A92-D464-4AC4-A396-BA73B10CEEA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{08AC21A8-46F4-488D-94A0-6E848550E832}tf33713516_win32</Template>
  <TotalTime>630</TotalTime>
  <Words>1417</Words>
  <Application>Microsoft Office PowerPoint</Application>
  <PresentationFormat>Widescreen</PresentationFormat>
  <Paragraphs>107</Paragraphs>
  <Slides>9</Slides>
  <Notes>9</Notes>
  <HiddenSlides>0</HiddenSlides>
  <MMClips>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Gill Sans MT</vt:lpstr>
      <vt:lpstr>Open Sans</vt:lpstr>
      <vt:lpstr>Walbaum Display</vt:lpstr>
      <vt:lpstr>3DFloatVTI</vt:lpstr>
      <vt:lpstr>The Impact of Politics on the Police. </vt:lpstr>
      <vt:lpstr>Agenda</vt:lpstr>
      <vt:lpstr>The Politics of Policing: Austerity Era</vt:lpstr>
      <vt:lpstr>Police Morale : </vt:lpstr>
      <vt:lpstr>Police Pay Decline 2000-2022, Social Market Foundation, 2023</vt:lpstr>
      <vt:lpstr>Trust and Confidence</vt:lpstr>
      <vt:lpstr>Political or Politicised? </vt:lpstr>
      <vt:lpstr>“The time is come when…we may fairly pronounce that the country has outgrown her police institutions…”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Oshea,Mark swp3825</dc:creator>
  <cp:lastModifiedBy>Oshea,Mark swp3825</cp:lastModifiedBy>
  <cp:revision>13</cp:revision>
  <dcterms:created xsi:type="dcterms:W3CDTF">2023-06-29T14:17:53Z</dcterms:created>
  <dcterms:modified xsi:type="dcterms:W3CDTF">2023-07-06T15:12:12Z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66cf8fe5-b7b7-4df7-b38d-1c61ac2f6639_Enabled">
    <vt:lpwstr>true</vt:lpwstr>
  </property>
  <property fmtid="{D5CDD505-2E9C-101B-9397-08002B2CF9AE}" pid="4" name="MSIP_Label_66cf8fe5-b7b7-4df7-b38d-1c61ac2f6639_SetDate">
    <vt:lpwstr>2023-06-29T14:18:12Z</vt:lpwstr>
  </property>
  <property fmtid="{D5CDD505-2E9C-101B-9397-08002B2CF9AE}" pid="5" name="MSIP_Label_66cf8fe5-b7b7-4df7-b38d-1c61ac2f6639_Method">
    <vt:lpwstr>Standard</vt:lpwstr>
  </property>
  <property fmtid="{D5CDD505-2E9C-101B-9397-08002B2CF9AE}" pid="6" name="MSIP_Label_66cf8fe5-b7b7-4df7-b38d-1c61ac2f6639_Name">
    <vt:lpwstr>66cf8fe5-b7b7-4df7-b38d-1c61ac2f6639</vt:lpwstr>
  </property>
  <property fmtid="{D5CDD505-2E9C-101B-9397-08002B2CF9AE}" pid="7" name="MSIP_Label_66cf8fe5-b7b7-4df7-b38d-1c61ac2f6639_SiteId">
    <vt:lpwstr>270c2f4d-fd0c-4f08-92a9-e5bdd8a87e09</vt:lpwstr>
  </property>
  <property fmtid="{D5CDD505-2E9C-101B-9397-08002B2CF9AE}" pid="8" name="MSIP_Label_66cf8fe5-b7b7-4df7-b38d-1c61ac2f6639_ActionId">
    <vt:lpwstr>6a3e6050-d6f2-4ec9-accd-64ed92e3447c</vt:lpwstr>
  </property>
  <property fmtid="{D5CDD505-2E9C-101B-9397-08002B2CF9AE}" pid="9" name="MSIP_Label_66cf8fe5-b7b7-4df7-b38d-1c61ac2f6639_ContentBits">
    <vt:lpwstr>0</vt:lpwstr>
  </property>
</Properties>
</file>