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06" r:id="rId3"/>
    <p:sldId id="307" r:id="rId4"/>
    <p:sldId id="300" r:id="rId5"/>
    <p:sldId id="280" r:id="rId6"/>
    <p:sldId id="279" r:id="rId7"/>
    <p:sldId id="260" r:id="rId8"/>
    <p:sldId id="261" r:id="rId9"/>
    <p:sldId id="264" r:id="rId10"/>
    <p:sldId id="265" r:id="rId11"/>
    <p:sldId id="262" r:id="rId12"/>
    <p:sldId id="263" r:id="rId13"/>
    <p:sldId id="267" r:id="rId14"/>
    <p:sldId id="286" r:id="rId15"/>
    <p:sldId id="287" r:id="rId16"/>
    <p:sldId id="296" r:id="rId17"/>
    <p:sldId id="284" r:id="rId18"/>
    <p:sldId id="285" r:id="rId19"/>
    <p:sldId id="291" r:id="rId20"/>
    <p:sldId id="268" r:id="rId21"/>
    <p:sldId id="302" r:id="rId22"/>
    <p:sldId id="303" r:id="rId23"/>
    <p:sldId id="304" r:id="rId24"/>
    <p:sldId id="305"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2" autoAdjust="0"/>
    <p:restoredTop sz="94660"/>
  </p:normalViewPr>
  <p:slideViewPr>
    <p:cSldViewPr>
      <p:cViewPr varScale="1">
        <p:scale>
          <a:sx n="55" d="100"/>
          <a:sy n="55" d="100"/>
        </p:scale>
        <p:origin x="-418" y="-77"/>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9FB6748-CC82-4399-A1A6-1E7D6220680E}" type="datetimeFigureOut">
              <a:rPr lang="en-US" smtClean="0"/>
              <a:pPr/>
              <a:t>2/21/2015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E68DAE2-C423-4055-B706-D2EEC6200B97}"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9FB6748-CC82-4399-A1A6-1E7D6220680E}" type="datetimeFigureOut">
              <a:rPr lang="en-US" smtClean="0"/>
              <a:pPr/>
              <a:t>2/21/2015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E68DAE2-C423-4055-B706-D2EEC6200B97}"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9FB6748-CC82-4399-A1A6-1E7D6220680E}" type="datetimeFigureOut">
              <a:rPr lang="en-US" smtClean="0"/>
              <a:pPr/>
              <a:t>2/21/2015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E68DAE2-C423-4055-B706-D2EEC6200B97}"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29FB6748-CC82-4399-A1A6-1E7D6220680E}" type="datetimeFigureOut">
              <a:rPr lang="en-US" smtClean="0"/>
              <a:pPr/>
              <a:t>2/21/2015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E68DAE2-C423-4055-B706-D2EEC6200B97}"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9FB6748-CC82-4399-A1A6-1E7D6220680E}" type="datetimeFigureOut">
              <a:rPr lang="en-US" smtClean="0"/>
              <a:pPr/>
              <a:t>2/21/2015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E68DAE2-C423-4055-B706-D2EEC6200B97}"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9FB6748-CC82-4399-A1A6-1E7D6220680E}" type="datetimeFigureOut">
              <a:rPr lang="en-US" smtClean="0"/>
              <a:pPr/>
              <a:t>2/21/2015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E68DAE2-C423-4055-B706-D2EEC6200B97}"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FB6748-CC82-4399-A1A6-1E7D6220680E}" type="datetimeFigureOut">
              <a:rPr lang="en-US" smtClean="0"/>
              <a:pPr/>
              <a:t>2/21/2015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5E68DAE2-C423-4055-B706-D2EEC6200B97}"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9FB6748-CC82-4399-A1A6-1E7D6220680E}" type="datetimeFigureOut">
              <a:rPr lang="en-US" smtClean="0"/>
              <a:pPr/>
              <a:t>2/21/2015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E68DAE2-C423-4055-B706-D2EEC6200B97}"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9FB6748-CC82-4399-A1A6-1E7D6220680E}" type="datetimeFigureOut">
              <a:rPr lang="en-US" smtClean="0"/>
              <a:pPr/>
              <a:t>2/21/2015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E68DAE2-C423-4055-B706-D2EEC6200B97}"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9FB6748-CC82-4399-A1A6-1E7D6220680E}" type="datetimeFigureOut">
              <a:rPr lang="en-US" smtClean="0"/>
              <a:pPr/>
              <a:t>2/21/2015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E68DAE2-C423-4055-B706-D2EEC6200B97}"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9FB6748-CC82-4399-A1A6-1E7D6220680E}" type="datetimeFigureOut">
              <a:rPr lang="en-US" smtClean="0"/>
              <a:pPr/>
              <a:t>2/21/2015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E68DAE2-C423-4055-B706-D2EEC6200B97}"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FB6748-CC82-4399-A1A6-1E7D6220680E}" type="datetimeFigureOut">
              <a:rPr lang="en-US" smtClean="0"/>
              <a:pPr/>
              <a:t>2/21/2015</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68DAE2-C423-4055-B706-D2EEC6200B97}"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Introduction to Fieldwork</a:t>
            </a:r>
            <a:endParaRPr lang="en-US" dirty="0"/>
          </a:p>
        </p:txBody>
      </p:sp>
      <p:sp>
        <p:nvSpPr>
          <p:cNvPr id="3" name="Subtitle 2"/>
          <p:cNvSpPr>
            <a:spLocks noGrp="1"/>
          </p:cNvSpPr>
          <p:nvPr>
            <p:ph type="subTitle" idx="1"/>
          </p:nvPr>
        </p:nvSpPr>
        <p:spPr>
          <a:solidFill>
            <a:schemeClr val="accent2"/>
          </a:solidFill>
        </p:spPr>
        <p:txBody>
          <a:bodyPr/>
          <a:lstStyle/>
          <a:p>
            <a:r>
              <a:rPr lang="en-GB" dirty="0" smtClean="0"/>
              <a:t> Modern Texts </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GB" dirty="0" smtClean="0"/>
              <a:t>Sources and You</a:t>
            </a:r>
            <a:endParaRPr lang="en-GB" dirty="0"/>
          </a:p>
        </p:txBody>
      </p:sp>
      <p:sp>
        <p:nvSpPr>
          <p:cNvPr id="3" name="Content Placeholder 2"/>
          <p:cNvSpPr>
            <a:spLocks noGrp="1"/>
          </p:cNvSpPr>
          <p:nvPr>
            <p:ph idx="1"/>
          </p:nvPr>
        </p:nvSpPr>
        <p:spPr/>
        <p:txBody>
          <a:bodyPr>
            <a:noAutofit/>
          </a:bodyPr>
          <a:lstStyle/>
          <a:p>
            <a:r>
              <a:rPr lang="en-GB" sz="2200" dirty="0" smtClean="0"/>
              <a:t>A core aspect of this course, and of your degree, is to get you to consider a wide variety of sources and to move away from the notion that a book (s) is simply the answer to historical questions.</a:t>
            </a:r>
          </a:p>
          <a:p>
            <a:r>
              <a:rPr lang="en-GB" sz="2200" dirty="0" smtClean="0"/>
              <a:t>Historical sources are many, and varied. Crucially, you need to question all sources and always look to try and access the original source materials wherever possible.</a:t>
            </a:r>
          </a:p>
          <a:p>
            <a:r>
              <a:rPr lang="en-GB" sz="2200" dirty="0" smtClean="0"/>
              <a:t>Modern sources can include newspapers, interviews, documentaries, photographs, films .... as well as sources which cross from the medieval to the modern era, such as gravestones, letters, diaries, journals, wills, log books, paintings, censuses, coins  and so on.</a:t>
            </a:r>
          </a:p>
          <a:p>
            <a:r>
              <a:rPr lang="en-GB" sz="2200" dirty="0" smtClean="0"/>
              <a:t>In the modern age, even </a:t>
            </a:r>
            <a:r>
              <a:rPr lang="en-GB" sz="2200" dirty="0" err="1" smtClean="0"/>
              <a:t>Facebook</a:t>
            </a:r>
            <a:r>
              <a:rPr lang="en-GB" sz="2200" dirty="0" smtClean="0"/>
              <a:t>, Twitter, Blogs, etc are likely to form part of the process of looking at history.</a:t>
            </a:r>
          </a:p>
          <a:p>
            <a:r>
              <a:rPr lang="en-GB" sz="2200" dirty="0" smtClean="0"/>
              <a:t>We are keen to encourage you to look at all potential sources, which are relevant to the topic you intent to study.</a:t>
            </a:r>
            <a:endParaRPr lang="en-GB" sz="2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GB" dirty="0" smtClean="0"/>
              <a:t>Sources (2)</a:t>
            </a:r>
            <a:endParaRPr lang="en-GB" dirty="0"/>
          </a:p>
        </p:txBody>
      </p:sp>
      <p:sp>
        <p:nvSpPr>
          <p:cNvPr id="3" name="Content Placeholder 2"/>
          <p:cNvSpPr>
            <a:spLocks noGrp="1"/>
          </p:cNvSpPr>
          <p:nvPr>
            <p:ph idx="1"/>
          </p:nvPr>
        </p:nvSpPr>
        <p:spPr/>
        <p:txBody>
          <a:bodyPr>
            <a:normAutofit fontScale="92500"/>
          </a:bodyPr>
          <a:lstStyle/>
          <a:p>
            <a:r>
              <a:rPr lang="en-GB" dirty="0" smtClean="0"/>
              <a:t>This section contains some limited information about usage of some modern printed sources.</a:t>
            </a:r>
          </a:p>
          <a:p>
            <a:r>
              <a:rPr lang="en-GB" dirty="0" smtClean="0"/>
              <a:t>Listed here are some of the advantages and disadvantages of select source materials.</a:t>
            </a:r>
          </a:p>
          <a:p>
            <a:r>
              <a:rPr lang="en-GB" dirty="0" smtClean="0"/>
              <a:t>The slides offer points of though and reflection on each source.</a:t>
            </a:r>
          </a:p>
          <a:p>
            <a:r>
              <a:rPr lang="en-GB" dirty="0" smtClean="0"/>
              <a:t>It is only a starting point for some of the sources and we will pick up some of these themes when we start to handle sources in later sessions.</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GB" dirty="0" smtClean="0"/>
              <a:t>Non Printed Media (Brief!)</a:t>
            </a:r>
            <a:endParaRPr lang="en-US" dirty="0"/>
          </a:p>
        </p:txBody>
      </p:sp>
      <p:sp>
        <p:nvSpPr>
          <p:cNvPr id="3" name="Content Placeholder 2"/>
          <p:cNvSpPr>
            <a:spLocks noGrp="1"/>
          </p:cNvSpPr>
          <p:nvPr>
            <p:ph idx="1"/>
          </p:nvPr>
        </p:nvSpPr>
        <p:spPr/>
        <p:txBody>
          <a:bodyPr>
            <a:normAutofit fontScale="77500" lnSpcReduction="20000"/>
          </a:bodyPr>
          <a:lstStyle/>
          <a:p>
            <a:r>
              <a:rPr lang="en-GB" dirty="0" smtClean="0"/>
              <a:t>We </a:t>
            </a:r>
            <a:r>
              <a:rPr lang="en-GB" dirty="0" smtClean="0"/>
              <a:t>focus here </a:t>
            </a:r>
            <a:r>
              <a:rPr lang="en-GB" dirty="0" smtClean="0"/>
              <a:t>on certain </a:t>
            </a:r>
            <a:r>
              <a:rPr lang="en-GB" dirty="0" smtClean="0"/>
              <a:t>printed sources and the need to corroborate information, but you may know that TV, and now internet sources, have only increased the possibility that </a:t>
            </a:r>
            <a:r>
              <a:rPr lang="en-GB" dirty="0" smtClean="0"/>
              <a:t>incorrect information will leak out. For example, it is far from unknown for obituaries to be released before a person is actually dead.</a:t>
            </a:r>
            <a:endParaRPr lang="en-GB" dirty="0" smtClean="0"/>
          </a:p>
          <a:p>
            <a:r>
              <a:rPr lang="en-GB" dirty="0" smtClean="0"/>
              <a:t>H.M. The Queen Mother</a:t>
            </a:r>
          </a:p>
          <a:p>
            <a:r>
              <a:rPr lang="en-GB" dirty="0" smtClean="0"/>
              <a:t>Bob Hope </a:t>
            </a:r>
          </a:p>
          <a:p>
            <a:r>
              <a:rPr lang="en-GB" dirty="0" smtClean="0"/>
              <a:t>Harold Pinter</a:t>
            </a:r>
          </a:p>
          <a:p>
            <a:r>
              <a:rPr lang="en-GB" dirty="0" smtClean="0"/>
              <a:t>Norman Wisdom</a:t>
            </a:r>
          </a:p>
          <a:p>
            <a:r>
              <a:rPr lang="en-GB" dirty="0" smtClean="0"/>
              <a:t>CNN even accidently gave access to unfinished draft obituaries on their website for a time, an incident revealed in 2003.</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GB" dirty="0" smtClean="0"/>
              <a:t>Newspapers</a:t>
            </a:r>
            <a:endParaRPr lang="en-US" dirty="0"/>
          </a:p>
        </p:txBody>
      </p:sp>
      <p:sp>
        <p:nvSpPr>
          <p:cNvPr id="3" name="Content Placeholder 2"/>
          <p:cNvSpPr>
            <a:spLocks noGrp="1"/>
          </p:cNvSpPr>
          <p:nvPr>
            <p:ph idx="1"/>
          </p:nvPr>
        </p:nvSpPr>
        <p:spPr/>
        <p:txBody>
          <a:bodyPr/>
          <a:lstStyle/>
          <a:p>
            <a:r>
              <a:rPr lang="en-GB" dirty="0" smtClean="0"/>
              <a:t>Most newspapers are heavily biased.</a:t>
            </a:r>
          </a:p>
          <a:p>
            <a:r>
              <a:rPr lang="en-GB" dirty="0" smtClean="0"/>
              <a:t>Stories have limited focus (often limited analysis).</a:t>
            </a:r>
          </a:p>
          <a:p>
            <a:r>
              <a:rPr lang="en-GB" dirty="0" smtClean="0"/>
              <a:t>Have little perspective (by definition).</a:t>
            </a:r>
          </a:p>
          <a:p>
            <a:r>
              <a:rPr lang="en-GB" dirty="0" smtClean="0"/>
              <a:t>Wrong information can be printed (in absence of full facts which emerge later).</a:t>
            </a:r>
          </a:p>
          <a:p>
            <a:r>
              <a:rPr lang="en-GB" dirty="0" smtClean="0"/>
              <a:t>May have limited access to important aspects of the story or the people making the news.</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GB" dirty="0" smtClean="0"/>
              <a:t>Newspapers</a:t>
            </a:r>
            <a:endParaRPr lang="en-US" dirty="0"/>
          </a:p>
        </p:txBody>
      </p:sp>
      <p:sp>
        <p:nvSpPr>
          <p:cNvPr id="3" name="Content Placeholder 2"/>
          <p:cNvSpPr>
            <a:spLocks noGrp="1"/>
          </p:cNvSpPr>
          <p:nvPr>
            <p:ph idx="1"/>
          </p:nvPr>
        </p:nvSpPr>
        <p:spPr/>
        <p:txBody>
          <a:bodyPr>
            <a:normAutofit fontScale="92500" lnSpcReduction="10000"/>
          </a:bodyPr>
          <a:lstStyle/>
          <a:p>
            <a:r>
              <a:rPr lang="en-GB" dirty="0" smtClean="0"/>
              <a:t>Valuable news resource.</a:t>
            </a:r>
          </a:p>
          <a:p>
            <a:r>
              <a:rPr lang="en-GB" dirty="0" smtClean="0"/>
              <a:t>Very quick to report news (at one time the quickest).</a:t>
            </a:r>
          </a:p>
          <a:p>
            <a:r>
              <a:rPr lang="en-GB" dirty="0" smtClean="0"/>
              <a:t>Often on-hand reporting.</a:t>
            </a:r>
          </a:p>
          <a:p>
            <a:r>
              <a:rPr lang="en-GB" dirty="0" smtClean="0"/>
              <a:t>Often eye-witnesses accounts fore-grounded.</a:t>
            </a:r>
          </a:p>
          <a:p>
            <a:r>
              <a:rPr lang="en-GB" dirty="0" smtClean="0"/>
              <a:t>Snapshot of the time.</a:t>
            </a:r>
          </a:p>
          <a:p>
            <a:r>
              <a:rPr lang="en-GB" dirty="0" smtClean="0"/>
              <a:t>Gives idea of immediate reaction and how people are thinking.</a:t>
            </a:r>
          </a:p>
          <a:p>
            <a:r>
              <a:rPr lang="en-GB" dirty="0" smtClean="0"/>
              <a:t>Some journalists are award winning, etc.</a:t>
            </a: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GB" dirty="0" smtClean="0"/>
              <a:t>Journals/Periodicals</a:t>
            </a:r>
            <a:endParaRPr lang="en-US" dirty="0"/>
          </a:p>
        </p:txBody>
      </p:sp>
      <p:sp>
        <p:nvSpPr>
          <p:cNvPr id="3" name="Content Placeholder 2"/>
          <p:cNvSpPr>
            <a:spLocks noGrp="1"/>
          </p:cNvSpPr>
          <p:nvPr>
            <p:ph idx="1"/>
          </p:nvPr>
        </p:nvSpPr>
        <p:spPr/>
        <p:txBody>
          <a:bodyPr>
            <a:normAutofit fontScale="77500" lnSpcReduction="20000"/>
          </a:bodyPr>
          <a:lstStyle/>
          <a:p>
            <a:r>
              <a:rPr lang="en-GB" dirty="0" smtClean="0"/>
              <a:t>Peer </a:t>
            </a:r>
            <a:r>
              <a:rPr lang="en-GB" dirty="0" smtClean="0"/>
              <a:t>reviewed and regarded very highly in the academic community.</a:t>
            </a:r>
            <a:endParaRPr lang="en-GB" dirty="0" smtClean="0"/>
          </a:p>
          <a:p>
            <a:r>
              <a:rPr lang="en-GB" dirty="0" smtClean="0"/>
              <a:t>Verified by other academics in the field</a:t>
            </a:r>
          </a:p>
          <a:p>
            <a:r>
              <a:rPr lang="en-GB" dirty="0" smtClean="0"/>
              <a:t>Reviewers can be anonymous or independent</a:t>
            </a:r>
          </a:p>
          <a:p>
            <a:r>
              <a:rPr lang="en-GB" dirty="0" smtClean="0"/>
              <a:t>Reviewers are usually selected outside the control of the original writer</a:t>
            </a:r>
          </a:p>
          <a:p>
            <a:r>
              <a:rPr lang="en-GB" dirty="0" smtClean="0"/>
              <a:t>Once article is published it can then be open to review and criticism</a:t>
            </a:r>
          </a:p>
          <a:p>
            <a:r>
              <a:rPr lang="en-GB" dirty="0" smtClean="0"/>
              <a:t>Material is condensed and often more up to date than books</a:t>
            </a:r>
            <a:r>
              <a:rPr lang="en-GB" dirty="0" smtClean="0"/>
              <a:t>.</a:t>
            </a:r>
          </a:p>
          <a:p>
            <a:r>
              <a:rPr lang="en-GB" dirty="0" smtClean="0"/>
              <a:t>Your essays should always look to incorporate journal articles.</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GB" dirty="0" smtClean="0"/>
              <a:t>Downsides</a:t>
            </a:r>
            <a:endParaRPr lang="en-US" dirty="0"/>
          </a:p>
        </p:txBody>
      </p:sp>
      <p:sp>
        <p:nvSpPr>
          <p:cNvPr id="3" name="Content Placeholder 2"/>
          <p:cNvSpPr>
            <a:spLocks noGrp="1"/>
          </p:cNvSpPr>
          <p:nvPr>
            <p:ph idx="1"/>
          </p:nvPr>
        </p:nvSpPr>
        <p:spPr/>
        <p:txBody>
          <a:bodyPr/>
          <a:lstStyle/>
          <a:p>
            <a:r>
              <a:rPr lang="en-GB" dirty="0" smtClean="0"/>
              <a:t>Articles are ‘selected’ for publication.</a:t>
            </a:r>
          </a:p>
          <a:p>
            <a:r>
              <a:rPr lang="en-GB" dirty="0" smtClean="0"/>
              <a:t>Does not in itself prevent fraudulent items from appearing.</a:t>
            </a:r>
          </a:p>
          <a:p>
            <a:r>
              <a:rPr lang="en-GB" dirty="0" smtClean="0"/>
              <a:t>If original material purports to have been included, reviewers cannot always check those sources.</a:t>
            </a:r>
          </a:p>
          <a:p>
            <a:r>
              <a:rPr lang="en-GB" dirty="0" smtClean="0"/>
              <a:t>Material can take a while to be printed and can therefore be outdated.</a:t>
            </a:r>
          </a:p>
          <a:p>
            <a:endParaRPr lang="en-GB" dirty="0" smtClean="0"/>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GB" dirty="0" smtClean="0"/>
              <a:t>Magazines</a:t>
            </a:r>
            <a:endParaRPr lang="en-US" dirty="0"/>
          </a:p>
        </p:txBody>
      </p:sp>
      <p:sp>
        <p:nvSpPr>
          <p:cNvPr id="3" name="Content Placeholder 2"/>
          <p:cNvSpPr>
            <a:spLocks noGrp="1"/>
          </p:cNvSpPr>
          <p:nvPr>
            <p:ph idx="1"/>
          </p:nvPr>
        </p:nvSpPr>
        <p:spPr/>
        <p:txBody>
          <a:bodyPr/>
          <a:lstStyle/>
          <a:p>
            <a:r>
              <a:rPr lang="en-GB" dirty="0" smtClean="0"/>
              <a:t>Articles will be more up to date than books.</a:t>
            </a:r>
          </a:p>
          <a:p>
            <a:r>
              <a:rPr lang="en-GB" dirty="0" smtClean="0"/>
              <a:t>Offer immediate stories and may offer some analysis and debate.</a:t>
            </a:r>
          </a:p>
          <a:p>
            <a:r>
              <a:rPr lang="en-GB" dirty="0" smtClean="0"/>
              <a:t>Stories may come from those directly on the ground witnessing events</a:t>
            </a:r>
          </a:p>
          <a:p>
            <a:r>
              <a:rPr lang="en-GB" dirty="0" smtClean="0"/>
              <a:t>Articles may have first-hand or eye-witness accounts</a:t>
            </a:r>
          </a:p>
          <a:p>
            <a:r>
              <a:rPr lang="en-GB" dirty="0" smtClean="0"/>
              <a:t>Can offer specialised information.</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GB" dirty="0" smtClean="0"/>
              <a:t>Downside of Magazines</a:t>
            </a:r>
            <a:endParaRPr lang="en-US" dirty="0"/>
          </a:p>
        </p:txBody>
      </p:sp>
      <p:sp>
        <p:nvSpPr>
          <p:cNvPr id="3" name="Content Placeholder 2"/>
          <p:cNvSpPr>
            <a:spLocks noGrp="1"/>
          </p:cNvSpPr>
          <p:nvPr>
            <p:ph idx="1"/>
          </p:nvPr>
        </p:nvSpPr>
        <p:spPr/>
        <p:txBody>
          <a:bodyPr>
            <a:normAutofit fontScale="92500" lnSpcReduction="20000"/>
          </a:bodyPr>
          <a:lstStyle/>
          <a:p>
            <a:r>
              <a:rPr lang="en-GB" dirty="0" smtClean="0"/>
              <a:t>Stories have to printed quickly and to a strict deadline</a:t>
            </a:r>
          </a:p>
          <a:p>
            <a:r>
              <a:rPr lang="en-GB" dirty="0" smtClean="0"/>
              <a:t>There may be little time to offer any real overview of an issue</a:t>
            </a:r>
          </a:p>
          <a:p>
            <a:r>
              <a:rPr lang="en-GB" dirty="0" smtClean="0"/>
              <a:t>Perspective, by definition, will be lacking – so there can be little knowledge about the full repercussions of an event (i.e. 9/11 etc).</a:t>
            </a:r>
          </a:p>
          <a:p>
            <a:r>
              <a:rPr lang="en-GB" dirty="0" smtClean="0"/>
              <a:t>Speculation often included</a:t>
            </a:r>
          </a:p>
          <a:p>
            <a:r>
              <a:rPr lang="en-GB" dirty="0" smtClean="0"/>
              <a:t>Often lack full editorial or peer review (more chance of errors).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GB" dirty="0" smtClean="0"/>
              <a:t>Judging Books</a:t>
            </a:r>
            <a:endParaRPr lang="en-US" dirty="0"/>
          </a:p>
        </p:txBody>
      </p:sp>
      <p:sp>
        <p:nvSpPr>
          <p:cNvPr id="3" name="Content Placeholder 2"/>
          <p:cNvSpPr>
            <a:spLocks noGrp="1"/>
          </p:cNvSpPr>
          <p:nvPr>
            <p:ph idx="1"/>
          </p:nvPr>
        </p:nvSpPr>
        <p:spPr/>
        <p:txBody>
          <a:bodyPr/>
          <a:lstStyle/>
          <a:p>
            <a:r>
              <a:rPr lang="en-GB" dirty="0" smtClean="0"/>
              <a:t>Still ‘staple’ diet of academics.</a:t>
            </a:r>
          </a:p>
          <a:p>
            <a:r>
              <a:rPr lang="en-GB" dirty="0" smtClean="0"/>
              <a:t>Was the book a PhD thesis?</a:t>
            </a:r>
          </a:p>
          <a:p>
            <a:r>
              <a:rPr lang="en-GB" dirty="0" smtClean="0"/>
              <a:t>Was the book published by a major/established publisher with a strong academic reputation?</a:t>
            </a:r>
          </a:p>
          <a:p>
            <a:r>
              <a:rPr lang="en-GB" dirty="0" smtClean="0"/>
              <a:t>Was the book self-published?</a:t>
            </a:r>
          </a:p>
          <a:p>
            <a:r>
              <a:rPr lang="en-GB" dirty="0" smtClean="0"/>
              <a:t>Was the book intended for mass-market circulation?</a:t>
            </a:r>
          </a:p>
          <a:p>
            <a:endParaRPr lang="en-GB" dirty="0" smtClean="0"/>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8229600" cy="1143000"/>
          </a:xfrm>
          <a:solidFill>
            <a:schemeClr val="accent4"/>
          </a:solidFill>
        </p:spPr>
        <p:txBody>
          <a:bodyPr/>
          <a:lstStyle/>
          <a:p>
            <a:r>
              <a:rPr lang="en-GB" dirty="0" smtClean="0"/>
              <a:t>Judging Books (2)</a:t>
            </a:r>
            <a:endParaRPr lang="en-US" dirty="0"/>
          </a:p>
        </p:txBody>
      </p:sp>
      <p:sp>
        <p:nvSpPr>
          <p:cNvPr id="3" name="Content Placeholder 2"/>
          <p:cNvSpPr>
            <a:spLocks noGrp="1"/>
          </p:cNvSpPr>
          <p:nvPr>
            <p:ph idx="1"/>
          </p:nvPr>
        </p:nvSpPr>
        <p:spPr/>
        <p:txBody>
          <a:bodyPr/>
          <a:lstStyle/>
          <a:p>
            <a:r>
              <a:rPr lang="en-GB" dirty="0" smtClean="0"/>
              <a:t>Does the book provide access to the original materials?</a:t>
            </a:r>
          </a:p>
          <a:p>
            <a:r>
              <a:rPr lang="en-GB" dirty="0" smtClean="0"/>
              <a:t>Is the book well referenced and provide a full bibliography?</a:t>
            </a:r>
          </a:p>
          <a:p>
            <a:r>
              <a:rPr lang="en-GB" dirty="0" smtClean="0"/>
              <a:t>Has the book been republished?</a:t>
            </a:r>
          </a:p>
          <a:p>
            <a:r>
              <a:rPr lang="en-GB" dirty="0" smtClean="0"/>
              <a:t>How old is the book?</a:t>
            </a:r>
          </a:p>
          <a:p>
            <a:r>
              <a:rPr lang="en-GB" dirty="0" smtClean="0"/>
              <a:t>Has the book been updated?</a:t>
            </a:r>
          </a:p>
          <a:p>
            <a:r>
              <a:rPr lang="en-GB" dirty="0" smtClean="0"/>
              <a:t>Does the author have academic standing?</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GB" dirty="0" smtClean="0"/>
              <a:t>Diaries</a:t>
            </a:r>
            <a:endParaRPr lang="en-US" dirty="0"/>
          </a:p>
        </p:txBody>
      </p:sp>
      <p:sp>
        <p:nvSpPr>
          <p:cNvPr id="3" name="Content Placeholder 2"/>
          <p:cNvSpPr>
            <a:spLocks noGrp="1"/>
          </p:cNvSpPr>
          <p:nvPr>
            <p:ph idx="1"/>
          </p:nvPr>
        </p:nvSpPr>
        <p:spPr/>
        <p:txBody>
          <a:bodyPr>
            <a:normAutofit fontScale="85000" lnSpcReduction="20000"/>
          </a:bodyPr>
          <a:lstStyle/>
          <a:p>
            <a:r>
              <a:rPr lang="en-GB" dirty="0" smtClean="0"/>
              <a:t>Again a primary source.</a:t>
            </a:r>
          </a:p>
          <a:p>
            <a:r>
              <a:rPr lang="en-GB" dirty="0" smtClean="0"/>
              <a:t>Almost all diaries are edited (Anne Frank Diary etc).</a:t>
            </a:r>
          </a:p>
          <a:p>
            <a:r>
              <a:rPr lang="en-GB" dirty="0" smtClean="0"/>
              <a:t>Selections may reflect what the author wants to put across (or what the editor wants to put across).</a:t>
            </a:r>
          </a:p>
          <a:p>
            <a:r>
              <a:rPr lang="en-GB" dirty="0" smtClean="0"/>
              <a:t>Selections may be geared around what is commercially the best selling material (rather than what may be of historic note).</a:t>
            </a:r>
          </a:p>
          <a:p>
            <a:r>
              <a:rPr lang="en-GB" dirty="0" smtClean="0"/>
              <a:t>If we do not have the full information, how can WE judge what is the most important material?</a:t>
            </a:r>
          </a:p>
          <a:p>
            <a:r>
              <a:rPr lang="en-GB" dirty="0" smtClean="0"/>
              <a:t>Diaries are inherently subjective – but may provide a real clue to inner thoughts and motivations. </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solidFill>
            <a:schemeClr val="accent4"/>
          </a:solidFill>
        </p:spPr>
        <p:txBody>
          <a:bodyPr/>
          <a:lstStyle/>
          <a:p>
            <a:pPr eaLnBrk="1" hangingPunct="1"/>
            <a:r>
              <a:rPr lang="en-GB" dirty="0" smtClean="0"/>
              <a:t>Autobiographies</a:t>
            </a:r>
            <a:endParaRPr lang="en-US" dirty="0" smtClean="0"/>
          </a:p>
        </p:txBody>
      </p:sp>
      <p:sp>
        <p:nvSpPr>
          <p:cNvPr id="8195" name="Content Placeholder 2"/>
          <p:cNvSpPr>
            <a:spLocks noGrp="1"/>
          </p:cNvSpPr>
          <p:nvPr>
            <p:ph idx="1"/>
          </p:nvPr>
        </p:nvSpPr>
        <p:spPr/>
        <p:txBody>
          <a:bodyPr/>
          <a:lstStyle/>
          <a:p>
            <a:pPr eaLnBrk="1" hangingPunct="1"/>
            <a:r>
              <a:rPr lang="en-GB" dirty="0" smtClean="0"/>
              <a:t>Can be interchangeable with memoirs.</a:t>
            </a:r>
          </a:p>
          <a:p>
            <a:pPr eaLnBrk="1" hangingPunct="1"/>
            <a:r>
              <a:rPr lang="en-GB" dirty="0" smtClean="0"/>
              <a:t>Memoirs tend to be more introspective, more personal and more insular.</a:t>
            </a:r>
          </a:p>
          <a:p>
            <a:pPr eaLnBrk="1" hangingPunct="1"/>
            <a:r>
              <a:rPr lang="en-GB" dirty="0" smtClean="0"/>
              <a:t>An autobiography is usually written on a grander scale.</a:t>
            </a:r>
          </a:p>
          <a:p>
            <a:pPr eaLnBrk="1" hangingPunct="1"/>
            <a:r>
              <a:rPr lang="en-GB" dirty="0" smtClean="0"/>
              <a:t>More attention is given to the wider picture and more attempt is made to garner historical accuracy.</a:t>
            </a:r>
            <a:endParaRPr lang="en-US"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solidFill>
            <a:schemeClr val="accent4"/>
          </a:solidFill>
        </p:spPr>
        <p:txBody>
          <a:bodyPr/>
          <a:lstStyle/>
          <a:p>
            <a:pPr eaLnBrk="1" hangingPunct="1"/>
            <a:r>
              <a:rPr lang="en-GB"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Important</a:t>
            </a:r>
            <a:r>
              <a:rPr lang="en-GB" dirty="0" smtClean="0"/>
              <a:t> </a:t>
            </a:r>
            <a:r>
              <a:rPr lang="en-GB"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Autobiographies</a:t>
            </a:r>
            <a:endParaRPr lang="en-US"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9219" name="Content Placeholder 2"/>
          <p:cNvSpPr>
            <a:spLocks noGrp="1"/>
          </p:cNvSpPr>
          <p:nvPr>
            <p:ph idx="1"/>
          </p:nvPr>
        </p:nvSpPr>
        <p:spPr/>
        <p:txBody>
          <a:bodyPr/>
          <a:lstStyle/>
          <a:p>
            <a:pPr eaLnBrk="1" hangingPunct="1"/>
            <a:r>
              <a:rPr lang="en-GB" dirty="0" smtClean="0"/>
              <a:t>Frederick Douglass – </a:t>
            </a:r>
            <a:r>
              <a:rPr lang="en-GB" i="1" dirty="0" smtClean="0"/>
              <a:t>Narrative of the Life of Frederick Douglass</a:t>
            </a:r>
            <a:r>
              <a:rPr lang="en-GB" dirty="0" smtClean="0"/>
              <a:t> (1855)</a:t>
            </a:r>
          </a:p>
          <a:p>
            <a:pPr eaLnBrk="1" hangingPunct="1"/>
            <a:r>
              <a:rPr lang="en-GB" dirty="0" smtClean="0"/>
              <a:t>Ulysses S. Grant – </a:t>
            </a:r>
            <a:r>
              <a:rPr lang="en-GB" i="1" dirty="0" smtClean="0"/>
              <a:t>Memoirs</a:t>
            </a:r>
            <a:r>
              <a:rPr lang="en-GB" dirty="0" smtClean="0"/>
              <a:t> (1885)</a:t>
            </a:r>
          </a:p>
          <a:p>
            <a:pPr eaLnBrk="1" hangingPunct="1"/>
            <a:r>
              <a:rPr lang="en-GB" dirty="0" smtClean="0"/>
              <a:t>Booker T. Washington – </a:t>
            </a:r>
            <a:r>
              <a:rPr lang="en-GB" i="1" dirty="0" smtClean="0"/>
              <a:t>Up From Slavery </a:t>
            </a:r>
            <a:r>
              <a:rPr lang="en-GB" dirty="0" smtClean="0"/>
              <a:t>(1901)</a:t>
            </a:r>
          </a:p>
          <a:p>
            <a:pPr eaLnBrk="1" hangingPunct="1"/>
            <a:r>
              <a:rPr lang="en-GB" dirty="0" smtClean="0"/>
              <a:t>Adolf Hitler – </a:t>
            </a:r>
            <a:r>
              <a:rPr lang="en-GB" i="1" dirty="0" smtClean="0"/>
              <a:t>Mein Kampf </a:t>
            </a:r>
            <a:r>
              <a:rPr lang="en-GB" dirty="0" smtClean="0"/>
              <a:t>(1925)</a:t>
            </a:r>
          </a:p>
          <a:p>
            <a:pPr eaLnBrk="1" hangingPunct="1"/>
            <a:r>
              <a:rPr lang="en-GB" dirty="0" smtClean="0"/>
              <a:t>Mahatma Gandhi – </a:t>
            </a:r>
            <a:r>
              <a:rPr lang="en-GB" i="1" dirty="0" smtClean="0"/>
              <a:t>The Story of my Experiments with Truth </a:t>
            </a:r>
            <a:r>
              <a:rPr lang="en-GB" dirty="0" smtClean="0"/>
              <a:t>(1927).</a:t>
            </a:r>
          </a:p>
          <a:p>
            <a:pPr eaLnBrk="1" hangingPunct="1"/>
            <a:endParaRPr lang="en-US"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solidFill>
            <a:schemeClr val="accent4"/>
          </a:solidFill>
        </p:spPr>
        <p:txBody>
          <a:bodyPr>
            <a:normAutofit fontScale="90000"/>
          </a:bodyPr>
          <a:lstStyle/>
          <a:p>
            <a:pPr eaLnBrk="1" hangingPunct="1"/>
            <a:r>
              <a:rPr lang="en-GB" dirty="0" smtClean="0"/>
              <a:t>Important Modern Autobiographies</a:t>
            </a:r>
            <a:endParaRPr lang="en-US" dirty="0" smtClean="0"/>
          </a:p>
        </p:txBody>
      </p:sp>
      <p:sp>
        <p:nvSpPr>
          <p:cNvPr id="10243" name="Content Placeholder 2"/>
          <p:cNvSpPr>
            <a:spLocks noGrp="1"/>
          </p:cNvSpPr>
          <p:nvPr>
            <p:ph idx="1"/>
          </p:nvPr>
        </p:nvSpPr>
        <p:spPr/>
        <p:txBody>
          <a:bodyPr/>
          <a:lstStyle/>
          <a:p>
            <a:pPr eaLnBrk="1" hangingPunct="1"/>
            <a:r>
              <a:rPr lang="en-GB" dirty="0" smtClean="0"/>
              <a:t>Malcolm X – </a:t>
            </a:r>
            <a:r>
              <a:rPr lang="en-GB" i="1" dirty="0" smtClean="0"/>
              <a:t>The Autobiography of Malcolm X </a:t>
            </a:r>
            <a:r>
              <a:rPr lang="en-GB" dirty="0" smtClean="0"/>
              <a:t>(1965)</a:t>
            </a:r>
          </a:p>
          <a:p>
            <a:pPr eaLnBrk="1" hangingPunct="1"/>
            <a:r>
              <a:rPr lang="en-GB" dirty="0" smtClean="0"/>
              <a:t>Nelson Mandela – </a:t>
            </a:r>
            <a:r>
              <a:rPr lang="en-GB" i="1" dirty="0" smtClean="0"/>
              <a:t>Long Walk to Freedom </a:t>
            </a:r>
            <a:r>
              <a:rPr lang="en-GB" dirty="0" smtClean="0"/>
              <a:t>(1996).</a:t>
            </a:r>
          </a:p>
          <a:p>
            <a:pPr eaLnBrk="1" hangingPunct="1"/>
            <a:r>
              <a:rPr lang="en-GB" dirty="0" smtClean="0"/>
              <a:t>Barack Obama – </a:t>
            </a:r>
            <a:r>
              <a:rPr lang="en-GB" i="1" dirty="0" smtClean="0"/>
              <a:t>Dreams from my Father </a:t>
            </a:r>
            <a:r>
              <a:rPr lang="en-GB" dirty="0" smtClean="0"/>
              <a:t>(1996).</a:t>
            </a:r>
          </a:p>
          <a:p>
            <a:pPr eaLnBrk="1" hangingPunct="1"/>
            <a:r>
              <a:rPr lang="en-GB" dirty="0" smtClean="0"/>
              <a:t>Fidel Castro – </a:t>
            </a:r>
            <a:r>
              <a:rPr lang="en-GB" i="1" dirty="0" smtClean="0"/>
              <a:t>My Life </a:t>
            </a:r>
            <a:r>
              <a:rPr lang="en-GB" dirty="0" smtClean="0"/>
              <a:t>(English Edition 2007, edited by Ignacio Ramonet).</a:t>
            </a:r>
          </a:p>
          <a:p>
            <a:pPr eaLnBrk="1" hangingPunct="1">
              <a:buFont typeface="Arial" pitchFamily="34" charset="0"/>
              <a:buNone/>
            </a:pPr>
            <a:endParaRPr lang="en-US"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67544" y="188640"/>
            <a:ext cx="8229600" cy="1143000"/>
          </a:xfrm>
          <a:solidFill>
            <a:schemeClr val="accent4"/>
          </a:solidFill>
        </p:spPr>
        <p:txBody>
          <a:bodyPr/>
          <a:lstStyle/>
          <a:p>
            <a:pPr eaLnBrk="1" hangingPunct="1"/>
            <a:r>
              <a:rPr lang="en-GB" dirty="0" smtClean="0"/>
              <a:t>Strengths</a:t>
            </a:r>
            <a:endParaRPr lang="en-US" dirty="0" smtClean="0"/>
          </a:p>
        </p:txBody>
      </p:sp>
      <p:sp>
        <p:nvSpPr>
          <p:cNvPr id="6147" name="Content Placeholder 2"/>
          <p:cNvSpPr>
            <a:spLocks noGrp="1"/>
          </p:cNvSpPr>
          <p:nvPr>
            <p:ph idx="1"/>
          </p:nvPr>
        </p:nvSpPr>
        <p:spPr/>
        <p:txBody>
          <a:bodyPr>
            <a:normAutofit fontScale="92500"/>
          </a:bodyPr>
          <a:lstStyle/>
          <a:p>
            <a:pPr eaLnBrk="1" hangingPunct="1"/>
            <a:r>
              <a:rPr lang="en-GB" sz="3000" dirty="0" smtClean="0"/>
              <a:t>First hand account – i.e. was there at the time.</a:t>
            </a:r>
          </a:p>
          <a:p>
            <a:pPr eaLnBrk="1" hangingPunct="1"/>
            <a:r>
              <a:rPr lang="en-GB" sz="3000" dirty="0" smtClean="0"/>
              <a:t>Will have physically seen events unfold or had a role in orchestrating them.</a:t>
            </a:r>
          </a:p>
          <a:p>
            <a:pPr eaLnBrk="1" hangingPunct="1"/>
            <a:r>
              <a:rPr lang="en-GB" sz="3000" dirty="0" smtClean="0"/>
              <a:t>May have access to official materials or instructions.</a:t>
            </a:r>
          </a:p>
          <a:p>
            <a:pPr eaLnBrk="1" hangingPunct="1"/>
            <a:r>
              <a:rPr lang="en-GB" sz="3000" dirty="0" smtClean="0"/>
              <a:t>Can seek to offer an account of their actions.</a:t>
            </a:r>
          </a:p>
          <a:p>
            <a:pPr eaLnBrk="1" hangingPunct="1"/>
            <a:r>
              <a:rPr lang="en-GB" sz="3000" dirty="0" smtClean="0"/>
              <a:t>Can redress historical inaccuracies of those who later wrote about an event or who sought to distort it.</a:t>
            </a:r>
          </a:p>
          <a:p>
            <a:pPr eaLnBrk="1" hangingPunct="1"/>
            <a:r>
              <a:rPr lang="en-GB" sz="3000" dirty="0" smtClean="0"/>
              <a:t>The Holocaust is especially relevant in this regard.</a:t>
            </a:r>
          </a:p>
          <a:p>
            <a:pPr eaLnBrk="1" hangingPunct="1">
              <a:buFont typeface="Arial" pitchFamily="34" charset="0"/>
              <a:buNone/>
            </a:pPr>
            <a:endParaRPr lang="en-US" dirty="0"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solidFill>
            <a:schemeClr val="accent4"/>
          </a:solidFill>
        </p:spPr>
        <p:txBody>
          <a:bodyPr/>
          <a:lstStyle/>
          <a:p>
            <a:pPr eaLnBrk="1" hangingPunct="1"/>
            <a:r>
              <a:rPr lang="en-GB" dirty="0" smtClean="0"/>
              <a:t>Weaknesses</a:t>
            </a:r>
            <a:endParaRPr lang="en-US" dirty="0" smtClean="0"/>
          </a:p>
        </p:txBody>
      </p:sp>
      <p:sp>
        <p:nvSpPr>
          <p:cNvPr id="7171" name="Content Placeholder 2"/>
          <p:cNvSpPr>
            <a:spLocks noGrp="1"/>
          </p:cNvSpPr>
          <p:nvPr>
            <p:ph idx="1"/>
          </p:nvPr>
        </p:nvSpPr>
        <p:spPr/>
        <p:txBody>
          <a:bodyPr>
            <a:normAutofit fontScale="92500"/>
          </a:bodyPr>
          <a:lstStyle/>
          <a:p>
            <a:pPr eaLnBrk="1" hangingPunct="1"/>
            <a:r>
              <a:rPr lang="en-GB" sz="2400" dirty="0" smtClean="0"/>
              <a:t>Such works are often ‘ghost’ written and therefore do not provide the direct first-hand account</a:t>
            </a:r>
            <a:r>
              <a:rPr lang="en-GB" sz="2400" dirty="0" smtClean="0"/>
              <a:t>. Note for example, the debate about Ronald Reagan’s </a:t>
            </a:r>
            <a:r>
              <a:rPr lang="en-GB" sz="2400" i="1" dirty="0" smtClean="0"/>
              <a:t>An American Life</a:t>
            </a:r>
            <a:r>
              <a:rPr lang="en-GB" sz="2400" dirty="0" smtClean="0"/>
              <a:t>.</a:t>
            </a:r>
            <a:endParaRPr lang="en-GB" sz="2400" dirty="0" smtClean="0"/>
          </a:p>
          <a:p>
            <a:pPr eaLnBrk="1" hangingPunct="1"/>
            <a:r>
              <a:rPr lang="en-GB" sz="2400" dirty="0" smtClean="0"/>
              <a:t>An author may attempt to portray themselves in the best possible light.</a:t>
            </a:r>
          </a:p>
          <a:p>
            <a:pPr eaLnBrk="1" hangingPunct="1"/>
            <a:r>
              <a:rPr lang="en-GB" sz="2400" dirty="0" smtClean="0"/>
              <a:t>Authors may not accurately remember the events they describe.</a:t>
            </a:r>
          </a:p>
          <a:p>
            <a:pPr eaLnBrk="1" hangingPunct="1"/>
            <a:r>
              <a:rPr lang="en-GB" sz="2400" dirty="0" smtClean="0"/>
              <a:t>Authors themselves can attempt to distort history in light of decisions which later proved to be poor lapses of judgement</a:t>
            </a:r>
          </a:p>
          <a:p>
            <a:pPr eaLnBrk="1" hangingPunct="1"/>
            <a:r>
              <a:rPr lang="en-GB" sz="2400" dirty="0" smtClean="0"/>
              <a:t>Authors may be unable to give the full truth, official secrets act, fear of retribution etc</a:t>
            </a:r>
            <a:r>
              <a:rPr lang="en-GB" sz="2400" dirty="0" smtClean="0"/>
              <a:t>.</a:t>
            </a:r>
          </a:p>
          <a:p>
            <a:pPr eaLnBrk="1" hangingPunct="1"/>
            <a:r>
              <a:rPr lang="en-GB" sz="2400" dirty="0" smtClean="0"/>
              <a:t>Note, for example, Alex Haley’s </a:t>
            </a:r>
            <a:r>
              <a:rPr lang="en-GB" sz="2400" i="1" dirty="0" smtClean="0"/>
              <a:t>Roots</a:t>
            </a:r>
            <a:r>
              <a:rPr lang="en-GB" sz="2400" dirty="0" smtClean="0"/>
              <a:t> and the controversy surrounding the book and its accuracy.</a:t>
            </a:r>
            <a:endParaRPr lang="en-US" dirty="0"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solidFill>
            <a:schemeClr val="accent4"/>
          </a:solidFill>
        </p:spPr>
        <p:txBody>
          <a:bodyPr/>
          <a:lstStyle/>
          <a:p>
            <a:r>
              <a:rPr lang="en-GB" dirty="0" smtClean="0"/>
              <a:t>Conclusions</a:t>
            </a:r>
            <a:endParaRPr lang="en-US" dirty="0" smtClean="0"/>
          </a:p>
        </p:txBody>
      </p:sp>
      <p:sp>
        <p:nvSpPr>
          <p:cNvPr id="15363" name="Content Placeholder 2"/>
          <p:cNvSpPr>
            <a:spLocks noGrp="1"/>
          </p:cNvSpPr>
          <p:nvPr>
            <p:ph idx="1"/>
          </p:nvPr>
        </p:nvSpPr>
        <p:spPr/>
        <p:txBody>
          <a:bodyPr/>
          <a:lstStyle/>
          <a:p>
            <a:r>
              <a:rPr lang="en-GB" dirty="0" smtClean="0"/>
              <a:t>Memoirs are a useful source, but must be treated with full academic scrutiny.</a:t>
            </a:r>
          </a:p>
          <a:p>
            <a:r>
              <a:rPr lang="en-GB" dirty="0" smtClean="0"/>
              <a:t>Can they be backed up by other sources?</a:t>
            </a:r>
          </a:p>
          <a:p>
            <a:r>
              <a:rPr lang="en-GB" dirty="0" smtClean="0"/>
              <a:t>Have the books been criticised for inaccuracies?</a:t>
            </a:r>
          </a:p>
          <a:p>
            <a:r>
              <a:rPr lang="en-GB" dirty="0" smtClean="0"/>
              <a:t>Has the subject spoken candidly about subjects of real importance?</a:t>
            </a:r>
          </a:p>
          <a:p>
            <a:r>
              <a:rPr lang="en-GB" dirty="0" smtClean="0"/>
              <a:t>Has the subject written the work themselves?</a:t>
            </a:r>
            <a:endParaRPr lang="en-US" dirty="0"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GB" dirty="0" smtClean="0"/>
              <a:t>Letters</a:t>
            </a:r>
            <a:endParaRPr lang="en-US" dirty="0"/>
          </a:p>
        </p:txBody>
      </p:sp>
      <p:sp>
        <p:nvSpPr>
          <p:cNvPr id="3" name="Content Placeholder 2"/>
          <p:cNvSpPr>
            <a:spLocks noGrp="1"/>
          </p:cNvSpPr>
          <p:nvPr>
            <p:ph idx="1"/>
          </p:nvPr>
        </p:nvSpPr>
        <p:spPr/>
        <p:txBody>
          <a:bodyPr>
            <a:normAutofit fontScale="92500" lnSpcReduction="20000"/>
          </a:bodyPr>
          <a:lstStyle/>
          <a:p>
            <a:r>
              <a:rPr lang="en-GB" dirty="0" smtClean="0"/>
              <a:t>Again, a primary source</a:t>
            </a:r>
            <a:endParaRPr lang="en-GB" dirty="0"/>
          </a:p>
          <a:p>
            <a:r>
              <a:rPr lang="en-GB" dirty="0" smtClean="0"/>
              <a:t>Letters (more so than dairies) were intended to be viewed by at least one recipient</a:t>
            </a:r>
          </a:p>
          <a:p>
            <a:r>
              <a:rPr lang="en-GB" dirty="0" smtClean="0"/>
              <a:t>Letters may yet give away material which is not available in print or through interviews</a:t>
            </a:r>
          </a:p>
          <a:p>
            <a:r>
              <a:rPr lang="en-GB" dirty="0" smtClean="0"/>
              <a:t>Letters of course may have been written in the expectation that they will be published</a:t>
            </a:r>
          </a:p>
          <a:p>
            <a:r>
              <a:rPr lang="en-GB" dirty="0" smtClean="0"/>
              <a:t>You must acknowledge whether or not the author intended their diaries/letters to be published</a:t>
            </a:r>
          </a:p>
          <a:p>
            <a:r>
              <a:rPr lang="en-GB" dirty="0" smtClean="0"/>
              <a:t>Did they order material to be destroyed?</a:t>
            </a:r>
          </a:p>
          <a:p>
            <a:pPr>
              <a:buNone/>
            </a:pP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GB" dirty="0" smtClean="0"/>
              <a:t>Sources and Death</a:t>
            </a:r>
            <a:endParaRPr lang="en-US" dirty="0"/>
          </a:p>
        </p:txBody>
      </p:sp>
      <p:sp>
        <p:nvSpPr>
          <p:cNvPr id="3" name="Content Placeholder 2"/>
          <p:cNvSpPr>
            <a:spLocks noGrp="1"/>
          </p:cNvSpPr>
          <p:nvPr>
            <p:ph idx="1"/>
          </p:nvPr>
        </p:nvSpPr>
        <p:spPr/>
        <p:txBody>
          <a:bodyPr>
            <a:normAutofit fontScale="77500" lnSpcReduction="20000"/>
          </a:bodyPr>
          <a:lstStyle/>
          <a:p>
            <a:r>
              <a:rPr lang="en-GB" dirty="0" smtClean="0"/>
              <a:t>If an author is dead when material is published, then an external judgement must be made on author’s intentions.</a:t>
            </a:r>
          </a:p>
          <a:p>
            <a:r>
              <a:rPr lang="en-GB" dirty="0" smtClean="0"/>
              <a:t>Indeed, did author intend publication at all? Adam Smith for example destroyed much material before his death. George Washington’s wife destroyed much correspondence after his death in 1799. </a:t>
            </a:r>
          </a:p>
          <a:p>
            <a:r>
              <a:rPr lang="en-GB" dirty="0" smtClean="0"/>
              <a:t>Would the author have allowed the article to be published in the way it was? (I.e. would editing have been different?</a:t>
            </a:r>
          </a:p>
          <a:p>
            <a:r>
              <a:rPr lang="en-GB" dirty="0" smtClean="0"/>
              <a:t>Do not underestimate the importance of the author (as E.H Carr stresses).</a:t>
            </a:r>
          </a:p>
          <a:p>
            <a:r>
              <a:rPr lang="en-GB" dirty="0" smtClean="0"/>
              <a:t>Since each historian ‘interprets’ the past, does not an author being deceased further complicate our historical picture?</a:t>
            </a:r>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GB" dirty="0" smtClean="0"/>
              <a:t>Sources and Death (2)</a:t>
            </a:r>
            <a:endParaRPr lang="en-US" dirty="0"/>
          </a:p>
        </p:txBody>
      </p:sp>
      <p:sp>
        <p:nvSpPr>
          <p:cNvPr id="3" name="Content Placeholder 2"/>
          <p:cNvSpPr>
            <a:spLocks noGrp="1"/>
          </p:cNvSpPr>
          <p:nvPr>
            <p:ph idx="1"/>
          </p:nvPr>
        </p:nvSpPr>
        <p:spPr/>
        <p:txBody>
          <a:bodyPr>
            <a:normAutofit lnSpcReduction="10000"/>
          </a:bodyPr>
          <a:lstStyle/>
          <a:p>
            <a:r>
              <a:rPr lang="en-GB" dirty="0" smtClean="0"/>
              <a:t>Once a writer is dead (or no longer able to influence their works) then it solely left to others to offer interpretation.</a:t>
            </a:r>
          </a:p>
          <a:p>
            <a:r>
              <a:rPr lang="en-GB" dirty="0" smtClean="0"/>
              <a:t>This brings us back to the central idea – does a work become more ‘authentic’ when written by an author who is able to have control over their work and offer further commentary, criticism or defence of their work?</a:t>
            </a:r>
          </a:p>
          <a:p>
            <a:r>
              <a:rPr lang="en-GB" dirty="0" smtClean="0"/>
              <a:t>Objective/Subjective debate</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GB" dirty="0" smtClean="0"/>
              <a:t>Carr and History</a:t>
            </a:r>
            <a:endParaRPr lang="en-US" dirty="0"/>
          </a:p>
        </p:txBody>
      </p:sp>
      <p:sp>
        <p:nvSpPr>
          <p:cNvPr id="3" name="Content Placeholder 2"/>
          <p:cNvSpPr>
            <a:spLocks noGrp="1"/>
          </p:cNvSpPr>
          <p:nvPr>
            <p:ph idx="1"/>
          </p:nvPr>
        </p:nvSpPr>
        <p:spPr/>
        <p:txBody>
          <a:bodyPr>
            <a:normAutofit fontScale="85000" lnSpcReduction="20000"/>
          </a:bodyPr>
          <a:lstStyle/>
          <a:p>
            <a:r>
              <a:rPr lang="en-GB" dirty="0" smtClean="0"/>
              <a:t>Carr warned against historical moralism, the dangers of judging the past by today’s standards.</a:t>
            </a:r>
          </a:p>
          <a:p>
            <a:r>
              <a:rPr lang="en-GB" dirty="0" smtClean="0"/>
              <a:t>Was the millions of deaths suffered under Stalin, worthwhile given the Russian economic and military advancement during his time?</a:t>
            </a:r>
          </a:p>
          <a:p>
            <a:r>
              <a:rPr lang="en-GB" dirty="0" smtClean="0"/>
              <a:t>Edmund Burke (who died in 1797) was a noted Whig writer of the 19</a:t>
            </a:r>
            <a:r>
              <a:rPr lang="en-GB" baseline="30000" dirty="0" smtClean="0"/>
              <a:t>th</a:t>
            </a:r>
            <a:r>
              <a:rPr lang="en-GB" dirty="0" smtClean="0"/>
              <a:t> Century and a noted Conservative of the Twentieth Century, despite no new major works being published after his death.</a:t>
            </a:r>
          </a:p>
          <a:p>
            <a:r>
              <a:rPr lang="en-GB" dirty="0" smtClean="0"/>
              <a:t>Burke also warned (in 1791) about the dangers of using his works to judge against other historical events (a point often missed in later years).</a:t>
            </a:r>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lstStyle/>
          <a:p>
            <a:r>
              <a:rPr lang="en-GB" dirty="0" smtClean="0"/>
              <a:t>Electronic Immortality</a:t>
            </a:r>
            <a:endParaRPr lang="en-US" dirty="0"/>
          </a:p>
        </p:txBody>
      </p:sp>
      <p:sp>
        <p:nvSpPr>
          <p:cNvPr id="3" name="Content Placeholder 2"/>
          <p:cNvSpPr>
            <a:spLocks noGrp="1"/>
          </p:cNvSpPr>
          <p:nvPr>
            <p:ph idx="1"/>
          </p:nvPr>
        </p:nvSpPr>
        <p:spPr/>
        <p:txBody>
          <a:bodyPr>
            <a:normAutofit fontScale="77500" lnSpcReduction="20000"/>
          </a:bodyPr>
          <a:lstStyle/>
          <a:p>
            <a:r>
              <a:rPr lang="en-GB" dirty="0" smtClean="0"/>
              <a:t>To destroy private papers and material is still down to the individual, but of course potentially more problematic.</a:t>
            </a:r>
          </a:p>
          <a:p>
            <a:r>
              <a:rPr lang="en-GB" dirty="0" smtClean="0"/>
              <a:t>Far more material is now out in the public domain in electronic form.</a:t>
            </a:r>
          </a:p>
          <a:p>
            <a:r>
              <a:rPr lang="en-GB" dirty="0" smtClean="0"/>
              <a:t>Blogs, facebooks, Myspace, Emails etc, all make storage (potentially) easier and less easy for the writer to control the copying of. As we have seen of late electronic communication is also far more likely to be hacked/copied.</a:t>
            </a:r>
          </a:p>
          <a:p>
            <a:r>
              <a:rPr lang="en-GB" dirty="0" smtClean="0"/>
              <a:t>Electronic forms of writing mean that it likely far more material will be saved form a person’s life and less likely they can control what is reported, kept and stored in </a:t>
            </a:r>
            <a:r>
              <a:rPr lang="en-GB" dirty="0" smtClean="0"/>
              <a:t>the </a:t>
            </a:r>
            <a:r>
              <a:rPr lang="en-GB" dirty="0" smtClean="0"/>
              <a:t>future.</a:t>
            </a:r>
            <a:endParaRPr lang="en-US" dirty="0"/>
          </a:p>
        </p:txBody>
      </p:sp>
    </p:spTree>
  </p:cSld>
  <p:clrMapOvr>
    <a:masterClrMapping/>
  </p:clrMapOvr>
</p:sld>
</file>

<file path=ppt/theme/theme1.xml><?xml version="1.0" encoding="utf-8"?>
<a:theme xmlns:a="http://schemas.openxmlformats.org/drawingml/2006/main" name="Office Them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461</TotalTime>
  <Words>1767</Words>
  <Application>Microsoft Office PowerPoint</Application>
  <PresentationFormat>On-screen Show (4:3)</PresentationFormat>
  <Paragraphs>142</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Introduction to Fieldwork</vt:lpstr>
      <vt:lpstr>Sources and You</vt:lpstr>
      <vt:lpstr>Sources (2)</vt:lpstr>
      <vt:lpstr>Non Printed Media (Brief!)</vt:lpstr>
      <vt:lpstr>Newspapers</vt:lpstr>
      <vt:lpstr>Newspapers</vt:lpstr>
      <vt:lpstr>Journals/Periodicals</vt:lpstr>
      <vt:lpstr>Downsides</vt:lpstr>
      <vt:lpstr>Magazines</vt:lpstr>
      <vt:lpstr>Downside of Magazines</vt:lpstr>
      <vt:lpstr>Judging Books</vt:lpstr>
      <vt:lpstr>Judging Books (2)</vt:lpstr>
      <vt:lpstr>Diaries</vt:lpstr>
      <vt:lpstr>Autobiographies</vt:lpstr>
      <vt:lpstr>Important Autobiographies</vt:lpstr>
      <vt:lpstr>Important Modern Autobiographies</vt:lpstr>
      <vt:lpstr>Strengths</vt:lpstr>
      <vt:lpstr>Weaknesses</vt:lpstr>
      <vt:lpstr>Conclusions</vt:lpstr>
      <vt:lpstr>Letters</vt:lpstr>
      <vt:lpstr>Sources and Death</vt:lpstr>
      <vt:lpstr>Sources and Death (2)</vt:lpstr>
      <vt:lpstr>Carr and History</vt:lpstr>
      <vt:lpstr>Electronic Immortality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Historical Research</dc:title>
  <dc:creator>Windows XP</dc:creator>
  <cp:lastModifiedBy>Bryn Willcock</cp:lastModifiedBy>
  <cp:revision>51</cp:revision>
  <dcterms:created xsi:type="dcterms:W3CDTF">2010-11-14T19:57:36Z</dcterms:created>
  <dcterms:modified xsi:type="dcterms:W3CDTF">2015-02-21T23:55:05Z</dcterms:modified>
</cp:coreProperties>
</file>