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</p:sldIdLst>
  <p:sldSz cx="12801600" cy="9601200" type="A3"/>
  <p:notesSz cx="6889750" cy="100218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3" d="100"/>
          <a:sy n="53" d="100"/>
        </p:scale>
        <p:origin x="1068" y="-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2-01T15:50:10.815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2-01T15:50:21.863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2-01T15:50:23.887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1,'0'0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2-01T15:50:28.425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1,'0'0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8563" y="1821101"/>
            <a:ext cx="9124475" cy="3512898"/>
          </a:xfrm>
        </p:spPr>
        <p:txBody>
          <a:bodyPr anchor="b">
            <a:normAutofit/>
          </a:bodyPr>
          <a:lstStyle>
            <a:lvl1pPr algn="ctr">
              <a:defRPr sz="6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38563" y="5440682"/>
            <a:ext cx="9124475" cy="1920239"/>
          </a:xfrm>
        </p:spPr>
        <p:txBody>
          <a:bodyPr>
            <a:normAutofit/>
          </a:bodyPr>
          <a:lstStyle>
            <a:lvl1pPr marL="0" indent="0" algn="ctr">
              <a:buNone/>
              <a:defRPr sz="3080">
                <a:solidFill>
                  <a:schemeClr val="bg1">
                    <a:lumMod val="50000"/>
                  </a:schemeClr>
                </a:solidFill>
              </a:defRPr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619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59462" y="3313931"/>
            <a:ext cx="10882018" cy="4793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936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463" y="1159990"/>
            <a:ext cx="10869340" cy="3831547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59463" y="5120442"/>
            <a:ext cx="10869340" cy="1915456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275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59465" y="865926"/>
            <a:ext cx="10882673" cy="22346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59462" y="3313931"/>
            <a:ext cx="5361328" cy="4793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480810" y="3313931"/>
            <a:ext cx="5360670" cy="4793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655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59465" y="865926"/>
            <a:ext cx="10882673" cy="22346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3645" y="3319425"/>
            <a:ext cx="5117148" cy="951992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364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59463" y="4271419"/>
            <a:ext cx="5361328" cy="38362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16245" y="3319425"/>
            <a:ext cx="5125894" cy="951992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364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480811" y="4271419"/>
            <a:ext cx="5360671" cy="38362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457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140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425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464" y="853440"/>
            <a:ext cx="4132472" cy="2832553"/>
          </a:xfrm>
        </p:spPr>
        <p:txBody>
          <a:bodyPr anchor="b"/>
          <a:lstStyle>
            <a:lvl1pPr algn="ctr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331966" y="853442"/>
            <a:ext cx="6510171" cy="725423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9464" y="3685993"/>
            <a:ext cx="4132474" cy="4421687"/>
          </a:xfrm>
        </p:spPr>
        <p:txBody>
          <a:bodyPr/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542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465" y="853440"/>
            <a:ext cx="5781465" cy="2832556"/>
          </a:xfrm>
        </p:spPr>
        <p:txBody>
          <a:bodyPr anchor="b"/>
          <a:lstStyle>
            <a:lvl1pPr algn="ctr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005979" y="853441"/>
            <a:ext cx="4208191" cy="725424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9484" y="3685995"/>
            <a:ext cx="5781446" cy="4421686"/>
          </a:xfrm>
        </p:spPr>
        <p:txBody>
          <a:bodyPr/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592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484" y="6005124"/>
            <a:ext cx="10882654" cy="1136254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43982" y="977566"/>
            <a:ext cx="10313659" cy="4499790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9464" y="7152219"/>
            <a:ext cx="10882675" cy="955461"/>
          </a:xfrm>
        </p:spPr>
        <p:txBody>
          <a:bodyPr/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832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464" y="853441"/>
            <a:ext cx="10882675" cy="4798143"/>
          </a:xfrm>
        </p:spPr>
        <p:txBody>
          <a:bodyPr anchor="ctr"/>
          <a:lstStyle>
            <a:lvl1pPr algn="ctr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9464" y="5886749"/>
            <a:ext cx="10882675" cy="2220932"/>
          </a:xfrm>
        </p:spPr>
        <p:txBody>
          <a:bodyPr anchor="ctr"/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166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522" y="1221624"/>
            <a:ext cx="9767890" cy="3821881"/>
          </a:xfrm>
        </p:spPr>
        <p:txBody>
          <a:bodyPr anchor="ctr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806677" y="5054045"/>
            <a:ext cx="9189914" cy="832703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9464" y="6121917"/>
            <a:ext cx="10882675" cy="1989474"/>
          </a:xfrm>
        </p:spPr>
        <p:txBody>
          <a:bodyPr anchor="ctr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032677" y="1243003"/>
            <a:ext cx="765643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990183" y="4368021"/>
            <a:ext cx="77509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0231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464" y="2994212"/>
            <a:ext cx="10882675" cy="3516569"/>
          </a:xfrm>
        </p:spPr>
        <p:txBody>
          <a:bodyPr anchor="b"/>
          <a:lstStyle>
            <a:lvl1pPr algn="ctr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9464" y="6527269"/>
            <a:ext cx="10882675" cy="1596902"/>
          </a:xfrm>
        </p:spPr>
        <p:txBody>
          <a:bodyPr anchor="t"/>
          <a:lstStyle>
            <a:lvl1pPr marL="0" indent="0" algn="ctr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09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59464" y="853440"/>
            <a:ext cx="10882675" cy="22471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59463" y="3313930"/>
            <a:ext cx="3463925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59463" y="4120699"/>
            <a:ext cx="3463925" cy="3986983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75010" y="3313930"/>
            <a:ext cx="3456097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63418" y="4120699"/>
            <a:ext cx="3468518" cy="3986983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71964" y="3313930"/>
            <a:ext cx="3470174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371964" y="4120699"/>
            <a:ext cx="3470174" cy="3986983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723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59464" y="855081"/>
            <a:ext cx="10882675" cy="224549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59464" y="5886748"/>
            <a:ext cx="3461230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08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59464" y="3313930"/>
            <a:ext cx="3461230" cy="21336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59464" y="6693515"/>
            <a:ext cx="3461230" cy="1414165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4898" y="5886748"/>
            <a:ext cx="3466919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08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63415" y="3313930"/>
            <a:ext cx="3468520" cy="21336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63415" y="6693514"/>
            <a:ext cx="3468520" cy="1414167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71965" y="5886748"/>
            <a:ext cx="3465715" cy="806767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08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371964" y="3313930"/>
            <a:ext cx="3470174" cy="21336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371832" y="6693512"/>
            <a:ext cx="3470306" cy="1414169"/>
          </a:xfrm>
        </p:spPr>
        <p:txBody>
          <a:bodyPr anchor="t">
            <a:normAutofit/>
          </a:bodyPr>
          <a:lstStyle>
            <a:lvl1pPr marL="0" indent="0" algn="ctr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496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59464" y="3313932"/>
            <a:ext cx="10882675" cy="47937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1118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96012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853443"/>
            <a:ext cx="2680993" cy="725423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59464" y="853443"/>
            <a:ext cx="8041660" cy="725423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5245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/>
          <p:cNvSpPr>
            <a:spLocks noGrp="1"/>
          </p:cNvSpPr>
          <p:nvPr>
            <p:ph type="title"/>
          </p:nvPr>
        </p:nvSpPr>
        <p:spPr>
          <a:xfrm>
            <a:off x="0" y="280248"/>
            <a:ext cx="12801600" cy="10860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504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55674156-3125-48CE-B7AD-16F5FF6CA05A}"/>
              </a:ext>
            </a:extLst>
          </p:cNvPr>
          <p:cNvSpPr/>
          <p:nvPr userDrawn="1"/>
        </p:nvSpPr>
        <p:spPr>
          <a:xfrm>
            <a:off x="0" y="9236293"/>
            <a:ext cx="12801600" cy="36490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90"/>
          </a:p>
        </p:txBody>
      </p:sp>
      <p:sp>
        <p:nvSpPr>
          <p:cNvPr id="10" name="텍스트 개체 틀 2">
            <a:extLst>
              <a:ext uri="{FF2B5EF4-FFF2-40B4-BE49-F238E27FC236}">
                <a16:creationId xmlns:a16="http://schemas.microsoft.com/office/drawing/2014/main" id="{BEA53C6E-B822-48C1-AE43-123E9E431F6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0" y="1407534"/>
            <a:ext cx="12801600" cy="587131"/>
          </a:xfrm>
          <a:prstGeom prst="rect">
            <a:avLst/>
          </a:prstGeom>
        </p:spPr>
        <p:txBody>
          <a:bodyPr anchor="ctr"/>
          <a:lstStyle>
            <a:lvl1pPr marL="0" marR="0" indent="0" algn="ctr" defTabSz="960120" rtl="0" eaLnBrk="1" fontAlgn="auto" latinLnBrk="1" hangingPunct="1">
              <a:lnSpc>
                <a:spcPct val="90000"/>
              </a:lnSpc>
              <a:spcBef>
                <a:spcPts val="105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520" b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marR="0" lvl="0" indent="0" algn="ctr" defTabSz="960120" rtl="0" eaLnBrk="1" fontAlgn="auto" latinLnBrk="1" hangingPunct="1">
              <a:lnSpc>
                <a:spcPct val="90000"/>
              </a:lnSpc>
              <a:spcBef>
                <a:spcPts val="105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ko-KR" dirty="0"/>
              <a:t>Subtitle in this line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05296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2801603" cy="960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59465" y="865926"/>
            <a:ext cx="10882673" cy="22346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59464" y="3313932"/>
            <a:ext cx="10882675" cy="47937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62674" y="8236587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2/13/2026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59464" y="8236587"/>
            <a:ext cx="7006531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039714" y="8236587"/>
            <a:ext cx="802425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644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  <p:sldLayoutId id="2147483725" r:id="rId18"/>
  </p:sldLayoutIdLst>
  <p:txStyles>
    <p:titleStyle>
      <a:lvl1pPr algn="ctr" defTabSz="1280160" rtl="0" eaLnBrk="1" latinLnBrk="0" hangingPunct="1">
        <a:lnSpc>
          <a:spcPct val="90000"/>
        </a:lnSpc>
        <a:spcBef>
          <a:spcPct val="0"/>
        </a:spcBef>
        <a:buNone/>
        <a:defRPr sz="504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120000"/>
        </a:lnSpc>
        <a:spcBef>
          <a:spcPts val="1400"/>
        </a:spcBef>
        <a:buClr>
          <a:schemeClr val="tx1"/>
        </a:buClr>
        <a:buFont typeface="Arial" panose="020B0604020202020204" pitchFamily="34" charset="0"/>
        <a:buChar char="•"/>
        <a:defRPr sz="2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252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224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120000"/>
        </a:lnSpc>
        <a:spcBef>
          <a:spcPts val="700"/>
        </a:spcBef>
        <a:buClr>
          <a:schemeClr val="tx1"/>
        </a:buClr>
        <a:buFont typeface="Arial" panose="020B0604020202020204" pitchFamily="34" charset="0"/>
        <a:buChar char="•"/>
        <a:defRPr sz="196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9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hyperlink" Target="https://ww1.nam.ac.uk/wp-content/uploads/2015/04/TeachersNotes-WesternFront.pdf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11" Type="http://schemas.openxmlformats.org/officeDocument/2006/relationships/hyperlink" Target="https://www.longlongtrail.co.uk/battles/battles-of-the-western-front-in-france-and-flanders/the-battles-of-the-somme-1916/" TargetMode="External"/><Relationship Id="rId5" Type="http://schemas.openxmlformats.org/officeDocument/2006/relationships/customXml" Target="../ink/ink2.xml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openxmlformats.org/officeDocument/2006/relationships/customXml" Target="../ink/ink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</a:blip>
          <a:srcRect/>
          <a:stretch>
            <a:fillRect l="-18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Timeline of the Somme offensive.</a:t>
            </a:r>
          </a:p>
        </p:txBody>
      </p:sp>
      <p:sp>
        <p:nvSpPr>
          <p:cNvPr id="53" name="Text Placeholder 52"/>
          <p:cNvSpPr>
            <a:spLocks noGrp="1"/>
          </p:cNvSpPr>
          <p:nvPr>
            <p:ph type="body" sz="quarter" idx="41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 July 1916 to 18 November 1916</a:t>
            </a:r>
          </a:p>
        </p:txBody>
      </p:sp>
      <p:sp>
        <p:nvSpPr>
          <p:cNvPr id="1380" name="TextBox 1379">
            <a:extLst>
              <a:ext uri="{FF2B5EF4-FFF2-40B4-BE49-F238E27FC236}">
                <a16:creationId xmlns:a16="http://schemas.microsoft.com/office/drawing/2014/main" id="{D1E7F024-BB07-40D5-B054-3C2EDD963391}"/>
              </a:ext>
            </a:extLst>
          </p:cNvPr>
          <p:cNvSpPr txBox="1"/>
          <p:nvPr/>
        </p:nvSpPr>
        <p:spPr>
          <a:xfrm>
            <a:off x="1085049" y="5646529"/>
            <a:ext cx="1316881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ko-KR" sz="1260" dirty="0">
                <a:solidFill>
                  <a:srgbClr val="FF0000"/>
                </a:solidFill>
              </a:rPr>
              <a:t>14-17 July</a:t>
            </a:r>
            <a:endParaRPr lang="ko-KR" altLang="en-US" sz="1260" dirty="0">
              <a:solidFill>
                <a:srgbClr val="FF0000"/>
              </a:solidFill>
            </a:endParaRPr>
          </a:p>
        </p:txBody>
      </p:sp>
      <p:sp>
        <p:nvSpPr>
          <p:cNvPr id="1381" name="TextBox 1380">
            <a:extLst>
              <a:ext uri="{FF2B5EF4-FFF2-40B4-BE49-F238E27FC236}">
                <a16:creationId xmlns:a16="http://schemas.microsoft.com/office/drawing/2014/main" id="{AAB0F1DF-BF06-4A55-8C51-D5E735647A5C}"/>
              </a:ext>
            </a:extLst>
          </p:cNvPr>
          <p:cNvSpPr txBox="1"/>
          <p:nvPr/>
        </p:nvSpPr>
        <p:spPr>
          <a:xfrm>
            <a:off x="2861542" y="5791933"/>
            <a:ext cx="1316881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60" dirty="0">
                <a:solidFill>
                  <a:srgbClr val="FF0000"/>
                </a:solidFill>
              </a:rPr>
              <a:t>20-25 July</a:t>
            </a:r>
            <a:endParaRPr lang="ko-KR" altLang="en-US" sz="1260" dirty="0">
              <a:solidFill>
                <a:srgbClr val="FF0000"/>
              </a:solidFill>
            </a:endParaRPr>
          </a:p>
        </p:txBody>
      </p:sp>
      <p:sp>
        <p:nvSpPr>
          <p:cNvPr id="1382" name="TextBox 1381">
            <a:extLst>
              <a:ext uri="{FF2B5EF4-FFF2-40B4-BE49-F238E27FC236}">
                <a16:creationId xmlns:a16="http://schemas.microsoft.com/office/drawing/2014/main" id="{C477DFF1-EBAC-4CA4-ACB5-CE195EA16158}"/>
              </a:ext>
            </a:extLst>
          </p:cNvPr>
          <p:cNvSpPr txBox="1"/>
          <p:nvPr/>
        </p:nvSpPr>
        <p:spPr>
          <a:xfrm>
            <a:off x="1986163" y="2845533"/>
            <a:ext cx="1316881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60" dirty="0">
                <a:solidFill>
                  <a:srgbClr val="FF0000"/>
                </a:solidFill>
              </a:rPr>
              <a:t>19-20</a:t>
            </a:r>
            <a:r>
              <a:rPr lang="en-US" altLang="ko-KR" sz="1260" b="1" dirty="0">
                <a:solidFill>
                  <a:srgbClr val="FF0000"/>
                </a:solidFill>
              </a:rPr>
              <a:t> </a:t>
            </a:r>
            <a:r>
              <a:rPr lang="en-US" altLang="ko-KR" sz="1260" dirty="0">
                <a:solidFill>
                  <a:srgbClr val="FF0000"/>
                </a:solidFill>
              </a:rPr>
              <a:t>July</a:t>
            </a:r>
            <a:endParaRPr lang="ko-KR" altLang="en-US" sz="1260" dirty="0">
              <a:solidFill>
                <a:srgbClr val="FF0000"/>
              </a:solidFill>
            </a:endParaRPr>
          </a:p>
        </p:txBody>
      </p:sp>
      <p:sp>
        <p:nvSpPr>
          <p:cNvPr id="1383" name="TextBox 1382">
            <a:extLst>
              <a:ext uri="{FF2B5EF4-FFF2-40B4-BE49-F238E27FC236}">
                <a16:creationId xmlns:a16="http://schemas.microsoft.com/office/drawing/2014/main" id="{68803999-A5B5-4AF3-9532-FAFE71D5697E}"/>
              </a:ext>
            </a:extLst>
          </p:cNvPr>
          <p:cNvSpPr txBox="1"/>
          <p:nvPr/>
        </p:nvSpPr>
        <p:spPr>
          <a:xfrm>
            <a:off x="3700860" y="2878533"/>
            <a:ext cx="1316881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ko-KR" sz="1260" dirty="0">
                <a:solidFill>
                  <a:srgbClr val="FF0000"/>
                </a:solidFill>
              </a:rPr>
              <a:t>15</a:t>
            </a:r>
            <a:r>
              <a:rPr lang="en-GB" altLang="ko-KR" sz="1260" b="1" dirty="0">
                <a:solidFill>
                  <a:srgbClr val="FF0000"/>
                </a:solidFill>
              </a:rPr>
              <a:t> </a:t>
            </a:r>
            <a:r>
              <a:rPr lang="en-GB" altLang="ko-KR" sz="1260" dirty="0">
                <a:solidFill>
                  <a:srgbClr val="FF0000"/>
                </a:solidFill>
              </a:rPr>
              <a:t>July-3</a:t>
            </a:r>
            <a:r>
              <a:rPr lang="en-GB" altLang="ko-KR" sz="1260" b="1" dirty="0">
                <a:solidFill>
                  <a:srgbClr val="FF0000"/>
                </a:solidFill>
              </a:rPr>
              <a:t> </a:t>
            </a:r>
            <a:r>
              <a:rPr lang="en-GB" altLang="ko-KR" sz="1260" dirty="0">
                <a:solidFill>
                  <a:srgbClr val="FF0000"/>
                </a:solidFill>
              </a:rPr>
              <a:t>September</a:t>
            </a:r>
            <a:endParaRPr lang="ko-KR" altLang="en-US" sz="1260" dirty="0">
              <a:solidFill>
                <a:srgbClr val="FF0000"/>
              </a:solidFill>
            </a:endParaRPr>
          </a:p>
        </p:txBody>
      </p:sp>
      <p:sp>
        <p:nvSpPr>
          <p:cNvPr id="1384" name="TextBox 1383">
            <a:extLst>
              <a:ext uri="{FF2B5EF4-FFF2-40B4-BE49-F238E27FC236}">
                <a16:creationId xmlns:a16="http://schemas.microsoft.com/office/drawing/2014/main" id="{910E7B85-124C-45FD-9E28-2F8150C9B231}"/>
              </a:ext>
            </a:extLst>
          </p:cNvPr>
          <p:cNvSpPr txBox="1"/>
          <p:nvPr/>
        </p:nvSpPr>
        <p:spPr>
          <a:xfrm>
            <a:off x="4452934" y="5686389"/>
            <a:ext cx="1420806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ko-KR" sz="1260" dirty="0">
                <a:solidFill>
                  <a:srgbClr val="FF0000"/>
                </a:solidFill>
              </a:rPr>
              <a:t>23 July – 3 September</a:t>
            </a:r>
            <a:endParaRPr lang="ko-KR" altLang="en-US" sz="1260" dirty="0">
              <a:solidFill>
                <a:srgbClr val="FF0000"/>
              </a:solidFill>
            </a:endParaRPr>
          </a:p>
        </p:txBody>
      </p:sp>
      <p:sp>
        <p:nvSpPr>
          <p:cNvPr id="1385" name="TextBox 1384">
            <a:extLst>
              <a:ext uri="{FF2B5EF4-FFF2-40B4-BE49-F238E27FC236}">
                <a16:creationId xmlns:a16="http://schemas.microsoft.com/office/drawing/2014/main" id="{5A29F2D7-78D1-4491-97E8-879B0AAD25C1}"/>
              </a:ext>
            </a:extLst>
          </p:cNvPr>
          <p:cNvSpPr txBox="1"/>
          <p:nvPr/>
        </p:nvSpPr>
        <p:spPr>
          <a:xfrm>
            <a:off x="242431" y="2860336"/>
            <a:ext cx="1316881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60" dirty="0">
                <a:solidFill>
                  <a:srgbClr val="FF0000"/>
                </a:solidFill>
              </a:rPr>
              <a:t>01-13</a:t>
            </a:r>
            <a:r>
              <a:rPr lang="en-US" altLang="ko-KR" sz="1260" b="1" dirty="0">
                <a:solidFill>
                  <a:srgbClr val="FF0000"/>
                </a:solidFill>
              </a:rPr>
              <a:t> </a:t>
            </a:r>
            <a:r>
              <a:rPr lang="en-US" altLang="ko-KR" sz="1260" dirty="0">
                <a:solidFill>
                  <a:srgbClr val="FF0000"/>
                </a:solidFill>
              </a:rPr>
              <a:t>July</a:t>
            </a:r>
            <a:endParaRPr lang="ko-KR" altLang="en-US" sz="1260" dirty="0">
              <a:solidFill>
                <a:srgbClr val="FF0000"/>
              </a:solidFill>
            </a:endParaRPr>
          </a:p>
        </p:txBody>
      </p:sp>
      <p:grpSp>
        <p:nvGrpSpPr>
          <p:cNvPr id="1386" name="Group 66">
            <a:extLst>
              <a:ext uri="{FF2B5EF4-FFF2-40B4-BE49-F238E27FC236}">
                <a16:creationId xmlns:a16="http://schemas.microsoft.com/office/drawing/2014/main" id="{A41D55B0-16C0-451F-8CC6-ECF079BBED72}"/>
              </a:ext>
            </a:extLst>
          </p:cNvPr>
          <p:cNvGrpSpPr/>
          <p:nvPr/>
        </p:nvGrpSpPr>
        <p:grpSpPr>
          <a:xfrm>
            <a:off x="4594716" y="2905376"/>
            <a:ext cx="2205898" cy="3710632"/>
            <a:chOff x="-3002273" y="2027011"/>
            <a:chExt cx="2323826" cy="3132107"/>
          </a:xfrm>
        </p:grpSpPr>
        <p:sp>
          <p:nvSpPr>
            <p:cNvPr id="1387" name="TextBox 1386">
              <a:extLst>
                <a:ext uri="{FF2B5EF4-FFF2-40B4-BE49-F238E27FC236}">
                  <a16:creationId xmlns:a16="http://schemas.microsoft.com/office/drawing/2014/main" id="{7A11C5A9-076E-448D-A5DD-E2075FFBED47}"/>
                </a:ext>
              </a:extLst>
            </p:cNvPr>
            <p:cNvSpPr txBox="1"/>
            <p:nvPr/>
          </p:nvSpPr>
          <p:spPr>
            <a:xfrm>
              <a:off x="-2253744" y="2027011"/>
              <a:ext cx="1575297" cy="2416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260" dirty="0">
                  <a:solidFill>
                    <a:srgbClr val="FF0000"/>
                  </a:solidFill>
                  <a:cs typeface="Arial" pitchFamily="34" charset="0"/>
                </a:rPr>
                <a:t>3-6 September</a:t>
              </a:r>
            </a:p>
          </p:txBody>
        </p:sp>
        <p:sp>
          <p:nvSpPr>
            <p:cNvPr id="1388" name="TextBox 1387">
              <a:extLst>
                <a:ext uri="{FF2B5EF4-FFF2-40B4-BE49-F238E27FC236}">
                  <a16:creationId xmlns:a16="http://schemas.microsoft.com/office/drawing/2014/main" id="{F1EF2CD6-4AF2-4484-8221-545C9A8119AC}"/>
                </a:ext>
              </a:extLst>
            </p:cNvPr>
            <p:cNvSpPr txBox="1"/>
            <p:nvPr/>
          </p:nvSpPr>
          <p:spPr>
            <a:xfrm>
              <a:off x="-3002273" y="4753844"/>
              <a:ext cx="1198039" cy="4052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ko-KR" sz="1260" dirty="0">
                  <a:cs typeface="Arial" pitchFamily="34" charset="0"/>
                </a:rPr>
                <a:t>Battle of Pozieres</a:t>
              </a:r>
              <a:endParaRPr lang="ko-KR" altLang="en-US" sz="1260" dirty="0">
                <a:cs typeface="Arial" pitchFamily="34" charset="0"/>
              </a:endParaRPr>
            </a:p>
          </p:txBody>
        </p:sp>
      </p:grpSp>
      <p:grpSp>
        <p:nvGrpSpPr>
          <p:cNvPr id="1389" name="Group 66">
            <a:extLst>
              <a:ext uri="{FF2B5EF4-FFF2-40B4-BE49-F238E27FC236}">
                <a16:creationId xmlns:a16="http://schemas.microsoft.com/office/drawing/2014/main" id="{C560CD0D-0A74-45B7-8FD6-061E9C1050A3}"/>
              </a:ext>
            </a:extLst>
          </p:cNvPr>
          <p:cNvGrpSpPr/>
          <p:nvPr/>
        </p:nvGrpSpPr>
        <p:grpSpPr>
          <a:xfrm>
            <a:off x="3819334" y="2433380"/>
            <a:ext cx="6268236" cy="1434855"/>
            <a:chOff x="-1667844" y="3466387"/>
            <a:chExt cx="6603338" cy="1366528"/>
          </a:xfrm>
        </p:grpSpPr>
        <p:sp>
          <p:nvSpPr>
            <p:cNvPr id="1390" name="TextBox 1389">
              <a:extLst>
                <a:ext uri="{FF2B5EF4-FFF2-40B4-BE49-F238E27FC236}">
                  <a16:creationId xmlns:a16="http://schemas.microsoft.com/office/drawing/2014/main" id="{F4B46947-F7E4-4C74-A281-A2F58E67DEF0}"/>
                </a:ext>
              </a:extLst>
            </p:cNvPr>
            <p:cNvSpPr txBox="1"/>
            <p:nvPr/>
          </p:nvSpPr>
          <p:spPr>
            <a:xfrm>
              <a:off x="3017861" y="4560313"/>
              <a:ext cx="1917633" cy="2726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26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</a:t>
              </a:r>
            </a:p>
          </p:txBody>
        </p:sp>
        <p:sp>
          <p:nvSpPr>
            <p:cNvPr id="1391" name="TextBox 1390">
              <a:extLst>
                <a:ext uri="{FF2B5EF4-FFF2-40B4-BE49-F238E27FC236}">
                  <a16:creationId xmlns:a16="http://schemas.microsoft.com/office/drawing/2014/main" id="{F7F024BA-15FA-48EC-8B40-38DC6AB00F8F}"/>
                </a:ext>
              </a:extLst>
            </p:cNvPr>
            <p:cNvSpPr txBox="1"/>
            <p:nvPr/>
          </p:nvSpPr>
          <p:spPr>
            <a:xfrm>
              <a:off x="-1667844" y="3466387"/>
              <a:ext cx="1171316" cy="4572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altLang="ko-KR" sz="1260" dirty="0">
                  <a:cs typeface="Arial" pitchFamily="34" charset="0"/>
                </a:rPr>
                <a:t>Battle of </a:t>
              </a:r>
              <a:r>
                <a:rPr lang="en-GB" altLang="ko-KR" sz="1260" dirty="0" err="1">
                  <a:cs typeface="Arial" pitchFamily="34" charset="0"/>
                </a:rPr>
                <a:t>Delville</a:t>
              </a:r>
              <a:r>
                <a:rPr lang="en-GB" altLang="ko-KR" sz="1260" dirty="0">
                  <a:cs typeface="Arial" pitchFamily="34" charset="0"/>
                </a:rPr>
                <a:t> Wood</a:t>
              </a:r>
              <a:endParaRPr lang="ko-KR" altLang="en-US" sz="1260" dirty="0">
                <a:cs typeface="Arial" pitchFamily="34" charset="0"/>
              </a:endParaRPr>
            </a:p>
          </p:txBody>
        </p:sp>
      </p:grpSp>
      <p:grpSp>
        <p:nvGrpSpPr>
          <p:cNvPr id="1392" name="Group 66">
            <a:extLst>
              <a:ext uri="{FF2B5EF4-FFF2-40B4-BE49-F238E27FC236}">
                <a16:creationId xmlns:a16="http://schemas.microsoft.com/office/drawing/2014/main" id="{456FD150-EABE-4DCD-A531-5A816E175388}"/>
              </a:ext>
            </a:extLst>
          </p:cNvPr>
          <p:cNvGrpSpPr/>
          <p:nvPr/>
        </p:nvGrpSpPr>
        <p:grpSpPr>
          <a:xfrm>
            <a:off x="2818302" y="5790994"/>
            <a:ext cx="3684314" cy="813079"/>
            <a:chOff x="-748203" y="3963176"/>
            <a:chExt cx="3881279" cy="774363"/>
          </a:xfrm>
        </p:grpSpPr>
        <p:sp>
          <p:nvSpPr>
            <p:cNvPr id="1393" name="TextBox 1392">
              <a:extLst>
                <a:ext uri="{FF2B5EF4-FFF2-40B4-BE49-F238E27FC236}">
                  <a16:creationId xmlns:a16="http://schemas.microsoft.com/office/drawing/2014/main" id="{0C80B8DA-EE56-4FEA-9F9C-BEEC7896D96B}"/>
                </a:ext>
              </a:extLst>
            </p:cNvPr>
            <p:cNvSpPr txBox="1"/>
            <p:nvPr/>
          </p:nvSpPr>
          <p:spPr>
            <a:xfrm>
              <a:off x="2166536" y="4464937"/>
              <a:ext cx="966540" cy="2726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en-US" altLang="ko-KR" sz="126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1394" name="TextBox 1393">
              <a:extLst>
                <a:ext uri="{FF2B5EF4-FFF2-40B4-BE49-F238E27FC236}">
                  <a16:creationId xmlns:a16="http://schemas.microsoft.com/office/drawing/2014/main" id="{FB017D9A-3865-4C58-84A3-1F6A1678016C}"/>
                </a:ext>
              </a:extLst>
            </p:cNvPr>
            <p:cNvSpPr txBox="1"/>
            <p:nvPr/>
          </p:nvSpPr>
          <p:spPr>
            <a:xfrm>
              <a:off x="-748203" y="3963176"/>
              <a:ext cx="1631523" cy="6419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en-GB" altLang="ko-KR" sz="1260" dirty="0">
                <a:solidFill>
                  <a:srgbClr val="FF0000"/>
                </a:solidFill>
                <a:cs typeface="Arial" pitchFamily="34" charset="0"/>
              </a:endParaRPr>
            </a:p>
            <a:p>
              <a:pPr algn="ctr"/>
              <a:r>
                <a:rPr lang="en-GB" altLang="ko-KR" sz="1260" dirty="0">
                  <a:cs typeface="Arial" pitchFamily="34" charset="0"/>
                </a:rPr>
                <a:t>Attacks on High Wood </a:t>
              </a:r>
              <a:endParaRPr lang="ko-KR" altLang="en-US" sz="1260" dirty="0">
                <a:cs typeface="Arial" pitchFamily="34" charset="0"/>
              </a:endParaRPr>
            </a:p>
          </p:txBody>
        </p:sp>
      </p:grpSp>
      <p:sp>
        <p:nvSpPr>
          <p:cNvPr id="1397" name="TextBox 1396">
            <a:extLst>
              <a:ext uri="{FF2B5EF4-FFF2-40B4-BE49-F238E27FC236}">
                <a16:creationId xmlns:a16="http://schemas.microsoft.com/office/drawing/2014/main" id="{37E5AB14-8811-402E-AE09-23935BC82193}"/>
              </a:ext>
            </a:extLst>
          </p:cNvPr>
          <p:cNvSpPr txBox="1"/>
          <p:nvPr/>
        </p:nvSpPr>
        <p:spPr>
          <a:xfrm>
            <a:off x="1933081" y="2435000"/>
            <a:ext cx="1393229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ko-KR" sz="1260" dirty="0">
                <a:cs typeface="Arial" pitchFamily="34" charset="0"/>
              </a:rPr>
              <a:t>Attack on Fromelles</a:t>
            </a:r>
            <a:endParaRPr lang="ko-KR" altLang="en-US" sz="1260" dirty="0">
              <a:cs typeface="Arial" pitchFamily="34" charset="0"/>
            </a:endParaRPr>
          </a:p>
        </p:txBody>
      </p:sp>
      <p:sp>
        <p:nvSpPr>
          <p:cNvPr id="1400" name="TextBox 1399">
            <a:extLst>
              <a:ext uri="{FF2B5EF4-FFF2-40B4-BE49-F238E27FC236}">
                <a16:creationId xmlns:a16="http://schemas.microsoft.com/office/drawing/2014/main" id="{922EE02A-2F67-4561-8A17-CFCC88EAC09A}"/>
              </a:ext>
            </a:extLst>
          </p:cNvPr>
          <p:cNvSpPr txBox="1"/>
          <p:nvPr/>
        </p:nvSpPr>
        <p:spPr>
          <a:xfrm>
            <a:off x="980776" y="5871533"/>
            <a:ext cx="13757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dirty="0">
                <a:cs typeface="Arial" pitchFamily="34" charset="0"/>
              </a:rPr>
              <a:t>Battle of </a:t>
            </a:r>
            <a:r>
              <a:rPr lang="en-US" altLang="ko-KR" sz="1200" dirty="0" err="1">
                <a:cs typeface="Arial" pitchFamily="34" charset="0"/>
              </a:rPr>
              <a:t>Bazentin</a:t>
            </a:r>
            <a:r>
              <a:rPr lang="en-US" altLang="ko-KR" sz="1200" dirty="0">
                <a:cs typeface="Arial" pitchFamily="34" charset="0"/>
              </a:rPr>
              <a:t> Ridge</a:t>
            </a:r>
            <a:endParaRPr lang="ko-KR" altLang="en-US" sz="1200" dirty="0">
              <a:cs typeface="Arial" pitchFamily="34" charset="0"/>
            </a:endParaRPr>
          </a:p>
        </p:txBody>
      </p:sp>
      <p:grpSp>
        <p:nvGrpSpPr>
          <p:cNvPr id="1401" name="Group 66">
            <a:extLst>
              <a:ext uri="{FF2B5EF4-FFF2-40B4-BE49-F238E27FC236}">
                <a16:creationId xmlns:a16="http://schemas.microsoft.com/office/drawing/2014/main" id="{09FA7FC7-99F6-47B2-B426-65E5868C0284}"/>
              </a:ext>
            </a:extLst>
          </p:cNvPr>
          <p:cNvGrpSpPr/>
          <p:nvPr/>
        </p:nvGrpSpPr>
        <p:grpSpPr>
          <a:xfrm>
            <a:off x="70374" y="2675066"/>
            <a:ext cx="2559322" cy="3303133"/>
            <a:chOff x="2120139" y="1453609"/>
            <a:chExt cx="2696144" cy="3145844"/>
          </a:xfrm>
        </p:grpSpPr>
        <p:sp>
          <p:nvSpPr>
            <p:cNvPr id="1402" name="TextBox 1401">
              <a:extLst>
                <a:ext uri="{FF2B5EF4-FFF2-40B4-BE49-F238E27FC236}">
                  <a16:creationId xmlns:a16="http://schemas.microsoft.com/office/drawing/2014/main" id="{BA0B573A-0B05-4EEE-A208-AEB74448AC44}"/>
                </a:ext>
              </a:extLst>
            </p:cNvPr>
            <p:cNvSpPr txBox="1"/>
            <p:nvPr/>
          </p:nvSpPr>
          <p:spPr>
            <a:xfrm>
              <a:off x="2120139" y="1453609"/>
              <a:ext cx="1762560" cy="2726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260" dirty="0">
                  <a:cs typeface="Arial" pitchFamily="34" charset="0"/>
                </a:rPr>
                <a:t>Battle of Albert</a:t>
              </a:r>
            </a:p>
          </p:txBody>
        </p:sp>
        <p:sp>
          <p:nvSpPr>
            <p:cNvPr id="1403" name="TextBox 1402">
              <a:extLst>
                <a:ext uri="{FF2B5EF4-FFF2-40B4-BE49-F238E27FC236}">
                  <a16:creationId xmlns:a16="http://schemas.microsoft.com/office/drawing/2014/main" id="{EFD59A49-B72B-4036-9EC1-144D201FCBC7}"/>
                </a:ext>
              </a:extLst>
            </p:cNvPr>
            <p:cNvSpPr txBox="1"/>
            <p:nvPr/>
          </p:nvSpPr>
          <p:spPr>
            <a:xfrm>
              <a:off x="2914953" y="4296073"/>
              <a:ext cx="1901330" cy="303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ko-KR" altLang="en-US" sz="1470" b="1" dirty="0">
                <a:solidFill>
                  <a:schemeClr val="accent6"/>
                </a:solidFill>
                <a:cs typeface="Arial" pitchFamily="34" charset="0"/>
              </a:endParaRPr>
            </a:p>
          </p:txBody>
        </p:sp>
      </p:grp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B8D0F694-0C14-F1A3-63E4-0E284CA769C9}"/>
                  </a:ext>
                </a:extLst>
              </p14:cNvPr>
              <p14:cNvContentPartPr/>
              <p14:nvPr/>
            </p14:nvContentPartPr>
            <p14:xfrm>
              <a:off x="-2576682" y="3812877"/>
              <a:ext cx="378" cy="378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B8D0F694-0C14-F1A3-63E4-0E284CA769C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2586132" y="3756555"/>
                <a:ext cx="18900" cy="11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1710E00-FA14-2624-30DF-BA535D3D8947}"/>
                  </a:ext>
                </a:extLst>
              </p14:cNvPr>
              <p14:cNvContentPartPr/>
              <p14:nvPr/>
            </p14:nvContentPartPr>
            <p14:xfrm>
              <a:off x="765216" y="5356251"/>
              <a:ext cx="378" cy="378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1710E00-FA14-2624-30DF-BA535D3D894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56144" y="5299929"/>
                <a:ext cx="18900" cy="11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FA0B9D6E-94E3-3D22-6D01-08A0CCFC01F1}"/>
                  </a:ext>
                </a:extLst>
              </p14:cNvPr>
              <p14:cNvContentPartPr/>
              <p14:nvPr/>
            </p14:nvContentPartPr>
            <p14:xfrm>
              <a:off x="1968390" y="6802479"/>
              <a:ext cx="378" cy="378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A0B9D6E-94E3-3D22-6D01-08A0CCFC01F1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958940" y="6746157"/>
                <a:ext cx="18900" cy="11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93C8B030-8EAE-4B54-07BD-410724F8DCE2}"/>
                  </a:ext>
                </a:extLst>
              </p14:cNvPr>
              <p14:cNvContentPartPr/>
              <p14:nvPr/>
            </p14:nvContentPartPr>
            <p14:xfrm>
              <a:off x="-3086982" y="4092597"/>
              <a:ext cx="378" cy="378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93C8B030-8EAE-4B54-07BD-410724F8DCE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-3096432" y="4036275"/>
                <a:ext cx="18900" cy="1134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8E74D833-7382-2D14-7A05-7ECCF7A749F9}"/>
              </a:ext>
            </a:extLst>
          </p:cNvPr>
          <p:cNvSpPr txBox="1"/>
          <p:nvPr/>
        </p:nvSpPr>
        <p:spPr>
          <a:xfrm>
            <a:off x="5558797" y="2433379"/>
            <a:ext cx="960914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60" dirty="0"/>
              <a:t>Battle of </a:t>
            </a:r>
            <a:r>
              <a:rPr lang="en-GB" sz="1260" dirty="0" err="1"/>
              <a:t>Guillemont</a:t>
            </a:r>
            <a:endParaRPr lang="en-GB" sz="126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B7A1BC-C219-EB38-809D-C2E23366778B}"/>
              </a:ext>
            </a:extLst>
          </p:cNvPr>
          <p:cNvSpPr txBox="1"/>
          <p:nvPr/>
        </p:nvSpPr>
        <p:spPr>
          <a:xfrm>
            <a:off x="6491101" y="5664916"/>
            <a:ext cx="1016625" cy="2862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260" dirty="0">
                <a:ln/>
                <a:solidFill>
                  <a:srgbClr val="FF0000"/>
                </a:solidFill>
              </a:rPr>
              <a:t>9 September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FE48344-55DB-DA9A-330E-28764A8130CF}"/>
              </a:ext>
            </a:extLst>
          </p:cNvPr>
          <p:cNvSpPr txBox="1"/>
          <p:nvPr/>
        </p:nvSpPr>
        <p:spPr>
          <a:xfrm>
            <a:off x="6633118" y="5888496"/>
            <a:ext cx="799915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60" dirty="0"/>
              <a:t>Battle of </a:t>
            </a:r>
            <a:r>
              <a:rPr lang="en-GB" sz="1260" dirty="0" err="1"/>
              <a:t>Ginchy</a:t>
            </a:r>
            <a:endParaRPr lang="en-GB" sz="126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55C48D2-746D-99F7-AE4C-A081CA4C6D25}"/>
              </a:ext>
            </a:extLst>
          </p:cNvPr>
          <p:cNvSpPr txBox="1"/>
          <p:nvPr/>
        </p:nvSpPr>
        <p:spPr>
          <a:xfrm>
            <a:off x="7075226" y="2832367"/>
            <a:ext cx="1348446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60" dirty="0">
                <a:ln w="0"/>
                <a:solidFill>
                  <a:srgbClr val="FF0000"/>
                </a:solidFill>
              </a:rPr>
              <a:t>15-22 September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B3692F-4AED-1572-0F6E-F0BCC3D770C9}"/>
              </a:ext>
            </a:extLst>
          </p:cNvPr>
          <p:cNvSpPr txBox="1"/>
          <p:nvPr/>
        </p:nvSpPr>
        <p:spPr>
          <a:xfrm>
            <a:off x="6867549" y="2407232"/>
            <a:ext cx="1676126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60" dirty="0"/>
              <a:t>Battle of </a:t>
            </a:r>
            <a:r>
              <a:rPr lang="en-GB" sz="1260" dirty="0" err="1"/>
              <a:t>Flers</a:t>
            </a:r>
            <a:r>
              <a:rPr lang="en-GB" sz="1260" dirty="0"/>
              <a:t>-Courcelette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6A0508C-012F-F0C8-D679-209A3367AFEA}"/>
              </a:ext>
            </a:extLst>
          </p:cNvPr>
          <p:cNvSpPr txBox="1"/>
          <p:nvPr/>
        </p:nvSpPr>
        <p:spPr>
          <a:xfrm>
            <a:off x="8113355" y="5687110"/>
            <a:ext cx="1348446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60" dirty="0">
                <a:solidFill>
                  <a:srgbClr val="FF0000"/>
                </a:solidFill>
              </a:rPr>
              <a:t>25-28 September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6802C83-3DB8-629A-ED7C-169F56288C3E}"/>
              </a:ext>
            </a:extLst>
          </p:cNvPr>
          <p:cNvSpPr txBox="1"/>
          <p:nvPr/>
        </p:nvSpPr>
        <p:spPr>
          <a:xfrm>
            <a:off x="8165420" y="5910299"/>
            <a:ext cx="1244315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60" dirty="0"/>
              <a:t>Battle of Morval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17915E2-522D-1C87-B32F-29269D53C891}"/>
              </a:ext>
            </a:extLst>
          </p:cNvPr>
          <p:cNvSpPr txBox="1"/>
          <p:nvPr/>
        </p:nvSpPr>
        <p:spPr>
          <a:xfrm>
            <a:off x="8939962" y="2795692"/>
            <a:ext cx="1348446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60" dirty="0">
                <a:ln w="0"/>
                <a:solidFill>
                  <a:srgbClr val="FF0000"/>
                </a:solidFill>
              </a:rPr>
              <a:t>26-28 September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9FE7FA56-B830-5CE5-02DF-B956E841C2F9}"/>
              </a:ext>
            </a:extLst>
          </p:cNvPr>
          <p:cNvSpPr txBox="1"/>
          <p:nvPr/>
        </p:nvSpPr>
        <p:spPr>
          <a:xfrm>
            <a:off x="8951984" y="2556501"/>
            <a:ext cx="1324402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60" dirty="0"/>
              <a:t>Battle of Thiepval</a:t>
            </a:r>
          </a:p>
        </p:txBody>
      </p:sp>
      <p:sp>
        <p:nvSpPr>
          <p:cNvPr id="1347" name="TextBox 1346">
            <a:extLst>
              <a:ext uri="{FF2B5EF4-FFF2-40B4-BE49-F238E27FC236}">
                <a16:creationId xmlns:a16="http://schemas.microsoft.com/office/drawing/2014/main" id="{524A0B2A-B518-E5C8-A84C-2F46C8D17515}"/>
              </a:ext>
            </a:extLst>
          </p:cNvPr>
          <p:cNvSpPr txBox="1"/>
          <p:nvPr/>
        </p:nvSpPr>
        <p:spPr>
          <a:xfrm>
            <a:off x="10239456" y="5733795"/>
            <a:ext cx="1088760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60" dirty="0">
                <a:solidFill>
                  <a:srgbClr val="FF0000"/>
                </a:solidFill>
              </a:rPr>
              <a:t>1-18 October</a:t>
            </a:r>
          </a:p>
        </p:txBody>
      </p:sp>
      <p:sp>
        <p:nvSpPr>
          <p:cNvPr id="1348" name="TextBox 1347">
            <a:extLst>
              <a:ext uri="{FF2B5EF4-FFF2-40B4-BE49-F238E27FC236}">
                <a16:creationId xmlns:a16="http://schemas.microsoft.com/office/drawing/2014/main" id="{0D7BF8A3-F1C8-DEB0-56A7-78C144316C0A}"/>
              </a:ext>
            </a:extLst>
          </p:cNvPr>
          <p:cNvSpPr txBox="1"/>
          <p:nvPr/>
        </p:nvSpPr>
        <p:spPr>
          <a:xfrm>
            <a:off x="10112330" y="5966725"/>
            <a:ext cx="1495859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60" dirty="0"/>
              <a:t>Battle of Le </a:t>
            </a:r>
            <a:r>
              <a:rPr lang="en-GB" sz="1260" dirty="0" err="1"/>
              <a:t>Transloy</a:t>
            </a:r>
            <a:endParaRPr lang="en-GB" sz="1260" dirty="0"/>
          </a:p>
        </p:txBody>
      </p:sp>
      <p:sp>
        <p:nvSpPr>
          <p:cNvPr id="1349" name="TextBox 1348">
            <a:extLst>
              <a:ext uri="{FF2B5EF4-FFF2-40B4-BE49-F238E27FC236}">
                <a16:creationId xmlns:a16="http://schemas.microsoft.com/office/drawing/2014/main" id="{6C666033-8D0A-DB04-C742-42CB5928FCFE}"/>
              </a:ext>
            </a:extLst>
          </p:cNvPr>
          <p:cNvSpPr txBox="1"/>
          <p:nvPr/>
        </p:nvSpPr>
        <p:spPr>
          <a:xfrm>
            <a:off x="10727281" y="2896655"/>
            <a:ext cx="1795684" cy="2862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60" dirty="0">
                <a:solidFill>
                  <a:srgbClr val="FF0000"/>
                </a:solidFill>
              </a:rPr>
              <a:t>1 October-18 November</a:t>
            </a:r>
          </a:p>
        </p:txBody>
      </p:sp>
      <p:sp>
        <p:nvSpPr>
          <p:cNvPr id="1350" name="TextBox 1349">
            <a:extLst>
              <a:ext uri="{FF2B5EF4-FFF2-40B4-BE49-F238E27FC236}">
                <a16:creationId xmlns:a16="http://schemas.microsoft.com/office/drawing/2014/main" id="{C3582628-0638-56B7-1C68-BA72AE0C9EB9}"/>
              </a:ext>
            </a:extLst>
          </p:cNvPr>
          <p:cNvSpPr txBox="1"/>
          <p:nvPr/>
        </p:nvSpPr>
        <p:spPr>
          <a:xfrm>
            <a:off x="10598489" y="2468969"/>
            <a:ext cx="2053268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60" dirty="0"/>
              <a:t>Battle of Ancre Heights and Ancre</a:t>
            </a:r>
          </a:p>
        </p:txBody>
      </p:sp>
      <p:sp>
        <p:nvSpPr>
          <p:cNvPr id="1359" name="TextBox 1358">
            <a:extLst>
              <a:ext uri="{FF2B5EF4-FFF2-40B4-BE49-F238E27FC236}">
                <a16:creationId xmlns:a16="http://schemas.microsoft.com/office/drawing/2014/main" id="{2FE557F7-1410-85B2-E5BA-E1A3B8A2C788}"/>
              </a:ext>
            </a:extLst>
          </p:cNvPr>
          <p:cNvSpPr txBox="1"/>
          <p:nvPr/>
        </p:nvSpPr>
        <p:spPr>
          <a:xfrm>
            <a:off x="125625" y="8089971"/>
            <a:ext cx="489211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/>
              <a:t>Bibliography.</a:t>
            </a:r>
          </a:p>
          <a:p>
            <a:r>
              <a:rPr lang="en-GB" sz="400" dirty="0"/>
              <a:t>Adkin, M. (2019). </a:t>
            </a:r>
            <a:r>
              <a:rPr lang="en-GB" sz="400" i="1" dirty="0"/>
              <a:t>The Western Front Companion</a:t>
            </a:r>
            <a:r>
              <a:rPr lang="en-GB" sz="400" dirty="0"/>
              <a:t>. </a:t>
            </a:r>
            <a:r>
              <a:rPr lang="en-GB" sz="400" dirty="0" err="1"/>
              <a:t>Aurum</a:t>
            </a:r>
            <a:r>
              <a:rPr lang="en-GB" sz="400" dirty="0"/>
              <a:t> Press Ltd.</a:t>
            </a:r>
          </a:p>
          <a:p>
            <a:r>
              <a:rPr lang="en-GB" sz="400" dirty="0"/>
              <a:t>Baker, C. (2026). </a:t>
            </a:r>
            <a:r>
              <a:rPr lang="en-GB" sz="400" i="1" dirty="0"/>
              <a:t>The Battle of the Somme 1916</a:t>
            </a:r>
            <a:r>
              <a:rPr lang="en-GB" sz="400" dirty="0"/>
              <a:t>. Available at: </a:t>
            </a:r>
            <a:r>
              <a:rPr lang="en-GB" sz="400" u="sng" dirty="0">
                <a:hlinkClick r:id="rId11"/>
              </a:rPr>
              <a:t>https://www.longlongtrail.co.uk/battles/battles-of-the-western-front-in-france-and-flanders/the-battles-of-the-somme-1916/</a:t>
            </a:r>
            <a:r>
              <a:rPr lang="en-GB" sz="400" dirty="0"/>
              <a:t> (Accessed: 1 February 2026).</a:t>
            </a:r>
          </a:p>
          <a:p>
            <a:r>
              <a:rPr lang="en-GB" sz="400" dirty="0"/>
              <a:t>Barton, P. (2008). </a:t>
            </a:r>
            <a:r>
              <a:rPr lang="en-GB" sz="400" i="1" dirty="0"/>
              <a:t>The Battlefields of the First World War: The unseen panoramas of the Western Front</a:t>
            </a:r>
            <a:r>
              <a:rPr lang="en-GB" sz="400" dirty="0"/>
              <a:t>. Constable.</a:t>
            </a:r>
          </a:p>
          <a:p>
            <a:r>
              <a:rPr lang="en-GB" sz="400" dirty="0"/>
              <a:t>Barton, P. (2011). </a:t>
            </a:r>
            <a:r>
              <a:rPr lang="en-GB" sz="400" i="1" dirty="0"/>
              <a:t>The Somme: The Unseen Panoramas</a:t>
            </a:r>
            <a:r>
              <a:rPr lang="en-GB" sz="400" dirty="0"/>
              <a:t>. Constable. </a:t>
            </a:r>
          </a:p>
          <a:p>
            <a:r>
              <a:rPr lang="en-GB" sz="400" dirty="0"/>
              <a:t>CWGC – Commonwealth War Graves Commission. (2016</a:t>
            </a:r>
            <a:r>
              <a:rPr lang="en-GB" sz="400" i="1" dirty="0"/>
              <a:t>). Commonwealth War Graves Commission Battlefield Companion: Somme 1916.</a:t>
            </a:r>
            <a:r>
              <a:rPr lang="en-GB" sz="400" dirty="0"/>
              <a:t> Osprey Publishing.</a:t>
            </a:r>
          </a:p>
          <a:p>
            <a:r>
              <a:rPr lang="en-GB" sz="400" dirty="0"/>
              <a:t>Evans, M. M. (1996). </a:t>
            </a:r>
            <a:r>
              <a:rPr lang="en-GB" sz="400" i="1" dirty="0"/>
              <a:t>The Battles of the Somme</a:t>
            </a:r>
            <a:r>
              <a:rPr lang="en-GB" sz="400" dirty="0"/>
              <a:t>. George Weidenfeld &amp; Nicholson Ltd.</a:t>
            </a:r>
          </a:p>
          <a:p>
            <a:r>
              <a:rPr lang="en-GB" sz="400" dirty="0"/>
              <a:t>Holt, T. &amp; Holt, V. (2016). </a:t>
            </a:r>
            <a:r>
              <a:rPr lang="en-GB" sz="400" i="1" dirty="0"/>
              <a:t>Somme: Definitive Battlefield Guide</a:t>
            </a:r>
            <a:r>
              <a:rPr lang="en-GB" sz="400" dirty="0"/>
              <a:t>. Pen &amp; Sword.</a:t>
            </a:r>
          </a:p>
          <a:p>
            <a:r>
              <a:rPr lang="en-GB" sz="400" dirty="0"/>
              <a:t>Macdonald, L. (1987). </a:t>
            </a:r>
            <a:r>
              <a:rPr lang="en-GB" sz="400" i="1" dirty="0"/>
              <a:t>Somme</a:t>
            </a:r>
            <a:r>
              <a:rPr lang="en-GB" sz="400" dirty="0"/>
              <a:t>. </a:t>
            </a:r>
            <a:r>
              <a:rPr lang="en-GB" sz="400" dirty="0" err="1"/>
              <a:t>Papermac</a:t>
            </a:r>
            <a:r>
              <a:rPr lang="en-GB" sz="400" dirty="0"/>
              <a:t>.</a:t>
            </a:r>
          </a:p>
          <a:p>
            <a:r>
              <a:rPr lang="en-GB" sz="400" dirty="0"/>
              <a:t>Mace, M &amp; Grehan, J. (2016). </a:t>
            </a:r>
            <a:r>
              <a:rPr lang="en-GB" sz="400" i="1" dirty="0"/>
              <a:t>Slaughter on the Somme, 1</a:t>
            </a:r>
            <a:r>
              <a:rPr lang="en-GB" sz="400" i="1" baseline="30000" dirty="0"/>
              <a:t>st</a:t>
            </a:r>
            <a:r>
              <a:rPr lang="en-GB" sz="400" i="1" dirty="0"/>
              <a:t> July 1916: The complete War Diaries of the British Army’s worst day</a:t>
            </a:r>
            <a:r>
              <a:rPr lang="en-GB" sz="400" dirty="0"/>
              <a:t>. Pen &amp; Sword.</a:t>
            </a:r>
          </a:p>
          <a:p>
            <a:r>
              <a:rPr lang="en-GB" sz="400" dirty="0"/>
              <a:t>McCarthy, C. (1998</a:t>
            </a:r>
            <a:r>
              <a:rPr lang="en-GB" sz="400" i="1" dirty="0"/>
              <a:t>). The Somme: A Day-by-Day Account</a:t>
            </a:r>
            <a:r>
              <a:rPr lang="en-GB" sz="400" dirty="0"/>
              <a:t>. Brockhampton Press.</a:t>
            </a:r>
          </a:p>
          <a:p>
            <a:r>
              <a:rPr lang="en-GB" sz="400" dirty="0"/>
              <a:t>Miles, W. (1992). </a:t>
            </a:r>
            <a:r>
              <a:rPr lang="en-GB" sz="400" i="1" dirty="0"/>
              <a:t>History of the Great War based on official documents: Military Operations France &amp; Belgium, 1916, Vol.2</a:t>
            </a:r>
            <a:r>
              <a:rPr lang="en-GB" sz="400" dirty="0"/>
              <a:t>. Imperial War Museum.</a:t>
            </a:r>
          </a:p>
          <a:p>
            <a:r>
              <a:rPr lang="en-GB" sz="400" dirty="0"/>
              <a:t>National Army Museum. (2026). </a:t>
            </a:r>
            <a:r>
              <a:rPr lang="en-GB" sz="400" i="1" dirty="0"/>
              <a:t>Empire and Commonwealth: The Western Front (Battle of the Somme).</a:t>
            </a:r>
            <a:r>
              <a:rPr lang="en-GB" sz="400" dirty="0"/>
              <a:t> Available at: </a:t>
            </a:r>
            <a:r>
              <a:rPr lang="en-GB" sz="400" u="sng" dirty="0">
                <a:hlinkClick r:id="rId12"/>
              </a:rPr>
              <a:t>https://ww1.nam.ac.uk/wp-content/uploads/2015/04/TeachersNotes-WesternFront.pdf</a:t>
            </a:r>
            <a:r>
              <a:rPr lang="en-GB" sz="400" dirty="0"/>
              <a:t> (Accessed: 2 February 2026).</a:t>
            </a:r>
          </a:p>
          <a:p>
            <a:r>
              <a:rPr lang="en-GB" sz="400" dirty="0"/>
              <a:t>Sheffield, G. (2004). </a:t>
            </a:r>
            <a:r>
              <a:rPr lang="en-GB" sz="400" i="1" dirty="0"/>
              <a:t>The Somme</a:t>
            </a:r>
            <a:r>
              <a:rPr lang="en-GB" sz="400" dirty="0"/>
              <a:t>. Cassell.</a:t>
            </a:r>
          </a:p>
          <a:p>
            <a:r>
              <a:rPr lang="en-GB" sz="400" dirty="0"/>
              <a:t>War Office. (1922). </a:t>
            </a:r>
            <a:r>
              <a:rPr lang="en-GB" sz="400" i="1" dirty="0"/>
              <a:t>Statistics of the Military Effort of the British Empire during the Great War: 1914-1920</a:t>
            </a:r>
            <a:r>
              <a:rPr lang="en-GB" sz="400" dirty="0"/>
              <a:t>. HMSO.</a:t>
            </a:r>
          </a:p>
          <a:p>
            <a:r>
              <a:rPr lang="en-GB" sz="400" dirty="0"/>
              <a:t>Youell, D. &amp; Edgell, D. (2006). </a:t>
            </a:r>
            <a:r>
              <a:rPr lang="en-GB" sz="400" i="1" dirty="0"/>
              <a:t>Somme90: A Commemorative Edition for the Ninetieth Anniversary of the Battle of the Somme</a:t>
            </a:r>
            <a:r>
              <a:rPr lang="en-GB" sz="400" dirty="0"/>
              <a:t>. M2 Books.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DA13CE-A7D9-7246-5B82-39C69EC68D4C}"/>
              </a:ext>
            </a:extLst>
          </p:cNvPr>
          <p:cNvSpPr txBox="1"/>
          <p:nvPr/>
        </p:nvSpPr>
        <p:spPr>
          <a:xfrm>
            <a:off x="9424620" y="8659357"/>
            <a:ext cx="3251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Gareth Jenkins. 99091195</a:t>
            </a:r>
            <a:r>
              <a:rPr lang="en-GB" dirty="0"/>
              <a:t>. </a:t>
            </a:r>
            <a:r>
              <a:rPr lang="en-GB" sz="1000" dirty="0"/>
              <a:t>HPHE6003. February 2026.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1366F48-35EF-7881-614D-95EE98BB750D}"/>
              </a:ext>
            </a:extLst>
          </p:cNvPr>
          <p:cNvSpPr txBox="1"/>
          <p:nvPr/>
        </p:nvSpPr>
        <p:spPr>
          <a:xfrm>
            <a:off x="11678269" y="5084325"/>
            <a:ext cx="565488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/>
              <a:t>Shutterstock.com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1C5074F-AE05-5808-BC29-11829891C439}"/>
              </a:ext>
            </a:extLst>
          </p:cNvPr>
          <p:cNvSpPr txBox="1"/>
          <p:nvPr/>
        </p:nvSpPr>
        <p:spPr>
          <a:xfrm>
            <a:off x="1668630" y="6772879"/>
            <a:ext cx="934019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Total casualties</a:t>
            </a:r>
            <a:r>
              <a:rPr lang="en-GB" dirty="0"/>
              <a:t>: British </a:t>
            </a:r>
            <a:r>
              <a:rPr lang="en-GB" b="1" dirty="0"/>
              <a:t>419,654,</a:t>
            </a:r>
            <a:r>
              <a:rPr lang="en-GB" dirty="0"/>
              <a:t> Australians </a:t>
            </a:r>
            <a:r>
              <a:rPr lang="en-GB" b="1" dirty="0"/>
              <a:t>23,000</a:t>
            </a:r>
            <a:r>
              <a:rPr lang="en-GB" dirty="0"/>
              <a:t>, Canadians </a:t>
            </a:r>
            <a:r>
              <a:rPr lang="en-GB" b="1" dirty="0"/>
              <a:t>24,029</a:t>
            </a:r>
            <a:r>
              <a:rPr lang="en-GB" dirty="0"/>
              <a:t>, Newfoundlanders </a:t>
            </a:r>
            <a:r>
              <a:rPr lang="en-GB" b="1" dirty="0"/>
              <a:t>2,000</a:t>
            </a:r>
            <a:r>
              <a:rPr lang="en-GB" dirty="0"/>
              <a:t>, New Zealanders </a:t>
            </a:r>
            <a:r>
              <a:rPr lang="en-GB" b="1" dirty="0"/>
              <a:t>7,408</a:t>
            </a:r>
            <a:r>
              <a:rPr lang="en-GB" dirty="0"/>
              <a:t>, South Africans </a:t>
            </a:r>
            <a:r>
              <a:rPr lang="en-GB" b="1" dirty="0"/>
              <a:t>3,000</a:t>
            </a:r>
            <a:r>
              <a:rPr lang="en-GB" dirty="0"/>
              <a:t>, French </a:t>
            </a:r>
            <a:r>
              <a:rPr lang="en-GB" b="1" dirty="0"/>
              <a:t>202,567</a:t>
            </a:r>
            <a:r>
              <a:rPr lang="en-GB" dirty="0"/>
              <a:t>, Germans estimated as </a:t>
            </a:r>
            <a:r>
              <a:rPr lang="en-GB" b="1" dirty="0"/>
              <a:t>680,000 </a:t>
            </a:r>
            <a:r>
              <a:rPr lang="en-GB" sz="900" dirty="0"/>
              <a:t>(Miles, 1992, pp. xiv-xv; National Army Museum, 2026; War Office, 1922).</a:t>
            </a: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064746AF-AFB9-341A-21E9-98735A7C738E}"/>
              </a:ext>
            </a:extLst>
          </p:cNvPr>
          <p:cNvCxnSpPr>
            <a:cxnSpLocks/>
            <a:stCxn id="1383" idx="2"/>
          </p:cNvCxnSpPr>
          <p:nvPr/>
        </p:nvCxnSpPr>
        <p:spPr>
          <a:xfrm flipH="1">
            <a:off x="4355428" y="3358664"/>
            <a:ext cx="3873" cy="40425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51" name="Straight Connector 1350">
            <a:extLst>
              <a:ext uri="{FF2B5EF4-FFF2-40B4-BE49-F238E27FC236}">
                <a16:creationId xmlns:a16="http://schemas.microsoft.com/office/drawing/2014/main" id="{44CB0313-4D5B-B6D9-76DA-837493C85D4A}"/>
              </a:ext>
            </a:extLst>
          </p:cNvPr>
          <p:cNvCxnSpPr>
            <a:cxnSpLocks/>
            <a:stCxn id="28" idx="2"/>
          </p:cNvCxnSpPr>
          <p:nvPr/>
        </p:nvCxnSpPr>
        <p:spPr>
          <a:xfrm>
            <a:off x="7749449" y="3118599"/>
            <a:ext cx="0" cy="69427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54" name="Straight Connector 1353">
            <a:extLst>
              <a:ext uri="{FF2B5EF4-FFF2-40B4-BE49-F238E27FC236}">
                <a16:creationId xmlns:a16="http://schemas.microsoft.com/office/drawing/2014/main" id="{7277F800-5E09-F1A5-5966-D0EEF7D495EE}"/>
              </a:ext>
            </a:extLst>
          </p:cNvPr>
          <p:cNvCxnSpPr>
            <a:cxnSpLocks/>
            <a:stCxn id="52" idx="2"/>
          </p:cNvCxnSpPr>
          <p:nvPr/>
        </p:nvCxnSpPr>
        <p:spPr>
          <a:xfrm>
            <a:off x="9614185" y="3081924"/>
            <a:ext cx="0" cy="73095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58" name="Straight Connector 1357">
            <a:extLst>
              <a:ext uri="{FF2B5EF4-FFF2-40B4-BE49-F238E27FC236}">
                <a16:creationId xmlns:a16="http://schemas.microsoft.com/office/drawing/2014/main" id="{ECDFD5AA-F2FC-AE7B-AD86-F794BF8743E4}"/>
              </a:ext>
            </a:extLst>
          </p:cNvPr>
          <p:cNvCxnSpPr>
            <a:cxnSpLocks/>
            <a:stCxn id="1349" idx="2"/>
          </p:cNvCxnSpPr>
          <p:nvPr/>
        </p:nvCxnSpPr>
        <p:spPr>
          <a:xfrm flipH="1">
            <a:off x="11608189" y="3182887"/>
            <a:ext cx="16934" cy="52283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04" name="Straight Connector 1403">
            <a:extLst>
              <a:ext uri="{FF2B5EF4-FFF2-40B4-BE49-F238E27FC236}">
                <a16:creationId xmlns:a16="http://schemas.microsoft.com/office/drawing/2014/main" id="{CA436304-BA6A-4593-DAAF-DB7CCC707B0D}"/>
              </a:ext>
            </a:extLst>
          </p:cNvPr>
          <p:cNvCxnSpPr/>
          <p:nvPr/>
        </p:nvCxnSpPr>
        <p:spPr>
          <a:xfrm flipV="1">
            <a:off x="1673115" y="5084325"/>
            <a:ext cx="0" cy="5622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06" name="Straight Connector 1405">
            <a:extLst>
              <a:ext uri="{FF2B5EF4-FFF2-40B4-BE49-F238E27FC236}">
                <a16:creationId xmlns:a16="http://schemas.microsoft.com/office/drawing/2014/main" id="{DE616C16-BCB2-9A0A-A938-55BD1892AE1D}"/>
              </a:ext>
            </a:extLst>
          </p:cNvPr>
          <p:cNvCxnSpPr>
            <a:stCxn id="1394" idx="0"/>
          </p:cNvCxnSpPr>
          <p:nvPr/>
        </p:nvCxnSpPr>
        <p:spPr>
          <a:xfrm flipH="1" flipV="1">
            <a:off x="3592665" y="4971897"/>
            <a:ext cx="1" cy="81910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08" name="Straight Connector 1407">
            <a:extLst>
              <a:ext uri="{FF2B5EF4-FFF2-40B4-BE49-F238E27FC236}">
                <a16:creationId xmlns:a16="http://schemas.microsoft.com/office/drawing/2014/main" id="{AD1782D9-E7A4-67EE-A882-24BBB1A442FB}"/>
              </a:ext>
            </a:extLst>
          </p:cNvPr>
          <p:cNvCxnSpPr>
            <a:stCxn id="1384" idx="0"/>
          </p:cNvCxnSpPr>
          <p:nvPr/>
        </p:nvCxnSpPr>
        <p:spPr>
          <a:xfrm flipV="1">
            <a:off x="5163337" y="4973408"/>
            <a:ext cx="0" cy="71298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10" name="Straight Connector 1409">
            <a:extLst>
              <a:ext uri="{FF2B5EF4-FFF2-40B4-BE49-F238E27FC236}">
                <a16:creationId xmlns:a16="http://schemas.microsoft.com/office/drawing/2014/main" id="{38521AAF-0D59-AE5B-E1A2-C9AA2664B8DF}"/>
              </a:ext>
            </a:extLst>
          </p:cNvPr>
          <p:cNvCxnSpPr>
            <a:stCxn id="16" idx="0"/>
          </p:cNvCxnSpPr>
          <p:nvPr/>
        </p:nvCxnSpPr>
        <p:spPr>
          <a:xfrm flipH="1" flipV="1">
            <a:off x="6999413" y="4972833"/>
            <a:ext cx="1" cy="69208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12" name="Straight Connector 1411">
            <a:extLst>
              <a:ext uri="{FF2B5EF4-FFF2-40B4-BE49-F238E27FC236}">
                <a16:creationId xmlns:a16="http://schemas.microsoft.com/office/drawing/2014/main" id="{7EF598C8-75A8-A9F7-BB6D-FF900FC2AFA2}"/>
              </a:ext>
            </a:extLst>
          </p:cNvPr>
          <p:cNvCxnSpPr>
            <a:cxnSpLocks/>
            <a:stCxn id="39" idx="0"/>
          </p:cNvCxnSpPr>
          <p:nvPr/>
        </p:nvCxnSpPr>
        <p:spPr>
          <a:xfrm flipV="1">
            <a:off x="8787578" y="4958019"/>
            <a:ext cx="0" cy="72909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15" name="Straight Connector 1414">
            <a:extLst>
              <a:ext uri="{FF2B5EF4-FFF2-40B4-BE49-F238E27FC236}">
                <a16:creationId xmlns:a16="http://schemas.microsoft.com/office/drawing/2014/main" id="{A8266798-AC7D-A89C-FDA6-DF3862F85709}"/>
              </a:ext>
            </a:extLst>
          </p:cNvPr>
          <p:cNvCxnSpPr>
            <a:stCxn id="1347" idx="0"/>
          </p:cNvCxnSpPr>
          <p:nvPr/>
        </p:nvCxnSpPr>
        <p:spPr>
          <a:xfrm flipV="1">
            <a:off x="10783836" y="4958019"/>
            <a:ext cx="0" cy="7757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FE1C89C-C3C9-D306-594B-F5F64F8F51D7}"/>
              </a:ext>
            </a:extLst>
          </p:cNvPr>
          <p:cNvCxnSpPr>
            <a:cxnSpLocks/>
            <a:stCxn id="1382" idx="2"/>
          </p:cNvCxnSpPr>
          <p:nvPr/>
        </p:nvCxnSpPr>
        <p:spPr>
          <a:xfrm>
            <a:off x="2644604" y="3131765"/>
            <a:ext cx="3872" cy="63115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75D63CA-8E2A-D6B8-DC94-613516CF1D3B}"/>
              </a:ext>
            </a:extLst>
          </p:cNvPr>
          <p:cNvCxnSpPr>
            <a:cxnSpLocks/>
            <a:stCxn id="1387" idx="2"/>
          </p:cNvCxnSpPr>
          <p:nvPr/>
        </p:nvCxnSpPr>
        <p:spPr>
          <a:xfrm flipH="1">
            <a:off x="6049064" y="3191609"/>
            <a:ext cx="3873" cy="63261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2C32D98-55D5-348C-EBE7-5DE47A5A61B6}"/>
              </a:ext>
            </a:extLst>
          </p:cNvPr>
          <p:cNvCxnSpPr>
            <a:cxnSpLocks/>
            <a:stCxn id="1385" idx="2"/>
          </p:cNvCxnSpPr>
          <p:nvPr/>
        </p:nvCxnSpPr>
        <p:spPr>
          <a:xfrm>
            <a:off x="900872" y="3146568"/>
            <a:ext cx="3871" cy="63905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27A1153-C2CD-E490-0C67-AC2E6DD25F15}"/>
              </a:ext>
            </a:extLst>
          </p:cNvPr>
          <p:cNvSpPr txBox="1"/>
          <p:nvPr/>
        </p:nvSpPr>
        <p:spPr>
          <a:xfrm>
            <a:off x="10532853" y="9028690"/>
            <a:ext cx="2380890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" dirty="0"/>
              <a:t>Background image from CWGC, (2026). https://www.cwgc.org/media/giqoi1eh/cwgc_story-2.jpg?width=1001&amp;height=571&amp;mode=max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9B969D3-E209-1AC9-F94D-D090162DA263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30661"/>
            <a:ext cx="12801600" cy="126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45828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11627</TotalTime>
  <Words>568</Words>
  <Application>Microsoft Office PowerPoint</Application>
  <PresentationFormat>A3 Paper (297x420 mm)</PresentationFormat>
  <Paragraphs>50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Tw Cen MT</vt:lpstr>
      <vt:lpstr>Droplet</vt:lpstr>
      <vt:lpstr>Timeline of the Somme offensive.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googleslidesppt.com;allppt.com</dc:creator>
  <cp:lastModifiedBy>Gareth Jenkins</cp:lastModifiedBy>
  <cp:revision>47</cp:revision>
  <cp:lastPrinted>2026-02-13T10:44:36Z</cp:lastPrinted>
  <dcterms:created xsi:type="dcterms:W3CDTF">2018-02-18T19:39:47Z</dcterms:created>
  <dcterms:modified xsi:type="dcterms:W3CDTF">2026-02-13T10:47:23Z</dcterms:modified>
</cp:coreProperties>
</file>