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361" r:id="rId3"/>
    <p:sldId id="362" r:id="rId4"/>
    <p:sldId id="368" r:id="rId5"/>
    <p:sldId id="364" r:id="rId6"/>
    <p:sldId id="371" r:id="rId7"/>
    <p:sldId id="372" r:id="rId8"/>
    <p:sldId id="365" r:id="rId9"/>
    <p:sldId id="366" r:id="rId10"/>
    <p:sldId id="369" r:id="rId11"/>
    <p:sldId id="367"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url/view.php?id=261774" TargetMode="External"/><Relationship Id="rId2" Type="http://schemas.openxmlformats.org/officeDocument/2006/relationships/hyperlink" Target="https://moodle.uwtsd.ac.uk/mod/url/view.php?id=261775"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 LCMB7010</a:t>
            </a:r>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Digital Marketing</a:t>
            </a:r>
          </a:p>
          <a:p>
            <a:pPr eaLnBrk="1" hangingPunct="1"/>
            <a:r>
              <a:rPr lang="en-GB" altLang="en-US" dirty="0">
                <a:solidFill>
                  <a:schemeClr val="tx1"/>
                </a:solidFill>
              </a:rPr>
              <a:t>Assignment 1 </a:t>
            </a:r>
          </a:p>
          <a:p>
            <a:pPr eaLnBrk="1" hangingPunct="1"/>
            <a:r>
              <a:rPr lang="en-GB" altLang="en-US" dirty="0">
                <a:solidFill>
                  <a:schemeClr val="tx1"/>
                </a:solidFill>
              </a:rPr>
              <a:t>Week 10</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Assignment 1 submission guidelines</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GB" altLang="en-US" sz="2400" dirty="0"/>
              <a:t>Assignment 1  Submission Guidelines:</a:t>
            </a:r>
          </a:p>
          <a:p>
            <a:pPr marL="0" indent="0" eaLnBrk="1" hangingPunct="1">
              <a:buNone/>
              <a:defRPr/>
            </a:pPr>
            <a:r>
              <a:rPr lang="en-GB" altLang="en-US" sz="2400" dirty="0"/>
              <a:t>Learning Objectives:</a:t>
            </a:r>
          </a:p>
          <a:p>
            <a:pPr marL="0" indent="0" eaLnBrk="1" hangingPunct="1">
              <a:buNone/>
              <a:defRPr/>
            </a:pPr>
            <a:endParaRPr lang="en-GB" altLang="en-US" sz="2400" dirty="0"/>
          </a:p>
          <a:p>
            <a:pPr marL="457200" indent="-457200" algn="just" eaLnBrk="1" hangingPunct="1">
              <a:buAutoNum type="arabicParenR"/>
              <a:defRPr/>
            </a:pPr>
            <a:r>
              <a:rPr lang="en-GB" sz="2400" dirty="0"/>
              <a:t>Critically appraise the digital impact on each element of the marketing mix and the range of different e-marketing tools available to marketers</a:t>
            </a:r>
          </a:p>
          <a:p>
            <a:pPr marL="457200" indent="-457200" algn="just" eaLnBrk="1" hangingPunct="1">
              <a:buAutoNum type="arabicParenR"/>
              <a:defRPr/>
            </a:pPr>
            <a:endParaRPr lang="en-GB" sz="2400" dirty="0"/>
          </a:p>
          <a:p>
            <a:pPr marL="457200" indent="-457200" algn="just" eaLnBrk="1" hangingPunct="1">
              <a:buAutoNum type="arabicParenR"/>
              <a:defRPr/>
            </a:pPr>
            <a:r>
              <a:rPr lang="en-GB" sz="2400" dirty="0"/>
              <a:t>Critically evaluate contemporary digital and e-issues affecting customers, intermediaries and marketers</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42386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5" end="5"/>
                                            </p:txEl>
                                          </p:spTgt>
                                        </p:tgtEl>
                                        <p:attrNameLst>
                                          <p:attrName>style.visibility</p:attrName>
                                        </p:attrNameLst>
                                      </p:cBhvr>
                                      <p:to>
                                        <p:strVal val="visible"/>
                                      </p:to>
                                    </p:set>
                                    <p:anim calcmode="lin" valueType="num">
                                      <p:cBhvr additive="base">
                                        <p:cTn id="25"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Summary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5"/>
          <p:cNvPicPr>
            <a:picLocks noGrp="1" noChangeAspect="1"/>
          </p:cNvPicPr>
          <p:nvPr>
            <p:ph idx="1"/>
          </p:nvPr>
        </p:nvPicPr>
        <p:blipFill>
          <a:blip r:embed="rId2"/>
          <a:srcRect t="-7606" b="-7606"/>
          <a:stretch>
            <a:fillRect/>
          </a:stretch>
        </p:blipFill>
        <p:spPr/>
      </p:pic>
    </p:spTree>
    <p:extLst>
      <p:ext uri="{BB962C8B-B14F-4D97-AF65-F5344CB8AC3E}">
        <p14:creationId xmlns:p14="http://schemas.microsoft.com/office/powerpoint/2010/main" val="3911572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COMPONENT WEIGHTING</a:t>
            </a:r>
          </a:p>
        </p:txBody>
      </p:sp>
      <p:sp>
        <p:nvSpPr>
          <p:cNvPr id="3" name="Content Placeholder 2"/>
          <p:cNvSpPr>
            <a:spLocks noGrp="1"/>
          </p:cNvSpPr>
          <p:nvPr>
            <p:ph idx="1"/>
          </p:nvPr>
        </p:nvSpPr>
        <p:spPr/>
        <p:txBody>
          <a:bodyPr/>
          <a:lstStyle/>
          <a:p>
            <a:r>
              <a:rPr lang="en-US" dirty="0"/>
              <a:t>Assignment 1 Part 1  80%</a:t>
            </a:r>
          </a:p>
          <a:p>
            <a:r>
              <a:rPr lang="en-US" dirty="0"/>
              <a:t>Assignment 1 Part 2  20%</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16103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dirty="0"/>
              <a:t>Assignment 1 </a:t>
            </a:r>
          </a:p>
        </p:txBody>
      </p:sp>
      <p:sp>
        <p:nvSpPr>
          <p:cNvPr id="3" name="Content Placeholder 2"/>
          <p:cNvSpPr>
            <a:spLocks noGrp="1"/>
          </p:cNvSpPr>
          <p:nvPr>
            <p:ph idx="1"/>
          </p:nvPr>
        </p:nvSpPr>
        <p:spPr>
          <a:xfrm>
            <a:off x="457200" y="836712"/>
            <a:ext cx="8229600" cy="4896544"/>
          </a:xfrm>
        </p:spPr>
        <p:txBody>
          <a:bodyPr/>
          <a:lstStyle/>
          <a:p>
            <a:pPr marL="0" indent="0" algn="just">
              <a:buNone/>
            </a:pPr>
            <a:r>
              <a:rPr lang="en-GB" sz="1800" dirty="0"/>
              <a:t>Retail businesses sell items or services to customers for their consumption, use, or pleasure. They typically sell items and services in-store as well as online. With a clear analysis of the global  market,  focus  your  research  on  one  particular  company  and  critically  appraise  and analyse how a retail business organization is represented digitally and makes use of digital marketing  within  the  media  and  wider  social  sphere.  Exhibit  thorough  analysis  on  digital assets the organization owns, focusing on its website and provide an indication of the balance between internal and external communication structural flows; information architecture and effective strategies including promotions for the product and services. (80%)</a:t>
            </a:r>
          </a:p>
          <a:p>
            <a:pPr marL="0" indent="0" algn="just">
              <a:buNone/>
            </a:pPr>
            <a:endParaRPr lang="en-US" sz="1800" dirty="0"/>
          </a:p>
          <a:p>
            <a:pPr marL="0" indent="0" algn="just">
              <a:buNone/>
            </a:pPr>
            <a:r>
              <a:rPr lang="en-GB" sz="1800" dirty="0"/>
              <a:t>Predictive Artificial Intelligence (AI) technology is an essential component of digital marketing and has evolved to a level where it can tell future trends of digital marketing and even predict customer  behaviours  for  buying  products.  Critically  analyse  the  impacts  of  AI  based predictive  tools  for  digital  marketing  that  can  help  you  grow  your  business  by  providing valuable insights into customer behaviours and preferences. (20%)</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208687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 1 Submission</a:t>
            </a:r>
          </a:p>
        </p:txBody>
      </p:sp>
      <p:sp>
        <p:nvSpPr>
          <p:cNvPr id="3" name="Content Placeholder 2"/>
          <p:cNvSpPr>
            <a:spLocks noGrp="1"/>
          </p:cNvSpPr>
          <p:nvPr>
            <p:ph idx="1"/>
          </p:nvPr>
        </p:nvSpPr>
        <p:spPr/>
        <p:txBody>
          <a:bodyPr/>
          <a:lstStyle/>
          <a:p>
            <a:r>
              <a:rPr lang="en-US" dirty="0"/>
              <a:t>This is an individual assignment, to be submitted through </a:t>
            </a:r>
            <a:r>
              <a:rPr lang="en-US" dirty="0" err="1"/>
              <a:t>Turnitin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92845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US" dirty="0"/>
              <a:t>Writing Instruction</a:t>
            </a:r>
          </a:p>
        </p:txBody>
      </p:sp>
      <p:sp>
        <p:nvSpPr>
          <p:cNvPr id="3" name="Content Placeholder 2"/>
          <p:cNvSpPr>
            <a:spLocks noGrp="1"/>
          </p:cNvSpPr>
          <p:nvPr>
            <p:ph idx="1"/>
          </p:nvPr>
        </p:nvSpPr>
        <p:spPr>
          <a:xfrm>
            <a:off x="457200" y="764704"/>
            <a:ext cx="8229600" cy="4824536"/>
          </a:xfrm>
        </p:spPr>
        <p:txBody>
          <a:bodyPr/>
          <a:lstStyle/>
          <a:p>
            <a:r>
              <a:rPr lang="en-US" sz="1800" dirty="0"/>
              <a:t>Part 1) </a:t>
            </a:r>
          </a:p>
          <a:p>
            <a:r>
              <a:rPr lang="en-US" sz="1800" dirty="0"/>
              <a:t>1) Critical analysis and research the impact of DMK for retail business around the globe.</a:t>
            </a:r>
          </a:p>
          <a:p>
            <a:r>
              <a:rPr lang="en-US" sz="1800" dirty="0"/>
              <a:t>2) Choose a particular country and and a company to analyze the impact of DMK on that retail organization (Check the websites and find the digital assets the organization, Digital communication, information architecture and digital strategies for promotions for the product and services. (80%)</a:t>
            </a:r>
          </a:p>
          <a:p>
            <a:endParaRPr lang="en-US" sz="1800" dirty="0"/>
          </a:p>
          <a:p>
            <a:r>
              <a:rPr lang="en-US" sz="1800" dirty="0"/>
              <a:t>Part 2) </a:t>
            </a:r>
          </a:p>
          <a:p>
            <a:r>
              <a:rPr lang="en-US" sz="1800" dirty="0"/>
              <a:t>Critically analyze </a:t>
            </a:r>
            <a:r>
              <a:rPr lang="en-GB" sz="1800" dirty="0"/>
              <a:t>the  impacts  of  AI  based predictive  tools and techniques  for  digital  marketing  that  can  help  you  grow  your  business</a:t>
            </a:r>
            <a:r>
              <a:rPr lang="en-US" sz="1800" dirty="0"/>
              <a:t>. (20%) (Important article </a:t>
            </a:r>
            <a:r>
              <a:rPr lang="en-US" sz="1800" b="1" dirty="0"/>
              <a:t>Digital Marketing News Update </a:t>
            </a:r>
            <a:r>
              <a:rPr lang="en-US" sz="1800" dirty="0">
                <a:hlinkClick r:id="rId2"/>
              </a:rPr>
              <a:t>How Artificial Intelligence Is Transforming Digital Marketing</a:t>
            </a:r>
            <a:r>
              <a:rPr lang="en-US" sz="1800" dirty="0"/>
              <a:t> and </a:t>
            </a:r>
            <a:r>
              <a:rPr lang="en-US" sz="1800" dirty="0">
                <a:hlinkClick r:id="rId3"/>
              </a:rPr>
              <a:t>How marketers are increasingly using A.I. to persuade you to buy</a:t>
            </a:r>
            <a:r>
              <a:rPr lang="en-US" sz="1800" dirty="0"/>
              <a:t>) </a:t>
            </a:r>
          </a:p>
          <a:p>
            <a:r>
              <a:rPr lang="en-US" sz="1800" dirty="0"/>
              <a:t>Use 7 journals  as references for both parts</a:t>
            </a:r>
          </a:p>
          <a:p>
            <a:r>
              <a:rPr lang="en-US" sz="1800" dirty="0"/>
              <a:t>Use graph ,image, table of data with references</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32337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Time and Deadline </a:t>
            </a:r>
          </a:p>
        </p:txBody>
      </p:sp>
      <p:sp>
        <p:nvSpPr>
          <p:cNvPr id="3" name="Content Placeholder 2"/>
          <p:cNvSpPr>
            <a:spLocks noGrp="1"/>
          </p:cNvSpPr>
          <p:nvPr>
            <p:ph idx="1"/>
          </p:nvPr>
        </p:nvSpPr>
        <p:spPr/>
        <p:txBody>
          <a:bodyPr/>
          <a:lstStyle/>
          <a:p>
            <a:r>
              <a:rPr lang="en-US" dirty="0"/>
              <a:t>Assignment 1, 4th  of May 2021,Time 11:59 PM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072774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Submission Type</a:t>
            </a:r>
          </a:p>
        </p:txBody>
      </p:sp>
      <p:sp>
        <p:nvSpPr>
          <p:cNvPr id="3" name="Content Placeholder 2"/>
          <p:cNvSpPr>
            <a:spLocks noGrp="1"/>
          </p:cNvSpPr>
          <p:nvPr>
            <p:ph idx="1"/>
          </p:nvPr>
        </p:nvSpPr>
        <p:spPr/>
        <p:txBody>
          <a:bodyPr/>
          <a:lstStyle/>
          <a:p>
            <a:r>
              <a:rPr lang="en-US" dirty="0" err="1"/>
              <a:t>Turnitin</a:t>
            </a:r>
            <a:r>
              <a:rPr lang="en-US" dirty="0"/>
              <a:t> submission</a:t>
            </a:r>
          </a:p>
          <a:p>
            <a:r>
              <a:rPr lang="en-US" dirty="0"/>
              <a:t>Link will be available on to </a:t>
            </a:r>
            <a:r>
              <a:rPr lang="en-US" dirty="0" err="1"/>
              <a:t>moodle</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894140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Submission instruction </a:t>
            </a:r>
          </a:p>
        </p:txBody>
      </p:sp>
      <p:sp>
        <p:nvSpPr>
          <p:cNvPr id="3" name="Content Placeholder 2"/>
          <p:cNvSpPr>
            <a:spLocks noGrp="1"/>
          </p:cNvSpPr>
          <p:nvPr>
            <p:ph idx="1"/>
          </p:nvPr>
        </p:nvSpPr>
        <p:spPr/>
        <p:txBody>
          <a:bodyPr/>
          <a:lstStyle/>
          <a:p>
            <a:r>
              <a:rPr lang="en-US" dirty="0"/>
              <a:t>Login to </a:t>
            </a:r>
            <a:r>
              <a:rPr lang="en-US" dirty="0" err="1"/>
              <a:t>moodle</a:t>
            </a:r>
            <a:r>
              <a:rPr lang="en-US" dirty="0"/>
              <a:t> LCMB7010</a:t>
            </a:r>
          </a:p>
          <a:p>
            <a:r>
              <a:rPr lang="en-US" dirty="0"/>
              <a:t>Find the </a:t>
            </a:r>
            <a:r>
              <a:rPr lang="en-US" dirty="0" err="1"/>
              <a:t>turnitin</a:t>
            </a:r>
            <a:r>
              <a:rPr lang="en-US" dirty="0"/>
              <a:t> submission links of assignment 1 Check your final assignments 1 then upload and confirm submission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23723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Contact</a:t>
            </a:r>
          </a:p>
        </p:txBody>
      </p:sp>
      <p:sp>
        <p:nvSpPr>
          <p:cNvPr id="3" name="Content Placeholder 2"/>
          <p:cNvSpPr>
            <a:spLocks noGrp="1"/>
          </p:cNvSpPr>
          <p:nvPr>
            <p:ph idx="1"/>
          </p:nvPr>
        </p:nvSpPr>
        <p:spPr/>
        <p:txBody>
          <a:bodyPr/>
          <a:lstStyle/>
          <a:p>
            <a:r>
              <a:rPr lang="en-US" dirty="0"/>
              <a:t>For any query please contact me</a:t>
            </a:r>
          </a:p>
          <a:p>
            <a:r>
              <a:rPr lang="en-US" dirty="0" err="1"/>
              <a:t>m.shaikh@uwtsd.ac.uk</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3549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1343</TotalTime>
  <Words>517</Words>
  <Application>Microsoft Office PowerPoint</Application>
  <PresentationFormat>On-screen Show (4:3)</PresentationFormat>
  <Paragraphs>69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Module Code LCMB7010</vt:lpstr>
      <vt:lpstr>Lesson Aims</vt:lpstr>
      <vt:lpstr>Assessment Summary</vt:lpstr>
      <vt:lpstr>COMPONENT WEIGHTING</vt:lpstr>
      <vt:lpstr>Assignment 1 </vt:lpstr>
      <vt:lpstr>Assignment 1 Submission</vt:lpstr>
      <vt:lpstr>Writing Instruction</vt:lpstr>
      <vt:lpstr>Time and Deadline </vt:lpstr>
      <vt:lpstr>Submission Type</vt:lpstr>
      <vt:lpstr>Submission instruction </vt:lpstr>
      <vt:lpstr>Contact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176</cp:revision>
  <cp:lastPrinted>2018-07-09T15:27:01Z</cp:lastPrinted>
  <dcterms:created xsi:type="dcterms:W3CDTF">2002-10-07T19:43:58Z</dcterms:created>
  <dcterms:modified xsi:type="dcterms:W3CDTF">2021-04-06T09:49:55Z</dcterms:modified>
</cp:coreProperties>
</file>