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321" r:id="rId2"/>
    <p:sldId id="539" r:id="rId3"/>
    <p:sldId id="538" r:id="rId4"/>
    <p:sldId id="497" r:id="rId5"/>
    <p:sldId id="499" r:id="rId6"/>
    <p:sldId id="487" r:id="rId7"/>
    <p:sldId id="491" r:id="rId8"/>
    <p:sldId id="501" r:id="rId9"/>
    <p:sldId id="492" r:id="rId10"/>
    <p:sldId id="506" r:id="rId11"/>
    <p:sldId id="511" r:id="rId12"/>
    <p:sldId id="513" r:id="rId13"/>
    <p:sldId id="514" r:id="rId14"/>
    <p:sldId id="529" r:id="rId15"/>
    <p:sldId id="533" r:id="rId16"/>
    <p:sldId id="534" r:id="rId17"/>
    <p:sldId id="535" r:id="rId18"/>
    <p:sldId id="537" r:id="rId19"/>
    <p:sldId id="515" r:id="rId20"/>
    <p:sldId id="530" r:id="rId21"/>
    <p:sldId id="517" r:id="rId22"/>
    <p:sldId id="509" r:id="rId23"/>
    <p:sldId id="525" r:id="rId24"/>
    <p:sldId id="518" r:id="rId25"/>
    <p:sldId id="520" r:id="rId26"/>
    <p:sldId id="521" r:id="rId27"/>
    <p:sldId id="522" r:id="rId28"/>
    <p:sldId id="523" r:id="rId29"/>
    <p:sldId id="524" r:id="rId30"/>
    <p:sldId id="526" r:id="rId31"/>
    <p:sldId id="527" r:id="rId32"/>
    <p:sldId id="528" r:id="rId33"/>
  </p:sldIdLst>
  <p:sldSz cx="9144000" cy="6858000" type="screen4x3"/>
  <p:notesSz cx="9540875" cy="68659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077" userDrawn="1">
          <p15:clr>
            <a:srgbClr val="A4A3A4"/>
          </p15:clr>
        </p15:guide>
        <p15:guide id="2" pos="3186" userDrawn="1">
          <p15:clr>
            <a:srgbClr val="A4A3A4"/>
          </p15:clr>
        </p15:guide>
        <p15:guide id="3" orient="horz" pos="2163" userDrawn="1">
          <p15:clr>
            <a:srgbClr val="A4A3A4"/>
          </p15:clr>
        </p15:guide>
        <p15:guide id="4" pos="3005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ham Howe" initials="GH" lastIdx="1" clrIdx="0"/>
  <p:cmAuthor id="2" name="Howard Davies" initials="HD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AB182D"/>
    <a:srgbClr val="E4032E"/>
    <a:srgbClr val="FFFFCC"/>
    <a:srgbClr val="FF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72" autoAdjust="0"/>
    <p:restoredTop sz="79565" autoAdjust="0"/>
  </p:normalViewPr>
  <p:slideViewPr>
    <p:cSldViewPr snapToGrid="0" snapToObjects="1">
      <p:cViewPr varScale="1">
        <p:scale>
          <a:sx n="114" d="100"/>
          <a:sy n="114" d="100"/>
        </p:scale>
        <p:origin x="69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90" d="100"/>
          <a:sy n="90" d="100"/>
        </p:scale>
        <p:origin x="-1747" y="-72"/>
      </p:cViewPr>
      <p:guideLst>
        <p:guide orient="horz" pos="2077"/>
        <p:guide pos="3186"/>
        <p:guide orient="horz" pos="2163"/>
        <p:guide pos="300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3" y="1"/>
            <a:ext cx="4133933" cy="343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404712" y="1"/>
            <a:ext cx="4133933" cy="343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3" y="6520062"/>
            <a:ext cx="4133933" cy="344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404712" y="6520062"/>
            <a:ext cx="4133933" cy="344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9452C99-4959-E940-8F7B-5557E0AFCF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680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390984" y="487447"/>
            <a:ext cx="4861512" cy="614918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D3087D35-FBB4-BD4B-AB19-21D35883755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49225" y="487363"/>
            <a:ext cx="4295775" cy="32210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F7EFE-092A-F94E-A667-2C8EDDF76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7426309" y="6699178"/>
            <a:ext cx="2112339" cy="16676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100" b="1">
                <a:solidFill>
                  <a:srgbClr val="AB182D"/>
                </a:solidFill>
                <a:latin typeface="+mn-lt"/>
              </a:defRPr>
            </a:lvl1pPr>
          </a:lstStyle>
          <a:p>
            <a:fld id="{DFF4C9C5-7A53-8C4F-BDC2-10FE33EC87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B7074-24C7-784E-B028-17C44BA6F785}"/>
              </a:ext>
            </a:extLst>
          </p:cNvPr>
          <p:cNvSpPr/>
          <p:nvPr/>
        </p:nvSpPr>
        <p:spPr>
          <a:xfrm>
            <a:off x="253793" y="3779848"/>
            <a:ext cx="4066277" cy="2856789"/>
          </a:xfrm>
          <a:prstGeom prst="rect">
            <a:avLst/>
          </a:prstGeom>
          <a:noFill/>
          <a:ln w="31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EEFF64-9A6A-814F-8B08-6DF2855CB7CA}"/>
              </a:ext>
            </a:extLst>
          </p:cNvPr>
          <p:cNvSpPr txBox="1"/>
          <p:nvPr/>
        </p:nvSpPr>
        <p:spPr>
          <a:xfrm>
            <a:off x="253793" y="3779847"/>
            <a:ext cx="15934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notes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53CAD-CF3E-3D4B-8CD0-DF1505835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21199"/>
            <a:ext cx="4770438" cy="34474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rgbClr val="AB182D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b="1" dirty="0"/>
              <a:t>MADE </a:t>
            </a:r>
            <a:r>
              <a:rPr lang="en-US" b="1" dirty="0" err="1"/>
              <a:t>Programme</a:t>
            </a:r>
            <a:r>
              <a:rPr lang="en-US" b="1" dirty="0"/>
              <a:t>: </a:t>
            </a:r>
            <a:r>
              <a:rPr lang="en-US" dirty="0"/>
              <a:t>Level 5 – Continuous Improvement with Industry 4.0</a:t>
            </a:r>
          </a:p>
        </p:txBody>
      </p:sp>
    </p:spTree>
    <p:extLst>
      <p:ext uri="{BB962C8B-B14F-4D97-AF65-F5344CB8AC3E}">
        <p14:creationId xmlns:p14="http://schemas.microsoft.com/office/powerpoint/2010/main" val="2656698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077" userDrawn="1">
          <p15:clr>
            <a:srgbClr val="F26B43"/>
          </p15:clr>
        </p15:guide>
        <p15:guide id="2" pos="3185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023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251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18654"/>
            <a:ext cx="9143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9144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437116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50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452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638089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484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202"/>
            <a:ext cx="8873067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1272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822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1" y="846667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43015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54762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000" y="1535113"/>
            <a:ext cx="4243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4000" y="2174875"/>
            <a:ext cx="4243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270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95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80765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1050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664432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86868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04137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250825" y="836613"/>
            <a:ext cx="8642350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6323012" y="6629799"/>
            <a:ext cx="282098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40087"/>
            <a:ext cx="184725" cy="37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152" y="188120"/>
            <a:ext cx="1264023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60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ask/answers/051315/how-do-you-calculate-payback-period-using-excel.asp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Microsoft_Excel_Worksheet.xlsx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efinancemanagement.com/investment-decisions/investment-appraisal-techniques" TargetMode="Externa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investopedia.com/ask/answers/051315/how-do-you-calculate-payback-period-using-excel.asp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emf"/><Relationship Id="rId3" Type="http://schemas.openxmlformats.org/officeDocument/2006/relationships/image" Target="../media/image11.emf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Microsoft_Excel_Worksheet1.xlsx"/><Relationship Id="rId5" Type="http://schemas.openxmlformats.org/officeDocument/2006/relationships/image" Target="../media/image13.emf"/><Relationship Id="rId4" Type="http://schemas.openxmlformats.org/officeDocument/2006/relationships/image" Target="../media/image12.png"/><Relationship Id="rId9" Type="http://schemas.openxmlformats.org/officeDocument/2006/relationships/image" Target="../media/image15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7" Type="http://schemas.openxmlformats.org/officeDocument/2006/relationships/image" Target="../media/image21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Finance Management &amp; Planning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2D15A-4C35-B841-9D91-CF793D5BE8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Project Appraisal – Payback Model</a:t>
            </a:r>
          </a:p>
        </p:txBody>
      </p:sp>
    </p:spTree>
    <p:extLst>
      <p:ext uri="{BB962C8B-B14F-4D97-AF65-F5344CB8AC3E}">
        <p14:creationId xmlns:p14="http://schemas.microsoft.com/office/powerpoint/2010/main" val="4141121585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04E85B6-3471-43AD-BC45-9657A43FA237}"/>
              </a:ext>
            </a:extLst>
          </p:cNvPr>
          <p:cNvSpPr txBox="1"/>
          <p:nvPr/>
        </p:nvSpPr>
        <p:spPr>
          <a:xfrm>
            <a:off x="155196" y="33125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Project Appraisals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FAAEF7-E573-4A15-AAE9-D0C9912D109F}"/>
              </a:ext>
            </a:extLst>
          </p:cNvPr>
          <p:cNvSpPr txBox="1"/>
          <p:nvPr/>
        </p:nvSpPr>
        <p:spPr>
          <a:xfrm>
            <a:off x="419450" y="1417739"/>
            <a:ext cx="6283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Recap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Payback Appraisal Model</a:t>
            </a:r>
          </a:p>
        </p:txBody>
      </p:sp>
    </p:spTree>
    <p:extLst>
      <p:ext uri="{BB962C8B-B14F-4D97-AF65-F5344CB8AC3E}">
        <p14:creationId xmlns:p14="http://schemas.microsoft.com/office/powerpoint/2010/main" val="3785716427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83DCF4-8F78-4ADA-9445-165354B15091}"/>
              </a:ext>
            </a:extLst>
          </p:cNvPr>
          <p:cNvSpPr txBox="1"/>
          <p:nvPr/>
        </p:nvSpPr>
        <p:spPr>
          <a:xfrm>
            <a:off x="747130" y="1126971"/>
            <a:ext cx="8028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is a Project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F3CFA0-447A-46FD-BAA4-4E8136AD1FE9}"/>
              </a:ext>
            </a:extLst>
          </p:cNvPr>
          <p:cNvSpPr txBox="1"/>
          <p:nvPr/>
        </p:nvSpPr>
        <p:spPr>
          <a:xfrm>
            <a:off x="747130" y="1784195"/>
            <a:ext cx="7750098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/>
              <a:t>A </a:t>
            </a:r>
            <a:r>
              <a:rPr lang="en-GB" sz="2400" b="1" i="1" dirty="0"/>
              <a:t>Project</a:t>
            </a:r>
            <a:r>
              <a:rPr lang="en-GB" sz="2400" i="1" dirty="0"/>
              <a:t> is a temporary, unique and progressive attempt or endeavour made to produce some kind of a tangible or intangible result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i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i="1" dirty="0"/>
              <a:t>a unique product, service, benefit, competitive advantage, etc.).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i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i="1" dirty="0"/>
              <a:t>It usually includes a series of interrelated tasks that are planned for execution over a fixed period of time and within certain requirements and limitations such as cost, quality, performance, others.</a:t>
            </a:r>
            <a:endParaRPr lang="en-GB" sz="20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EFB5BDD-2C1B-4F5E-8520-584F86980A85}"/>
              </a:ext>
            </a:extLst>
          </p:cNvPr>
          <p:cNvSpPr/>
          <p:nvPr/>
        </p:nvSpPr>
        <p:spPr>
          <a:xfrm>
            <a:off x="189568" y="6398694"/>
            <a:ext cx="75828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https://mymanagementguide.com/basics/what-is-a-project/</a:t>
            </a:r>
          </a:p>
        </p:txBody>
      </p:sp>
    </p:spTree>
    <p:extLst>
      <p:ext uri="{BB962C8B-B14F-4D97-AF65-F5344CB8AC3E}">
        <p14:creationId xmlns:p14="http://schemas.microsoft.com/office/powerpoint/2010/main" val="44471943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8C96D331-B450-470E-A31F-895F5F55A583}"/>
              </a:ext>
            </a:extLst>
          </p:cNvPr>
          <p:cNvSpPr/>
          <p:nvPr/>
        </p:nvSpPr>
        <p:spPr>
          <a:xfrm>
            <a:off x="274908" y="2196590"/>
            <a:ext cx="3124939" cy="2246051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Resources</a:t>
            </a:r>
          </a:p>
        </p:txBody>
      </p:sp>
      <p:sp>
        <p:nvSpPr>
          <p:cNvPr id="6" name="Arrow: Striped Right 5">
            <a:extLst>
              <a:ext uri="{FF2B5EF4-FFF2-40B4-BE49-F238E27FC236}">
                <a16:creationId xmlns:a16="http://schemas.microsoft.com/office/drawing/2014/main" id="{3750C3C4-1D9F-44B7-AFE3-20AB6F0502C8}"/>
              </a:ext>
            </a:extLst>
          </p:cNvPr>
          <p:cNvSpPr/>
          <p:nvPr/>
        </p:nvSpPr>
        <p:spPr>
          <a:xfrm>
            <a:off x="3719594" y="2557220"/>
            <a:ext cx="2533973" cy="1361639"/>
          </a:xfrm>
          <a:prstGeom prst="striped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dk1"/>
                </a:solidFill>
              </a:rPr>
              <a:t>Project</a:t>
            </a:r>
          </a:p>
        </p:txBody>
      </p:sp>
      <p:sp>
        <p:nvSpPr>
          <p:cNvPr id="7" name="Cross 6">
            <a:extLst>
              <a:ext uri="{FF2B5EF4-FFF2-40B4-BE49-F238E27FC236}">
                <a16:creationId xmlns:a16="http://schemas.microsoft.com/office/drawing/2014/main" id="{DDF15123-D73B-4265-BEDE-D86DE850802B}"/>
              </a:ext>
            </a:extLst>
          </p:cNvPr>
          <p:cNvSpPr/>
          <p:nvPr/>
        </p:nvSpPr>
        <p:spPr>
          <a:xfrm>
            <a:off x="6470543" y="2409986"/>
            <a:ext cx="2115518" cy="1642821"/>
          </a:xfrm>
          <a:prstGeom prst="plu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dk1"/>
                </a:solidFill>
              </a:rPr>
              <a:t>Goal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44A39-EF9E-47A7-95AC-DD4CC20DA050}"/>
              </a:ext>
            </a:extLst>
          </p:cNvPr>
          <p:cNvSpPr txBox="1"/>
          <p:nvPr/>
        </p:nvSpPr>
        <p:spPr>
          <a:xfrm>
            <a:off x="274908" y="1055613"/>
            <a:ext cx="8667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project is a means to achieve a goal by applying a certain amount of resources.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D4F3BE-85E6-4889-B8C2-0DF9490E7A9E}"/>
              </a:ext>
            </a:extLst>
          </p:cNvPr>
          <p:cNvSpPr txBox="1"/>
          <p:nvPr/>
        </p:nvSpPr>
        <p:spPr>
          <a:xfrm>
            <a:off x="216975" y="6212849"/>
            <a:ext cx="6486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Reference: Early Financial Appraisal , Making the initial choices, </a:t>
            </a:r>
            <a:r>
              <a:rPr lang="en-GB" sz="1200" dirty="0" err="1"/>
              <a:t>Samset</a:t>
            </a:r>
            <a:r>
              <a:rPr lang="en-GB" sz="1200" dirty="0"/>
              <a:t> K. (2010)  </a:t>
            </a:r>
          </a:p>
        </p:txBody>
      </p:sp>
    </p:spTree>
    <p:extLst>
      <p:ext uri="{BB962C8B-B14F-4D97-AF65-F5344CB8AC3E}">
        <p14:creationId xmlns:p14="http://schemas.microsoft.com/office/powerpoint/2010/main" val="2946015519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8C96D331-B450-470E-A31F-895F5F55A583}"/>
              </a:ext>
            </a:extLst>
          </p:cNvPr>
          <p:cNvSpPr/>
          <p:nvPr/>
        </p:nvSpPr>
        <p:spPr>
          <a:xfrm>
            <a:off x="370324" y="2196590"/>
            <a:ext cx="3124939" cy="2246051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44A39-EF9E-47A7-95AC-DD4CC20DA050}"/>
              </a:ext>
            </a:extLst>
          </p:cNvPr>
          <p:cNvSpPr txBox="1"/>
          <p:nvPr/>
        </p:nvSpPr>
        <p:spPr>
          <a:xfrm>
            <a:off x="274908" y="1055613"/>
            <a:ext cx="8667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project is a means to achieve a goal by applying a certain amount of resources.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A4FDFAB-F25A-413A-AC71-A00561D75B56}"/>
              </a:ext>
            </a:extLst>
          </p:cNvPr>
          <p:cNvSpPr/>
          <p:nvPr/>
        </p:nvSpPr>
        <p:spPr>
          <a:xfrm>
            <a:off x="3720823" y="2869688"/>
            <a:ext cx="1898542" cy="650929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dk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3D5F544-F5CB-42B8-B00A-D2F1C2A0D1E7}"/>
              </a:ext>
            </a:extLst>
          </p:cNvPr>
          <p:cNvSpPr/>
          <p:nvPr/>
        </p:nvSpPr>
        <p:spPr>
          <a:xfrm>
            <a:off x="5844925" y="1955126"/>
            <a:ext cx="2928750" cy="27289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Scope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People /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Risk assessments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Communications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Procurement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dk1"/>
                </a:solidFill>
              </a:rPr>
              <a:t>Quality</a:t>
            </a:r>
          </a:p>
        </p:txBody>
      </p:sp>
    </p:spTree>
    <p:extLst>
      <p:ext uri="{BB962C8B-B14F-4D97-AF65-F5344CB8AC3E}">
        <p14:creationId xmlns:p14="http://schemas.microsoft.com/office/powerpoint/2010/main" val="3202731244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484290-4FB3-480B-A49C-8A74DF455D32}"/>
              </a:ext>
            </a:extLst>
          </p:cNvPr>
          <p:cNvSpPr/>
          <p:nvPr/>
        </p:nvSpPr>
        <p:spPr>
          <a:xfrm>
            <a:off x="379141" y="1038174"/>
            <a:ext cx="8352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</a:t>
            </a:r>
            <a:r>
              <a:rPr lang="en-GB" b="1" dirty="0"/>
              <a:t> Project appraisal </a:t>
            </a:r>
            <a:r>
              <a:rPr lang="en-GB" dirty="0"/>
              <a:t>is a costs and benefits analysis of a proposed project with an objective to adjudge is feasibility.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40C8F2F-B80F-43B4-96BD-655EA30567F6}"/>
              </a:ext>
            </a:extLst>
          </p:cNvPr>
          <p:cNvSpPr/>
          <p:nvPr/>
        </p:nvSpPr>
        <p:spPr>
          <a:xfrm>
            <a:off x="3249950" y="3462869"/>
            <a:ext cx="1840374" cy="135423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Project Appraisal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471E0F1-206D-4F03-BF8B-F7CB37E28B1C}"/>
              </a:ext>
            </a:extLst>
          </p:cNvPr>
          <p:cNvSpPr/>
          <p:nvPr/>
        </p:nvSpPr>
        <p:spPr>
          <a:xfrm>
            <a:off x="1547920" y="2018404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Technological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659DF29-6AE0-4E35-974F-8E5D3F56AB46}"/>
              </a:ext>
            </a:extLst>
          </p:cNvPr>
          <p:cNvSpPr/>
          <p:nvPr/>
        </p:nvSpPr>
        <p:spPr>
          <a:xfrm>
            <a:off x="5494750" y="5593303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Ecological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0429903-A292-456A-8F39-FF8502F6FBE4}"/>
              </a:ext>
            </a:extLst>
          </p:cNvPr>
          <p:cNvSpPr/>
          <p:nvPr/>
        </p:nvSpPr>
        <p:spPr>
          <a:xfrm>
            <a:off x="595544" y="4589349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Legal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62B91E0-2726-406E-8582-79F620B10F73}"/>
              </a:ext>
            </a:extLst>
          </p:cNvPr>
          <p:cNvSpPr/>
          <p:nvPr/>
        </p:nvSpPr>
        <p:spPr>
          <a:xfrm>
            <a:off x="1174446" y="5640432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Commercial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22EA1E6-D648-4FE0-A348-C6BBBBB30F06}"/>
              </a:ext>
            </a:extLst>
          </p:cNvPr>
          <p:cNvSpPr/>
          <p:nvPr/>
        </p:nvSpPr>
        <p:spPr>
          <a:xfrm>
            <a:off x="3322016" y="5937028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Economic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05249DA-8F79-4EAC-A3B3-02119FAADEE6}"/>
              </a:ext>
            </a:extLst>
          </p:cNvPr>
          <p:cNvSpPr/>
          <p:nvPr/>
        </p:nvSpPr>
        <p:spPr>
          <a:xfrm>
            <a:off x="595544" y="3362844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Financial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84B628C-50FF-4158-B847-FE2517EE8EEE}"/>
              </a:ext>
            </a:extLst>
          </p:cNvPr>
          <p:cNvSpPr/>
          <p:nvPr/>
        </p:nvSpPr>
        <p:spPr>
          <a:xfrm>
            <a:off x="6120760" y="4432069"/>
            <a:ext cx="1840374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Organisational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2E9BDFE-E23F-4A8B-9739-220063FDF6CB}"/>
              </a:ext>
            </a:extLst>
          </p:cNvPr>
          <p:cNvSpPr/>
          <p:nvPr/>
        </p:nvSpPr>
        <p:spPr>
          <a:xfrm>
            <a:off x="6192825" y="3250276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Managerial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FFD8E0F-043B-4486-B5AD-9C237A6D3A8C}"/>
              </a:ext>
            </a:extLst>
          </p:cNvPr>
          <p:cNvSpPr/>
          <p:nvPr/>
        </p:nvSpPr>
        <p:spPr>
          <a:xfrm>
            <a:off x="4912185" y="2018404"/>
            <a:ext cx="1696243" cy="64633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Social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1D972C7-B124-4A26-A3B9-30B62BA5692E}"/>
              </a:ext>
            </a:extLst>
          </p:cNvPr>
          <p:cNvCxnSpPr/>
          <p:nvPr/>
        </p:nvCxnSpPr>
        <p:spPr>
          <a:xfrm flipV="1">
            <a:off x="4734046" y="2664735"/>
            <a:ext cx="356278" cy="798134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714D456-7347-46A5-AF53-03E7E0C21BF7}"/>
              </a:ext>
            </a:extLst>
          </p:cNvPr>
          <p:cNvCxnSpPr>
            <a:cxnSpLocks/>
            <a:stCxn id="7" idx="3"/>
            <a:endCxn id="17" idx="1"/>
          </p:cNvCxnSpPr>
          <p:nvPr/>
        </p:nvCxnSpPr>
        <p:spPr>
          <a:xfrm flipV="1">
            <a:off x="5090324" y="3573442"/>
            <a:ext cx="1102501" cy="566546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40C485C-38CB-43F8-94B8-EDB01B87689C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5090326" y="4249245"/>
            <a:ext cx="1030434" cy="50599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B23BCCC-A3C0-41F4-B6B8-4A4392FC61D9}"/>
              </a:ext>
            </a:extLst>
          </p:cNvPr>
          <p:cNvCxnSpPr>
            <a:cxnSpLocks/>
          </p:cNvCxnSpPr>
          <p:nvPr/>
        </p:nvCxnSpPr>
        <p:spPr>
          <a:xfrm flipH="1" flipV="1">
            <a:off x="5018260" y="4775203"/>
            <a:ext cx="570612" cy="81810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427665D-82BD-4524-80C1-D2FEF36FA923}"/>
              </a:ext>
            </a:extLst>
          </p:cNvPr>
          <p:cNvCxnSpPr>
            <a:cxnSpLocks/>
            <a:stCxn id="14" idx="0"/>
          </p:cNvCxnSpPr>
          <p:nvPr/>
        </p:nvCxnSpPr>
        <p:spPr>
          <a:xfrm flipV="1">
            <a:off x="4170138" y="4836614"/>
            <a:ext cx="0" cy="1100414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9BBB038-E1B7-49AE-B3C9-CF3A4576BC9E}"/>
              </a:ext>
            </a:extLst>
          </p:cNvPr>
          <p:cNvCxnSpPr>
            <a:cxnSpLocks/>
          </p:cNvCxnSpPr>
          <p:nvPr/>
        </p:nvCxnSpPr>
        <p:spPr>
          <a:xfrm flipV="1">
            <a:off x="2845527" y="4775204"/>
            <a:ext cx="476489" cy="865228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982AC95-0EE6-49CE-9858-C73814EE2776}"/>
              </a:ext>
            </a:extLst>
          </p:cNvPr>
          <p:cNvCxnSpPr>
            <a:cxnSpLocks/>
            <a:stCxn id="12" idx="3"/>
          </p:cNvCxnSpPr>
          <p:nvPr/>
        </p:nvCxnSpPr>
        <p:spPr>
          <a:xfrm flipV="1">
            <a:off x="2291787" y="4425737"/>
            <a:ext cx="952376" cy="486778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F3DBA0A3-9CCB-4C22-97D3-D64F872D872B}"/>
              </a:ext>
            </a:extLst>
          </p:cNvPr>
          <p:cNvCxnSpPr>
            <a:cxnSpLocks/>
          </p:cNvCxnSpPr>
          <p:nvPr/>
        </p:nvCxnSpPr>
        <p:spPr>
          <a:xfrm flipH="1" flipV="1">
            <a:off x="2870689" y="2664735"/>
            <a:ext cx="523600" cy="798135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C4F0508-CAC1-4116-9726-382533F485DC}"/>
              </a:ext>
            </a:extLst>
          </p:cNvPr>
          <p:cNvCxnSpPr>
            <a:cxnSpLocks/>
          </p:cNvCxnSpPr>
          <p:nvPr/>
        </p:nvCxnSpPr>
        <p:spPr>
          <a:xfrm>
            <a:off x="2310632" y="3627602"/>
            <a:ext cx="939318" cy="269005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FA2C7208-8EF2-4CD7-849C-7BAA08E2BD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36" y="2980431"/>
            <a:ext cx="2219136" cy="14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21252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83DCF4-8F78-4ADA-9445-165354B15091}"/>
              </a:ext>
            </a:extLst>
          </p:cNvPr>
          <p:cNvSpPr txBox="1"/>
          <p:nvPr/>
        </p:nvSpPr>
        <p:spPr>
          <a:xfrm>
            <a:off x="747130" y="1126971"/>
            <a:ext cx="8028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Aims of Project Appraisal?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F3CFA0-447A-46FD-BAA4-4E8136AD1FE9}"/>
              </a:ext>
            </a:extLst>
          </p:cNvPr>
          <p:cNvSpPr txBox="1"/>
          <p:nvPr/>
        </p:nvSpPr>
        <p:spPr>
          <a:xfrm>
            <a:off x="747130" y="1853320"/>
            <a:ext cx="7750098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Selecting the best project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assess projects credit-worthiness,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assess the profitability of the project;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assess the probable cost and benefit;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assess the requirements of raw material;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assess the fixed and working capital;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anticipate a possible market of the product;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assess the management’s competence,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find out whether the various factors of production are available,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Fulfilment of social objectives such as employment generation, regeneration of areas.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Legal requirements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Environmental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5794428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286719" y="1232115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of Projects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E1CD38-D662-4A5B-80C4-6EC2C082E743}"/>
              </a:ext>
            </a:extLst>
          </p:cNvPr>
          <p:cNvSpPr txBox="1"/>
          <p:nvPr/>
        </p:nvSpPr>
        <p:spPr>
          <a:xfrm>
            <a:off x="348712" y="2007031"/>
            <a:ext cx="75554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appraisal of the financial aspects involves scrutiny of the following;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 of the project &amp; means of financing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Cash flow estimates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Projected balance sheets.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3444470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286719" y="1232115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D9AA577-EBE2-4FD7-B89A-027BEBFE96DC}"/>
              </a:ext>
            </a:extLst>
          </p:cNvPr>
          <p:cNvSpPr/>
          <p:nvPr/>
        </p:nvSpPr>
        <p:spPr>
          <a:xfrm>
            <a:off x="674176" y="1986893"/>
            <a:ext cx="1821051" cy="48044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dk1"/>
                </a:solidFill>
              </a:rPr>
              <a:t>Cost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CA83588-51CF-444B-81A8-2F926399D983}"/>
              </a:ext>
            </a:extLst>
          </p:cNvPr>
          <p:cNvSpPr/>
          <p:nvPr/>
        </p:nvSpPr>
        <p:spPr>
          <a:xfrm>
            <a:off x="6204487" y="1992637"/>
            <a:ext cx="1821051" cy="48044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Benefits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FC9C7F0-9071-498C-8655-80A41A914345}"/>
              </a:ext>
            </a:extLst>
          </p:cNvPr>
          <p:cNvSpPr/>
          <p:nvPr/>
        </p:nvSpPr>
        <p:spPr>
          <a:xfrm>
            <a:off x="3390255" y="1995747"/>
            <a:ext cx="1821051" cy="48044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Versus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3ED385F-D398-4AEE-9A65-117B388C224D}"/>
              </a:ext>
            </a:extLst>
          </p:cNvPr>
          <p:cNvSpPr/>
          <p:nvPr/>
        </p:nvSpPr>
        <p:spPr>
          <a:xfrm>
            <a:off x="554063" y="2747409"/>
            <a:ext cx="2061275" cy="176259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Fixed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Running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Cost of Funding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977A056-1AEF-4B2C-8CBE-AC328769BBA4}"/>
              </a:ext>
            </a:extLst>
          </p:cNvPr>
          <p:cNvSpPr/>
          <p:nvPr/>
        </p:nvSpPr>
        <p:spPr>
          <a:xfrm>
            <a:off x="5953932" y="2747409"/>
            <a:ext cx="2322160" cy="2669249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Additional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dk1"/>
                </a:solidFill>
              </a:rPr>
              <a:t>Efficiency Gains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Gross Margin Improvements</a:t>
            </a:r>
            <a:endParaRPr lang="en-GB" sz="1400" dirty="0">
              <a:solidFill>
                <a:schemeClr val="dk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Productivity Gains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dk1"/>
                </a:solidFill>
              </a:rPr>
              <a:t>Site improv</a:t>
            </a:r>
            <a:r>
              <a:rPr lang="en-GB" sz="1400" dirty="0"/>
              <a:t>ement savings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6FA301-1294-413C-83DD-9EBA6903E38B}"/>
              </a:ext>
            </a:extLst>
          </p:cNvPr>
          <p:cNvSpPr txBox="1"/>
          <p:nvPr/>
        </p:nvSpPr>
        <p:spPr>
          <a:xfrm>
            <a:off x="499819" y="6211669"/>
            <a:ext cx="84039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 your analysis is only as good as the strength of your data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37835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92990" y="862783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Tools 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D8DEDBF0-E347-4387-83A7-CC4734F81EA7}"/>
              </a:ext>
            </a:extLst>
          </p:cNvPr>
          <p:cNvSpPr/>
          <p:nvPr/>
        </p:nvSpPr>
        <p:spPr>
          <a:xfrm>
            <a:off x="2657956" y="3298029"/>
            <a:ext cx="3541362" cy="1402597"/>
          </a:xfrm>
          <a:prstGeom prst="cloud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dk1"/>
                </a:solidFill>
              </a:rPr>
              <a:t>Financial Appraisal Tools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439762" y="2192117"/>
            <a:ext cx="1821051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45C9282-61A5-4071-B6E6-B4046C7E8708}"/>
              </a:ext>
            </a:extLst>
          </p:cNvPr>
          <p:cNvSpPr/>
          <p:nvPr/>
        </p:nvSpPr>
        <p:spPr>
          <a:xfrm>
            <a:off x="6648775" y="2192117"/>
            <a:ext cx="1821051" cy="78280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Rate of Return (IRR)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1FE9043-D847-4225-ABAE-920BE168384A}"/>
              </a:ext>
            </a:extLst>
          </p:cNvPr>
          <p:cNvSpPr/>
          <p:nvPr/>
        </p:nvSpPr>
        <p:spPr>
          <a:xfrm>
            <a:off x="410695" y="4698421"/>
            <a:ext cx="1821051" cy="86207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Accounting Rate of Return (ARR)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106A174-6BE4-42B8-B7E6-B83E85145AD1}"/>
              </a:ext>
            </a:extLst>
          </p:cNvPr>
          <p:cNvSpPr/>
          <p:nvPr/>
        </p:nvSpPr>
        <p:spPr>
          <a:xfrm>
            <a:off x="6648772" y="4741190"/>
            <a:ext cx="1821051" cy="1428427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Net Present Value               (Discounted Cash Flow)</a:t>
            </a:r>
          </a:p>
          <a:p>
            <a:pPr algn="ctr"/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1E474A4-E3EB-4733-93C9-B3FD4CF212FF}"/>
              </a:ext>
            </a:extLst>
          </p:cNvPr>
          <p:cNvSpPr/>
          <p:nvPr/>
        </p:nvSpPr>
        <p:spPr>
          <a:xfrm>
            <a:off x="6648773" y="3491675"/>
            <a:ext cx="1821051" cy="78280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Profitability Index</a:t>
            </a:r>
            <a:endParaRPr lang="en-GB" dirty="0">
              <a:solidFill>
                <a:schemeClr val="dk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329B51-CF5E-4953-94EB-C6865A14A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19" y="1838430"/>
            <a:ext cx="2219136" cy="14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66175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92990" y="862783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Tools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518889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30D601-B234-4C9E-AD21-86AE8FD0FDB4}"/>
              </a:ext>
            </a:extLst>
          </p:cNvPr>
          <p:cNvSpPr/>
          <p:nvPr/>
        </p:nvSpPr>
        <p:spPr>
          <a:xfrm>
            <a:off x="267345" y="2659601"/>
            <a:ext cx="771815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11111"/>
                </a:solidFill>
                <a:latin typeface="SourceSansPro"/>
              </a:rPr>
              <a:t>The payback period refers to the amount of time it takes to recover the cost of an investment or how long it takes for an investor to reach a breakeven position.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11111"/>
                </a:solidFill>
                <a:latin typeface="SourceSansPro"/>
              </a:rPr>
              <a:t>Shorter paybacks mean more attractive investments, while longer payback periods are less desirable.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11111"/>
                </a:solidFill>
                <a:latin typeface="SourceSansPro"/>
              </a:rPr>
              <a:t>The payback period is </a:t>
            </a:r>
            <a:r>
              <a:rPr lang="en-GB" u="sng" dirty="0">
                <a:solidFill>
                  <a:srgbClr val="2C40D0"/>
                </a:solidFill>
                <a:latin typeface="SourceSans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calculated</a:t>
            </a:r>
            <a:r>
              <a:rPr lang="en-GB" dirty="0">
                <a:solidFill>
                  <a:srgbClr val="111111"/>
                </a:solidFill>
                <a:latin typeface="SourceSansPro"/>
              </a:rPr>
              <a:t> by dividing the amount of the investment by the annual cash flow / benefits from the project.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endParaRPr lang="en-GB" b="1" dirty="0">
              <a:solidFill>
                <a:srgbClr val="111111"/>
              </a:solidFill>
              <a:latin typeface="SourceSansPro"/>
            </a:endParaRPr>
          </a:p>
          <a:p>
            <a:pPr algn="ctr"/>
            <a:r>
              <a:rPr lang="en-GB" b="1" dirty="0">
                <a:solidFill>
                  <a:srgbClr val="111111"/>
                </a:solidFill>
                <a:latin typeface="SourceSansPro"/>
              </a:rPr>
              <a:t>How long does it take to recoup our investment in the project </a:t>
            </a:r>
          </a:p>
          <a:p>
            <a:pPr algn="ctr"/>
            <a:endParaRPr lang="en-GB" b="1" dirty="0">
              <a:solidFill>
                <a:srgbClr val="111111"/>
              </a:solidFill>
              <a:latin typeface="SourceSansPro"/>
            </a:endParaRPr>
          </a:p>
          <a:p>
            <a:pPr algn="ctr"/>
            <a:r>
              <a:rPr lang="en-GB" b="1" dirty="0">
                <a:solidFill>
                  <a:srgbClr val="111111"/>
                </a:solidFill>
                <a:latin typeface="SourceSansPro"/>
              </a:rPr>
              <a:t>Why do you think this is important ?</a:t>
            </a:r>
            <a:r>
              <a:rPr lang="en-GB" dirty="0">
                <a:solidFill>
                  <a:srgbClr val="111111"/>
                </a:solidFill>
                <a:latin typeface="SourceSans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106608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Example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 lvl="6"/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A					Project B</a:t>
            </a: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 Project Investment  		£100,000			 £50,000			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Net Cash Flow per year	£ 25,000			£10,000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Payback Period		    4 years			    5 Years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Which project should proceed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33619737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Example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 lvl="6"/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A					Project B</a:t>
            </a: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 Project Investment  		£10,000			 £500,000			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Net Cash Flow per year	£   1,000			   £50,000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Payback Period		    10 years			    10 Years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Which project should proceed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What other factors should we take into account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282974345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X has an £300,000 investment in Machinery to increase capacity.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Production will increase by 5,000 units per year with an expected gross margin of £25 per unit.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To calculate the payback periods for this project, we need to know the following? 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Investment  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Future Benefit per year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5,000 units at £25 per unit = £125,000 per annum 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283902087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X has an investment in Machinery to increase capacity of £300,000 , Production will increase by 5,000 units per year with an expected gross margin of £25 per unit.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Breakeven point is between 2 and 3 year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  2 years plus 50/125 so  2.4 years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21A27-9011-4AE4-9206-CD8A6269B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727" y="4274672"/>
            <a:ext cx="5720059" cy="239873"/>
          </a:xfrm>
          <a:prstGeom prst="rect">
            <a:avLst/>
          </a:prstGeom>
        </p:spPr>
      </p:pic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1C6CDCDB-616A-48F3-92B5-EC351319BEA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4730373"/>
              </p:ext>
            </p:extLst>
          </p:nvPr>
        </p:nvGraphicFramePr>
        <p:xfrm>
          <a:off x="954727" y="3341527"/>
          <a:ext cx="5720059" cy="6757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Worksheet" r:id="rId4" imgW="4716603" imgH="556457" progId="Excel.Sheet.12">
                  <p:embed/>
                </p:oleObj>
              </mc:Choice>
              <mc:Fallback>
                <p:oleObj name="Worksheet" r:id="rId4" imgW="4716603" imgH="556457" progId="Excel.Sheet.12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EEF28C89-54D5-48A5-B4A1-ED6AD09F297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54727" y="3341527"/>
                        <a:ext cx="5720059" cy="6757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E501438D-70CA-41E8-A401-A623D2CDEBD0}"/>
              </a:ext>
            </a:extLst>
          </p:cNvPr>
          <p:cNvSpPr/>
          <p:nvPr/>
        </p:nvSpPr>
        <p:spPr>
          <a:xfrm rot="10800000">
            <a:off x="4126423" y="4627029"/>
            <a:ext cx="688858" cy="67111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8589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Y has an £400,000 investment in Machinery to improve efficiency.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Improved efficiency will save £0.25 per unit on an estimated production level of 500,000 units Production.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To calculate the payback periods for this project, we need to know the following? 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Investment  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Future Benefit per year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500,000 units at £0.25 per unit = £125,000 per annum 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2355725706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Y analysis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Breakeven point is between 3 and 4 years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  3 years plus 25/125 so  3.2 years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E501438D-70CA-41E8-A401-A623D2CDEBD0}"/>
              </a:ext>
            </a:extLst>
          </p:cNvPr>
          <p:cNvSpPr/>
          <p:nvPr/>
        </p:nvSpPr>
        <p:spPr>
          <a:xfrm rot="10800000">
            <a:off x="5644210" y="4484775"/>
            <a:ext cx="688858" cy="67111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DE6D26-BAF7-4641-A016-835BD1088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788" y="3131071"/>
            <a:ext cx="6168606" cy="7362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3835BE4-49E3-4689-8D3D-89B35D375F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788" y="4174076"/>
            <a:ext cx="6168606" cy="25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7938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 summary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 lvl="6"/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X			Project Y			</a:t>
            </a:r>
          </a:p>
          <a:p>
            <a:pPr lvl="6"/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 Project Investment  		£ 300,000		£ 400,000				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Net Cash Flow per year	£ 125,000		£125,000	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Payback Period		  2.4 years		 3.2 years	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Which project should proceed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What other factors should we take into account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326874782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A has an investment in Solar panels for a factory of £150,000 , the current monthly bill of £3,000 per month for energy and the expected savings after installation is 40% of the current energy bill.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B has an investment in a new production line of £1,000,000 to cope with a demand for additional capacity for a new customer, this will allow additional sales of 12,000 units per year and a margin benefit of £20 per unit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C has an investment of £50,000 on improved tooling on a current line which produces 5,000 units per year. This improvement will increase capacity by 1000 units per year with a cashflow increase of £22.50 per extra item produced.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Calculate the payback periods for each of the projects 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649543301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 lvl="6"/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A			Project B			Project C</a:t>
            </a: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 Project Investment  		£150,000		£1,000,000	£ 50,000			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Net Cash Flow per year	£   14,400		  £240,000		£ 22,500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Payback Period		10.41 years	 4.16 years		   2.22 years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Which project/s should proceed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Your company will only consider Projects that have a payback of less than 3 years before performing more in depth project appraisals , which projects should proceed to the next stage ?</a:t>
            </a: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What other factors should we take into account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112509289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267345" y="1156233"/>
            <a:ext cx="2196886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111111"/>
                </a:solidFill>
                <a:latin typeface="SourceSansPro"/>
              </a:rPr>
              <a:t>Strengths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Simple calculation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Offers a quick evaluation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Highlights liquidity within the calculation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111111"/>
                </a:solidFill>
                <a:latin typeface="SourceSansPro"/>
              </a:rPr>
              <a:t>Weaknesses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Ignore the future value of money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Concentrates on liquidity and can overlook profitability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</p:spTree>
    <p:extLst>
      <p:ext uri="{BB962C8B-B14F-4D97-AF65-F5344CB8AC3E}">
        <p14:creationId xmlns:p14="http://schemas.microsoft.com/office/powerpoint/2010/main" val="32544728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93A7FE-0F35-4FB2-B2EC-9CBD220CD974}"/>
              </a:ext>
            </a:extLst>
          </p:cNvPr>
          <p:cNvSpPr/>
          <p:nvPr/>
        </p:nvSpPr>
        <p:spPr>
          <a:xfrm>
            <a:off x="223670" y="1722111"/>
            <a:ext cx="811646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F5093F-F190-4E21-80A9-42A33337EC69}"/>
              </a:ext>
            </a:extLst>
          </p:cNvPr>
          <p:cNvSpPr txBox="1"/>
          <p:nvPr/>
        </p:nvSpPr>
        <p:spPr>
          <a:xfrm>
            <a:off x="311498" y="1185705"/>
            <a:ext cx="811646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 Week </a:t>
            </a:r>
          </a:p>
          <a:p>
            <a:endParaRPr lang="en-GB" dirty="0"/>
          </a:p>
          <a:p>
            <a:r>
              <a:rPr lang="en-GB" dirty="0"/>
              <a:t>Project Appraisal (3) </a:t>
            </a:r>
          </a:p>
          <a:p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Time Value of Money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NPV / DCF model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IRR	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Further Reading on Payback appraisal model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Investment Appraisal Techniques | Payback, ARR, NPV, IRR, PI (efinancemanagement.com)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557005"/>
      </p:ext>
    </p:extLst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92990" y="862783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Tools 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D8DEDBF0-E347-4387-83A7-CC4734F81EA7}"/>
              </a:ext>
            </a:extLst>
          </p:cNvPr>
          <p:cNvSpPr/>
          <p:nvPr/>
        </p:nvSpPr>
        <p:spPr>
          <a:xfrm>
            <a:off x="2657956" y="3298029"/>
            <a:ext cx="3541362" cy="1402597"/>
          </a:xfrm>
          <a:prstGeom prst="cloud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dk1"/>
                </a:solidFill>
              </a:rPr>
              <a:t>Financial Appraisal Tools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439762" y="2192117"/>
            <a:ext cx="1821051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45C9282-61A5-4071-B6E6-B4046C7E8708}"/>
              </a:ext>
            </a:extLst>
          </p:cNvPr>
          <p:cNvSpPr/>
          <p:nvPr/>
        </p:nvSpPr>
        <p:spPr>
          <a:xfrm>
            <a:off x="6648775" y="2192117"/>
            <a:ext cx="1821051" cy="78280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Rate of Return (IRR)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1FE9043-D847-4225-ABAE-920BE168384A}"/>
              </a:ext>
            </a:extLst>
          </p:cNvPr>
          <p:cNvSpPr/>
          <p:nvPr/>
        </p:nvSpPr>
        <p:spPr>
          <a:xfrm>
            <a:off x="410695" y="4698421"/>
            <a:ext cx="1821051" cy="86207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Accounting Rate of Return (ARR)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106A174-6BE4-42B8-B7E6-B83E85145AD1}"/>
              </a:ext>
            </a:extLst>
          </p:cNvPr>
          <p:cNvSpPr/>
          <p:nvPr/>
        </p:nvSpPr>
        <p:spPr>
          <a:xfrm>
            <a:off x="6648772" y="4741190"/>
            <a:ext cx="1821051" cy="1428427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Net Present Value               (Discounted Cash Flow)</a:t>
            </a:r>
          </a:p>
          <a:p>
            <a:pPr algn="ctr"/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1E474A4-E3EB-4733-93C9-B3FD4CF212FF}"/>
              </a:ext>
            </a:extLst>
          </p:cNvPr>
          <p:cNvSpPr/>
          <p:nvPr/>
        </p:nvSpPr>
        <p:spPr>
          <a:xfrm>
            <a:off x="6648773" y="3491675"/>
            <a:ext cx="1821051" cy="78280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Profitability Index</a:t>
            </a:r>
            <a:endParaRPr lang="en-GB" dirty="0">
              <a:solidFill>
                <a:schemeClr val="dk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329B51-CF5E-4953-94EB-C6865A14A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19" y="4413115"/>
            <a:ext cx="2219136" cy="14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780203"/>
      </p:ext>
    </p:extLst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92990" y="862783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Tools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30D601-B234-4C9E-AD21-86AE8FD0FDB4}"/>
              </a:ext>
            </a:extLst>
          </p:cNvPr>
          <p:cNvSpPr/>
          <p:nvPr/>
        </p:nvSpPr>
        <p:spPr>
          <a:xfrm>
            <a:off x="267345" y="2659601"/>
            <a:ext cx="771815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11111"/>
                </a:solidFill>
                <a:latin typeface="SourceSansPro"/>
              </a:rPr>
              <a:t>ARR measures the annual operating profit over the average investment as a percentage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11111"/>
                </a:solidFill>
                <a:latin typeface="SourceSansPro"/>
              </a:rPr>
              <a:t>The ARR is </a:t>
            </a:r>
            <a:r>
              <a:rPr lang="en-GB" u="sng" dirty="0">
                <a:solidFill>
                  <a:srgbClr val="2C40D0"/>
                </a:solidFill>
                <a:latin typeface="SourceSans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calculated</a:t>
            </a:r>
            <a:r>
              <a:rPr lang="en-GB" dirty="0">
                <a:solidFill>
                  <a:srgbClr val="111111"/>
                </a:solidFill>
                <a:latin typeface="SourceSansPro"/>
              </a:rPr>
              <a:t> 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11111"/>
                </a:solidFill>
                <a:latin typeface="SourceSansPro"/>
              </a:rPr>
              <a:t> The average investment being (initial investment + future residual value )/2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111111"/>
              </a:solidFill>
              <a:latin typeface="SourceSansPr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F1794B-25A4-45E0-8E5F-582BB22458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90" y="1449777"/>
            <a:ext cx="2719052" cy="9571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7A4251-DB07-4681-8756-C783B6BF4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691" y="4227974"/>
            <a:ext cx="6827464" cy="556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96012"/>
      </p:ext>
    </p:extLst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Example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1FEC4F5-42BE-4FCE-AA30-F8B9050B9006}"/>
              </a:ext>
            </a:extLst>
          </p:cNvPr>
          <p:cNvSpPr/>
          <p:nvPr/>
        </p:nvSpPr>
        <p:spPr>
          <a:xfrm>
            <a:off x="267345" y="994079"/>
            <a:ext cx="2619224" cy="86207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Accounting Rate of Return (ARR)</a:t>
            </a:r>
            <a:endParaRPr lang="en-GB" dirty="0">
              <a:solidFill>
                <a:schemeClr val="dk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4CE3C4-676C-4BE7-BEE9-371555A384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58" y="2573366"/>
            <a:ext cx="2386111" cy="20621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6EFAAB-0337-433F-98D2-01F03BD93E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9352" y="3339885"/>
            <a:ext cx="420660" cy="925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23FD0D7-BC73-45FF-8087-80068166A0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8527" y="1218052"/>
            <a:ext cx="4734375" cy="450991"/>
          </a:xfrm>
          <a:prstGeom prst="rect">
            <a:avLst/>
          </a:prstGeom>
        </p:spPr>
      </p:pic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9BB2791B-959E-4E74-9BAA-ED06026A2F8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2991263"/>
              </p:ext>
            </p:extLst>
          </p:nvPr>
        </p:nvGraphicFramePr>
        <p:xfrm>
          <a:off x="3567005" y="3512895"/>
          <a:ext cx="3978275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Worksheet" r:id="rId6" imgW="3977853" imgH="373530" progId="Excel.Sheet.12">
                  <p:embed/>
                </p:oleObj>
              </mc:Choice>
              <mc:Fallback>
                <p:oleObj name="Worksheet" r:id="rId6" imgW="3977853" imgH="37353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567005" y="3512895"/>
                        <a:ext cx="3978275" cy="373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414AB84F-59CB-4041-BD62-59DF57ADC8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67004" y="4104802"/>
            <a:ext cx="3978275" cy="37306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FCBA684-BED0-445E-A76D-2BD3177BD43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9162" y="5164417"/>
            <a:ext cx="5038730" cy="475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440517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60BA48-F23F-436C-B307-A98B62651B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345" y="1977729"/>
            <a:ext cx="993734" cy="4267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D693AD-ADDC-42D2-BF92-EDFF2B7DF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079" y="2126617"/>
            <a:ext cx="6279198" cy="19576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6FDBBF2-3F40-4F08-B32F-3834EBA6B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079" y="4398020"/>
            <a:ext cx="6123106" cy="10146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E11233-0A8A-4467-A9BD-A47BC2542B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057" y="933621"/>
            <a:ext cx="2719052" cy="95715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8C5EC93-5CC0-4289-9594-6124EBC7C6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6534" y="1143204"/>
            <a:ext cx="4730906" cy="45114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83ADCD8-1A65-4257-8A93-D22F08BFA4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5067" y="5728467"/>
            <a:ext cx="8053866" cy="42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889210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Exercise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A has an investment requirement for a new machine of £250,000 with a residual value after 5 years of £10,000.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Project B has an investment requirement of £500,000 with a residual value after 5 years of £50,000.  </a:t>
            </a:r>
          </a:p>
          <a:p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The Expected Net Profits are as follows : </a:t>
            </a: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		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 lvl="6"/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Calculate the ARR for each project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7CC208-6D73-4BBD-BFFD-C7E641F24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788" y="4485950"/>
            <a:ext cx="4599083" cy="10546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E9B6CA-D47F-41D0-9C29-737CA51CE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45" y="980844"/>
            <a:ext cx="2719052" cy="9571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8C32D98-4774-43CA-ABA0-5F3C57035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3362" y="1228106"/>
            <a:ext cx="4737003" cy="45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848009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189854" y="5877772"/>
            <a:ext cx="771815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Which project should proceed 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What other factors should we take into account 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1600" dirty="0">
                <a:solidFill>
                  <a:srgbClr val="111111"/>
                </a:solidFill>
                <a:latin typeface="SourceSansPro"/>
              </a:rPr>
              <a:t>	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74059A-6F2A-47A7-A840-334DF593C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990" y="1803824"/>
            <a:ext cx="6473363" cy="40856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6D58228-5D5D-426E-A230-0ED2F34D1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846669"/>
            <a:ext cx="2719052" cy="9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74468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74D45-DE70-4383-906C-0AB30608A0F0}"/>
              </a:ext>
            </a:extLst>
          </p:cNvPr>
          <p:cNvSpPr/>
          <p:nvPr/>
        </p:nvSpPr>
        <p:spPr>
          <a:xfrm>
            <a:off x="267345" y="2060686"/>
            <a:ext cx="771815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111111"/>
                </a:solidFill>
                <a:latin typeface="SourceSansPro"/>
              </a:rPr>
              <a:t>Strengths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Simple calculation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Offers a quick comparator against companies expected return.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111111"/>
                </a:solidFill>
                <a:latin typeface="SourceSansPro"/>
              </a:rPr>
              <a:t>Weaknesses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Ignore the future value of money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The Salvage value may not be realistic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11111"/>
                </a:solidFill>
                <a:latin typeface="SourceSansPro"/>
              </a:rPr>
              <a:t>It is based on accounting profits and not cashflow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11111"/>
              </a:solidFill>
              <a:latin typeface="SourceSansPr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2BE394-8C78-477D-B153-D30017ACC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60" y="975100"/>
            <a:ext cx="2719052" cy="9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5886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5FE6E0-189D-4563-9DBB-865161D00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450" y="1202670"/>
            <a:ext cx="2719052" cy="9571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8DAC57-6567-4F42-84C2-34BA560B33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930" y="1240923"/>
            <a:ext cx="2292295" cy="8230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42F287-508B-430D-8654-A29823D3F2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7134" y="1373372"/>
            <a:ext cx="1920406" cy="615749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F2C2A49-A852-4503-9B43-DE057876C968}"/>
              </a:ext>
            </a:extLst>
          </p:cNvPr>
          <p:cNvSpPr/>
          <p:nvPr/>
        </p:nvSpPr>
        <p:spPr>
          <a:xfrm>
            <a:off x="391694" y="2347855"/>
            <a:ext cx="2362765" cy="413818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Concentrates on Cashflow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Simple Calculation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Ignores Future Value of Money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How long before the initial investment is repaid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BBB8C18-A7A2-47EC-ADB2-56E4A24CA1F4}"/>
              </a:ext>
            </a:extLst>
          </p:cNvPr>
          <p:cNvSpPr/>
          <p:nvPr/>
        </p:nvSpPr>
        <p:spPr>
          <a:xfrm>
            <a:off x="5978470" y="2496765"/>
            <a:ext cx="2305374" cy="3989275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Concentrates on Net Profit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Simple Calculation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Ignores Future Value of Money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Residual Value may not be realistic</a:t>
            </a:r>
          </a:p>
        </p:txBody>
      </p:sp>
    </p:spTree>
    <p:extLst>
      <p:ext uri="{BB962C8B-B14F-4D97-AF65-F5344CB8AC3E}">
        <p14:creationId xmlns:p14="http://schemas.microsoft.com/office/powerpoint/2010/main" val="216372968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504659-DBB1-46E3-B88F-D16844399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0677" y="6336567"/>
            <a:ext cx="5182645" cy="4935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B44FBF-AA76-4C92-B239-5663D65D5628}"/>
              </a:ext>
            </a:extLst>
          </p:cNvPr>
          <p:cNvSpPr txBox="1"/>
          <p:nvPr/>
        </p:nvSpPr>
        <p:spPr>
          <a:xfrm>
            <a:off x="263471" y="927600"/>
            <a:ext cx="83070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company can invest in one of the projects below, calculate the Payback and ARR for each project and advise which Project should proceed based on the financial information given 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67E161-6C41-4B23-8246-3BB1C6C69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71" y="2333288"/>
            <a:ext cx="8475301" cy="1788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417916"/>
      </p:ext>
    </p:extLst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Appraisals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CEEB8E-A3E2-44CB-97DD-84753ADB2B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71" y="990960"/>
            <a:ext cx="9074258" cy="348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651795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30332</TotalTime>
  <Words>1553</Words>
  <Application>Microsoft Office PowerPoint</Application>
  <PresentationFormat>On-screen Show (4:3)</PresentationFormat>
  <Paragraphs>377</Paragraphs>
  <Slides>32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Calibri</vt:lpstr>
      <vt:lpstr>ITC Officina Sans Book</vt:lpstr>
      <vt:lpstr>SourceSansPro</vt:lpstr>
      <vt:lpstr>Times New Roman</vt:lpstr>
      <vt:lpstr>Default Design</vt:lpstr>
      <vt:lpstr>Worksheet</vt:lpstr>
      <vt:lpstr>Microsoft Excel Worksheet</vt:lpstr>
      <vt:lpstr>Finance Management &amp; Planning</vt:lpstr>
      <vt:lpstr>PowerPoint Presentation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  <vt:lpstr>Project Appraisals</vt:lpstr>
    </vt:vector>
  </TitlesOfParts>
  <Company>Datum Product Development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Howard Davies</cp:lastModifiedBy>
  <cp:revision>277</cp:revision>
  <cp:lastPrinted>2020-10-16T10:31:34Z</cp:lastPrinted>
  <dcterms:created xsi:type="dcterms:W3CDTF">2004-11-13T14:56:54Z</dcterms:created>
  <dcterms:modified xsi:type="dcterms:W3CDTF">2021-10-15T13:16:17Z</dcterms:modified>
</cp:coreProperties>
</file>