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93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0163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Cybersecurity Resilience Strategy for VTAM</a:t>
            </a:r>
          </a:p>
          <a:p>
            <a:pPr marL="0" indent="0">
              <a:buNone/>
            </a:pPr>
            <a:r>
              <a:rPr dirty="0"/>
              <a:t>Board of Directors Presentation</a:t>
            </a:r>
          </a:p>
          <a:p>
            <a:pPr marL="0" indent="0">
              <a:buNone/>
            </a:pPr>
            <a:r>
              <a:rPr dirty="0"/>
              <a:t>May 2026</a:t>
            </a:r>
          </a:p>
        </p:txBody>
      </p:sp>
      <p:pic>
        <p:nvPicPr>
          <p:cNvPr id="1026" name="Picture 2" descr="CYBERSEC - European Cybersecurity Forum - YouTube">
            <a:extLst>
              <a:ext uri="{FF2B5EF4-FFF2-40B4-BE49-F238E27FC236}">
                <a16:creationId xmlns:a16="http://schemas.microsoft.com/office/drawing/2014/main" id="{6FE8D503-D74B-CF07-19B3-B4E9986CD8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873" y="1690254"/>
            <a:ext cx="4290291" cy="4290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Current Threat Landscape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Ransomware-as-a-Service targeting financial firms</a:t>
            </a:r>
          </a:p>
          <a:p>
            <a:r>
              <a:rPr dirty="0"/>
              <a:t>AI-powered phishing and vishing attacks</a:t>
            </a:r>
          </a:p>
          <a:p>
            <a:r>
              <a:rPr dirty="0"/>
              <a:t>Cloud and hybrid work vulnerabilities</a:t>
            </a:r>
          </a:p>
          <a:p>
            <a:r>
              <a:rPr dirty="0"/>
              <a:t> Supply chain compromises increasing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Impact of Cyber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090" y="1350818"/>
            <a:ext cx="8229600" cy="4525963"/>
          </a:xfrm>
        </p:spPr>
        <p:txBody>
          <a:bodyPr/>
          <a:lstStyle/>
          <a:p>
            <a:r>
              <a:rPr dirty="0"/>
              <a:t>Financial losses from ransomware and fraud</a:t>
            </a:r>
          </a:p>
          <a:p>
            <a:r>
              <a:rPr dirty="0"/>
              <a:t>Operational disruption and downtime</a:t>
            </a:r>
          </a:p>
          <a:p>
            <a:r>
              <a:rPr dirty="0"/>
              <a:t>Regulatory penalties and legal exposure</a:t>
            </a:r>
          </a:p>
          <a:p>
            <a:r>
              <a:rPr dirty="0"/>
              <a:t>Reputational damage and loss of client trust</a:t>
            </a:r>
          </a:p>
        </p:txBody>
      </p:sp>
      <p:pic>
        <p:nvPicPr>
          <p:cNvPr id="2052" name="Picture 4" descr="Beware of Ransomware | North Carolina Manufacturing Extension Partnership">
            <a:extLst>
              <a:ext uri="{FF2B5EF4-FFF2-40B4-BE49-F238E27FC236}">
                <a16:creationId xmlns:a16="http://schemas.microsoft.com/office/drawing/2014/main" id="{2ABA5886-6291-B7FA-9273-5926A4E6D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038" y="3983038"/>
            <a:ext cx="4225924" cy="211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VTAM is a High-Value Target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Sensitive financial and client data</a:t>
            </a:r>
          </a:p>
          <a:p>
            <a:r>
              <a:rPr dirty="0"/>
              <a:t>Expanding attack surface from SaaS and remote work</a:t>
            </a:r>
          </a:p>
          <a:p>
            <a:r>
              <a:rPr dirty="0"/>
              <a:t>Dependence on third-party vendors</a:t>
            </a:r>
          </a:p>
          <a:p>
            <a:r>
              <a:rPr dirty="0"/>
              <a:t>Sophisticated financially motivated attackers</a:t>
            </a:r>
          </a:p>
        </p:txBody>
      </p:sp>
      <p:pic>
        <p:nvPicPr>
          <p:cNvPr id="3076" name="Picture 4" descr="A Guide to Types of Sensitive Information">
            <a:extLst>
              <a:ext uri="{FF2B5EF4-FFF2-40B4-BE49-F238E27FC236}">
                <a16:creationId xmlns:a16="http://schemas.microsoft.com/office/drawing/2014/main" id="{BE2DCB3C-C6B7-3CEF-7A1C-C9629C2CAF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4633191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Strategic Recommendation: Zero Trust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‘Never Trust, Always Verify’ approach</a:t>
            </a:r>
          </a:p>
          <a:p>
            <a:r>
              <a:rPr dirty="0"/>
              <a:t>Continuous authentication and monitoring</a:t>
            </a:r>
          </a:p>
          <a:p>
            <a:r>
              <a:rPr dirty="0"/>
              <a:t>Least privilege access controls</a:t>
            </a:r>
          </a:p>
          <a:p>
            <a:r>
              <a:rPr dirty="0"/>
              <a:t>Alignment with NIST CSF and ISO 27001</a:t>
            </a:r>
          </a:p>
        </p:txBody>
      </p:sp>
      <p:pic>
        <p:nvPicPr>
          <p:cNvPr id="4098" name="Picture 2" descr="Authy Review: Sleek and Reliable, But Short on Flexibility | PCMag">
            <a:extLst>
              <a:ext uri="{FF2B5EF4-FFF2-40B4-BE49-F238E27FC236}">
                <a16:creationId xmlns:a16="http://schemas.microsoft.com/office/drawing/2014/main" id="{99F93A4E-E575-EA78-0EF7-DB1762641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691" y="4099936"/>
            <a:ext cx="3602182" cy="202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Security Investments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Multi-Factor Authentication (MFA)</a:t>
            </a:r>
          </a:p>
          <a:p>
            <a:r>
              <a:rPr dirty="0"/>
              <a:t>SIEM and SOAR platforms for rapid detection and response</a:t>
            </a:r>
          </a:p>
          <a:p>
            <a:r>
              <a:rPr dirty="0"/>
              <a:t>Endpoint Detection &amp; Response (EDR)</a:t>
            </a:r>
          </a:p>
          <a:p>
            <a:r>
              <a:rPr dirty="0"/>
              <a:t>Cloud Security Posture Management (CSPM)</a:t>
            </a:r>
          </a:p>
        </p:txBody>
      </p:sp>
      <p:pic>
        <p:nvPicPr>
          <p:cNvPr id="5128" name="Picture 8" descr="The Multifaceted Benefits of Multi-Factor Authentication">
            <a:extLst>
              <a:ext uri="{FF2B5EF4-FFF2-40B4-BE49-F238E27FC236}">
                <a16:creationId xmlns:a16="http://schemas.microsoft.com/office/drawing/2014/main" id="{A34868C2-43A2-BDDA-BBF7-15DCFEC692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890" y="4472864"/>
            <a:ext cx="4091710" cy="211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Operational Resilience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Reduced likelihood of successful attacks</a:t>
            </a:r>
          </a:p>
          <a:p>
            <a:r>
              <a:rPr dirty="0"/>
              <a:t>Faster incident detection and containment</a:t>
            </a:r>
          </a:p>
          <a:p>
            <a:pPr marL="0" indent="0">
              <a:buNone/>
            </a:pPr>
            <a:r>
              <a:rPr dirty="0"/>
              <a:t> Improved regulatory compliance</a:t>
            </a:r>
          </a:p>
          <a:p>
            <a:r>
              <a:rPr dirty="0"/>
              <a:t>Increased customer and investor confidence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24/7 Monitoring &amp; Incident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Security Operations Center (SOC)</a:t>
            </a:r>
          </a:p>
          <a:p>
            <a:r>
              <a:rPr dirty="0"/>
              <a:t>Automated response playbooks</a:t>
            </a:r>
          </a:p>
          <a:p>
            <a:r>
              <a:rPr dirty="0"/>
              <a:t>Threat intelligence integration</a:t>
            </a:r>
          </a:p>
          <a:p>
            <a:r>
              <a:rPr dirty="0"/>
              <a:t>Regular backup and disaster recovery testing</a:t>
            </a:r>
          </a:p>
        </p:txBody>
      </p:sp>
      <p:pic>
        <p:nvPicPr>
          <p:cNvPr id="6146" name="Picture 2" descr="Vortec IT – Backup and Disaster Recovery | Data is critical, make sure its  backed up">
            <a:extLst>
              <a:ext uri="{FF2B5EF4-FFF2-40B4-BE49-F238E27FC236}">
                <a16:creationId xmlns:a16="http://schemas.microsoft.com/office/drawing/2014/main" id="{8E16F554-4E9D-44E0-6E76-DBC3E8CBE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491" y="4156380"/>
            <a:ext cx="3001818" cy="215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Security Culture &amp; Workforce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Continuous phishing and vishing simulations</a:t>
            </a:r>
          </a:p>
          <a:p>
            <a:r>
              <a:rPr dirty="0"/>
              <a:t>Executive participation in awareness programs</a:t>
            </a:r>
          </a:p>
          <a:p>
            <a:r>
              <a:rPr dirty="0"/>
              <a:t>Clear incident reporting processes</a:t>
            </a:r>
          </a:p>
          <a:p>
            <a:r>
              <a:rPr dirty="0"/>
              <a:t>Security as a shared responsibility</a:t>
            </a:r>
          </a:p>
        </p:txBody>
      </p:sp>
      <p:pic>
        <p:nvPicPr>
          <p:cNvPr id="7170" name="Picture 2" descr="What is phishing | Attack techniques &amp; scam examples | Imperva">
            <a:extLst>
              <a:ext uri="{FF2B5EF4-FFF2-40B4-BE49-F238E27FC236}">
                <a16:creationId xmlns:a16="http://schemas.microsoft.com/office/drawing/2014/main" id="{A6FA70F9-9550-F026-CD33-A3850C098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307" y="3940174"/>
            <a:ext cx="3800475" cy="264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Board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Cybersecurity is a business risk, not just an IT issue</a:t>
            </a:r>
          </a:p>
          <a:p>
            <a:r>
              <a:rPr dirty="0"/>
              <a:t> Zero Trust investment strengthens resilience</a:t>
            </a:r>
          </a:p>
          <a:p>
            <a:r>
              <a:rPr dirty="0"/>
              <a:t>Prioritize funding for monitoring, identity security, and training</a:t>
            </a:r>
          </a:p>
          <a:p>
            <a:r>
              <a:rPr dirty="0"/>
              <a:t> Support ongoing governance and oversight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Appendix: Zero Trust Security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dirty="0"/>
              <a:t>Framework References:</a:t>
            </a:r>
          </a:p>
          <a:p>
            <a:r>
              <a:rPr dirty="0"/>
              <a:t>NIST Cybersecurity Framework (CSF) 2.0</a:t>
            </a:r>
          </a:p>
          <a:p>
            <a:r>
              <a:rPr dirty="0"/>
              <a:t> ISO 27001</a:t>
            </a:r>
          </a:p>
          <a:p>
            <a:r>
              <a:rPr dirty="0"/>
              <a:t>CISA Known Exploited Vulnerabilities Catalog</a:t>
            </a:r>
          </a:p>
          <a:p>
            <a:r>
              <a:rPr dirty="0"/>
              <a:t>ENISA Threat Landscape Reports</a:t>
            </a:r>
          </a:p>
          <a:p>
            <a:endParaRPr dirty="0"/>
          </a:p>
          <a:p>
            <a:r>
              <a:rPr dirty="0"/>
              <a:t>Core Technologies:</a:t>
            </a:r>
          </a:p>
          <a:p>
            <a:r>
              <a:rPr dirty="0"/>
              <a:t>MFA</a:t>
            </a:r>
          </a:p>
          <a:p>
            <a:r>
              <a:rPr dirty="0"/>
              <a:t>SIEM</a:t>
            </a:r>
          </a:p>
          <a:p>
            <a:pPr marL="0" indent="0">
              <a:buNone/>
            </a:pPr>
            <a:r>
              <a:rPr dirty="0"/>
              <a:t> SOAR</a:t>
            </a:r>
          </a:p>
          <a:p>
            <a:r>
              <a:rPr dirty="0"/>
              <a:t>EDR</a:t>
            </a:r>
          </a:p>
          <a:p>
            <a:r>
              <a:rPr dirty="0"/>
              <a:t>CSPM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290</Words>
  <Application>Microsoft Office PowerPoint</Application>
  <PresentationFormat>On-screen Show (4:3)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Current Threat Landscape</vt:lpstr>
      <vt:lpstr>Business Impact of Cyber Threats</vt:lpstr>
      <vt:lpstr>Why VTAM is a High-Value Target</vt:lpstr>
      <vt:lpstr>Strategic Recommendation: Zero Trust</vt:lpstr>
      <vt:lpstr>Key Security Investments</vt:lpstr>
      <vt:lpstr>Operational Resilience Benefits</vt:lpstr>
      <vt:lpstr>24/7 Monitoring &amp; Incident Response</vt:lpstr>
      <vt:lpstr>Security Culture &amp; Workforce Awareness</vt:lpstr>
      <vt:lpstr>Conclusion &amp; Board Actions</vt:lpstr>
      <vt:lpstr>Appendix: Zero Trust Security Framework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Fin P</dc:creator>
  <cp:keywords/>
  <dc:description>generated using python-pptx</dc:description>
  <cp:lastModifiedBy>Finley Perry (2501009)</cp:lastModifiedBy>
  <cp:revision>2</cp:revision>
  <dcterms:created xsi:type="dcterms:W3CDTF">2013-01-27T09:14:16Z</dcterms:created>
  <dcterms:modified xsi:type="dcterms:W3CDTF">2026-05-15T12:10:43Z</dcterms:modified>
  <cp:category/>
</cp:coreProperties>
</file>