
<file path=[Content_Types].xml><?xml version="1.0" encoding="utf-8"?>
<Types xmlns="http://schemas.openxmlformats.org/package/2006/content-types">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media/image7.jpg" ContentType="image/jpeg"/>
  <Override PartName="/ppt/media/image9.jp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6" r:id="rId10"/>
    <p:sldId id="267" r:id="rId11"/>
  </p:sldIdLst>
  <p:sldSz cx="12192000" cy="6858000"/>
  <p:notesSz cx="12192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558" autoAdjust="0"/>
  </p:normalViewPr>
  <p:slideViewPr>
    <p:cSldViewPr>
      <p:cViewPr varScale="1">
        <p:scale>
          <a:sx n="108" d="100"/>
          <a:sy n="108" d="100"/>
        </p:scale>
        <p:origin x="678"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1112333" y="0"/>
            <a:ext cx="9967333" cy="1780539"/>
          </a:xfrm>
          <a:prstGeom prst="rect">
            <a:avLst/>
          </a:prstGeom>
        </p:spPr>
        <p:txBody>
          <a:bodyPr wrap="square" lIns="0" tIns="0" rIns="0" bIns="0">
            <a:spAutoFit/>
          </a:bodyPr>
          <a:lstStyle>
            <a:lvl1pPr>
              <a:defRPr sz="4100" b="0" i="0">
                <a:solidFill>
                  <a:schemeClr val="bg1"/>
                </a:solidFill>
                <a:latin typeface="Calibri Light"/>
                <a:cs typeface="Calibri Light"/>
              </a:defRPr>
            </a:lvl1pPr>
          </a:lstStyle>
          <a:p>
            <a:endParaRPr/>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type="body" idx="1"/>
          </p:nvPr>
        </p:nvSpPr>
        <p:spPr/>
        <p:txBody>
          <a:bodyPr lIns="0" tIns="0" rIns="0" bIns="0"/>
          <a:lstStyle>
            <a:lvl1pPr>
              <a:defRPr b="0" i="0">
                <a:solidFill>
                  <a:schemeClr val="tx1"/>
                </a:solidFill>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sz="half" idx="2"/>
          </p:nvPr>
        </p:nvSpPr>
        <p:spPr>
          <a:xfrm>
            <a:off x="609600" y="1577340"/>
            <a:ext cx="530352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400" b="0" i="0">
                <a:solidFill>
                  <a:schemeClr val="bg1"/>
                </a:solidFill>
                <a:latin typeface="Calibri Light"/>
                <a:cs typeface="Calibri Light"/>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7/1/2020</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solidFill>
            <a:srgbClr val="3F3F3F"/>
          </a:solidFill>
        </p:spPr>
        <p:txBody>
          <a:bodyPr wrap="square" lIns="0" tIns="0" rIns="0" bIns="0" rtlCol="0"/>
          <a:lstStyle/>
          <a:p>
            <a:endParaRPr/>
          </a:p>
        </p:txBody>
      </p:sp>
      <p:sp>
        <p:nvSpPr>
          <p:cNvPr id="2" name="Holder 2"/>
          <p:cNvSpPr>
            <a:spLocks noGrp="1"/>
          </p:cNvSpPr>
          <p:nvPr>
            <p:ph type="title"/>
          </p:nvPr>
        </p:nvSpPr>
        <p:spPr>
          <a:xfrm>
            <a:off x="4660074" y="571500"/>
            <a:ext cx="2871850" cy="695960"/>
          </a:xfrm>
          <a:prstGeom prst="rect">
            <a:avLst/>
          </a:prstGeom>
        </p:spPr>
        <p:txBody>
          <a:bodyPr wrap="square" lIns="0" tIns="0" rIns="0" bIns="0">
            <a:spAutoFit/>
          </a:bodyPr>
          <a:lstStyle>
            <a:lvl1pPr>
              <a:defRPr sz="4400" b="0" i="0">
                <a:solidFill>
                  <a:schemeClr val="bg1"/>
                </a:solidFill>
                <a:latin typeface="Calibri Light"/>
                <a:cs typeface="Calibri Light"/>
              </a:defRPr>
            </a:lvl1pPr>
          </a:lstStyle>
          <a:p>
            <a:endParaRPr/>
          </a:p>
        </p:txBody>
      </p:sp>
      <p:sp>
        <p:nvSpPr>
          <p:cNvPr id="3" name="Holder 3"/>
          <p:cNvSpPr>
            <a:spLocks noGrp="1"/>
          </p:cNvSpPr>
          <p:nvPr>
            <p:ph type="body" idx="1"/>
          </p:nvPr>
        </p:nvSpPr>
        <p:spPr>
          <a:xfrm>
            <a:off x="2244308" y="2019300"/>
            <a:ext cx="7703383" cy="2331720"/>
          </a:xfrm>
          <a:prstGeom prst="rect">
            <a:avLst/>
          </a:prstGeom>
        </p:spPr>
        <p:txBody>
          <a:bodyPr wrap="square" lIns="0" tIns="0" rIns="0" bIns="0">
            <a:spAutoFit/>
          </a:bodyPr>
          <a:lstStyle>
            <a:lvl1pPr>
              <a:defRPr b="0" i="0">
                <a:solidFill>
                  <a:schemeClr val="tx1"/>
                </a:solidFill>
              </a:defRPr>
            </a:lvl1pPr>
          </a:lstStyle>
          <a:p>
            <a:endParaRPr/>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7/1/2020</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www.visitpembrokeshire.com/wp-content/uploads/Pembrokeshire-Destination-Management-Plan-2020-" TargetMode="External"/><Relationship Id="rId2" Type="http://schemas.openxmlformats.org/officeDocument/2006/relationships/hyperlink" Target="http://www.coastalcottages.co.uk/inspiration/explore/tenbys-beaches/" TargetMode="External"/><Relationship Id="rId1" Type="http://schemas.openxmlformats.org/officeDocument/2006/relationships/slideLayout" Target="../slideLayouts/slideLayout2.xml"/><Relationship Id="rId5" Type="http://schemas.openxmlformats.org/officeDocument/2006/relationships/hyperlink" Target="https://blog.hubspot.com/marketing/what-is-digital-marketing" TargetMode="External"/><Relationship Id="rId4" Type="http://schemas.openxmlformats.org/officeDocument/2006/relationships/hyperlink" Target="http://www.tripadvisor.co.uk/Attraction_Review-g191253-d296696-Reviews-The_Dinosaur_Par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79839" y="1371600"/>
            <a:ext cx="3346450" cy="1292860"/>
          </a:xfrm>
          <a:prstGeom prst="rect">
            <a:avLst/>
          </a:prstGeom>
        </p:spPr>
        <p:txBody>
          <a:bodyPr vert="horz" wrap="square" lIns="0" tIns="93980" rIns="0" bIns="0" rtlCol="0">
            <a:spAutoFit/>
          </a:bodyPr>
          <a:lstStyle/>
          <a:p>
            <a:pPr marL="12700" marR="5080">
              <a:lnSpc>
                <a:spcPts val="4700"/>
              </a:lnSpc>
              <a:spcBef>
                <a:spcPts val="740"/>
              </a:spcBef>
            </a:pPr>
            <a:r>
              <a:rPr b="0" spc="-5" dirty="0">
                <a:latin typeface="Arial"/>
                <a:cs typeface="Arial"/>
              </a:rPr>
              <a:t>M</a:t>
            </a:r>
            <a:r>
              <a:rPr b="0" dirty="0">
                <a:latin typeface="Arial"/>
                <a:cs typeface="Arial"/>
              </a:rPr>
              <a:t>A</a:t>
            </a:r>
            <a:r>
              <a:rPr b="0" spc="-5" dirty="0">
                <a:latin typeface="Arial"/>
                <a:cs typeface="Arial"/>
              </a:rPr>
              <a:t>R</a:t>
            </a:r>
            <a:r>
              <a:rPr b="0" dirty="0">
                <a:latin typeface="Arial"/>
                <a:cs typeface="Arial"/>
              </a:rPr>
              <a:t>KE</a:t>
            </a:r>
            <a:r>
              <a:rPr b="0" spc="-5" dirty="0">
                <a:latin typeface="Arial"/>
                <a:cs typeface="Arial"/>
              </a:rPr>
              <a:t>T</a:t>
            </a:r>
            <a:r>
              <a:rPr b="0" dirty="0">
                <a:latin typeface="Arial"/>
                <a:cs typeface="Arial"/>
              </a:rPr>
              <a:t>I</a:t>
            </a:r>
            <a:r>
              <a:rPr b="0" spc="-5" dirty="0">
                <a:latin typeface="Arial"/>
                <a:cs typeface="Arial"/>
              </a:rPr>
              <a:t>NG  </a:t>
            </a:r>
            <a:r>
              <a:rPr b="0" dirty="0">
                <a:latin typeface="Arial"/>
                <a:cs typeface="Arial"/>
              </a:rPr>
              <a:t>PLAN</a:t>
            </a:r>
          </a:p>
        </p:txBody>
      </p:sp>
      <p:sp>
        <p:nvSpPr>
          <p:cNvPr id="3" name="object 3"/>
          <p:cNvSpPr txBox="1"/>
          <p:nvPr/>
        </p:nvSpPr>
        <p:spPr>
          <a:xfrm>
            <a:off x="884284" y="2763520"/>
            <a:ext cx="3531235" cy="1905000"/>
          </a:xfrm>
          <a:prstGeom prst="rect">
            <a:avLst/>
          </a:prstGeom>
        </p:spPr>
        <p:txBody>
          <a:bodyPr vert="horz" wrap="square" lIns="0" tIns="119380" rIns="0" bIns="0" rtlCol="0">
            <a:spAutoFit/>
          </a:bodyPr>
          <a:lstStyle/>
          <a:p>
            <a:pPr marL="241300" indent="-228600">
              <a:lnSpc>
                <a:spcPct val="100000"/>
              </a:lnSpc>
              <a:spcBef>
                <a:spcPts val="940"/>
              </a:spcBef>
              <a:buChar char="•"/>
              <a:tabLst>
                <a:tab pos="240665" algn="l"/>
                <a:tab pos="241300" algn="l"/>
              </a:tabLst>
            </a:pPr>
            <a:r>
              <a:rPr sz="1800" spc="-45" dirty="0">
                <a:solidFill>
                  <a:srgbClr val="FFFFFF"/>
                </a:solidFill>
                <a:latin typeface="Arial"/>
                <a:cs typeface="Arial"/>
              </a:rPr>
              <a:t>Your </a:t>
            </a:r>
            <a:r>
              <a:rPr sz="1800" spc="-5" dirty="0">
                <a:solidFill>
                  <a:srgbClr val="FFFFFF"/>
                </a:solidFill>
                <a:latin typeface="Arial"/>
                <a:cs typeface="Arial"/>
              </a:rPr>
              <a:t>name and student</a:t>
            </a:r>
            <a:r>
              <a:rPr sz="1800" spc="20" dirty="0">
                <a:solidFill>
                  <a:srgbClr val="FFFFFF"/>
                </a:solidFill>
                <a:latin typeface="Arial"/>
                <a:cs typeface="Arial"/>
              </a:rPr>
              <a:t> </a:t>
            </a:r>
            <a:r>
              <a:rPr sz="1800" spc="-5" dirty="0">
                <a:solidFill>
                  <a:srgbClr val="FFFFFF"/>
                </a:solidFill>
                <a:latin typeface="Arial"/>
                <a:cs typeface="Arial"/>
              </a:rPr>
              <a:t>ID</a:t>
            </a:r>
            <a:endParaRPr sz="1800" dirty="0">
              <a:latin typeface="Arial"/>
              <a:cs typeface="Arial"/>
            </a:endParaRPr>
          </a:p>
          <a:p>
            <a:pPr marL="241300" indent="-228600">
              <a:lnSpc>
                <a:spcPct val="100000"/>
              </a:lnSpc>
              <a:spcBef>
                <a:spcPts val="840"/>
              </a:spcBef>
              <a:buChar char="•"/>
              <a:tabLst>
                <a:tab pos="240665" algn="l"/>
                <a:tab pos="241300" algn="l"/>
              </a:tabLst>
            </a:pPr>
            <a:r>
              <a:rPr sz="1800" spc="-5" dirty="0">
                <a:solidFill>
                  <a:srgbClr val="FFFFFF"/>
                </a:solidFill>
                <a:latin typeface="Arial"/>
                <a:cs typeface="Arial"/>
              </a:rPr>
              <a:t>Benonia Ngwala:</a:t>
            </a:r>
            <a:r>
              <a:rPr sz="1800" spc="-20" dirty="0">
                <a:solidFill>
                  <a:srgbClr val="FFFFFF"/>
                </a:solidFill>
                <a:latin typeface="Arial"/>
                <a:cs typeface="Arial"/>
              </a:rPr>
              <a:t> </a:t>
            </a:r>
            <a:r>
              <a:rPr sz="1800" spc="-5" dirty="0">
                <a:solidFill>
                  <a:srgbClr val="FFFFFF"/>
                </a:solidFill>
                <a:latin typeface="Arial"/>
                <a:cs typeface="Arial"/>
              </a:rPr>
              <a:t>1813797</a:t>
            </a:r>
            <a:endParaRPr sz="1800" dirty="0">
              <a:latin typeface="Arial"/>
              <a:cs typeface="Arial"/>
            </a:endParaRPr>
          </a:p>
          <a:p>
            <a:pPr marL="241300" indent="-228600">
              <a:lnSpc>
                <a:spcPct val="100000"/>
              </a:lnSpc>
              <a:spcBef>
                <a:spcPts val="740"/>
              </a:spcBef>
              <a:buChar char="•"/>
              <a:tabLst>
                <a:tab pos="240665" algn="l"/>
                <a:tab pos="241300" algn="l"/>
              </a:tabLst>
            </a:pPr>
            <a:r>
              <a:rPr sz="1800" spc="-5" dirty="0">
                <a:solidFill>
                  <a:srgbClr val="FFFFFF"/>
                </a:solidFill>
                <a:latin typeface="Arial"/>
                <a:cs typeface="Arial"/>
              </a:rPr>
              <a:t>Company</a:t>
            </a:r>
            <a:r>
              <a:rPr sz="1800" spc="-10" dirty="0">
                <a:solidFill>
                  <a:srgbClr val="FFFFFF"/>
                </a:solidFill>
                <a:latin typeface="Arial"/>
                <a:cs typeface="Arial"/>
              </a:rPr>
              <a:t> </a:t>
            </a:r>
            <a:r>
              <a:rPr sz="1800" spc="-5" dirty="0">
                <a:solidFill>
                  <a:srgbClr val="FFFFFF"/>
                </a:solidFill>
                <a:latin typeface="Arial"/>
                <a:cs typeface="Arial"/>
              </a:rPr>
              <a:t>Name:</a:t>
            </a:r>
            <a:endParaRPr sz="1800" dirty="0">
              <a:latin typeface="Arial"/>
              <a:cs typeface="Arial"/>
            </a:endParaRPr>
          </a:p>
          <a:p>
            <a:pPr marL="241300" indent="-228600">
              <a:lnSpc>
                <a:spcPct val="100000"/>
              </a:lnSpc>
              <a:spcBef>
                <a:spcPts val="840"/>
              </a:spcBef>
              <a:buChar char="•"/>
              <a:tabLst>
                <a:tab pos="240665" algn="l"/>
                <a:tab pos="241300" algn="l"/>
              </a:tabLst>
            </a:pPr>
            <a:r>
              <a:rPr sz="1800" spc="-5" dirty="0">
                <a:solidFill>
                  <a:srgbClr val="FFFFFF"/>
                </a:solidFill>
                <a:latin typeface="Arial"/>
                <a:cs typeface="Arial"/>
              </a:rPr>
              <a:t>Marketing Essentials</a:t>
            </a:r>
            <a:r>
              <a:rPr sz="1800" spc="-40" dirty="0">
                <a:solidFill>
                  <a:srgbClr val="FFFFFF"/>
                </a:solidFill>
                <a:latin typeface="Arial"/>
                <a:cs typeface="Arial"/>
              </a:rPr>
              <a:t> </a:t>
            </a:r>
            <a:r>
              <a:rPr sz="1800" spc="-5" dirty="0">
                <a:solidFill>
                  <a:srgbClr val="FFFFFF"/>
                </a:solidFill>
                <a:latin typeface="Arial"/>
                <a:cs typeface="Arial"/>
              </a:rPr>
              <a:t>M4X01916</a:t>
            </a:r>
            <a:endParaRPr sz="1800" dirty="0">
              <a:latin typeface="Arial"/>
              <a:cs typeface="Arial"/>
            </a:endParaRPr>
          </a:p>
          <a:p>
            <a:pPr marL="241300" indent="-228600">
              <a:lnSpc>
                <a:spcPct val="100000"/>
              </a:lnSpc>
              <a:spcBef>
                <a:spcPts val="740"/>
              </a:spcBef>
              <a:buChar char="•"/>
              <a:tabLst>
                <a:tab pos="240665" algn="l"/>
                <a:tab pos="241300" algn="l"/>
              </a:tabLst>
            </a:pPr>
            <a:r>
              <a:rPr sz="1800" spc="-5" dirty="0">
                <a:solidFill>
                  <a:srgbClr val="FFFFFF"/>
                </a:solidFill>
                <a:latin typeface="Arial"/>
                <a:cs typeface="Arial"/>
              </a:rPr>
              <a:t>Lecturer name:Uju</a:t>
            </a:r>
            <a:r>
              <a:rPr sz="1800" spc="-20" dirty="0">
                <a:solidFill>
                  <a:srgbClr val="FFFFFF"/>
                </a:solidFill>
                <a:latin typeface="Arial"/>
                <a:cs typeface="Arial"/>
              </a:rPr>
              <a:t> </a:t>
            </a:r>
            <a:r>
              <a:rPr sz="1800" spc="-5" dirty="0">
                <a:solidFill>
                  <a:srgbClr val="FFFFFF"/>
                </a:solidFill>
                <a:latin typeface="Arial"/>
                <a:cs typeface="Arial"/>
              </a:rPr>
              <a:t>Ugochukwu</a:t>
            </a:r>
            <a:endParaRPr sz="1800" dirty="0">
              <a:latin typeface="Arial"/>
              <a:cs typeface="Arial"/>
            </a:endParaRPr>
          </a:p>
        </p:txBody>
      </p:sp>
      <p:sp>
        <p:nvSpPr>
          <p:cNvPr id="4" name="object 4"/>
          <p:cNvSpPr/>
          <p:nvPr/>
        </p:nvSpPr>
        <p:spPr>
          <a:xfrm>
            <a:off x="4927600" y="0"/>
            <a:ext cx="6489700" cy="3035300"/>
          </a:xfrm>
          <a:custGeom>
            <a:avLst/>
            <a:gdLst/>
            <a:ahLst/>
            <a:cxnLst/>
            <a:rect l="l" t="t" r="r" b="b"/>
            <a:pathLst>
              <a:path w="6489700" h="3035300">
                <a:moveTo>
                  <a:pt x="6489700" y="0"/>
                </a:moveTo>
                <a:lnTo>
                  <a:pt x="0" y="0"/>
                </a:lnTo>
                <a:lnTo>
                  <a:pt x="5770" y="114226"/>
                </a:lnTo>
                <a:lnTo>
                  <a:pt x="10971" y="161911"/>
                </a:lnTo>
                <a:lnTo>
                  <a:pt x="16856" y="209388"/>
                </a:lnTo>
                <a:lnTo>
                  <a:pt x="23421" y="256650"/>
                </a:lnTo>
                <a:lnTo>
                  <a:pt x="30661" y="303694"/>
                </a:lnTo>
                <a:lnTo>
                  <a:pt x="38570" y="350513"/>
                </a:lnTo>
                <a:lnTo>
                  <a:pt x="47144" y="397104"/>
                </a:lnTo>
                <a:lnTo>
                  <a:pt x="56378" y="443460"/>
                </a:lnTo>
                <a:lnTo>
                  <a:pt x="66266" y="489577"/>
                </a:lnTo>
                <a:lnTo>
                  <a:pt x="76803" y="535450"/>
                </a:lnTo>
                <a:lnTo>
                  <a:pt x="87985" y="581074"/>
                </a:lnTo>
                <a:lnTo>
                  <a:pt x="99806" y="626444"/>
                </a:lnTo>
                <a:lnTo>
                  <a:pt x="112262" y="671554"/>
                </a:lnTo>
                <a:lnTo>
                  <a:pt x="125347" y="716399"/>
                </a:lnTo>
                <a:lnTo>
                  <a:pt x="139055" y="760975"/>
                </a:lnTo>
                <a:lnTo>
                  <a:pt x="153383" y="805277"/>
                </a:lnTo>
                <a:lnTo>
                  <a:pt x="168325" y="849299"/>
                </a:lnTo>
                <a:lnTo>
                  <a:pt x="183877" y="893036"/>
                </a:lnTo>
                <a:lnTo>
                  <a:pt x="200032" y="936484"/>
                </a:lnTo>
                <a:lnTo>
                  <a:pt x="216785" y="979637"/>
                </a:lnTo>
                <a:lnTo>
                  <a:pt x="234133" y="1022490"/>
                </a:lnTo>
                <a:lnTo>
                  <a:pt x="252070" y="1065038"/>
                </a:lnTo>
                <a:lnTo>
                  <a:pt x="270590" y="1107276"/>
                </a:lnTo>
                <a:lnTo>
                  <a:pt x="289689" y="1149200"/>
                </a:lnTo>
                <a:lnTo>
                  <a:pt x="309361" y="1190803"/>
                </a:lnTo>
                <a:lnTo>
                  <a:pt x="329602" y="1232082"/>
                </a:lnTo>
                <a:lnTo>
                  <a:pt x="350407" y="1273030"/>
                </a:lnTo>
                <a:lnTo>
                  <a:pt x="371770" y="1313643"/>
                </a:lnTo>
                <a:lnTo>
                  <a:pt x="393686" y="1353916"/>
                </a:lnTo>
                <a:lnTo>
                  <a:pt x="416151" y="1393844"/>
                </a:lnTo>
                <a:lnTo>
                  <a:pt x="439159" y="1433421"/>
                </a:lnTo>
                <a:lnTo>
                  <a:pt x="462705" y="1472643"/>
                </a:lnTo>
                <a:lnTo>
                  <a:pt x="486785" y="1511505"/>
                </a:lnTo>
                <a:lnTo>
                  <a:pt x="511393" y="1550001"/>
                </a:lnTo>
                <a:lnTo>
                  <a:pt x="536523" y="1588127"/>
                </a:lnTo>
                <a:lnTo>
                  <a:pt x="562172" y="1625877"/>
                </a:lnTo>
                <a:lnTo>
                  <a:pt x="588334" y="1663246"/>
                </a:lnTo>
                <a:lnTo>
                  <a:pt x="615003" y="1700230"/>
                </a:lnTo>
                <a:lnTo>
                  <a:pt x="642176" y="1736823"/>
                </a:lnTo>
                <a:lnTo>
                  <a:pt x="669846" y="1773021"/>
                </a:lnTo>
                <a:lnTo>
                  <a:pt x="698009" y="1808817"/>
                </a:lnTo>
                <a:lnTo>
                  <a:pt x="726659" y="1844208"/>
                </a:lnTo>
                <a:lnTo>
                  <a:pt x="755793" y="1879187"/>
                </a:lnTo>
                <a:lnTo>
                  <a:pt x="785403" y="1913751"/>
                </a:lnTo>
                <a:lnTo>
                  <a:pt x="815487" y="1947894"/>
                </a:lnTo>
                <a:lnTo>
                  <a:pt x="846038" y="1981611"/>
                </a:lnTo>
                <a:lnTo>
                  <a:pt x="877051" y="2014896"/>
                </a:lnTo>
                <a:lnTo>
                  <a:pt x="908521" y="2047745"/>
                </a:lnTo>
                <a:lnTo>
                  <a:pt x="940444" y="2080154"/>
                </a:lnTo>
                <a:lnTo>
                  <a:pt x="972815" y="2112115"/>
                </a:lnTo>
                <a:lnTo>
                  <a:pt x="1005627" y="2143626"/>
                </a:lnTo>
                <a:lnTo>
                  <a:pt x="1038876" y="2174680"/>
                </a:lnTo>
                <a:lnTo>
                  <a:pt x="1072558" y="2205273"/>
                </a:lnTo>
                <a:lnTo>
                  <a:pt x="1106667" y="2235399"/>
                </a:lnTo>
                <a:lnTo>
                  <a:pt x="1141197" y="2265054"/>
                </a:lnTo>
                <a:lnTo>
                  <a:pt x="1176145" y="2294232"/>
                </a:lnTo>
                <a:lnTo>
                  <a:pt x="1211504" y="2322928"/>
                </a:lnTo>
                <a:lnTo>
                  <a:pt x="1247270" y="2351138"/>
                </a:lnTo>
                <a:lnTo>
                  <a:pt x="1283438" y="2378856"/>
                </a:lnTo>
                <a:lnTo>
                  <a:pt x="1320003" y="2406077"/>
                </a:lnTo>
                <a:lnTo>
                  <a:pt x="1356959" y="2432796"/>
                </a:lnTo>
                <a:lnTo>
                  <a:pt x="1394302" y="2459009"/>
                </a:lnTo>
                <a:lnTo>
                  <a:pt x="1432026" y="2484709"/>
                </a:lnTo>
                <a:lnTo>
                  <a:pt x="1470127" y="2509893"/>
                </a:lnTo>
                <a:lnTo>
                  <a:pt x="1508600" y="2534554"/>
                </a:lnTo>
                <a:lnTo>
                  <a:pt x="1547438" y="2558688"/>
                </a:lnTo>
                <a:lnTo>
                  <a:pt x="1586638" y="2582290"/>
                </a:lnTo>
                <a:lnTo>
                  <a:pt x="1626195" y="2605355"/>
                </a:lnTo>
                <a:lnTo>
                  <a:pt x="1666102" y="2627878"/>
                </a:lnTo>
                <a:lnTo>
                  <a:pt x="1706356" y="2649854"/>
                </a:lnTo>
                <a:lnTo>
                  <a:pt x="1746950" y="2671277"/>
                </a:lnTo>
                <a:lnTo>
                  <a:pt x="1787881" y="2692142"/>
                </a:lnTo>
                <a:lnTo>
                  <a:pt x="1829143" y="2712445"/>
                </a:lnTo>
                <a:lnTo>
                  <a:pt x="1870731" y="2732181"/>
                </a:lnTo>
                <a:lnTo>
                  <a:pt x="1912639" y="2751344"/>
                </a:lnTo>
                <a:lnTo>
                  <a:pt x="1954864" y="2769929"/>
                </a:lnTo>
                <a:lnTo>
                  <a:pt x="1997399" y="2787932"/>
                </a:lnTo>
                <a:lnTo>
                  <a:pt x="2040240" y="2805347"/>
                </a:lnTo>
                <a:lnTo>
                  <a:pt x="2083381" y="2822170"/>
                </a:lnTo>
                <a:lnTo>
                  <a:pt x="2126818" y="2838394"/>
                </a:lnTo>
                <a:lnTo>
                  <a:pt x="2170546" y="2854016"/>
                </a:lnTo>
                <a:lnTo>
                  <a:pt x="2214559" y="2869029"/>
                </a:lnTo>
                <a:lnTo>
                  <a:pt x="2258853" y="2883430"/>
                </a:lnTo>
                <a:lnTo>
                  <a:pt x="2303422" y="2897213"/>
                </a:lnTo>
                <a:lnTo>
                  <a:pt x="2348261" y="2910372"/>
                </a:lnTo>
                <a:lnTo>
                  <a:pt x="2393366" y="2922903"/>
                </a:lnTo>
                <a:lnTo>
                  <a:pt x="2438731" y="2934802"/>
                </a:lnTo>
                <a:lnTo>
                  <a:pt x="2484351" y="2946062"/>
                </a:lnTo>
                <a:lnTo>
                  <a:pt x="2530221" y="2956678"/>
                </a:lnTo>
                <a:lnTo>
                  <a:pt x="2576336" y="2966647"/>
                </a:lnTo>
                <a:lnTo>
                  <a:pt x="2622691" y="2975962"/>
                </a:lnTo>
                <a:lnTo>
                  <a:pt x="2669282" y="2984618"/>
                </a:lnTo>
                <a:lnTo>
                  <a:pt x="2716102" y="2992611"/>
                </a:lnTo>
                <a:lnTo>
                  <a:pt x="2763147" y="2999936"/>
                </a:lnTo>
                <a:lnTo>
                  <a:pt x="2810411" y="3006587"/>
                </a:lnTo>
                <a:lnTo>
                  <a:pt x="2857891" y="3012559"/>
                </a:lnTo>
                <a:lnTo>
                  <a:pt x="2905580" y="3017848"/>
                </a:lnTo>
                <a:lnTo>
                  <a:pt x="2953473" y="3022447"/>
                </a:lnTo>
                <a:lnTo>
                  <a:pt x="3001567" y="3026353"/>
                </a:lnTo>
                <a:lnTo>
                  <a:pt x="3049854" y="3029560"/>
                </a:lnTo>
                <a:lnTo>
                  <a:pt x="3098332" y="3032064"/>
                </a:lnTo>
                <a:lnTo>
                  <a:pt x="3146993" y="3033858"/>
                </a:lnTo>
                <a:lnTo>
                  <a:pt x="3195834" y="3034938"/>
                </a:lnTo>
                <a:lnTo>
                  <a:pt x="3244850" y="3035300"/>
                </a:lnTo>
                <a:lnTo>
                  <a:pt x="3293865" y="3034938"/>
                </a:lnTo>
                <a:lnTo>
                  <a:pt x="3342706" y="3033858"/>
                </a:lnTo>
                <a:lnTo>
                  <a:pt x="3391367" y="3032064"/>
                </a:lnTo>
                <a:lnTo>
                  <a:pt x="3439845" y="3029560"/>
                </a:lnTo>
                <a:lnTo>
                  <a:pt x="3488132" y="3026353"/>
                </a:lnTo>
                <a:lnTo>
                  <a:pt x="3536226" y="3022447"/>
                </a:lnTo>
                <a:lnTo>
                  <a:pt x="3584119" y="3017848"/>
                </a:lnTo>
                <a:lnTo>
                  <a:pt x="3631808" y="3012559"/>
                </a:lnTo>
                <a:lnTo>
                  <a:pt x="3679288" y="3006587"/>
                </a:lnTo>
                <a:lnTo>
                  <a:pt x="3726552" y="2999936"/>
                </a:lnTo>
                <a:lnTo>
                  <a:pt x="3773597" y="2992611"/>
                </a:lnTo>
                <a:lnTo>
                  <a:pt x="3820417" y="2984618"/>
                </a:lnTo>
                <a:lnTo>
                  <a:pt x="3867008" y="2975962"/>
                </a:lnTo>
                <a:lnTo>
                  <a:pt x="3913363" y="2966647"/>
                </a:lnTo>
                <a:lnTo>
                  <a:pt x="3959478" y="2956678"/>
                </a:lnTo>
                <a:lnTo>
                  <a:pt x="4005348" y="2946062"/>
                </a:lnTo>
                <a:lnTo>
                  <a:pt x="4050968" y="2934802"/>
                </a:lnTo>
                <a:lnTo>
                  <a:pt x="4096333" y="2922903"/>
                </a:lnTo>
                <a:lnTo>
                  <a:pt x="4141438" y="2910372"/>
                </a:lnTo>
                <a:lnTo>
                  <a:pt x="4186277" y="2897213"/>
                </a:lnTo>
                <a:lnTo>
                  <a:pt x="4230846" y="2883430"/>
                </a:lnTo>
                <a:lnTo>
                  <a:pt x="4275140" y="2869029"/>
                </a:lnTo>
                <a:lnTo>
                  <a:pt x="4319153" y="2854016"/>
                </a:lnTo>
                <a:lnTo>
                  <a:pt x="4362880" y="2838394"/>
                </a:lnTo>
                <a:lnTo>
                  <a:pt x="4406318" y="2822170"/>
                </a:lnTo>
                <a:lnTo>
                  <a:pt x="4449459" y="2805347"/>
                </a:lnTo>
                <a:lnTo>
                  <a:pt x="4492300" y="2787932"/>
                </a:lnTo>
                <a:lnTo>
                  <a:pt x="4534835" y="2769929"/>
                </a:lnTo>
                <a:lnTo>
                  <a:pt x="4577060" y="2751344"/>
                </a:lnTo>
                <a:lnTo>
                  <a:pt x="4618968" y="2732181"/>
                </a:lnTo>
                <a:lnTo>
                  <a:pt x="4660556" y="2712445"/>
                </a:lnTo>
                <a:lnTo>
                  <a:pt x="4701818" y="2692142"/>
                </a:lnTo>
                <a:lnTo>
                  <a:pt x="4742748" y="2671277"/>
                </a:lnTo>
                <a:lnTo>
                  <a:pt x="4783343" y="2649854"/>
                </a:lnTo>
                <a:lnTo>
                  <a:pt x="4823597" y="2627878"/>
                </a:lnTo>
                <a:lnTo>
                  <a:pt x="4863504" y="2605355"/>
                </a:lnTo>
                <a:lnTo>
                  <a:pt x="4903060" y="2582290"/>
                </a:lnTo>
                <a:lnTo>
                  <a:pt x="4942260" y="2558688"/>
                </a:lnTo>
                <a:lnTo>
                  <a:pt x="4981099" y="2534554"/>
                </a:lnTo>
                <a:lnTo>
                  <a:pt x="5019571" y="2509893"/>
                </a:lnTo>
                <a:lnTo>
                  <a:pt x="5057672" y="2484709"/>
                </a:lnTo>
                <a:lnTo>
                  <a:pt x="5095397" y="2459009"/>
                </a:lnTo>
                <a:lnTo>
                  <a:pt x="5132739" y="2432796"/>
                </a:lnTo>
                <a:lnTo>
                  <a:pt x="5169696" y="2406077"/>
                </a:lnTo>
                <a:lnTo>
                  <a:pt x="5206260" y="2378856"/>
                </a:lnTo>
                <a:lnTo>
                  <a:pt x="5242428" y="2351138"/>
                </a:lnTo>
                <a:lnTo>
                  <a:pt x="5278194" y="2322928"/>
                </a:lnTo>
                <a:lnTo>
                  <a:pt x="5313554" y="2294232"/>
                </a:lnTo>
                <a:lnTo>
                  <a:pt x="5348501" y="2265054"/>
                </a:lnTo>
                <a:lnTo>
                  <a:pt x="5383032" y="2235399"/>
                </a:lnTo>
                <a:lnTo>
                  <a:pt x="5417140" y="2205273"/>
                </a:lnTo>
                <a:lnTo>
                  <a:pt x="5450822" y="2174680"/>
                </a:lnTo>
                <a:lnTo>
                  <a:pt x="5484071" y="2143626"/>
                </a:lnTo>
                <a:lnTo>
                  <a:pt x="5516884" y="2112115"/>
                </a:lnTo>
                <a:lnTo>
                  <a:pt x="5549254" y="2080154"/>
                </a:lnTo>
                <a:lnTo>
                  <a:pt x="5581177" y="2047745"/>
                </a:lnTo>
                <a:lnTo>
                  <a:pt x="5612647" y="2014896"/>
                </a:lnTo>
                <a:lnTo>
                  <a:pt x="5643661" y="1981611"/>
                </a:lnTo>
                <a:lnTo>
                  <a:pt x="5674211" y="1947894"/>
                </a:lnTo>
                <a:lnTo>
                  <a:pt x="5704295" y="1913751"/>
                </a:lnTo>
                <a:lnTo>
                  <a:pt x="5733906" y="1879187"/>
                </a:lnTo>
                <a:lnTo>
                  <a:pt x="5763039" y="1844208"/>
                </a:lnTo>
                <a:lnTo>
                  <a:pt x="5791689" y="1808817"/>
                </a:lnTo>
                <a:lnTo>
                  <a:pt x="5819852" y="1773021"/>
                </a:lnTo>
                <a:lnTo>
                  <a:pt x="5847523" y="1736823"/>
                </a:lnTo>
                <a:lnTo>
                  <a:pt x="5874695" y="1700230"/>
                </a:lnTo>
                <a:lnTo>
                  <a:pt x="5901365" y="1663246"/>
                </a:lnTo>
                <a:lnTo>
                  <a:pt x="5927526" y="1625877"/>
                </a:lnTo>
                <a:lnTo>
                  <a:pt x="5953175" y="1588127"/>
                </a:lnTo>
                <a:lnTo>
                  <a:pt x="5978305" y="1550001"/>
                </a:lnTo>
                <a:lnTo>
                  <a:pt x="6002913" y="1511505"/>
                </a:lnTo>
                <a:lnTo>
                  <a:pt x="6026993" y="1472643"/>
                </a:lnTo>
                <a:lnTo>
                  <a:pt x="6050539" y="1433421"/>
                </a:lnTo>
                <a:lnTo>
                  <a:pt x="6073547" y="1393844"/>
                </a:lnTo>
                <a:lnTo>
                  <a:pt x="6096012" y="1353916"/>
                </a:lnTo>
                <a:lnTo>
                  <a:pt x="6117928" y="1313643"/>
                </a:lnTo>
                <a:lnTo>
                  <a:pt x="6139291" y="1273030"/>
                </a:lnTo>
                <a:lnTo>
                  <a:pt x="6160096" y="1232082"/>
                </a:lnTo>
                <a:lnTo>
                  <a:pt x="6180337" y="1190803"/>
                </a:lnTo>
                <a:lnTo>
                  <a:pt x="6200009" y="1149200"/>
                </a:lnTo>
                <a:lnTo>
                  <a:pt x="6219108" y="1107276"/>
                </a:lnTo>
                <a:lnTo>
                  <a:pt x="6237628" y="1065038"/>
                </a:lnTo>
                <a:lnTo>
                  <a:pt x="6255565" y="1022490"/>
                </a:lnTo>
                <a:lnTo>
                  <a:pt x="6272912" y="979637"/>
                </a:lnTo>
                <a:lnTo>
                  <a:pt x="6289666" y="936484"/>
                </a:lnTo>
                <a:lnTo>
                  <a:pt x="6305821" y="893036"/>
                </a:lnTo>
                <a:lnTo>
                  <a:pt x="6321372" y="849299"/>
                </a:lnTo>
                <a:lnTo>
                  <a:pt x="6336314" y="805277"/>
                </a:lnTo>
                <a:lnTo>
                  <a:pt x="6350642" y="760975"/>
                </a:lnTo>
                <a:lnTo>
                  <a:pt x="6364351" y="716399"/>
                </a:lnTo>
                <a:lnTo>
                  <a:pt x="6377436" y="671554"/>
                </a:lnTo>
                <a:lnTo>
                  <a:pt x="6389891" y="626444"/>
                </a:lnTo>
                <a:lnTo>
                  <a:pt x="6401713" y="581074"/>
                </a:lnTo>
                <a:lnTo>
                  <a:pt x="6412894" y="535450"/>
                </a:lnTo>
                <a:lnTo>
                  <a:pt x="6423432" y="489577"/>
                </a:lnTo>
                <a:lnTo>
                  <a:pt x="6433320" y="443460"/>
                </a:lnTo>
                <a:lnTo>
                  <a:pt x="6442553" y="397104"/>
                </a:lnTo>
                <a:lnTo>
                  <a:pt x="6451127" y="350513"/>
                </a:lnTo>
                <a:lnTo>
                  <a:pt x="6459037" y="303694"/>
                </a:lnTo>
                <a:lnTo>
                  <a:pt x="6466277" y="256650"/>
                </a:lnTo>
                <a:lnTo>
                  <a:pt x="6472842" y="209388"/>
                </a:lnTo>
                <a:lnTo>
                  <a:pt x="6478727" y="161911"/>
                </a:lnTo>
                <a:lnTo>
                  <a:pt x="6483927" y="114226"/>
                </a:lnTo>
                <a:lnTo>
                  <a:pt x="64897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5116830" y="95922"/>
            <a:ext cx="6057900" cy="27432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6997700" y="2895600"/>
            <a:ext cx="5194300" cy="3962400"/>
          </a:xfrm>
          <a:custGeom>
            <a:avLst/>
            <a:gdLst/>
            <a:ahLst/>
            <a:cxnLst/>
            <a:rect l="l" t="t" r="r" b="b"/>
            <a:pathLst>
              <a:path w="5194300" h="3962400">
                <a:moveTo>
                  <a:pt x="3252939" y="0"/>
                </a:moveTo>
                <a:lnTo>
                  <a:pt x="3204468" y="354"/>
                </a:lnTo>
                <a:lnTo>
                  <a:pt x="3156166" y="1414"/>
                </a:lnTo>
                <a:lnTo>
                  <a:pt x="3108041" y="3175"/>
                </a:lnTo>
                <a:lnTo>
                  <a:pt x="3060095" y="5632"/>
                </a:lnTo>
                <a:lnTo>
                  <a:pt x="3012335" y="8780"/>
                </a:lnTo>
                <a:lnTo>
                  <a:pt x="2964765" y="12615"/>
                </a:lnTo>
                <a:lnTo>
                  <a:pt x="2917390" y="17130"/>
                </a:lnTo>
                <a:lnTo>
                  <a:pt x="2870215" y="22322"/>
                </a:lnTo>
                <a:lnTo>
                  <a:pt x="2823245" y="28185"/>
                </a:lnTo>
                <a:lnTo>
                  <a:pt x="2776484" y="34714"/>
                </a:lnTo>
                <a:lnTo>
                  <a:pt x="2729938" y="41906"/>
                </a:lnTo>
                <a:lnTo>
                  <a:pt x="2683612" y="49753"/>
                </a:lnTo>
                <a:lnTo>
                  <a:pt x="2637510" y="58253"/>
                </a:lnTo>
                <a:lnTo>
                  <a:pt x="2591637" y="67400"/>
                </a:lnTo>
                <a:lnTo>
                  <a:pt x="2545999" y="77188"/>
                </a:lnTo>
                <a:lnTo>
                  <a:pt x="2500599" y="87614"/>
                </a:lnTo>
                <a:lnTo>
                  <a:pt x="2455444" y="98671"/>
                </a:lnTo>
                <a:lnTo>
                  <a:pt x="2410537" y="110356"/>
                </a:lnTo>
                <a:lnTo>
                  <a:pt x="2365885" y="122663"/>
                </a:lnTo>
                <a:lnTo>
                  <a:pt x="2321491" y="135588"/>
                </a:lnTo>
                <a:lnTo>
                  <a:pt x="2277360" y="149125"/>
                </a:lnTo>
                <a:lnTo>
                  <a:pt x="2233498" y="163270"/>
                </a:lnTo>
                <a:lnTo>
                  <a:pt x="2189910" y="178017"/>
                </a:lnTo>
                <a:lnTo>
                  <a:pt x="2146600" y="193363"/>
                </a:lnTo>
                <a:lnTo>
                  <a:pt x="2103572" y="209301"/>
                </a:lnTo>
                <a:lnTo>
                  <a:pt x="2060833" y="225827"/>
                </a:lnTo>
                <a:lnTo>
                  <a:pt x="2018387" y="242936"/>
                </a:lnTo>
                <a:lnTo>
                  <a:pt x="1976239" y="260623"/>
                </a:lnTo>
                <a:lnTo>
                  <a:pt x="1934394" y="278884"/>
                </a:lnTo>
                <a:lnTo>
                  <a:pt x="1892856" y="297713"/>
                </a:lnTo>
                <a:lnTo>
                  <a:pt x="1851631" y="317105"/>
                </a:lnTo>
                <a:lnTo>
                  <a:pt x="1810723" y="337056"/>
                </a:lnTo>
                <a:lnTo>
                  <a:pt x="1770138" y="357561"/>
                </a:lnTo>
                <a:lnTo>
                  <a:pt x="1729880" y="378614"/>
                </a:lnTo>
                <a:lnTo>
                  <a:pt x="1689954" y="400211"/>
                </a:lnTo>
                <a:lnTo>
                  <a:pt x="1650365" y="422348"/>
                </a:lnTo>
                <a:lnTo>
                  <a:pt x="1611118" y="445018"/>
                </a:lnTo>
                <a:lnTo>
                  <a:pt x="1572218" y="468217"/>
                </a:lnTo>
                <a:lnTo>
                  <a:pt x="1533670" y="491940"/>
                </a:lnTo>
                <a:lnTo>
                  <a:pt x="1495478" y="516183"/>
                </a:lnTo>
                <a:lnTo>
                  <a:pt x="1457648" y="540940"/>
                </a:lnTo>
                <a:lnTo>
                  <a:pt x="1420184" y="566206"/>
                </a:lnTo>
                <a:lnTo>
                  <a:pt x="1383091" y="591977"/>
                </a:lnTo>
                <a:lnTo>
                  <a:pt x="1346375" y="618248"/>
                </a:lnTo>
                <a:lnTo>
                  <a:pt x="1310040" y="645013"/>
                </a:lnTo>
                <a:lnTo>
                  <a:pt x="1274091" y="672269"/>
                </a:lnTo>
                <a:lnTo>
                  <a:pt x="1238533" y="700009"/>
                </a:lnTo>
                <a:lnTo>
                  <a:pt x="1203370" y="728229"/>
                </a:lnTo>
                <a:lnTo>
                  <a:pt x="1168609" y="756925"/>
                </a:lnTo>
                <a:lnTo>
                  <a:pt x="1134253" y="786090"/>
                </a:lnTo>
                <a:lnTo>
                  <a:pt x="1100307" y="815721"/>
                </a:lnTo>
                <a:lnTo>
                  <a:pt x="1066777" y="845812"/>
                </a:lnTo>
                <a:lnTo>
                  <a:pt x="1033667" y="876359"/>
                </a:lnTo>
                <a:lnTo>
                  <a:pt x="1000982" y="907357"/>
                </a:lnTo>
                <a:lnTo>
                  <a:pt x="968728" y="938800"/>
                </a:lnTo>
                <a:lnTo>
                  <a:pt x="936908" y="970683"/>
                </a:lnTo>
                <a:lnTo>
                  <a:pt x="905529" y="1003003"/>
                </a:lnTo>
                <a:lnTo>
                  <a:pt x="874594" y="1035754"/>
                </a:lnTo>
                <a:lnTo>
                  <a:pt x="844108" y="1068931"/>
                </a:lnTo>
                <a:lnTo>
                  <a:pt x="814078" y="1102528"/>
                </a:lnTo>
                <a:lnTo>
                  <a:pt x="784506" y="1136542"/>
                </a:lnTo>
                <a:lnTo>
                  <a:pt x="755400" y="1170968"/>
                </a:lnTo>
                <a:lnTo>
                  <a:pt x="726762" y="1205800"/>
                </a:lnTo>
                <a:lnTo>
                  <a:pt x="698599" y="1241033"/>
                </a:lnTo>
                <a:lnTo>
                  <a:pt x="670914" y="1276663"/>
                </a:lnTo>
                <a:lnTo>
                  <a:pt x="643714" y="1312685"/>
                </a:lnTo>
                <a:lnTo>
                  <a:pt x="617002" y="1349093"/>
                </a:lnTo>
                <a:lnTo>
                  <a:pt x="590785" y="1385884"/>
                </a:lnTo>
                <a:lnTo>
                  <a:pt x="565066" y="1423051"/>
                </a:lnTo>
                <a:lnTo>
                  <a:pt x="539850" y="1460590"/>
                </a:lnTo>
                <a:lnTo>
                  <a:pt x="515143" y="1498497"/>
                </a:lnTo>
                <a:lnTo>
                  <a:pt x="490949" y="1536766"/>
                </a:lnTo>
                <a:lnTo>
                  <a:pt x="467273" y="1575392"/>
                </a:lnTo>
                <a:lnTo>
                  <a:pt x="444121" y="1614371"/>
                </a:lnTo>
                <a:lnTo>
                  <a:pt x="421497" y="1653697"/>
                </a:lnTo>
                <a:lnTo>
                  <a:pt x="399405" y="1693366"/>
                </a:lnTo>
                <a:lnTo>
                  <a:pt x="377852" y="1733372"/>
                </a:lnTo>
                <a:lnTo>
                  <a:pt x="356841" y="1773712"/>
                </a:lnTo>
                <a:lnTo>
                  <a:pt x="336377" y="1814379"/>
                </a:lnTo>
                <a:lnTo>
                  <a:pt x="316467" y="1855369"/>
                </a:lnTo>
                <a:lnTo>
                  <a:pt x="297113" y="1896678"/>
                </a:lnTo>
                <a:lnTo>
                  <a:pt x="278322" y="1938299"/>
                </a:lnTo>
                <a:lnTo>
                  <a:pt x="260098" y="1980229"/>
                </a:lnTo>
                <a:lnTo>
                  <a:pt x="242447" y="2022462"/>
                </a:lnTo>
                <a:lnTo>
                  <a:pt x="225372" y="2064994"/>
                </a:lnTo>
                <a:lnTo>
                  <a:pt x="208879" y="2107819"/>
                </a:lnTo>
                <a:lnTo>
                  <a:pt x="192973" y="2150933"/>
                </a:lnTo>
                <a:lnTo>
                  <a:pt x="177659" y="2194331"/>
                </a:lnTo>
                <a:lnTo>
                  <a:pt x="162941" y="2238007"/>
                </a:lnTo>
                <a:lnTo>
                  <a:pt x="148825" y="2281958"/>
                </a:lnTo>
                <a:lnTo>
                  <a:pt x="135315" y="2326177"/>
                </a:lnTo>
                <a:lnTo>
                  <a:pt x="122416" y="2370661"/>
                </a:lnTo>
                <a:lnTo>
                  <a:pt x="110134" y="2415404"/>
                </a:lnTo>
                <a:lnTo>
                  <a:pt x="98472" y="2460401"/>
                </a:lnTo>
                <a:lnTo>
                  <a:pt x="87437" y="2505647"/>
                </a:lnTo>
                <a:lnTo>
                  <a:pt x="77033" y="2551138"/>
                </a:lnTo>
                <a:lnTo>
                  <a:pt x="67264" y="2596869"/>
                </a:lnTo>
                <a:lnTo>
                  <a:pt x="58136" y="2642834"/>
                </a:lnTo>
                <a:lnTo>
                  <a:pt x="49653" y="2689029"/>
                </a:lnTo>
                <a:lnTo>
                  <a:pt x="41821" y="2735449"/>
                </a:lnTo>
                <a:lnTo>
                  <a:pt x="34644" y="2782089"/>
                </a:lnTo>
                <a:lnTo>
                  <a:pt x="28128" y="2828944"/>
                </a:lnTo>
                <a:lnTo>
                  <a:pt x="22277" y="2876009"/>
                </a:lnTo>
                <a:lnTo>
                  <a:pt x="17096" y="2923280"/>
                </a:lnTo>
                <a:lnTo>
                  <a:pt x="12589" y="2970750"/>
                </a:lnTo>
                <a:lnTo>
                  <a:pt x="8763" y="3018416"/>
                </a:lnTo>
                <a:lnTo>
                  <a:pt x="5621" y="3066273"/>
                </a:lnTo>
                <a:lnTo>
                  <a:pt x="3169" y="3114315"/>
                </a:lnTo>
                <a:lnTo>
                  <a:pt x="1411" y="3162538"/>
                </a:lnTo>
                <a:lnTo>
                  <a:pt x="353" y="3210937"/>
                </a:lnTo>
                <a:lnTo>
                  <a:pt x="0" y="3259507"/>
                </a:lnTo>
                <a:lnTo>
                  <a:pt x="402" y="3311339"/>
                </a:lnTo>
                <a:lnTo>
                  <a:pt x="1607" y="3362977"/>
                </a:lnTo>
                <a:lnTo>
                  <a:pt x="3608" y="3414413"/>
                </a:lnTo>
                <a:lnTo>
                  <a:pt x="6399" y="3465643"/>
                </a:lnTo>
                <a:lnTo>
                  <a:pt x="9974" y="3516660"/>
                </a:lnTo>
                <a:lnTo>
                  <a:pt x="14327" y="3567458"/>
                </a:lnTo>
                <a:lnTo>
                  <a:pt x="19453" y="3618031"/>
                </a:lnTo>
                <a:lnTo>
                  <a:pt x="25344" y="3668373"/>
                </a:lnTo>
                <a:lnTo>
                  <a:pt x="31996" y="3718478"/>
                </a:lnTo>
                <a:lnTo>
                  <a:pt x="39403" y="3768341"/>
                </a:lnTo>
                <a:lnTo>
                  <a:pt x="47557" y="3817954"/>
                </a:lnTo>
                <a:lnTo>
                  <a:pt x="56454" y="3867313"/>
                </a:lnTo>
                <a:lnTo>
                  <a:pt x="66088" y="3916412"/>
                </a:lnTo>
                <a:lnTo>
                  <a:pt x="77889" y="3962400"/>
                </a:lnTo>
                <a:lnTo>
                  <a:pt x="5194300" y="3962400"/>
                </a:lnTo>
                <a:lnTo>
                  <a:pt x="5194300" y="648544"/>
                </a:lnTo>
                <a:lnTo>
                  <a:pt x="5071689" y="556672"/>
                </a:lnTo>
                <a:lnTo>
                  <a:pt x="5031543" y="529927"/>
                </a:lnTo>
                <a:lnTo>
                  <a:pt x="4990982" y="503764"/>
                </a:lnTo>
                <a:lnTo>
                  <a:pt x="4950012" y="478190"/>
                </a:lnTo>
                <a:lnTo>
                  <a:pt x="4908640" y="453211"/>
                </a:lnTo>
                <a:lnTo>
                  <a:pt x="4866870" y="428833"/>
                </a:lnTo>
                <a:lnTo>
                  <a:pt x="4824709" y="405061"/>
                </a:lnTo>
                <a:lnTo>
                  <a:pt x="4782163" y="381902"/>
                </a:lnTo>
                <a:lnTo>
                  <a:pt x="4739237" y="359361"/>
                </a:lnTo>
                <a:lnTo>
                  <a:pt x="4695939" y="337446"/>
                </a:lnTo>
                <a:lnTo>
                  <a:pt x="4652273" y="316160"/>
                </a:lnTo>
                <a:lnTo>
                  <a:pt x="4608245" y="295512"/>
                </a:lnTo>
                <a:lnTo>
                  <a:pt x="4563862" y="275505"/>
                </a:lnTo>
                <a:lnTo>
                  <a:pt x="4519130" y="256148"/>
                </a:lnTo>
                <a:lnTo>
                  <a:pt x="4474055" y="237444"/>
                </a:lnTo>
                <a:lnTo>
                  <a:pt x="4428641" y="219401"/>
                </a:lnTo>
                <a:lnTo>
                  <a:pt x="4382896" y="202025"/>
                </a:lnTo>
                <a:lnTo>
                  <a:pt x="4336826" y="185320"/>
                </a:lnTo>
                <a:lnTo>
                  <a:pt x="4290436" y="169294"/>
                </a:lnTo>
                <a:lnTo>
                  <a:pt x="4243732" y="153953"/>
                </a:lnTo>
                <a:lnTo>
                  <a:pt x="4196720" y="139301"/>
                </a:lnTo>
                <a:lnTo>
                  <a:pt x="4149407" y="125346"/>
                </a:lnTo>
                <a:lnTo>
                  <a:pt x="4101797" y="112093"/>
                </a:lnTo>
                <a:lnTo>
                  <a:pt x="4053898" y="99548"/>
                </a:lnTo>
                <a:lnTo>
                  <a:pt x="4005715" y="87717"/>
                </a:lnTo>
                <a:lnTo>
                  <a:pt x="3957253" y="76606"/>
                </a:lnTo>
                <a:lnTo>
                  <a:pt x="3908520" y="66221"/>
                </a:lnTo>
                <a:lnTo>
                  <a:pt x="3859521" y="56568"/>
                </a:lnTo>
                <a:lnTo>
                  <a:pt x="3810261" y="47653"/>
                </a:lnTo>
                <a:lnTo>
                  <a:pt x="3760747" y="39482"/>
                </a:lnTo>
                <a:lnTo>
                  <a:pt x="3710985" y="32061"/>
                </a:lnTo>
                <a:lnTo>
                  <a:pt x="3660981" y="25396"/>
                </a:lnTo>
                <a:lnTo>
                  <a:pt x="3610741" y="19492"/>
                </a:lnTo>
                <a:lnTo>
                  <a:pt x="3560270" y="14356"/>
                </a:lnTo>
                <a:lnTo>
                  <a:pt x="3509574" y="9994"/>
                </a:lnTo>
                <a:lnTo>
                  <a:pt x="3458660" y="6412"/>
                </a:lnTo>
                <a:lnTo>
                  <a:pt x="3407534" y="3616"/>
                </a:lnTo>
                <a:lnTo>
                  <a:pt x="3356201" y="1611"/>
                </a:lnTo>
                <a:lnTo>
                  <a:pt x="3304668" y="403"/>
                </a:lnTo>
                <a:lnTo>
                  <a:pt x="3252939" y="0"/>
                </a:lnTo>
                <a:close/>
              </a:path>
            </a:pathLst>
          </a:custGeom>
          <a:solidFill>
            <a:srgbClr val="FFFFFF">
              <a:alpha val="79998"/>
            </a:srgbClr>
          </a:solidFill>
        </p:spPr>
        <p:txBody>
          <a:bodyPr wrap="square" lIns="0" tIns="0" rIns="0" bIns="0" rtlCol="0"/>
          <a:lstStyle/>
          <a:p>
            <a:endParaRPr/>
          </a:p>
        </p:txBody>
      </p:sp>
      <p:sp>
        <p:nvSpPr>
          <p:cNvPr id="7" name="object 7"/>
          <p:cNvSpPr/>
          <p:nvPr/>
        </p:nvSpPr>
        <p:spPr>
          <a:xfrm>
            <a:off x="6997700" y="2839869"/>
            <a:ext cx="5215812" cy="4018131"/>
          </a:xfrm>
          <a:prstGeom prst="rect">
            <a:avLst/>
          </a:prstGeom>
          <a:blipFill>
            <a:blip r:embed="rId3" cstate="print"/>
            <a:stretch>
              <a:fillRect/>
            </a:stretch>
          </a:blipFill>
        </p:spPr>
        <p:txBody>
          <a:bodyPr wrap="square" lIns="0" tIns="0" rIns="0" bIns="0" rtlCol="0"/>
          <a:lstStyle/>
          <a:p>
            <a:endParaRPr/>
          </a:p>
        </p:txBody>
      </p:sp>
      <p:sp>
        <p:nvSpPr>
          <p:cNvPr id="8" name="object 8"/>
          <p:cNvSpPr txBox="1"/>
          <p:nvPr/>
        </p:nvSpPr>
        <p:spPr>
          <a:xfrm>
            <a:off x="4672038" y="6527800"/>
            <a:ext cx="2172970" cy="269240"/>
          </a:xfrm>
          <a:prstGeom prst="rect">
            <a:avLst/>
          </a:prstGeom>
        </p:spPr>
        <p:txBody>
          <a:bodyPr vert="horz" wrap="square" lIns="0" tIns="12700" rIns="0" bIns="0" rtlCol="0">
            <a:spAutoFit/>
          </a:bodyPr>
          <a:lstStyle/>
          <a:p>
            <a:pPr marL="12700">
              <a:lnSpc>
                <a:spcPct val="100000"/>
              </a:lnSpc>
              <a:spcBef>
                <a:spcPts val="100"/>
              </a:spcBef>
            </a:pPr>
            <a:r>
              <a:rPr sz="1600" spc="-5" dirty="0">
                <a:solidFill>
                  <a:srgbClr val="FFFFFF"/>
                </a:solidFill>
                <a:latin typeface="Arial"/>
                <a:cs typeface="Arial"/>
              </a:rPr>
              <a:t>Source</a:t>
            </a:r>
            <a:r>
              <a:rPr sz="1600" spc="-20" dirty="0">
                <a:solidFill>
                  <a:srgbClr val="FFFFFF"/>
                </a:solidFill>
                <a:latin typeface="Arial"/>
                <a:cs typeface="Arial"/>
              </a:rPr>
              <a:t> </a:t>
            </a:r>
            <a:r>
              <a:rPr sz="1600" spc="-5" dirty="0">
                <a:solidFill>
                  <a:srgbClr val="FFFFFF"/>
                </a:solidFill>
                <a:latin typeface="Arial"/>
                <a:cs typeface="Arial"/>
              </a:rPr>
              <a:t>(thetimes.co.uk)</a:t>
            </a:r>
            <a:endParaRPr sz="1600">
              <a:latin typeface="Arial"/>
              <a:cs typeface="Arial"/>
            </a:endParaRPr>
          </a:p>
        </p:txBody>
      </p:sp>
      <p:sp>
        <p:nvSpPr>
          <p:cNvPr id="9" name="object 9"/>
          <p:cNvSpPr txBox="1"/>
          <p:nvPr/>
        </p:nvSpPr>
        <p:spPr>
          <a:xfrm>
            <a:off x="9397287" y="2667000"/>
            <a:ext cx="2816225" cy="269240"/>
          </a:xfrm>
          <a:prstGeom prst="rect">
            <a:avLst/>
          </a:prstGeom>
        </p:spPr>
        <p:txBody>
          <a:bodyPr vert="horz" wrap="square" lIns="0" tIns="12700" rIns="0" bIns="0" rtlCol="0">
            <a:spAutoFit/>
          </a:bodyPr>
          <a:lstStyle/>
          <a:p>
            <a:pPr marL="12700">
              <a:lnSpc>
                <a:spcPct val="100000"/>
              </a:lnSpc>
              <a:spcBef>
                <a:spcPts val="100"/>
              </a:spcBef>
            </a:pPr>
            <a:r>
              <a:rPr sz="1600" spc="-5" dirty="0">
                <a:solidFill>
                  <a:srgbClr val="FFFFFF"/>
                </a:solidFill>
                <a:latin typeface="Arial"/>
                <a:cs typeface="Arial"/>
              </a:rPr>
              <a:t>Source</a:t>
            </a:r>
            <a:r>
              <a:rPr sz="1600" dirty="0">
                <a:solidFill>
                  <a:srgbClr val="FFFFFF"/>
                </a:solidFill>
                <a:latin typeface="Arial"/>
                <a:cs typeface="Arial"/>
              </a:rPr>
              <a:t> </a:t>
            </a:r>
            <a:r>
              <a:rPr sz="1600" spc="-5" dirty="0">
                <a:solidFill>
                  <a:srgbClr val="FFFFFF"/>
                </a:solidFill>
                <a:latin typeface="Arial"/>
                <a:cs typeface="Arial"/>
              </a:rPr>
              <a:t>(coastalcottages.co.uk)</a:t>
            </a:r>
            <a:endParaRPr sz="1600" dirty="0">
              <a:latin typeface="Arial"/>
              <a:cs typeface="Arial"/>
            </a:endParaRPr>
          </a:p>
        </p:txBody>
      </p:sp>
      <p:sp>
        <p:nvSpPr>
          <p:cNvPr id="10" name="object 10"/>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752153" y="850900"/>
            <a:ext cx="3530600" cy="574040"/>
          </a:xfrm>
          <a:prstGeom prst="rect">
            <a:avLst/>
          </a:prstGeom>
        </p:spPr>
        <p:txBody>
          <a:bodyPr vert="horz" wrap="square" lIns="0" tIns="12700" rIns="0" bIns="0" rtlCol="0">
            <a:spAutoFit/>
          </a:bodyPr>
          <a:lstStyle/>
          <a:p>
            <a:pPr marL="12700">
              <a:lnSpc>
                <a:spcPct val="100000"/>
              </a:lnSpc>
              <a:spcBef>
                <a:spcPts val="100"/>
              </a:spcBef>
            </a:pPr>
            <a:r>
              <a:rPr sz="3600" b="0" spc="-5" dirty="0">
                <a:latin typeface="Arial"/>
                <a:cs typeface="Arial"/>
              </a:rPr>
              <a:t>INTRODUCTION</a:t>
            </a:r>
            <a:endParaRPr sz="3600">
              <a:latin typeface="Arial"/>
              <a:cs typeface="Arial"/>
            </a:endParaRPr>
          </a:p>
        </p:txBody>
      </p:sp>
      <p:sp>
        <p:nvSpPr>
          <p:cNvPr id="3" name="object 3"/>
          <p:cNvSpPr/>
          <p:nvPr/>
        </p:nvSpPr>
        <p:spPr>
          <a:xfrm>
            <a:off x="6197600" y="0"/>
            <a:ext cx="4470400" cy="2514600"/>
          </a:xfrm>
          <a:custGeom>
            <a:avLst/>
            <a:gdLst/>
            <a:ahLst/>
            <a:cxnLst/>
            <a:rect l="l" t="t" r="r" b="b"/>
            <a:pathLst>
              <a:path w="4470400" h="2514600">
                <a:moveTo>
                  <a:pt x="4452059" y="0"/>
                </a:moveTo>
                <a:lnTo>
                  <a:pt x="18340" y="0"/>
                </a:lnTo>
                <a:lnTo>
                  <a:pt x="11540" y="44667"/>
                </a:lnTo>
                <a:lnTo>
                  <a:pt x="7409" y="89996"/>
                </a:lnTo>
                <a:lnTo>
                  <a:pt x="4181" y="135581"/>
                </a:lnTo>
                <a:lnTo>
                  <a:pt x="1864" y="181412"/>
                </a:lnTo>
                <a:lnTo>
                  <a:pt x="467" y="227481"/>
                </a:lnTo>
                <a:lnTo>
                  <a:pt x="0" y="273778"/>
                </a:lnTo>
                <a:lnTo>
                  <a:pt x="504" y="321875"/>
                </a:lnTo>
                <a:lnTo>
                  <a:pt x="2011" y="369725"/>
                </a:lnTo>
                <a:lnTo>
                  <a:pt x="4511" y="417317"/>
                </a:lnTo>
                <a:lnTo>
                  <a:pt x="7994" y="464642"/>
                </a:lnTo>
                <a:lnTo>
                  <a:pt x="12448" y="511689"/>
                </a:lnTo>
                <a:lnTo>
                  <a:pt x="17866" y="558449"/>
                </a:lnTo>
                <a:lnTo>
                  <a:pt x="24235" y="604910"/>
                </a:lnTo>
                <a:lnTo>
                  <a:pt x="31546" y="651064"/>
                </a:lnTo>
                <a:lnTo>
                  <a:pt x="39790" y="696900"/>
                </a:lnTo>
                <a:lnTo>
                  <a:pt x="48955" y="742408"/>
                </a:lnTo>
                <a:lnTo>
                  <a:pt x="59033" y="787578"/>
                </a:lnTo>
                <a:lnTo>
                  <a:pt x="70012" y="832399"/>
                </a:lnTo>
                <a:lnTo>
                  <a:pt x="81883" y="876862"/>
                </a:lnTo>
                <a:lnTo>
                  <a:pt x="94636" y="920957"/>
                </a:lnTo>
                <a:lnTo>
                  <a:pt x="108260" y="964673"/>
                </a:lnTo>
                <a:lnTo>
                  <a:pt x="122746" y="1008000"/>
                </a:lnTo>
                <a:lnTo>
                  <a:pt x="138083" y="1050928"/>
                </a:lnTo>
                <a:lnTo>
                  <a:pt x="154262" y="1093448"/>
                </a:lnTo>
                <a:lnTo>
                  <a:pt x="171271" y="1135548"/>
                </a:lnTo>
                <a:lnTo>
                  <a:pt x="189102" y="1177220"/>
                </a:lnTo>
                <a:lnTo>
                  <a:pt x="207745" y="1218452"/>
                </a:lnTo>
                <a:lnTo>
                  <a:pt x="227188" y="1259234"/>
                </a:lnTo>
                <a:lnTo>
                  <a:pt x="247422" y="1299558"/>
                </a:lnTo>
                <a:lnTo>
                  <a:pt x="268437" y="1339411"/>
                </a:lnTo>
                <a:lnTo>
                  <a:pt x="290223" y="1378786"/>
                </a:lnTo>
                <a:lnTo>
                  <a:pt x="312769" y="1417670"/>
                </a:lnTo>
                <a:lnTo>
                  <a:pt x="336066" y="1456054"/>
                </a:lnTo>
                <a:lnTo>
                  <a:pt x="360104" y="1493929"/>
                </a:lnTo>
                <a:lnTo>
                  <a:pt x="384872" y="1531283"/>
                </a:lnTo>
                <a:lnTo>
                  <a:pt x="410361" y="1568107"/>
                </a:lnTo>
                <a:lnTo>
                  <a:pt x="436560" y="1604391"/>
                </a:lnTo>
                <a:lnTo>
                  <a:pt x="463459" y="1640124"/>
                </a:lnTo>
                <a:lnTo>
                  <a:pt x="491048" y="1675297"/>
                </a:lnTo>
                <a:lnTo>
                  <a:pt x="519317" y="1709900"/>
                </a:lnTo>
                <a:lnTo>
                  <a:pt x="548256" y="1743921"/>
                </a:lnTo>
                <a:lnTo>
                  <a:pt x="577856" y="1777352"/>
                </a:lnTo>
                <a:lnTo>
                  <a:pt x="608105" y="1810182"/>
                </a:lnTo>
                <a:lnTo>
                  <a:pt x="638993" y="1842401"/>
                </a:lnTo>
                <a:lnTo>
                  <a:pt x="670512" y="1873999"/>
                </a:lnTo>
                <a:lnTo>
                  <a:pt x="702650" y="1904965"/>
                </a:lnTo>
                <a:lnTo>
                  <a:pt x="735397" y="1935290"/>
                </a:lnTo>
                <a:lnTo>
                  <a:pt x="768744" y="1964964"/>
                </a:lnTo>
                <a:lnTo>
                  <a:pt x="802680" y="1993976"/>
                </a:lnTo>
                <a:lnTo>
                  <a:pt x="837196" y="2022316"/>
                </a:lnTo>
                <a:lnTo>
                  <a:pt x="872281" y="2049975"/>
                </a:lnTo>
                <a:lnTo>
                  <a:pt x="907925" y="2076941"/>
                </a:lnTo>
                <a:lnTo>
                  <a:pt x="944117" y="2103206"/>
                </a:lnTo>
                <a:lnTo>
                  <a:pt x="980849" y="2128759"/>
                </a:lnTo>
                <a:lnTo>
                  <a:pt x="1018110" y="2153589"/>
                </a:lnTo>
                <a:lnTo>
                  <a:pt x="1055889" y="2177687"/>
                </a:lnTo>
                <a:lnTo>
                  <a:pt x="1094177" y="2201043"/>
                </a:lnTo>
                <a:lnTo>
                  <a:pt x="1132964" y="2223646"/>
                </a:lnTo>
                <a:lnTo>
                  <a:pt x="1172239" y="2245487"/>
                </a:lnTo>
                <a:lnTo>
                  <a:pt x="1211993" y="2266555"/>
                </a:lnTo>
                <a:lnTo>
                  <a:pt x="1252215" y="2286840"/>
                </a:lnTo>
                <a:lnTo>
                  <a:pt x="1292896" y="2306332"/>
                </a:lnTo>
                <a:lnTo>
                  <a:pt x="1334024" y="2325021"/>
                </a:lnTo>
                <a:lnTo>
                  <a:pt x="1375591" y="2342897"/>
                </a:lnTo>
                <a:lnTo>
                  <a:pt x="1417586" y="2359949"/>
                </a:lnTo>
                <a:lnTo>
                  <a:pt x="1459999" y="2376169"/>
                </a:lnTo>
                <a:lnTo>
                  <a:pt x="1502819" y="2391544"/>
                </a:lnTo>
                <a:lnTo>
                  <a:pt x="1546038" y="2406067"/>
                </a:lnTo>
                <a:lnTo>
                  <a:pt x="1589644" y="2419725"/>
                </a:lnTo>
                <a:lnTo>
                  <a:pt x="1633628" y="2432510"/>
                </a:lnTo>
                <a:lnTo>
                  <a:pt x="1677980" y="2444411"/>
                </a:lnTo>
                <a:lnTo>
                  <a:pt x="1722689" y="2455418"/>
                </a:lnTo>
                <a:lnTo>
                  <a:pt x="1767745" y="2465521"/>
                </a:lnTo>
                <a:lnTo>
                  <a:pt x="1813139" y="2474709"/>
                </a:lnTo>
                <a:lnTo>
                  <a:pt x="1858860" y="2482973"/>
                </a:lnTo>
                <a:lnTo>
                  <a:pt x="1904898" y="2490303"/>
                </a:lnTo>
                <a:lnTo>
                  <a:pt x="1951243" y="2496689"/>
                </a:lnTo>
                <a:lnTo>
                  <a:pt x="1997886" y="2502119"/>
                </a:lnTo>
                <a:lnTo>
                  <a:pt x="2044815" y="2506585"/>
                </a:lnTo>
                <a:lnTo>
                  <a:pt x="2092021" y="2510076"/>
                </a:lnTo>
                <a:lnTo>
                  <a:pt x="2139494" y="2512582"/>
                </a:lnTo>
                <a:lnTo>
                  <a:pt x="2187223" y="2514094"/>
                </a:lnTo>
                <a:lnTo>
                  <a:pt x="2235200" y="2514600"/>
                </a:lnTo>
                <a:lnTo>
                  <a:pt x="2283176" y="2514094"/>
                </a:lnTo>
                <a:lnTo>
                  <a:pt x="2330905" y="2512582"/>
                </a:lnTo>
                <a:lnTo>
                  <a:pt x="2378378" y="2510076"/>
                </a:lnTo>
                <a:lnTo>
                  <a:pt x="2425584" y="2506585"/>
                </a:lnTo>
                <a:lnTo>
                  <a:pt x="2472513" y="2502119"/>
                </a:lnTo>
                <a:lnTo>
                  <a:pt x="2519156" y="2496689"/>
                </a:lnTo>
                <a:lnTo>
                  <a:pt x="2565501" y="2490303"/>
                </a:lnTo>
                <a:lnTo>
                  <a:pt x="2611539" y="2482973"/>
                </a:lnTo>
                <a:lnTo>
                  <a:pt x="2657260" y="2474709"/>
                </a:lnTo>
                <a:lnTo>
                  <a:pt x="2702654" y="2465521"/>
                </a:lnTo>
                <a:lnTo>
                  <a:pt x="2747710" y="2455418"/>
                </a:lnTo>
                <a:lnTo>
                  <a:pt x="2792419" y="2444411"/>
                </a:lnTo>
                <a:lnTo>
                  <a:pt x="2836771" y="2432510"/>
                </a:lnTo>
                <a:lnTo>
                  <a:pt x="2880755" y="2419725"/>
                </a:lnTo>
                <a:lnTo>
                  <a:pt x="2924361" y="2406067"/>
                </a:lnTo>
                <a:lnTo>
                  <a:pt x="2967580" y="2391544"/>
                </a:lnTo>
                <a:lnTo>
                  <a:pt x="3010400" y="2376169"/>
                </a:lnTo>
                <a:lnTo>
                  <a:pt x="3052813" y="2359949"/>
                </a:lnTo>
                <a:lnTo>
                  <a:pt x="3094808" y="2342897"/>
                </a:lnTo>
                <a:lnTo>
                  <a:pt x="3136375" y="2325021"/>
                </a:lnTo>
                <a:lnTo>
                  <a:pt x="3177503" y="2306332"/>
                </a:lnTo>
                <a:lnTo>
                  <a:pt x="3218184" y="2286840"/>
                </a:lnTo>
                <a:lnTo>
                  <a:pt x="3258406" y="2266555"/>
                </a:lnTo>
                <a:lnTo>
                  <a:pt x="3298160" y="2245487"/>
                </a:lnTo>
                <a:lnTo>
                  <a:pt x="3337435" y="2223646"/>
                </a:lnTo>
                <a:lnTo>
                  <a:pt x="3376222" y="2201043"/>
                </a:lnTo>
                <a:lnTo>
                  <a:pt x="3414510" y="2177687"/>
                </a:lnTo>
                <a:lnTo>
                  <a:pt x="3452289" y="2153589"/>
                </a:lnTo>
                <a:lnTo>
                  <a:pt x="3489550" y="2128759"/>
                </a:lnTo>
                <a:lnTo>
                  <a:pt x="3526282" y="2103206"/>
                </a:lnTo>
                <a:lnTo>
                  <a:pt x="3562474" y="2076941"/>
                </a:lnTo>
                <a:lnTo>
                  <a:pt x="3598118" y="2049975"/>
                </a:lnTo>
                <a:lnTo>
                  <a:pt x="3633203" y="2022316"/>
                </a:lnTo>
                <a:lnTo>
                  <a:pt x="3667719" y="1993976"/>
                </a:lnTo>
                <a:lnTo>
                  <a:pt x="3701655" y="1964964"/>
                </a:lnTo>
                <a:lnTo>
                  <a:pt x="3735002" y="1935290"/>
                </a:lnTo>
                <a:lnTo>
                  <a:pt x="3767749" y="1904965"/>
                </a:lnTo>
                <a:lnTo>
                  <a:pt x="3799887" y="1873999"/>
                </a:lnTo>
                <a:lnTo>
                  <a:pt x="3831406" y="1842401"/>
                </a:lnTo>
                <a:lnTo>
                  <a:pt x="3862294" y="1810182"/>
                </a:lnTo>
                <a:lnTo>
                  <a:pt x="3892543" y="1777352"/>
                </a:lnTo>
                <a:lnTo>
                  <a:pt x="3922143" y="1743921"/>
                </a:lnTo>
                <a:lnTo>
                  <a:pt x="3951082" y="1709900"/>
                </a:lnTo>
                <a:lnTo>
                  <a:pt x="3979351" y="1675297"/>
                </a:lnTo>
                <a:lnTo>
                  <a:pt x="4006940" y="1640124"/>
                </a:lnTo>
                <a:lnTo>
                  <a:pt x="4033839" y="1604391"/>
                </a:lnTo>
                <a:lnTo>
                  <a:pt x="4060038" y="1568107"/>
                </a:lnTo>
                <a:lnTo>
                  <a:pt x="4085527" y="1531283"/>
                </a:lnTo>
                <a:lnTo>
                  <a:pt x="4110295" y="1493929"/>
                </a:lnTo>
                <a:lnTo>
                  <a:pt x="4134333" y="1456054"/>
                </a:lnTo>
                <a:lnTo>
                  <a:pt x="4157630" y="1417670"/>
                </a:lnTo>
                <a:lnTo>
                  <a:pt x="4180176" y="1378786"/>
                </a:lnTo>
                <a:lnTo>
                  <a:pt x="4201962" y="1339411"/>
                </a:lnTo>
                <a:lnTo>
                  <a:pt x="4222977" y="1299558"/>
                </a:lnTo>
                <a:lnTo>
                  <a:pt x="4243211" y="1259234"/>
                </a:lnTo>
                <a:lnTo>
                  <a:pt x="4262654" y="1218452"/>
                </a:lnTo>
                <a:lnTo>
                  <a:pt x="4281297" y="1177220"/>
                </a:lnTo>
                <a:lnTo>
                  <a:pt x="4299128" y="1135548"/>
                </a:lnTo>
                <a:lnTo>
                  <a:pt x="4316137" y="1093448"/>
                </a:lnTo>
                <a:lnTo>
                  <a:pt x="4332316" y="1050928"/>
                </a:lnTo>
                <a:lnTo>
                  <a:pt x="4347653" y="1008000"/>
                </a:lnTo>
                <a:lnTo>
                  <a:pt x="4362139" y="964673"/>
                </a:lnTo>
                <a:lnTo>
                  <a:pt x="4375763" y="920957"/>
                </a:lnTo>
                <a:lnTo>
                  <a:pt x="4388516" y="876862"/>
                </a:lnTo>
                <a:lnTo>
                  <a:pt x="4400387" y="832399"/>
                </a:lnTo>
                <a:lnTo>
                  <a:pt x="4411366" y="787578"/>
                </a:lnTo>
                <a:lnTo>
                  <a:pt x="4421444" y="742408"/>
                </a:lnTo>
                <a:lnTo>
                  <a:pt x="4430609" y="696900"/>
                </a:lnTo>
                <a:lnTo>
                  <a:pt x="4438853" y="651064"/>
                </a:lnTo>
                <a:lnTo>
                  <a:pt x="4446164" y="604910"/>
                </a:lnTo>
                <a:lnTo>
                  <a:pt x="4452533" y="558449"/>
                </a:lnTo>
                <a:lnTo>
                  <a:pt x="4457951" y="511689"/>
                </a:lnTo>
                <a:lnTo>
                  <a:pt x="4462405" y="464642"/>
                </a:lnTo>
                <a:lnTo>
                  <a:pt x="4465888" y="417317"/>
                </a:lnTo>
                <a:lnTo>
                  <a:pt x="4468388" y="369725"/>
                </a:lnTo>
                <a:lnTo>
                  <a:pt x="4469895" y="321875"/>
                </a:lnTo>
                <a:lnTo>
                  <a:pt x="4470400" y="273778"/>
                </a:lnTo>
                <a:lnTo>
                  <a:pt x="4469932" y="227481"/>
                </a:lnTo>
                <a:lnTo>
                  <a:pt x="4468535" y="181412"/>
                </a:lnTo>
                <a:lnTo>
                  <a:pt x="4466218" y="135581"/>
                </a:lnTo>
                <a:lnTo>
                  <a:pt x="4462990" y="89996"/>
                </a:lnTo>
                <a:lnTo>
                  <a:pt x="4458859" y="44667"/>
                </a:lnTo>
                <a:lnTo>
                  <a:pt x="4452059" y="0"/>
                </a:lnTo>
                <a:close/>
              </a:path>
            </a:pathLst>
          </a:custGeom>
          <a:solidFill>
            <a:srgbClr val="FFFFFF">
              <a:alpha val="79998"/>
            </a:srgbClr>
          </a:solidFill>
        </p:spPr>
        <p:txBody>
          <a:bodyPr wrap="square" lIns="0" tIns="0" rIns="0" bIns="0" rtlCol="0"/>
          <a:lstStyle/>
          <a:p>
            <a:endParaRPr/>
          </a:p>
        </p:txBody>
      </p:sp>
      <p:sp>
        <p:nvSpPr>
          <p:cNvPr id="4" name="object 4"/>
          <p:cNvSpPr/>
          <p:nvPr/>
        </p:nvSpPr>
        <p:spPr>
          <a:xfrm>
            <a:off x="6350000" y="0"/>
            <a:ext cx="4152900" cy="2349500"/>
          </a:xfrm>
          <a:custGeom>
            <a:avLst/>
            <a:gdLst/>
            <a:ahLst/>
            <a:cxnLst/>
            <a:rect l="l" t="t" r="r" b="b"/>
            <a:pathLst>
              <a:path w="4152900" h="2349500">
                <a:moveTo>
                  <a:pt x="4132792" y="0"/>
                </a:moveTo>
                <a:lnTo>
                  <a:pt x="20107" y="0"/>
                </a:lnTo>
                <a:lnTo>
                  <a:pt x="10721" y="61488"/>
                </a:lnTo>
                <a:lnTo>
                  <a:pt x="6054" y="114013"/>
                </a:lnTo>
                <a:lnTo>
                  <a:pt x="2701" y="166905"/>
                </a:lnTo>
                <a:lnTo>
                  <a:pt x="678" y="220147"/>
                </a:lnTo>
                <a:lnTo>
                  <a:pt x="0" y="273724"/>
                </a:lnTo>
                <a:lnTo>
                  <a:pt x="551" y="322033"/>
                </a:lnTo>
                <a:lnTo>
                  <a:pt x="2197" y="370072"/>
                </a:lnTo>
                <a:lnTo>
                  <a:pt x="4925" y="417828"/>
                </a:lnTo>
                <a:lnTo>
                  <a:pt x="8724" y="465291"/>
                </a:lnTo>
                <a:lnTo>
                  <a:pt x="13582" y="512447"/>
                </a:lnTo>
                <a:lnTo>
                  <a:pt x="19487" y="559285"/>
                </a:lnTo>
                <a:lnTo>
                  <a:pt x="26426" y="605793"/>
                </a:lnTo>
                <a:lnTo>
                  <a:pt x="34389" y="651960"/>
                </a:lnTo>
                <a:lnTo>
                  <a:pt x="43362" y="697772"/>
                </a:lnTo>
                <a:lnTo>
                  <a:pt x="53335" y="743219"/>
                </a:lnTo>
                <a:lnTo>
                  <a:pt x="64294" y="788287"/>
                </a:lnTo>
                <a:lnTo>
                  <a:pt x="76229" y="832967"/>
                </a:lnTo>
                <a:lnTo>
                  <a:pt x="89126" y="877244"/>
                </a:lnTo>
                <a:lnTo>
                  <a:pt x="102975" y="921108"/>
                </a:lnTo>
                <a:lnTo>
                  <a:pt x="117764" y="964546"/>
                </a:lnTo>
                <a:lnTo>
                  <a:pt x="133479" y="1007547"/>
                </a:lnTo>
                <a:lnTo>
                  <a:pt x="150110" y="1050098"/>
                </a:lnTo>
                <a:lnTo>
                  <a:pt x="167645" y="1092188"/>
                </a:lnTo>
                <a:lnTo>
                  <a:pt x="186071" y="1133805"/>
                </a:lnTo>
                <a:lnTo>
                  <a:pt x="205376" y="1174937"/>
                </a:lnTo>
                <a:lnTo>
                  <a:pt x="225550" y="1215571"/>
                </a:lnTo>
                <a:lnTo>
                  <a:pt x="246578" y="1255696"/>
                </a:lnTo>
                <a:lnTo>
                  <a:pt x="268451" y="1295301"/>
                </a:lnTo>
                <a:lnTo>
                  <a:pt x="291155" y="1334372"/>
                </a:lnTo>
                <a:lnTo>
                  <a:pt x="314680" y="1372898"/>
                </a:lnTo>
                <a:lnTo>
                  <a:pt x="339012" y="1410867"/>
                </a:lnTo>
                <a:lnTo>
                  <a:pt x="364140" y="1448268"/>
                </a:lnTo>
                <a:lnTo>
                  <a:pt x="390052" y="1485088"/>
                </a:lnTo>
                <a:lnTo>
                  <a:pt x="416736" y="1521315"/>
                </a:lnTo>
                <a:lnTo>
                  <a:pt x="444181" y="1556937"/>
                </a:lnTo>
                <a:lnTo>
                  <a:pt x="472373" y="1591943"/>
                </a:lnTo>
                <a:lnTo>
                  <a:pt x="501302" y="1626321"/>
                </a:lnTo>
                <a:lnTo>
                  <a:pt x="530955" y="1660057"/>
                </a:lnTo>
                <a:lnTo>
                  <a:pt x="561320" y="1693142"/>
                </a:lnTo>
                <a:lnTo>
                  <a:pt x="592386" y="1725562"/>
                </a:lnTo>
                <a:lnTo>
                  <a:pt x="624140" y="1757306"/>
                </a:lnTo>
                <a:lnTo>
                  <a:pt x="656570" y="1788361"/>
                </a:lnTo>
                <a:lnTo>
                  <a:pt x="689666" y="1818717"/>
                </a:lnTo>
                <a:lnTo>
                  <a:pt x="723414" y="1848360"/>
                </a:lnTo>
                <a:lnTo>
                  <a:pt x="757802" y="1877280"/>
                </a:lnTo>
                <a:lnTo>
                  <a:pt x="792819" y="1905463"/>
                </a:lnTo>
                <a:lnTo>
                  <a:pt x="828453" y="1932898"/>
                </a:lnTo>
                <a:lnTo>
                  <a:pt x="864692" y="1959574"/>
                </a:lnTo>
                <a:lnTo>
                  <a:pt x="901524" y="1985477"/>
                </a:lnTo>
                <a:lnTo>
                  <a:pt x="938937" y="2010597"/>
                </a:lnTo>
                <a:lnTo>
                  <a:pt x="976918" y="2034922"/>
                </a:lnTo>
                <a:lnTo>
                  <a:pt x="1015457" y="2058438"/>
                </a:lnTo>
                <a:lnTo>
                  <a:pt x="1054541" y="2081135"/>
                </a:lnTo>
                <a:lnTo>
                  <a:pt x="1094158" y="2103001"/>
                </a:lnTo>
                <a:lnTo>
                  <a:pt x="1134296" y="2124023"/>
                </a:lnTo>
                <a:lnTo>
                  <a:pt x="1174944" y="2144189"/>
                </a:lnTo>
                <a:lnTo>
                  <a:pt x="1216089" y="2163489"/>
                </a:lnTo>
                <a:lnTo>
                  <a:pt x="1257719" y="2181909"/>
                </a:lnTo>
                <a:lnTo>
                  <a:pt x="1299823" y="2199437"/>
                </a:lnTo>
                <a:lnTo>
                  <a:pt x="1342388" y="2216063"/>
                </a:lnTo>
                <a:lnTo>
                  <a:pt x="1385403" y="2231774"/>
                </a:lnTo>
                <a:lnTo>
                  <a:pt x="1428855" y="2246557"/>
                </a:lnTo>
                <a:lnTo>
                  <a:pt x="1472733" y="2260402"/>
                </a:lnTo>
                <a:lnTo>
                  <a:pt x="1517025" y="2273295"/>
                </a:lnTo>
                <a:lnTo>
                  <a:pt x="1561719" y="2285226"/>
                </a:lnTo>
                <a:lnTo>
                  <a:pt x="1606802" y="2296182"/>
                </a:lnTo>
                <a:lnTo>
                  <a:pt x="1652264" y="2306151"/>
                </a:lnTo>
                <a:lnTo>
                  <a:pt x="1698091" y="2315121"/>
                </a:lnTo>
                <a:lnTo>
                  <a:pt x="1744272" y="2323081"/>
                </a:lnTo>
                <a:lnTo>
                  <a:pt x="1790795" y="2330019"/>
                </a:lnTo>
                <a:lnTo>
                  <a:pt x="1837649" y="2335921"/>
                </a:lnTo>
                <a:lnTo>
                  <a:pt x="1884820" y="2340778"/>
                </a:lnTo>
                <a:lnTo>
                  <a:pt x="1932298" y="2344576"/>
                </a:lnTo>
                <a:lnTo>
                  <a:pt x="1980070" y="2347303"/>
                </a:lnTo>
                <a:lnTo>
                  <a:pt x="2028125" y="2348948"/>
                </a:lnTo>
                <a:lnTo>
                  <a:pt x="2076450" y="2349500"/>
                </a:lnTo>
                <a:lnTo>
                  <a:pt x="2124774" y="2348948"/>
                </a:lnTo>
                <a:lnTo>
                  <a:pt x="2172829" y="2347303"/>
                </a:lnTo>
                <a:lnTo>
                  <a:pt x="2220601" y="2344576"/>
                </a:lnTo>
                <a:lnTo>
                  <a:pt x="2268079" y="2340778"/>
                </a:lnTo>
                <a:lnTo>
                  <a:pt x="2315250" y="2335921"/>
                </a:lnTo>
                <a:lnTo>
                  <a:pt x="2362104" y="2330019"/>
                </a:lnTo>
                <a:lnTo>
                  <a:pt x="2408627" y="2323081"/>
                </a:lnTo>
                <a:lnTo>
                  <a:pt x="2454808" y="2315121"/>
                </a:lnTo>
                <a:lnTo>
                  <a:pt x="2500635" y="2306151"/>
                </a:lnTo>
                <a:lnTo>
                  <a:pt x="2546097" y="2296182"/>
                </a:lnTo>
                <a:lnTo>
                  <a:pt x="2591180" y="2285226"/>
                </a:lnTo>
                <a:lnTo>
                  <a:pt x="2635874" y="2273295"/>
                </a:lnTo>
                <a:lnTo>
                  <a:pt x="2680166" y="2260402"/>
                </a:lnTo>
                <a:lnTo>
                  <a:pt x="2724044" y="2246557"/>
                </a:lnTo>
                <a:lnTo>
                  <a:pt x="2767496" y="2231774"/>
                </a:lnTo>
                <a:lnTo>
                  <a:pt x="2810511" y="2216063"/>
                </a:lnTo>
                <a:lnTo>
                  <a:pt x="2853076" y="2199437"/>
                </a:lnTo>
                <a:lnTo>
                  <a:pt x="2895180" y="2181909"/>
                </a:lnTo>
                <a:lnTo>
                  <a:pt x="2936810" y="2163489"/>
                </a:lnTo>
                <a:lnTo>
                  <a:pt x="2977955" y="2144189"/>
                </a:lnTo>
                <a:lnTo>
                  <a:pt x="3018603" y="2124023"/>
                </a:lnTo>
                <a:lnTo>
                  <a:pt x="3058741" y="2103001"/>
                </a:lnTo>
                <a:lnTo>
                  <a:pt x="3098358" y="2081135"/>
                </a:lnTo>
                <a:lnTo>
                  <a:pt x="3137442" y="2058438"/>
                </a:lnTo>
                <a:lnTo>
                  <a:pt x="3175981" y="2034922"/>
                </a:lnTo>
                <a:lnTo>
                  <a:pt x="3213962" y="2010597"/>
                </a:lnTo>
                <a:lnTo>
                  <a:pt x="3251375" y="1985477"/>
                </a:lnTo>
                <a:lnTo>
                  <a:pt x="3288207" y="1959574"/>
                </a:lnTo>
                <a:lnTo>
                  <a:pt x="3324446" y="1932898"/>
                </a:lnTo>
                <a:lnTo>
                  <a:pt x="3360080" y="1905463"/>
                </a:lnTo>
                <a:lnTo>
                  <a:pt x="3395097" y="1877280"/>
                </a:lnTo>
                <a:lnTo>
                  <a:pt x="3429485" y="1848360"/>
                </a:lnTo>
                <a:lnTo>
                  <a:pt x="3463233" y="1818717"/>
                </a:lnTo>
                <a:lnTo>
                  <a:pt x="3496329" y="1788361"/>
                </a:lnTo>
                <a:lnTo>
                  <a:pt x="3528759" y="1757306"/>
                </a:lnTo>
                <a:lnTo>
                  <a:pt x="3560513" y="1725562"/>
                </a:lnTo>
                <a:lnTo>
                  <a:pt x="3591579" y="1693142"/>
                </a:lnTo>
                <a:lnTo>
                  <a:pt x="3621944" y="1660057"/>
                </a:lnTo>
                <a:lnTo>
                  <a:pt x="3651597" y="1626321"/>
                </a:lnTo>
                <a:lnTo>
                  <a:pt x="3680526" y="1591943"/>
                </a:lnTo>
                <a:lnTo>
                  <a:pt x="3708718" y="1556937"/>
                </a:lnTo>
                <a:lnTo>
                  <a:pt x="3736163" y="1521315"/>
                </a:lnTo>
                <a:lnTo>
                  <a:pt x="3762847" y="1485088"/>
                </a:lnTo>
                <a:lnTo>
                  <a:pt x="3788759" y="1448268"/>
                </a:lnTo>
                <a:lnTo>
                  <a:pt x="3813887" y="1410867"/>
                </a:lnTo>
                <a:lnTo>
                  <a:pt x="3838219" y="1372898"/>
                </a:lnTo>
                <a:lnTo>
                  <a:pt x="3861744" y="1334372"/>
                </a:lnTo>
                <a:lnTo>
                  <a:pt x="3884448" y="1295301"/>
                </a:lnTo>
                <a:lnTo>
                  <a:pt x="3906321" y="1255696"/>
                </a:lnTo>
                <a:lnTo>
                  <a:pt x="3927349" y="1215571"/>
                </a:lnTo>
                <a:lnTo>
                  <a:pt x="3947523" y="1174937"/>
                </a:lnTo>
                <a:lnTo>
                  <a:pt x="3966828" y="1133805"/>
                </a:lnTo>
                <a:lnTo>
                  <a:pt x="3985254" y="1092188"/>
                </a:lnTo>
                <a:lnTo>
                  <a:pt x="4002789" y="1050098"/>
                </a:lnTo>
                <a:lnTo>
                  <a:pt x="4019420" y="1007547"/>
                </a:lnTo>
                <a:lnTo>
                  <a:pt x="4035135" y="964546"/>
                </a:lnTo>
                <a:lnTo>
                  <a:pt x="4049924" y="921108"/>
                </a:lnTo>
                <a:lnTo>
                  <a:pt x="4063773" y="877244"/>
                </a:lnTo>
                <a:lnTo>
                  <a:pt x="4076670" y="832967"/>
                </a:lnTo>
                <a:lnTo>
                  <a:pt x="4088605" y="788287"/>
                </a:lnTo>
                <a:lnTo>
                  <a:pt x="4099564" y="743219"/>
                </a:lnTo>
                <a:lnTo>
                  <a:pt x="4109537" y="697772"/>
                </a:lnTo>
                <a:lnTo>
                  <a:pt x="4118510" y="651960"/>
                </a:lnTo>
                <a:lnTo>
                  <a:pt x="4126473" y="605793"/>
                </a:lnTo>
                <a:lnTo>
                  <a:pt x="4133412" y="559285"/>
                </a:lnTo>
                <a:lnTo>
                  <a:pt x="4139317" y="512447"/>
                </a:lnTo>
                <a:lnTo>
                  <a:pt x="4144175" y="465291"/>
                </a:lnTo>
                <a:lnTo>
                  <a:pt x="4147974" y="417828"/>
                </a:lnTo>
                <a:lnTo>
                  <a:pt x="4150702" y="370072"/>
                </a:lnTo>
                <a:lnTo>
                  <a:pt x="4152348" y="322033"/>
                </a:lnTo>
                <a:lnTo>
                  <a:pt x="4152900" y="273724"/>
                </a:lnTo>
                <a:lnTo>
                  <a:pt x="4152221" y="220147"/>
                </a:lnTo>
                <a:lnTo>
                  <a:pt x="4150198" y="166905"/>
                </a:lnTo>
                <a:lnTo>
                  <a:pt x="4146845" y="114013"/>
                </a:lnTo>
                <a:lnTo>
                  <a:pt x="4142178" y="61488"/>
                </a:lnTo>
                <a:lnTo>
                  <a:pt x="4132792" y="0"/>
                </a:lnTo>
                <a:close/>
              </a:path>
            </a:pathLst>
          </a:custGeom>
          <a:solidFill>
            <a:srgbClr val="FFFFFF"/>
          </a:solidFill>
        </p:spPr>
        <p:txBody>
          <a:bodyPr wrap="square" lIns="0" tIns="0" rIns="0" bIns="0" rtlCol="0"/>
          <a:lstStyle/>
          <a:p>
            <a:endParaRPr/>
          </a:p>
        </p:txBody>
      </p:sp>
      <p:sp>
        <p:nvSpPr>
          <p:cNvPr id="5" name="object 5"/>
          <p:cNvSpPr txBox="1"/>
          <p:nvPr/>
        </p:nvSpPr>
        <p:spPr>
          <a:xfrm>
            <a:off x="391159" y="1424940"/>
            <a:ext cx="6072443" cy="4814138"/>
          </a:xfrm>
          <a:prstGeom prst="rect">
            <a:avLst/>
          </a:prstGeom>
        </p:spPr>
        <p:txBody>
          <a:bodyPr vert="horz" wrap="square" lIns="0" tIns="33020" rIns="0" bIns="0" rtlCol="0">
            <a:spAutoFit/>
          </a:bodyPr>
          <a:lstStyle/>
          <a:p>
            <a:pPr marL="241300" marR="5080" indent="-228600">
              <a:lnSpc>
                <a:spcPct val="150000"/>
              </a:lnSpc>
              <a:spcBef>
                <a:spcPts val="260"/>
              </a:spcBef>
              <a:buChar char="•"/>
              <a:tabLst>
                <a:tab pos="241300" algn="l"/>
              </a:tabLst>
            </a:pPr>
            <a:r>
              <a:rPr sz="1400" spc="-40" dirty="0">
                <a:solidFill>
                  <a:srgbClr val="FFFFFF"/>
                </a:solidFill>
                <a:latin typeface="Arial"/>
                <a:cs typeface="Arial"/>
              </a:rPr>
              <a:t>Tenby </a:t>
            </a:r>
            <a:r>
              <a:rPr sz="1400" dirty="0">
                <a:solidFill>
                  <a:srgbClr val="FFFFFF"/>
                </a:solidFill>
                <a:latin typeface="Arial"/>
                <a:cs typeface="Arial"/>
              </a:rPr>
              <a:t>is a </a:t>
            </a:r>
            <a:r>
              <a:rPr sz="1400" spc="-5" dirty="0">
                <a:solidFill>
                  <a:srgbClr val="FFFFFF"/>
                </a:solidFill>
                <a:latin typeface="Arial"/>
                <a:cs typeface="Arial"/>
              </a:rPr>
              <a:t>lovely seaside town </a:t>
            </a:r>
            <a:r>
              <a:rPr sz="1400" dirty="0">
                <a:solidFill>
                  <a:srgbClr val="FFFFFF"/>
                </a:solidFill>
                <a:latin typeface="Arial"/>
                <a:cs typeface="Arial"/>
              </a:rPr>
              <a:t>in </a:t>
            </a:r>
            <a:r>
              <a:rPr sz="1400" spc="-10" dirty="0">
                <a:solidFill>
                  <a:srgbClr val="FFFFFF"/>
                </a:solidFill>
                <a:latin typeface="Arial"/>
                <a:cs typeface="Arial"/>
              </a:rPr>
              <a:t>Wales. </a:t>
            </a:r>
            <a:r>
              <a:rPr sz="1400" spc="-5" dirty="0">
                <a:solidFill>
                  <a:srgbClr val="FFFFFF"/>
                </a:solidFill>
                <a:latin typeface="Arial"/>
                <a:cs typeface="Arial"/>
              </a:rPr>
              <a:t>According to </a:t>
            </a:r>
            <a:r>
              <a:rPr sz="1400" spc="-10" dirty="0">
                <a:solidFill>
                  <a:srgbClr val="FFFFFF"/>
                </a:solidFill>
                <a:latin typeface="Arial"/>
                <a:cs typeface="Arial"/>
              </a:rPr>
              <a:t>West  </a:t>
            </a:r>
            <a:r>
              <a:rPr sz="1400" spc="-15" dirty="0">
                <a:solidFill>
                  <a:srgbClr val="FFFFFF"/>
                </a:solidFill>
                <a:latin typeface="Arial"/>
                <a:cs typeface="Arial"/>
              </a:rPr>
              <a:t>Wales </a:t>
            </a:r>
            <a:r>
              <a:rPr sz="1400" spc="-5" dirty="0">
                <a:solidFill>
                  <a:srgbClr val="FFFFFF"/>
                </a:solidFill>
                <a:latin typeface="Arial"/>
                <a:cs typeface="Arial"/>
              </a:rPr>
              <a:t>Holiday Cottages (2020), local residents </a:t>
            </a:r>
            <a:r>
              <a:rPr sz="1400" b="1" spc="-5" dirty="0">
                <a:solidFill>
                  <a:srgbClr val="FFFFFF"/>
                </a:solidFill>
                <a:latin typeface="Arial"/>
                <a:cs typeface="Arial"/>
              </a:rPr>
              <a:t>call </a:t>
            </a:r>
            <a:r>
              <a:rPr sz="1400" b="1" spc="-30" dirty="0">
                <a:solidFill>
                  <a:srgbClr val="FFFFFF"/>
                </a:solidFill>
                <a:latin typeface="Arial"/>
                <a:cs typeface="Arial"/>
              </a:rPr>
              <a:t>Tenby  </a:t>
            </a:r>
            <a:r>
              <a:rPr sz="1400" b="1" spc="-5" dirty="0">
                <a:solidFill>
                  <a:srgbClr val="FFFFFF"/>
                </a:solidFill>
                <a:latin typeface="Arial"/>
                <a:cs typeface="Arial"/>
              </a:rPr>
              <a:t>the prettiest seaside town in </a:t>
            </a:r>
            <a:r>
              <a:rPr sz="1400" b="1" spc="-15" dirty="0">
                <a:solidFill>
                  <a:srgbClr val="FFFFFF"/>
                </a:solidFill>
                <a:latin typeface="Arial"/>
                <a:cs typeface="Arial"/>
              </a:rPr>
              <a:t>Wales. </a:t>
            </a:r>
            <a:r>
              <a:rPr sz="1400" b="1" spc="-10" dirty="0">
                <a:solidFill>
                  <a:srgbClr val="FFFFFF"/>
                </a:solidFill>
                <a:latin typeface="Arial"/>
                <a:cs typeface="Arial"/>
              </a:rPr>
              <a:t>The </a:t>
            </a:r>
            <a:r>
              <a:rPr sz="1400" b="1" spc="-5" dirty="0">
                <a:solidFill>
                  <a:srgbClr val="FFFFFF"/>
                </a:solidFill>
                <a:latin typeface="Arial"/>
                <a:cs typeface="Arial"/>
              </a:rPr>
              <a:t>original town  was called Dinbych </a:t>
            </a:r>
            <a:r>
              <a:rPr sz="1400" b="1" dirty="0">
                <a:solidFill>
                  <a:srgbClr val="FFFFFF"/>
                </a:solidFill>
                <a:latin typeface="Arial"/>
                <a:cs typeface="Arial"/>
              </a:rPr>
              <a:t>y </a:t>
            </a:r>
            <a:r>
              <a:rPr sz="1400" b="1" spc="-5" dirty="0">
                <a:solidFill>
                  <a:srgbClr val="FFFFFF"/>
                </a:solidFill>
                <a:latin typeface="Arial"/>
                <a:cs typeface="Arial"/>
              </a:rPr>
              <a:t>Pysgod, </a:t>
            </a:r>
            <a:r>
              <a:rPr sz="1400" b="1" spc="-10" dirty="0">
                <a:solidFill>
                  <a:srgbClr val="FFFFFF"/>
                </a:solidFill>
                <a:latin typeface="Arial"/>
                <a:cs typeface="Arial"/>
              </a:rPr>
              <a:t>Welsh </a:t>
            </a:r>
            <a:r>
              <a:rPr sz="1400" b="1" spc="-5" dirty="0">
                <a:solidFill>
                  <a:srgbClr val="FFFFFF"/>
                </a:solidFill>
                <a:latin typeface="Arial"/>
                <a:cs typeface="Arial"/>
              </a:rPr>
              <a:t>for "little town </a:t>
            </a:r>
            <a:r>
              <a:rPr sz="1400" b="1" spc="-10" dirty="0">
                <a:solidFill>
                  <a:srgbClr val="FFFFFF"/>
                </a:solidFill>
                <a:latin typeface="Arial"/>
                <a:cs typeface="Arial"/>
              </a:rPr>
              <a:t>of  </a:t>
            </a:r>
            <a:r>
              <a:rPr sz="1400" b="1" spc="-5" dirty="0">
                <a:solidFill>
                  <a:srgbClr val="FFFFFF"/>
                </a:solidFill>
                <a:latin typeface="Arial"/>
                <a:cs typeface="Arial"/>
              </a:rPr>
              <a:t>fishes”. </a:t>
            </a:r>
            <a:r>
              <a:rPr sz="1400" b="1" spc="-10" dirty="0">
                <a:solidFill>
                  <a:srgbClr val="FFFFFF"/>
                </a:solidFill>
                <a:latin typeface="Arial"/>
                <a:cs typeface="Arial"/>
              </a:rPr>
              <a:t>This </a:t>
            </a:r>
            <a:r>
              <a:rPr sz="1400" b="1" spc="-5" dirty="0">
                <a:solidFill>
                  <a:srgbClr val="FFFFFF"/>
                </a:solidFill>
                <a:latin typeface="Arial"/>
                <a:cs typeface="Arial"/>
              </a:rPr>
              <a:t>town was </a:t>
            </a:r>
            <a:r>
              <a:rPr sz="1400" b="1" spc="-10" dirty="0">
                <a:solidFill>
                  <a:srgbClr val="FFFFFF"/>
                </a:solidFill>
                <a:latin typeface="Arial"/>
                <a:cs typeface="Arial"/>
              </a:rPr>
              <a:t>built </a:t>
            </a:r>
            <a:r>
              <a:rPr sz="1400" b="1" spc="-5" dirty="0">
                <a:solidFill>
                  <a:srgbClr val="FFFFFF"/>
                </a:solidFill>
                <a:latin typeface="Arial"/>
                <a:cs typeface="Arial"/>
              </a:rPr>
              <a:t>and formed by the Normans  and some of its old town walls remain currently </a:t>
            </a:r>
            <a:r>
              <a:rPr sz="1400" b="1" spc="-10" dirty="0">
                <a:solidFill>
                  <a:srgbClr val="FFFFFF"/>
                </a:solidFill>
                <a:latin typeface="Arial"/>
                <a:cs typeface="Arial"/>
              </a:rPr>
              <a:t>however  only </a:t>
            </a:r>
            <a:r>
              <a:rPr sz="1400" b="1" dirty="0">
                <a:solidFill>
                  <a:srgbClr val="FFFFFF"/>
                </a:solidFill>
                <a:latin typeface="Arial"/>
                <a:cs typeface="Arial"/>
              </a:rPr>
              <a:t>a </a:t>
            </a:r>
            <a:r>
              <a:rPr sz="1400" b="1" spc="-5" dirty="0">
                <a:solidFill>
                  <a:srgbClr val="FFFFFF"/>
                </a:solidFill>
                <a:latin typeface="Arial"/>
                <a:cs typeface="Arial"/>
              </a:rPr>
              <a:t>small town keep remains from the towns</a:t>
            </a:r>
            <a:r>
              <a:rPr sz="1400" b="1" spc="-55" dirty="0">
                <a:solidFill>
                  <a:srgbClr val="FFFFFF"/>
                </a:solidFill>
                <a:latin typeface="Arial"/>
                <a:cs typeface="Arial"/>
              </a:rPr>
              <a:t> </a:t>
            </a:r>
            <a:r>
              <a:rPr sz="1400" b="1" spc="-5" dirty="0">
                <a:solidFill>
                  <a:srgbClr val="FFFFFF"/>
                </a:solidFill>
                <a:latin typeface="Arial"/>
                <a:cs typeface="Arial"/>
              </a:rPr>
              <a:t>castle.</a:t>
            </a:r>
            <a:endParaRPr sz="1400" dirty="0">
              <a:latin typeface="Arial"/>
              <a:cs typeface="Arial"/>
            </a:endParaRPr>
          </a:p>
          <a:p>
            <a:pPr marL="241300" marR="5080" indent="-228600">
              <a:lnSpc>
                <a:spcPct val="150000"/>
              </a:lnSpc>
              <a:spcBef>
                <a:spcPts val="1019"/>
              </a:spcBef>
              <a:buFont typeface="Arial"/>
              <a:buChar char="•"/>
              <a:tabLst>
                <a:tab pos="241300" algn="l"/>
              </a:tabLst>
            </a:pPr>
            <a:r>
              <a:rPr sz="1400" b="1" spc="-10" dirty="0">
                <a:solidFill>
                  <a:srgbClr val="FFFFFF"/>
                </a:solidFill>
                <a:latin typeface="Arial"/>
                <a:cs typeface="Arial"/>
              </a:rPr>
              <a:t>The purpose </a:t>
            </a:r>
            <a:r>
              <a:rPr sz="1400" b="1" spc="-5" dirty="0">
                <a:solidFill>
                  <a:srgbClr val="FFFFFF"/>
                </a:solidFill>
                <a:latin typeface="Arial"/>
                <a:cs typeface="Arial"/>
              </a:rPr>
              <a:t>of the marketing plan is to attract </a:t>
            </a:r>
            <a:r>
              <a:rPr sz="1400" b="1" spc="-10" dirty="0">
                <a:solidFill>
                  <a:srgbClr val="FFFFFF"/>
                </a:solidFill>
                <a:latin typeface="Arial"/>
                <a:cs typeface="Arial"/>
              </a:rPr>
              <a:t>attention  </a:t>
            </a:r>
            <a:r>
              <a:rPr sz="1400" b="1" spc="-5" dirty="0">
                <a:solidFill>
                  <a:srgbClr val="FFFFFF"/>
                </a:solidFill>
                <a:latin typeface="Arial"/>
                <a:cs typeface="Arial"/>
              </a:rPr>
              <a:t>from the target </a:t>
            </a:r>
            <a:r>
              <a:rPr sz="1400" b="1" spc="-10" dirty="0">
                <a:solidFill>
                  <a:srgbClr val="FFFFFF"/>
                </a:solidFill>
                <a:latin typeface="Arial"/>
                <a:cs typeface="Arial"/>
              </a:rPr>
              <a:t>audience </a:t>
            </a:r>
            <a:r>
              <a:rPr sz="1400" b="1" spc="-5" dirty="0">
                <a:solidFill>
                  <a:srgbClr val="FFFFFF"/>
                </a:solidFill>
                <a:latin typeface="Arial"/>
                <a:cs typeface="Arial"/>
              </a:rPr>
              <a:t>to the tourist </a:t>
            </a:r>
            <a:r>
              <a:rPr sz="1400" b="1" spc="-10" dirty="0">
                <a:solidFill>
                  <a:srgbClr val="FFFFFF"/>
                </a:solidFill>
                <a:latin typeface="Arial"/>
                <a:cs typeface="Arial"/>
              </a:rPr>
              <a:t>destination </a:t>
            </a:r>
            <a:r>
              <a:rPr sz="1400" b="1" spc="-5" dirty="0">
                <a:solidFill>
                  <a:srgbClr val="FFFFFF"/>
                </a:solidFill>
                <a:latin typeface="Arial"/>
                <a:cs typeface="Arial"/>
              </a:rPr>
              <a:t>to </a:t>
            </a:r>
            <a:r>
              <a:rPr sz="1400" b="1" spc="-10" dirty="0">
                <a:solidFill>
                  <a:srgbClr val="FFFFFF"/>
                </a:solidFill>
                <a:latin typeface="Arial"/>
                <a:cs typeface="Arial"/>
              </a:rPr>
              <a:t>be  </a:t>
            </a:r>
            <a:r>
              <a:rPr sz="1400" b="1" spc="-5" dirty="0">
                <a:solidFill>
                  <a:srgbClr val="FFFFFF"/>
                </a:solidFill>
                <a:latin typeface="Arial"/>
                <a:cs typeface="Arial"/>
              </a:rPr>
              <a:t>able to </a:t>
            </a:r>
            <a:r>
              <a:rPr sz="1400" b="1" spc="-10" dirty="0">
                <a:solidFill>
                  <a:srgbClr val="FFFFFF"/>
                </a:solidFill>
                <a:latin typeface="Arial"/>
                <a:cs typeface="Arial"/>
              </a:rPr>
              <a:t>obtain </a:t>
            </a:r>
            <a:r>
              <a:rPr sz="1400" b="1" dirty="0">
                <a:solidFill>
                  <a:srgbClr val="FFFFFF"/>
                </a:solidFill>
                <a:latin typeface="Arial"/>
                <a:cs typeface="Arial"/>
              </a:rPr>
              <a:t>a </a:t>
            </a:r>
            <a:r>
              <a:rPr sz="1400" b="1" spc="-5" dirty="0">
                <a:solidFill>
                  <a:srgbClr val="FFFFFF"/>
                </a:solidFill>
                <a:latin typeface="Arial"/>
                <a:cs typeface="Arial"/>
              </a:rPr>
              <a:t>contract to promote </a:t>
            </a:r>
            <a:r>
              <a:rPr sz="1400" b="1" dirty="0">
                <a:solidFill>
                  <a:srgbClr val="FFFFFF"/>
                </a:solidFill>
                <a:latin typeface="Arial"/>
                <a:cs typeface="Arial"/>
              </a:rPr>
              <a:t>a </a:t>
            </a:r>
            <a:r>
              <a:rPr sz="1400" b="1" spc="-10" dirty="0">
                <a:solidFill>
                  <a:srgbClr val="FFFFFF"/>
                </a:solidFill>
                <a:latin typeface="Arial"/>
                <a:cs typeface="Arial"/>
              </a:rPr>
              <a:t>Welsh </a:t>
            </a:r>
            <a:r>
              <a:rPr sz="1400" b="1" spc="-5" dirty="0">
                <a:solidFill>
                  <a:srgbClr val="FFFFFF"/>
                </a:solidFill>
                <a:latin typeface="Arial"/>
                <a:cs typeface="Arial"/>
              </a:rPr>
              <a:t>coastal town  for the tourist</a:t>
            </a:r>
            <a:r>
              <a:rPr sz="1400" b="1" spc="-15" dirty="0">
                <a:solidFill>
                  <a:srgbClr val="FFFFFF"/>
                </a:solidFill>
                <a:latin typeface="Arial"/>
                <a:cs typeface="Arial"/>
              </a:rPr>
              <a:t> </a:t>
            </a:r>
            <a:r>
              <a:rPr sz="1400" b="1" spc="-10" dirty="0">
                <a:solidFill>
                  <a:srgbClr val="FFFFFF"/>
                </a:solidFill>
                <a:latin typeface="Arial"/>
                <a:cs typeface="Arial"/>
              </a:rPr>
              <a:t>destination.</a:t>
            </a:r>
            <a:endParaRPr sz="1400" dirty="0">
              <a:latin typeface="Arial"/>
              <a:cs typeface="Arial"/>
            </a:endParaRPr>
          </a:p>
          <a:p>
            <a:pPr marL="241300" marR="5080" indent="-228600">
              <a:lnSpc>
                <a:spcPct val="150000"/>
              </a:lnSpc>
              <a:spcBef>
                <a:spcPts val="960"/>
              </a:spcBef>
              <a:buFont typeface="Arial"/>
              <a:buChar char="•"/>
              <a:tabLst>
                <a:tab pos="241300" algn="l"/>
              </a:tabLst>
            </a:pPr>
            <a:r>
              <a:rPr sz="1400" b="1" spc="-10" dirty="0">
                <a:solidFill>
                  <a:srgbClr val="FFFFFF"/>
                </a:solidFill>
                <a:latin typeface="Arial"/>
                <a:cs typeface="Arial"/>
              </a:rPr>
              <a:t>This </a:t>
            </a:r>
            <a:r>
              <a:rPr sz="1400" b="1" spc="-5" dirty="0">
                <a:solidFill>
                  <a:srgbClr val="FFFFFF"/>
                </a:solidFill>
                <a:latin typeface="Arial"/>
                <a:cs typeface="Arial"/>
              </a:rPr>
              <a:t>town was prepared for the </a:t>
            </a:r>
            <a:r>
              <a:rPr sz="1400" b="1" spc="-10" dirty="0">
                <a:solidFill>
                  <a:srgbClr val="FFFFFF"/>
                </a:solidFill>
                <a:latin typeface="Arial"/>
                <a:cs typeface="Arial"/>
              </a:rPr>
              <a:t>public </a:t>
            </a:r>
            <a:r>
              <a:rPr sz="1400" b="1" spc="-5" dirty="0">
                <a:solidFill>
                  <a:srgbClr val="FFFFFF"/>
                </a:solidFill>
                <a:latin typeface="Arial"/>
                <a:cs typeface="Arial"/>
              </a:rPr>
              <a:t>to use/ pass </a:t>
            </a:r>
            <a:r>
              <a:rPr sz="1400" b="1" spc="-40" dirty="0">
                <a:solidFill>
                  <a:srgbClr val="FFFFFF"/>
                </a:solidFill>
                <a:latin typeface="Arial"/>
                <a:cs typeface="Arial"/>
              </a:rPr>
              <a:t>by. </a:t>
            </a:r>
            <a:r>
              <a:rPr sz="1400" b="1" spc="-5" dirty="0">
                <a:solidFill>
                  <a:srgbClr val="FFFFFF"/>
                </a:solidFill>
                <a:latin typeface="Arial"/>
                <a:cs typeface="Arial"/>
              </a:rPr>
              <a:t>It  is </a:t>
            </a:r>
            <a:r>
              <a:rPr sz="1400" b="1" spc="-10" dirty="0">
                <a:solidFill>
                  <a:srgbClr val="FFFFFF"/>
                </a:solidFill>
                <a:latin typeface="Arial"/>
                <a:cs typeface="Arial"/>
              </a:rPr>
              <a:t>known </a:t>
            </a:r>
            <a:r>
              <a:rPr sz="1400" b="1" spc="-5" dirty="0">
                <a:solidFill>
                  <a:srgbClr val="FFFFFF"/>
                </a:solidFill>
                <a:latin typeface="Arial"/>
                <a:cs typeface="Arial"/>
              </a:rPr>
              <a:t>as </a:t>
            </a:r>
            <a:r>
              <a:rPr sz="1400" b="1" dirty="0">
                <a:solidFill>
                  <a:srgbClr val="FFFFFF"/>
                </a:solidFill>
                <a:latin typeface="Arial"/>
                <a:cs typeface="Arial"/>
              </a:rPr>
              <a:t>a </a:t>
            </a:r>
            <a:r>
              <a:rPr sz="1400" b="1" spc="-5" dirty="0">
                <a:solidFill>
                  <a:srgbClr val="FFFFFF"/>
                </a:solidFill>
                <a:latin typeface="Arial"/>
                <a:cs typeface="Arial"/>
              </a:rPr>
              <a:t>common place for tourists to visit as </a:t>
            </a:r>
            <a:r>
              <a:rPr sz="1400" b="1" spc="-10" dirty="0">
                <a:solidFill>
                  <a:srgbClr val="FFFFFF"/>
                </a:solidFill>
                <a:latin typeface="Arial"/>
                <a:cs typeface="Arial"/>
              </a:rPr>
              <a:t>they  </a:t>
            </a:r>
            <a:r>
              <a:rPr sz="1400" b="1" spc="-5" dirty="0">
                <a:solidFill>
                  <a:srgbClr val="FFFFFF"/>
                </a:solidFill>
                <a:latin typeface="Arial"/>
                <a:cs typeface="Arial"/>
              </a:rPr>
              <a:t>feature </a:t>
            </a:r>
            <a:r>
              <a:rPr sz="1400" b="1" spc="-10" dirty="0">
                <a:solidFill>
                  <a:srgbClr val="FFFFFF"/>
                </a:solidFill>
                <a:latin typeface="Arial"/>
                <a:cs typeface="Arial"/>
              </a:rPr>
              <a:t>boat </a:t>
            </a:r>
            <a:r>
              <a:rPr sz="1400" b="1" spc="-5" dirty="0">
                <a:solidFill>
                  <a:srgbClr val="FFFFFF"/>
                </a:solidFill>
                <a:latin typeface="Arial"/>
                <a:cs typeface="Arial"/>
              </a:rPr>
              <a:t>trips that go from </a:t>
            </a:r>
            <a:r>
              <a:rPr sz="1400" b="1" spc="-30" dirty="0">
                <a:solidFill>
                  <a:srgbClr val="FFFFFF"/>
                </a:solidFill>
                <a:latin typeface="Arial"/>
                <a:cs typeface="Arial"/>
              </a:rPr>
              <a:t>Tenby </a:t>
            </a:r>
            <a:r>
              <a:rPr sz="1400" b="1" spc="-5" dirty="0">
                <a:solidFill>
                  <a:srgbClr val="FFFFFF"/>
                </a:solidFill>
                <a:latin typeface="Arial"/>
                <a:cs typeface="Arial"/>
              </a:rPr>
              <a:t>Harbour to Caldey  </a:t>
            </a:r>
            <a:r>
              <a:rPr sz="1400" b="1" spc="-10" dirty="0">
                <a:solidFill>
                  <a:srgbClr val="FFFFFF"/>
                </a:solidFill>
                <a:latin typeface="Arial"/>
                <a:cs typeface="Arial"/>
              </a:rPr>
              <a:t>Island. </a:t>
            </a:r>
            <a:r>
              <a:rPr sz="1400" b="1" spc="-5" dirty="0">
                <a:solidFill>
                  <a:srgbClr val="FFFFFF"/>
                </a:solidFill>
                <a:latin typeface="Arial"/>
                <a:cs typeface="Arial"/>
              </a:rPr>
              <a:t>It also </a:t>
            </a:r>
            <a:r>
              <a:rPr sz="1400" b="1" spc="-10" dirty="0">
                <a:solidFill>
                  <a:srgbClr val="FFFFFF"/>
                </a:solidFill>
                <a:latin typeface="Arial"/>
                <a:cs typeface="Arial"/>
              </a:rPr>
              <a:t>includes </a:t>
            </a:r>
            <a:r>
              <a:rPr sz="1400" b="1" spc="-5" dirty="0">
                <a:solidFill>
                  <a:srgbClr val="FFFFFF"/>
                </a:solidFill>
                <a:latin typeface="Arial"/>
                <a:cs typeface="Arial"/>
              </a:rPr>
              <a:t>fun activites and features that are  accessible for all ages, as well as </a:t>
            </a:r>
            <a:r>
              <a:rPr sz="1400" b="1" spc="-10" dirty="0">
                <a:solidFill>
                  <a:srgbClr val="FFFFFF"/>
                </a:solidFill>
                <a:latin typeface="Arial"/>
                <a:cs typeface="Arial"/>
              </a:rPr>
              <a:t>being </a:t>
            </a:r>
            <a:r>
              <a:rPr sz="1400" b="1" spc="-5" dirty="0">
                <a:solidFill>
                  <a:srgbClr val="FFFFFF"/>
                </a:solidFill>
                <a:latin typeface="Arial"/>
                <a:cs typeface="Arial"/>
              </a:rPr>
              <a:t>family friendly  such as, </a:t>
            </a:r>
            <a:r>
              <a:rPr sz="1400" b="1" spc="-10" dirty="0">
                <a:solidFill>
                  <a:srgbClr val="FFFFFF"/>
                </a:solidFill>
                <a:latin typeface="Arial"/>
                <a:cs typeface="Arial"/>
              </a:rPr>
              <a:t>going </a:t>
            </a:r>
            <a:r>
              <a:rPr sz="1400" b="1" spc="-5" dirty="0">
                <a:solidFill>
                  <a:srgbClr val="FFFFFF"/>
                </a:solidFill>
                <a:latin typeface="Arial"/>
                <a:cs typeface="Arial"/>
              </a:rPr>
              <a:t>to the </a:t>
            </a:r>
            <a:r>
              <a:rPr sz="1400" b="1" spc="-10" dirty="0">
                <a:solidFill>
                  <a:srgbClr val="FFFFFF"/>
                </a:solidFill>
                <a:latin typeface="Arial"/>
                <a:cs typeface="Arial"/>
              </a:rPr>
              <a:t>Dinosaur</a:t>
            </a:r>
            <a:r>
              <a:rPr sz="1400" b="1" spc="-20" dirty="0">
                <a:solidFill>
                  <a:srgbClr val="FFFFFF"/>
                </a:solidFill>
                <a:latin typeface="Arial"/>
                <a:cs typeface="Arial"/>
              </a:rPr>
              <a:t> </a:t>
            </a:r>
            <a:r>
              <a:rPr sz="1400" b="1" spc="-5" dirty="0">
                <a:solidFill>
                  <a:srgbClr val="FFFFFF"/>
                </a:solidFill>
                <a:latin typeface="Arial"/>
                <a:cs typeface="Arial"/>
              </a:rPr>
              <a:t>Park.</a:t>
            </a:r>
            <a:endParaRPr sz="1400" dirty="0">
              <a:latin typeface="Arial"/>
              <a:cs typeface="Arial"/>
            </a:endParaRPr>
          </a:p>
        </p:txBody>
      </p:sp>
      <p:sp>
        <p:nvSpPr>
          <p:cNvPr id="6" name="object 6"/>
          <p:cNvSpPr/>
          <p:nvPr/>
        </p:nvSpPr>
        <p:spPr>
          <a:xfrm>
            <a:off x="7226300" y="2908300"/>
            <a:ext cx="4965700" cy="3949700"/>
          </a:xfrm>
          <a:custGeom>
            <a:avLst/>
            <a:gdLst/>
            <a:ahLst/>
            <a:cxnLst/>
            <a:rect l="l" t="t" r="r" b="b"/>
            <a:pathLst>
              <a:path w="4965700" h="3949700">
                <a:moveTo>
                  <a:pt x="2748314" y="0"/>
                </a:moveTo>
                <a:lnTo>
                  <a:pt x="2699970" y="416"/>
                </a:lnTo>
                <a:lnTo>
                  <a:pt x="2651829" y="1662"/>
                </a:lnTo>
                <a:lnTo>
                  <a:pt x="2603896" y="3731"/>
                </a:lnTo>
                <a:lnTo>
                  <a:pt x="2556179" y="6615"/>
                </a:lnTo>
                <a:lnTo>
                  <a:pt x="2508685" y="10307"/>
                </a:lnTo>
                <a:lnTo>
                  <a:pt x="2461419" y="14802"/>
                </a:lnTo>
                <a:lnTo>
                  <a:pt x="2414390" y="20091"/>
                </a:lnTo>
                <a:lnTo>
                  <a:pt x="2367603" y="26169"/>
                </a:lnTo>
                <a:lnTo>
                  <a:pt x="2321066" y="33028"/>
                </a:lnTo>
                <a:lnTo>
                  <a:pt x="2274786" y="40662"/>
                </a:lnTo>
                <a:lnTo>
                  <a:pt x="2228769" y="49064"/>
                </a:lnTo>
                <a:lnTo>
                  <a:pt x="2183022" y="58227"/>
                </a:lnTo>
                <a:lnTo>
                  <a:pt x="2137551" y="68144"/>
                </a:lnTo>
                <a:lnTo>
                  <a:pt x="2092365" y="78808"/>
                </a:lnTo>
                <a:lnTo>
                  <a:pt x="2047469" y="90213"/>
                </a:lnTo>
                <a:lnTo>
                  <a:pt x="2002870" y="102352"/>
                </a:lnTo>
                <a:lnTo>
                  <a:pt x="1958576" y="115217"/>
                </a:lnTo>
                <a:lnTo>
                  <a:pt x="1914592" y="128803"/>
                </a:lnTo>
                <a:lnTo>
                  <a:pt x="1870927" y="143102"/>
                </a:lnTo>
                <a:lnTo>
                  <a:pt x="1827585" y="158107"/>
                </a:lnTo>
                <a:lnTo>
                  <a:pt x="1784576" y="173812"/>
                </a:lnTo>
                <a:lnTo>
                  <a:pt x="1741904" y="190210"/>
                </a:lnTo>
                <a:lnTo>
                  <a:pt x="1699578" y="207294"/>
                </a:lnTo>
                <a:lnTo>
                  <a:pt x="1657603" y="225057"/>
                </a:lnTo>
                <a:lnTo>
                  <a:pt x="1615987" y="243492"/>
                </a:lnTo>
                <a:lnTo>
                  <a:pt x="1574736" y="262594"/>
                </a:lnTo>
                <a:lnTo>
                  <a:pt x="1533858" y="282353"/>
                </a:lnTo>
                <a:lnTo>
                  <a:pt x="1493359" y="302765"/>
                </a:lnTo>
                <a:lnTo>
                  <a:pt x="1453246" y="323822"/>
                </a:lnTo>
                <a:lnTo>
                  <a:pt x="1413525" y="345517"/>
                </a:lnTo>
                <a:lnTo>
                  <a:pt x="1374204" y="367844"/>
                </a:lnTo>
                <a:lnTo>
                  <a:pt x="1335289" y="390795"/>
                </a:lnTo>
                <a:lnTo>
                  <a:pt x="1296788" y="414364"/>
                </a:lnTo>
                <a:lnTo>
                  <a:pt x="1258706" y="438545"/>
                </a:lnTo>
                <a:lnTo>
                  <a:pt x="1221051" y="463329"/>
                </a:lnTo>
                <a:lnTo>
                  <a:pt x="1183830" y="488711"/>
                </a:lnTo>
                <a:lnTo>
                  <a:pt x="1147049" y="514684"/>
                </a:lnTo>
                <a:lnTo>
                  <a:pt x="1110716" y="541240"/>
                </a:lnTo>
                <a:lnTo>
                  <a:pt x="1074836" y="568373"/>
                </a:lnTo>
                <a:lnTo>
                  <a:pt x="1039417" y="596077"/>
                </a:lnTo>
                <a:lnTo>
                  <a:pt x="1004466" y="624343"/>
                </a:lnTo>
                <a:lnTo>
                  <a:pt x="969990" y="653167"/>
                </a:lnTo>
                <a:lnTo>
                  <a:pt x="935994" y="682539"/>
                </a:lnTo>
                <a:lnTo>
                  <a:pt x="902487" y="712455"/>
                </a:lnTo>
                <a:lnTo>
                  <a:pt x="869475" y="742907"/>
                </a:lnTo>
                <a:lnTo>
                  <a:pt x="836964" y="773888"/>
                </a:lnTo>
                <a:lnTo>
                  <a:pt x="804962" y="805392"/>
                </a:lnTo>
                <a:lnTo>
                  <a:pt x="773475" y="837411"/>
                </a:lnTo>
                <a:lnTo>
                  <a:pt x="742511" y="869939"/>
                </a:lnTo>
                <a:lnTo>
                  <a:pt x="712075" y="902969"/>
                </a:lnTo>
                <a:lnTo>
                  <a:pt x="682175" y="936494"/>
                </a:lnTo>
                <a:lnTo>
                  <a:pt x="652818" y="970508"/>
                </a:lnTo>
                <a:lnTo>
                  <a:pt x="624010" y="1005003"/>
                </a:lnTo>
                <a:lnTo>
                  <a:pt x="595759" y="1039972"/>
                </a:lnTo>
                <a:lnTo>
                  <a:pt x="568070" y="1075410"/>
                </a:lnTo>
                <a:lnTo>
                  <a:pt x="540951" y="1111309"/>
                </a:lnTo>
                <a:lnTo>
                  <a:pt x="514409" y="1147662"/>
                </a:lnTo>
                <a:lnTo>
                  <a:pt x="488450" y="1184462"/>
                </a:lnTo>
                <a:lnTo>
                  <a:pt x="463082" y="1221703"/>
                </a:lnTo>
                <a:lnTo>
                  <a:pt x="438311" y="1259378"/>
                </a:lnTo>
                <a:lnTo>
                  <a:pt x="414143" y="1297480"/>
                </a:lnTo>
                <a:lnTo>
                  <a:pt x="390587" y="1336002"/>
                </a:lnTo>
                <a:lnTo>
                  <a:pt x="367648" y="1374938"/>
                </a:lnTo>
                <a:lnTo>
                  <a:pt x="345333" y="1414280"/>
                </a:lnTo>
                <a:lnTo>
                  <a:pt x="323649" y="1454022"/>
                </a:lnTo>
                <a:lnTo>
                  <a:pt x="302604" y="1494156"/>
                </a:lnTo>
                <a:lnTo>
                  <a:pt x="282203" y="1534677"/>
                </a:lnTo>
                <a:lnTo>
                  <a:pt x="262453" y="1575577"/>
                </a:lnTo>
                <a:lnTo>
                  <a:pt x="243363" y="1616850"/>
                </a:lnTo>
                <a:lnTo>
                  <a:pt x="224937" y="1658488"/>
                </a:lnTo>
                <a:lnTo>
                  <a:pt x="207183" y="1700485"/>
                </a:lnTo>
                <a:lnTo>
                  <a:pt x="190109" y="1742834"/>
                </a:lnTo>
                <a:lnTo>
                  <a:pt x="173719" y="1785529"/>
                </a:lnTo>
                <a:lnTo>
                  <a:pt x="158023" y="1828561"/>
                </a:lnTo>
                <a:lnTo>
                  <a:pt x="143025" y="1871926"/>
                </a:lnTo>
                <a:lnTo>
                  <a:pt x="128734" y="1915615"/>
                </a:lnTo>
                <a:lnTo>
                  <a:pt x="115156" y="1959622"/>
                </a:lnTo>
                <a:lnTo>
                  <a:pt x="102297" y="2003940"/>
                </a:lnTo>
                <a:lnTo>
                  <a:pt x="90165" y="2048562"/>
                </a:lnTo>
                <a:lnTo>
                  <a:pt x="78766" y="2093482"/>
                </a:lnTo>
                <a:lnTo>
                  <a:pt x="68108" y="2138693"/>
                </a:lnTo>
                <a:lnTo>
                  <a:pt x="58196" y="2184187"/>
                </a:lnTo>
                <a:lnTo>
                  <a:pt x="49038" y="2229959"/>
                </a:lnTo>
                <a:lnTo>
                  <a:pt x="40641" y="2276001"/>
                </a:lnTo>
                <a:lnTo>
                  <a:pt x="33011" y="2322306"/>
                </a:lnTo>
                <a:lnTo>
                  <a:pt x="26155" y="2368868"/>
                </a:lnTo>
                <a:lnTo>
                  <a:pt x="20081" y="2415679"/>
                </a:lnTo>
                <a:lnTo>
                  <a:pt x="14794" y="2462734"/>
                </a:lnTo>
                <a:lnTo>
                  <a:pt x="10302" y="2510024"/>
                </a:lnTo>
                <a:lnTo>
                  <a:pt x="6611" y="2557544"/>
                </a:lnTo>
                <a:lnTo>
                  <a:pt x="3729" y="2605287"/>
                </a:lnTo>
                <a:lnTo>
                  <a:pt x="1661" y="2653245"/>
                </a:lnTo>
                <a:lnTo>
                  <a:pt x="416" y="2701412"/>
                </a:lnTo>
                <a:lnTo>
                  <a:pt x="0" y="2749782"/>
                </a:lnTo>
                <a:lnTo>
                  <a:pt x="475" y="2801441"/>
                </a:lnTo>
                <a:lnTo>
                  <a:pt x="1895" y="2852870"/>
                </a:lnTo>
                <a:lnTo>
                  <a:pt x="4252" y="2904060"/>
                </a:lnTo>
                <a:lnTo>
                  <a:pt x="7538" y="2955001"/>
                </a:lnTo>
                <a:lnTo>
                  <a:pt x="11743" y="3005687"/>
                </a:lnTo>
                <a:lnTo>
                  <a:pt x="16861" y="3056108"/>
                </a:lnTo>
                <a:lnTo>
                  <a:pt x="22882" y="3106257"/>
                </a:lnTo>
                <a:lnTo>
                  <a:pt x="29798" y="3156125"/>
                </a:lnTo>
                <a:lnTo>
                  <a:pt x="37601" y="3205703"/>
                </a:lnTo>
                <a:lnTo>
                  <a:pt x="46283" y="3254984"/>
                </a:lnTo>
                <a:lnTo>
                  <a:pt x="55835" y="3303959"/>
                </a:lnTo>
                <a:lnTo>
                  <a:pt x="66250" y="3352620"/>
                </a:lnTo>
                <a:lnTo>
                  <a:pt x="77517" y="3400958"/>
                </a:lnTo>
                <a:lnTo>
                  <a:pt x="89631" y="3448966"/>
                </a:lnTo>
                <a:lnTo>
                  <a:pt x="102581" y="3496634"/>
                </a:lnTo>
                <a:lnTo>
                  <a:pt x="116360" y="3543955"/>
                </a:lnTo>
                <a:lnTo>
                  <a:pt x="130960" y="3590920"/>
                </a:lnTo>
                <a:lnTo>
                  <a:pt x="146372" y="3637522"/>
                </a:lnTo>
                <a:lnTo>
                  <a:pt x="162588" y="3683751"/>
                </a:lnTo>
                <a:lnTo>
                  <a:pt x="179599" y="3729599"/>
                </a:lnTo>
                <a:lnTo>
                  <a:pt x="197398" y="3775059"/>
                </a:lnTo>
                <a:lnTo>
                  <a:pt x="215976" y="3820121"/>
                </a:lnTo>
                <a:lnTo>
                  <a:pt x="278364" y="3949700"/>
                </a:lnTo>
                <a:lnTo>
                  <a:pt x="4965700" y="3949700"/>
                </a:lnTo>
                <a:lnTo>
                  <a:pt x="4965700" y="1129986"/>
                </a:lnTo>
                <a:lnTo>
                  <a:pt x="4869047" y="1000666"/>
                </a:lnTo>
                <a:lnTo>
                  <a:pt x="4837863" y="963528"/>
                </a:lnTo>
                <a:lnTo>
                  <a:pt x="4806041" y="926952"/>
                </a:lnTo>
                <a:lnTo>
                  <a:pt x="4773590" y="890947"/>
                </a:lnTo>
                <a:lnTo>
                  <a:pt x="4740517" y="855522"/>
                </a:lnTo>
                <a:lnTo>
                  <a:pt x="4706832" y="820685"/>
                </a:lnTo>
                <a:lnTo>
                  <a:pt x="4672543" y="786444"/>
                </a:lnTo>
                <a:lnTo>
                  <a:pt x="4637658" y="752809"/>
                </a:lnTo>
                <a:lnTo>
                  <a:pt x="4602187" y="719787"/>
                </a:lnTo>
                <a:lnTo>
                  <a:pt x="4566138" y="687388"/>
                </a:lnTo>
                <a:lnTo>
                  <a:pt x="4529519" y="655619"/>
                </a:lnTo>
                <a:lnTo>
                  <a:pt x="4492339" y="624490"/>
                </a:lnTo>
                <a:lnTo>
                  <a:pt x="4454607" y="594008"/>
                </a:lnTo>
                <a:lnTo>
                  <a:pt x="4416330" y="564184"/>
                </a:lnTo>
                <a:lnTo>
                  <a:pt x="4377518" y="535024"/>
                </a:lnTo>
                <a:lnTo>
                  <a:pt x="4338180" y="506538"/>
                </a:lnTo>
                <a:lnTo>
                  <a:pt x="4298323" y="478734"/>
                </a:lnTo>
                <a:lnTo>
                  <a:pt x="4257956" y="451621"/>
                </a:lnTo>
                <a:lnTo>
                  <a:pt x="4217088" y="425208"/>
                </a:lnTo>
                <a:lnTo>
                  <a:pt x="4175727" y="399502"/>
                </a:lnTo>
                <a:lnTo>
                  <a:pt x="4133883" y="374513"/>
                </a:lnTo>
                <a:lnTo>
                  <a:pt x="4091563" y="350249"/>
                </a:lnTo>
                <a:lnTo>
                  <a:pt x="4048776" y="326719"/>
                </a:lnTo>
                <a:lnTo>
                  <a:pt x="4005531" y="303930"/>
                </a:lnTo>
                <a:lnTo>
                  <a:pt x="3961836" y="281893"/>
                </a:lnTo>
                <a:lnTo>
                  <a:pt x="3917699" y="260614"/>
                </a:lnTo>
                <a:lnTo>
                  <a:pt x="3873130" y="240104"/>
                </a:lnTo>
                <a:lnTo>
                  <a:pt x="3828137" y="220370"/>
                </a:lnTo>
                <a:lnTo>
                  <a:pt x="3782729" y="201421"/>
                </a:lnTo>
                <a:lnTo>
                  <a:pt x="3736913" y="183266"/>
                </a:lnTo>
                <a:lnTo>
                  <a:pt x="3690699" y="165913"/>
                </a:lnTo>
                <a:lnTo>
                  <a:pt x="3644095" y="149370"/>
                </a:lnTo>
                <a:lnTo>
                  <a:pt x="3597110" y="133647"/>
                </a:lnTo>
                <a:lnTo>
                  <a:pt x="3549752" y="118752"/>
                </a:lnTo>
                <a:lnTo>
                  <a:pt x="3502030" y="104693"/>
                </a:lnTo>
                <a:lnTo>
                  <a:pt x="3453952" y="91479"/>
                </a:lnTo>
                <a:lnTo>
                  <a:pt x="3405527" y="79118"/>
                </a:lnTo>
                <a:lnTo>
                  <a:pt x="3356763" y="67620"/>
                </a:lnTo>
                <a:lnTo>
                  <a:pt x="3307670" y="56992"/>
                </a:lnTo>
                <a:lnTo>
                  <a:pt x="3258255" y="47244"/>
                </a:lnTo>
                <a:lnTo>
                  <a:pt x="3208528" y="38383"/>
                </a:lnTo>
                <a:lnTo>
                  <a:pt x="3158496" y="30418"/>
                </a:lnTo>
                <a:lnTo>
                  <a:pt x="3108168" y="23359"/>
                </a:lnTo>
                <a:lnTo>
                  <a:pt x="3057553" y="17213"/>
                </a:lnTo>
                <a:lnTo>
                  <a:pt x="3006660" y="11989"/>
                </a:lnTo>
                <a:lnTo>
                  <a:pt x="2955496" y="7696"/>
                </a:lnTo>
                <a:lnTo>
                  <a:pt x="2904072" y="4341"/>
                </a:lnTo>
                <a:lnTo>
                  <a:pt x="2852394" y="1935"/>
                </a:lnTo>
                <a:lnTo>
                  <a:pt x="2800472" y="485"/>
                </a:lnTo>
                <a:lnTo>
                  <a:pt x="2748314" y="0"/>
                </a:lnTo>
                <a:close/>
              </a:path>
            </a:pathLst>
          </a:custGeom>
          <a:solidFill>
            <a:srgbClr val="FFFFFF">
              <a:alpha val="79998"/>
            </a:srgbClr>
          </a:solidFill>
        </p:spPr>
        <p:txBody>
          <a:bodyPr wrap="square" lIns="0" tIns="0" rIns="0" bIns="0" rtlCol="0"/>
          <a:lstStyle/>
          <a:p>
            <a:endParaRPr/>
          </a:p>
        </p:txBody>
      </p:sp>
      <p:sp>
        <p:nvSpPr>
          <p:cNvPr id="7" name="object 7"/>
          <p:cNvSpPr/>
          <p:nvPr/>
        </p:nvSpPr>
        <p:spPr>
          <a:xfrm>
            <a:off x="7391400" y="3073400"/>
            <a:ext cx="4800600" cy="3784600"/>
          </a:xfrm>
          <a:custGeom>
            <a:avLst/>
            <a:gdLst/>
            <a:ahLst/>
            <a:cxnLst/>
            <a:rect l="l" t="t" r="r" b="b"/>
            <a:pathLst>
              <a:path w="4800600" h="3784600">
                <a:moveTo>
                  <a:pt x="2582917" y="0"/>
                </a:moveTo>
                <a:lnTo>
                  <a:pt x="2534392" y="446"/>
                </a:lnTo>
                <a:lnTo>
                  <a:pt x="2486084" y="1782"/>
                </a:lnTo>
                <a:lnTo>
                  <a:pt x="2438001" y="3999"/>
                </a:lnTo>
                <a:lnTo>
                  <a:pt x="2390150" y="7088"/>
                </a:lnTo>
                <a:lnTo>
                  <a:pt x="2342541" y="11043"/>
                </a:lnTo>
                <a:lnTo>
                  <a:pt x="2295179" y="15856"/>
                </a:lnTo>
                <a:lnTo>
                  <a:pt x="2248074" y="21518"/>
                </a:lnTo>
                <a:lnTo>
                  <a:pt x="2201232" y="28022"/>
                </a:lnTo>
                <a:lnTo>
                  <a:pt x="2154662" y="35360"/>
                </a:lnTo>
                <a:lnTo>
                  <a:pt x="2108372" y="43524"/>
                </a:lnTo>
                <a:lnTo>
                  <a:pt x="2062369" y="52506"/>
                </a:lnTo>
                <a:lnTo>
                  <a:pt x="2016661" y="62300"/>
                </a:lnTo>
                <a:lnTo>
                  <a:pt x="1971256" y="72896"/>
                </a:lnTo>
                <a:lnTo>
                  <a:pt x="1926161" y="84287"/>
                </a:lnTo>
                <a:lnTo>
                  <a:pt x="1881385" y="96465"/>
                </a:lnTo>
                <a:lnTo>
                  <a:pt x="1836936" y="109423"/>
                </a:lnTo>
                <a:lnTo>
                  <a:pt x="1792821" y="123152"/>
                </a:lnTo>
                <a:lnTo>
                  <a:pt x="1749047" y="137645"/>
                </a:lnTo>
                <a:lnTo>
                  <a:pt x="1705623" y="152894"/>
                </a:lnTo>
                <a:lnTo>
                  <a:pt x="1662557" y="168891"/>
                </a:lnTo>
                <a:lnTo>
                  <a:pt x="1619856" y="185628"/>
                </a:lnTo>
                <a:lnTo>
                  <a:pt x="1577529" y="203098"/>
                </a:lnTo>
                <a:lnTo>
                  <a:pt x="1535582" y="221293"/>
                </a:lnTo>
                <a:lnTo>
                  <a:pt x="1494024" y="240205"/>
                </a:lnTo>
                <a:lnTo>
                  <a:pt x="1452862" y="259825"/>
                </a:lnTo>
                <a:lnTo>
                  <a:pt x="1412105" y="280148"/>
                </a:lnTo>
                <a:lnTo>
                  <a:pt x="1371760" y="301163"/>
                </a:lnTo>
                <a:lnTo>
                  <a:pt x="1331835" y="322864"/>
                </a:lnTo>
                <a:lnTo>
                  <a:pt x="1292338" y="345244"/>
                </a:lnTo>
                <a:lnTo>
                  <a:pt x="1253276" y="368293"/>
                </a:lnTo>
                <a:lnTo>
                  <a:pt x="1214658" y="392004"/>
                </a:lnTo>
                <a:lnTo>
                  <a:pt x="1176491" y="416370"/>
                </a:lnTo>
                <a:lnTo>
                  <a:pt x="1138783" y="441383"/>
                </a:lnTo>
                <a:lnTo>
                  <a:pt x="1101542" y="467034"/>
                </a:lnTo>
                <a:lnTo>
                  <a:pt x="1064775" y="493317"/>
                </a:lnTo>
                <a:lnTo>
                  <a:pt x="1028491" y="520222"/>
                </a:lnTo>
                <a:lnTo>
                  <a:pt x="992696" y="547743"/>
                </a:lnTo>
                <a:lnTo>
                  <a:pt x="957400" y="575872"/>
                </a:lnTo>
                <a:lnTo>
                  <a:pt x="922610" y="604601"/>
                </a:lnTo>
                <a:lnTo>
                  <a:pt x="888333" y="633921"/>
                </a:lnTo>
                <a:lnTo>
                  <a:pt x="854578" y="663826"/>
                </a:lnTo>
                <a:lnTo>
                  <a:pt x="821352" y="694307"/>
                </a:lnTo>
                <a:lnTo>
                  <a:pt x="788663" y="725357"/>
                </a:lnTo>
                <a:lnTo>
                  <a:pt x="756518" y="756967"/>
                </a:lnTo>
                <a:lnTo>
                  <a:pt x="724927" y="789130"/>
                </a:lnTo>
                <a:lnTo>
                  <a:pt x="693895" y="821839"/>
                </a:lnTo>
                <a:lnTo>
                  <a:pt x="663432" y="855085"/>
                </a:lnTo>
                <a:lnTo>
                  <a:pt x="633545" y="888860"/>
                </a:lnTo>
                <a:lnTo>
                  <a:pt x="604242" y="923157"/>
                </a:lnTo>
                <a:lnTo>
                  <a:pt x="575531" y="957968"/>
                </a:lnTo>
                <a:lnTo>
                  <a:pt x="547419" y="993285"/>
                </a:lnTo>
                <a:lnTo>
                  <a:pt x="519914" y="1029101"/>
                </a:lnTo>
                <a:lnTo>
                  <a:pt x="493024" y="1065407"/>
                </a:lnTo>
                <a:lnTo>
                  <a:pt x="466757" y="1102195"/>
                </a:lnTo>
                <a:lnTo>
                  <a:pt x="441121" y="1139459"/>
                </a:lnTo>
                <a:lnTo>
                  <a:pt x="416123" y="1177189"/>
                </a:lnTo>
                <a:lnTo>
                  <a:pt x="391772" y="1215379"/>
                </a:lnTo>
                <a:lnTo>
                  <a:pt x="368074" y="1254020"/>
                </a:lnTo>
                <a:lnTo>
                  <a:pt x="345039" y="1293105"/>
                </a:lnTo>
                <a:lnTo>
                  <a:pt x="322673" y="1332625"/>
                </a:lnTo>
                <a:lnTo>
                  <a:pt x="300985" y="1372574"/>
                </a:lnTo>
                <a:lnTo>
                  <a:pt x="279981" y="1412943"/>
                </a:lnTo>
                <a:lnTo>
                  <a:pt x="259671" y="1453724"/>
                </a:lnTo>
                <a:lnTo>
                  <a:pt x="240062" y="1494910"/>
                </a:lnTo>
                <a:lnTo>
                  <a:pt x="221162" y="1536493"/>
                </a:lnTo>
                <a:lnTo>
                  <a:pt x="202978" y="1578464"/>
                </a:lnTo>
                <a:lnTo>
                  <a:pt x="185518" y="1620817"/>
                </a:lnTo>
                <a:lnTo>
                  <a:pt x="168791" y="1663543"/>
                </a:lnTo>
                <a:lnTo>
                  <a:pt x="152803" y="1706635"/>
                </a:lnTo>
                <a:lnTo>
                  <a:pt x="137563" y="1750085"/>
                </a:lnTo>
                <a:lnTo>
                  <a:pt x="123079" y="1793884"/>
                </a:lnTo>
                <a:lnTo>
                  <a:pt x="109358" y="1838026"/>
                </a:lnTo>
                <a:lnTo>
                  <a:pt x="96408" y="1882502"/>
                </a:lnTo>
                <a:lnTo>
                  <a:pt x="84237" y="1927304"/>
                </a:lnTo>
                <a:lnTo>
                  <a:pt x="72852" y="1972425"/>
                </a:lnTo>
                <a:lnTo>
                  <a:pt x="62263" y="2017857"/>
                </a:lnTo>
                <a:lnTo>
                  <a:pt x="52475" y="2063592"/>
                </a:lnTo>
                <a:lnTo>
                  <a:pt x="43498" y="2109623"/>
                </a:lnTo>
                <a:lnTo>
                  <a:pt x="35339" y="2155940"/>
                </a:lnTo>
                <a:lnTo>
                  <a:pt x="28005" y="2202538"/>
                </a:lnTo>
                <a:lnTo>
                  <a:pt x="21505" y="2249407"/>
                </a:lnTo>
                <a:lnTo>
                  <a:pt x="15846" y="2296541"/>
                </a:lnTo>
                <a:lnTo>
                  <a:pt x="11037" y="2343930"/>
                </a:lnTo>
                <a:lnTo>
                  <a:pt x="7084" y="2391568"/>
                </a:lnTo>
                <a:lnTo>
                  <a:pt x="3996" y="2439447"/>
                </a:lnTo>
                <a:lnTo>
                  <a:pt x="1781" y="2487559"/>
                </a:lnTo>
                <a:lnTo>
                  <a:pt x="446" y="2535895"/>
                </a:lnTo>
                <a:lnTo>
                  <a:pt x="0" y="2584449"/>
                </a:lnTo>
                <a:lnTo>
                  <a:pt x="540" y="2637846"/>
                </a:lnTo>
                <a:lnTo>
                  <a:pt x="2154" y="2690980"/>
                </a:lnTo>
                <a:lnTo>
                  <a:pt x="4831" y="2743839"/>
                </a:lnTo>
                <a:lnTo>
                  <a:pt x="8562" y="2796414"/>
                </a:lnTo>
                <a:lnTo>
                  <a:pt x="13335" y="2848694"/>
                </a:lnTo>
                <a:lnTo>
                  <a:pt x="19140" y="2900669"/>
                </a:lnTo>
                <a:lnTo>
                  <a:pt x="25967" y="2952328"/>
                </a:lnTo>
                <a:lnTo>
                  <a:pt x="33805" y="3003660"/>
                </a:lnTo>
                <a:lnTo>
                  <a:pt x="42645" y="3054657"/>
                </a:lnTo>
                <a:lnTo>
                  <a:pt x="52475" y="3105306"/>
                </a:lnTo>
                <a:lnTo>
                  <a:pt x="63286" y="3155598"/>
                </a:lnTo>
                <a:lnTo>
                  <a:pt x="75066" y="3205522"/>
                </a:lnTo>
                <a:lnTo>
                  <a:pt x="87806" y="3255069"/>
                </a:lnTo>
                <a:lnTo>
                  <a:pt x="101494" y="3304227"/>
                </a:lnTo>
                <a:lnTo>
                  <a:pt x="116122" y="3352986"/>
                </a:lnTo>
                <a:lnTo>
                  <a:pt x="131678" y="3401335"/>
                </a:lnTo>
                <a:lnTo>
                  <a:pt x="148152" y="3449266"/>
                </a:lnTo>
                <a:lnTo>
                  <a:pt x="165533" y="3496766"/>
                </a:lnTo>
                <a:lnTo>
                  <a:pt x="183812" y="3543825"/>
                </a:lnTo>
                <a:lnTo>
                  <a:pt x="202977" y="3590434"/>
                </a:lnTo>
                <a:lnTo>
                  <a:pt x="296457" y="3784600"/>
                </a:lnTo>
                <a:lnTo>
                  <a:pt x="4800600" y="3784600"/>
                </a:lnTo>
                <a:lnTo>
                  <a:pt x="4800600" y="1264447"/>
                </a:lnTo>
                <a:lnTo>
                  <a:pt x="4724713" y="1139459"/>
                </a:lnTo>
                <a:lnTo>
                  <a:pt x="4697579" y="1100060"/>
                </a:lnTo>
                <a:lnTo>
                  <a:pt x="4669739" y="1061193"/>
                </a:lnTo>
                <a:lnTo>
                  <a:pt x="4641204" y="1022867"/>
                </a:lnTo>
                <a:lnTo>
                  <a:pt x="4611982" y="985091"/>
                </a:lnTo>
                <a:lnTo>
                  <a:pt x="4582082" y="947874"/>
                </a:lnTo>
                <a:lnTo>
                  <a:pt x="4551515" y="911227"/>
                </a:lnTo>
                <a:lnTo>
                  <a:pt x="4520289" y="875157"/>
                </a:lnTo>
                <a:lnTo>
                  <a:pt x="4488413" y="839674"/>
                </a:lnTo>
                <a:lnTo>
                  <a:pt x="4455897" y="804788"/>
                </a:lnTo>
                <a:lnTo>
                  <a:pt x="4422749" y="770508"/>
                </a:lnTo>
                <a:lnTo>
                  <a:pt x="4388980" y="736842"/>
                </a:lnTo>
                <a:lnTo>
                  <a:pt x="4354598" y="703800"/>
                </a:lnTo>
                <a:lnTo>
                  <a:pt x="4319612" y="671392"/>
                </a:lnTo>
                <a:lnTo>
                  <a:pt x="4284033" y="639627"/>
                </a:lnTo>
                <a:lnTo>
                  <a:pt x="4247868" y="608513"/>
                </a:lnTo>
                <a:lnTo>
                  <a:pt x="4211128" y="578061"/>
                </a:lnTo>
                <a:lnTo>
                  <a:pt x="4173821" y="548279"/>
                </a:lnTo>
                <a:lnTo>
                  <a:pt x="4135957" y="519176"/>
                </a:lnTo>
                <a:lnTo>
                  <a:pt x="4097544" y="490762"/>
                </a:lnTo>
                <a:lnTo>
                  <a:pt x="4058593" y="463046"/>
                </a:lnTo>
                <a:lnTo>
                  <a:pt x="4019113" y="436038"/>
                </a:lnTo>
                <a:lnTo>
                  <a:pt x="3979112" y="409746"/>
                </a:lnTo>
                <a:lnTo>
                  <a:pt x="3938599" y="384180"/>
                </a:lnTo>
                <a:lnTo>
                  <a:pt x="3897585" y="359349"/>
                </a:lnTo>
                <a:lnTo>
                  <a:pt x="3856079" y="335262"/>
                </a:lnTo>
                <a:lnTo>
                  <a:pt x="3814089" y="311928"/>
                </a:lnTo>
                <a:lnTo>
                  <a:pt x="3771624" y="289358"/>
                </a:lnTo>
                <a:lnTo>
                  <a:pt x="3728695" y="267559"/>
                </a:lnTo>
                <a:lnTo>
                  <a:pt x="3685310" y="246541"/>
                </a:lnTo>
                <a:lnTo>
                  <a:pt x="3641479" y="226314"/>
                </a:lnTo>
                <a:lnTo>
                  <a:pt x="3597210" y="206887"/>
                </a:lnTo>
                <a:lnTo>
                  <a:pt x="3552514" y="188268"/>
                </a:lnTo>
                <a:lnTo>
                  <a:pt x="3507398" y="170468"/>
                </a:lnTo>
                <a:lnTo>
                  <a:pt x="3461873" y="153495"/>
                </a:lnTo>
                <a:lnTo>
                  <a:pt x="3415948" y="137359"/>
                </a:lnTo>
                <a:lnTo>
                  <a:pt x="3369631" y="122068"/>
                </a:lnTo>
                <a:lnTo>
                  <a:pt x="3322933" y="107633"/>
                </a:lnTo>
                <a:lnTo>
                  <a:pt x="3275862" y="94062"/>
                </a:lnTo>
                <a:lnTo>
                  <a:pt x="3228428" y="81365"/>
                </a:lnTo>
                <a:lnTo>
                  <a:pt x="3180640" y="69550"/>
                </a:lnTo>
                <a:lnTo>
                  <a:pt x="3132506" y="58628"/>
                </a:lnTo>
                <a:lnTo>
                  <a:pt x="3084037" y="48607"/>
                </a:lnTo>
                <a:lnTo>
                  <a:pt x="3035242" y="39496"/>
                </a:lnTo>
                <a:lnTo>
                  <a:pt x="2986129" y="31305"/>
                </a:lnTo>
                <a:lnTo>
                  <a:pt x="2936709" y="24043"/>
                </a:lnTo>
                <a:lnTo>
                  <a:pt x="2886989" y="17720"/>
                </a:lnTo>
                <a:lnTo>
                  <a:pt x="2836981" y="12344"/>
                </a:lnTo>
                <a:lnTo>
                  <a:pt x="2786691" y="7924"/>
                </a:lnTo>
                <a:lnTo>
                  <a:pt x="2736131" y="4471"/>
                </a:lnTo>
                <a:lnTo>
                  <a:pt x="2685309" y="1993"/>
                </a:lnTo>
                <a:lnTo>
                  <a:pt x="2634235" y="499"/>
                </a:lnTo>
                <a:lnTo>
                  <a:pt x="2582917" y="0"/>
                </a:lnTo>
                <a:close/>
              </a:path>
            </a:pathLst>
          </a:custGeom>
          <a:solidFill>
            <a:srgbClr val="FFFFFF"/>
          </a:solidFill>
        </p:spPr>
        <p:txBody>
          <a:bodyPr wrap="square" lIns="0" tIns="0" rIns="0" bIns="0" rtlCol="0"/>
          <a:lstStyle/>
          <a:p>
            <a:endParaRPr/>
          </a:p>
        </p:txBody>
      </p:sp>
      <p:sp>
        <p:nvSpPr>
          <p:cNvPr id="8" name="object 8"/>
          <p:cNvSpPr/>
          <p:nvPr/>
        </p:nvSpPr>
        <p:spPr>
          <a:xfrm>
            <a:off x="6997700" y="0"/>
            <a:ext cx="2679700" cy="1905000"/>
          </a:xfrm>
          <a:prstGeom prst="rect">
            <a:avLst/>
          </a:prstGeom>
          <a:blipFill>
            <a:blip r:embed="rId2" cstate="print"/>
            <a:stretch>
              <a:fillRect/>
            </a:stretch>
          </a:blipFill>
        </p:spPr>
        <p:txBody>
          <a:bodyPr wrap="square" lIns="0" tIns="0" rIns="0" bIns="0" rtlCol="0"/>
          <a:lstStyle/>
          <a:p>
            <a:endParaRPr/>
          </a:p>
        </p:txBody>
      </p:sp>
      <p:sp>
        <p:nvSpPr>
          <p:cNvPr id="9" name="object 9"/>
          <p:cNvSpPr/>
          <p:nvPr/>
        </p:nvSpPr>
        <p:spPr>
          <a:xfrm>
            <a:off x="8737600" y="6527800"/>
            <a:ext cx="2667000" cy="266700"/>
          </a:xfrm>
          <a:custGeom>
            <a:avLst/>
            <a:gdLst/>
            <a:ahLst/>
            <a:cxnLst/>
            <a:rect l="l" t="t" r="r" b="b"/>
            <a:pathLst>
              <a:path w="2667000" h="266700">
                <a:moveTo>
                  <a:pt x="0" y="0"/>
                </a:moveTo>
                <a:lnTo>
                  <a:pt x="2667000" y="0"/>
                </a:lnTo>
                <a:lnTo>
                  <a:pt x="2667000" y="266700"/>
                </a:lnTo>
                <a:lnTo>
                  <a:pt x="0" y="266700"/>
                </a:lnTo>
                <a:lnTo>
                  <a:pt x="0" y="0"/>
                </a:lnTo>
                <a:close/>
              </a:path>
            </a:pathLst>
          </a:custGeom>
          <a:solidFill>
            <a:srgbClr val="000000">
              <a:alpha val="50199"/>
            </a:srgbClr>
          </a:solidFill>
        </p:spPr>
        <p:txBody>
          <a:bodyPr wrap="square" lIns="0" tIns="0" rIns="0" bIns="0" rtlCol="0"/>
          <a:lstStyle/>
          <a:p>
            <a:endParaRPr/>
          </a:p>
        </p:txBody>
      </p:sp>
      <p:sp>
        <p:nvSpPr>
          <p:cNvPr id="10" name="object 10"/>
          <p:cNvSpPr txBox="1"/>
          <p:nvPr/>
        </p:nvSpPr>
        <p:spPr>
          <a:xfrm>
            <a:off x="9274113" y="6540500"/>
            <a:ext cx="1596390" cy="208279"/>
          </a:xfrm>
          <a:prstGeom prst="rect">
            <a:avLst/>
          </a:prstGeom>
        </p:spPr>
        <p:txBody>
          <a:bodyPr vert="horz" wrap="square" lIns="0" tIns="12700" rIns="0" bIns="0" rtlCol="0">
            <a:spAutoFit/>
          </a:bodyPr>
          <a:lstStyle/>
          <a:p>
            <a:pPr marL="12700">
              <a:lnSpc>
                <a:spcPct val="100000"/>
              </a:lnSpc>
              <a:spcBef>
                <a:spcPts val="100"/>
              </a:spcBef>
            </a:pPr>
            <a:r>
              <a:rPr sz="1200" spc="-10" dirty="0">
                <a:solidFill>
                  <a:srgbClr val="FFFFFF"/>
                </a:solidFill>
                <a:latin typeface="Calibri"/>
                <a:cs typeface="Calibri"/>
              </a:rPr>
              <a:t>Source</a:t>
            </a:r>
            <a:r>
              <a:rPr sz="1200" spc="5" dirty="0">
                <a:solidFill>
                  <a:srgbClr val="FFFFFF"/>
                </a:solidFill>
                <a:latin typeface="Calibri"/>
                <a:cs typeface="Calibri"/>
              </a:rPr>
              <a:t> </a:t>
            </a:r>
            <a:r>
              <a:rPr sz="1200" spc="-15" dirty="0">
                <a:solidFill>
                  <a:srgbClr val="FFFFFF"/>
                </a:solidFill>
                <a:latin typeface="Calibri"/>
                <a:cs typeface="Calibri"/>
              </a:rPr>
              <a:t>(tripadvisor.co.uk)</a:t>
            </a:r>
            <a:endParaRPr sz="1200">
              <a:latin typeface="Calibri"/>
              <a:cs typeface="Calibri"/>
            </a:endParaRPr>
          </a:p>
        </p:txBody>
      </p:sp>
      <p:sp>
        <p:nvSpPr>
          <p:cNvPr id="11" name="object 11"/>
          <p:cNvSpPr/>
          <p:nvPr/>
        </p:nvSpPr>
        <p:spPr>
          <a:xfrm>
            <a:off x="7620000" y="3276600"/>
            <a:ext cx="4381500" cy="3124199"/>
          </a:xfrm>
          <a:prstGeom prst="rect">
            <a:avLst/>
          </a:prstGeom>
          <a:blipFill>
            <a:blip r:embed="rId3" cstate="print"/>
            <a:stretch>
              <a:fillRect/>
            </a:stretch>
          </a:blipFill>
        </p:spPr>
        <p:txBody>
          <a:bodyPr wrap="square" lIns="0" tIns="0" rIns="0" bIns="0" rtlCol="0"/>
          <a:lstStyle/>
          <a:p>
            <a:endParaRPr/>
          </a:p>
        </p:txBody>
      </p:sp>
      <p:sp>
        <p:nvSpPr>
          <p:cNvPr id="12" name="object 12"/>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0" y="87739"/>
            <a:ext cx="6836003" cy="574516"/>
          </a:xfrm>
          <a:prstGeom prst="rect">
            <a:avLst/>
          </a:prstGeom>
        </p:spPr>
        <p:txBody>
          <a:bodyPr vert="horz" wrap="square" lIns="0" tIns="73660" rIns="0" bIns="0" rtlCol="0">
            <a:spAutoFit/>
          </a:bodyPr>
          <a:lstStyle/>
          <a:p>
            <a:pPr marL="12700" marR="5080">
              <a:lnSpc>
                <a:spcPts val="3900"/>
              </a:lnSpc>
              <a:spcBef>
                <a:spcPts val="580"/>
              </a:spcBef>
            </a:pPr>
            <a:r>
              <a:rPr sz="3600" b="0" spc="-5" dirty="0">
                <a:latin typeface="Arial"/>
                <a:cs typeface="Arial"/>
              </a:rPr>
              <a:t>MARKET</a:t>
            </a:r>
            <a:r>
              <a:rPr sz="3600" b="0" spc="-150" dirty="0">
                <a:latin typeface="Arial"/>
                <a:cs typeface="Arial"/>
              </a:rPr>
              <a:t> </a:t>
            </a:r>
            <a:r>
              <a:rPr sz="3600" b="0" spc="-5" dirty="0">
                <a:latin typeface="Arial"/>
                <a:cs typeface="Arial"/>
              </a:rPr>
              <a:t>RESEARCH  PLAN</a:t>
            </a:r>
            <a:endParaRPr sz="3600" dirty="0">
              <a:latin typeface="Arial"/>
              <a:cs typeface="Arial"/>
            </a:endParaRPr>
          </a:p>
        </p:txBody>
      </p:sp>
      <p:sp>
        <p:nvSpPr>
          <p:cNvPr id="3" name="object 3"/>
          <p:cNvSpPr txBox="1"/>
          <p:nvPr/>
        </p:nvSpPr>
        <p:spPr>
          <a:xfrm>
            <a:off x="152401" y="687783"/>
            <a:ext cx="6603999" cy="5523115"/>
          </a:xfrm>
          <a:prstGeom prst="rect">
            <a:avLst/>
          </a:prstGeom>
        </p:spPr>
        <p:txBody>
          <a:bodyPr vert="horz" wrap="square" lIns="0" tIns="73660" rIns="0" bIns="0" rtlCol="0">
            <a:spAutoFit/>
          </a:bodyPr>
          <a:lstStyle/>
          <a:p>
            <a:pPr marL="12700" marR="630555">
              <a:lnSpc>
                <a:spcPct val="150000"/>
              </a:lnSpc>
              <a:spcBef>
                <a:spcPts val="580"/>
              </a:spcBef>
            </a:pPr>
            <a:r>
              <a:rPr sz="1400" b="1" spc="-5" dirty="0">
                <a:solidFill>
                  <a:srgbClr val="FFFFFF"/>
                </a:solidFill>
                <a:latin typeface="Arial"/>
                <a:cs typeface="Arial"/>
              </a:rPr>
              <a:t>Market research plan </a:t>
            </a:r>
            <a:r>
              <a:rPr sz="1400" b="1" dirty="0">
                <a:solidFill>
                  <a:srgbClr val="FFFFFF"/>
                </a:solidFill>
                <a:latin typeface="Arial"/>
                <a:cs typeface="Arial"/>
              </a:rPr>
              <a:t>will </a:t>
            </a:r>
            <a:r>
              <a:rPr sz="1400" b="1" spc="-5" dirty="0">
                <a:solidFill>
                  <a:srgbClr val="FFFFFF"/>
                </a:solidFill>
                <a:latin typeface="Arial"/>
                <a:cs typeface="Arial"/>
              </a:rPr>
              <a:t>be conducted by using primary  research</a:t>
            </a:r>
            <a:r>
              <a:rPr sz="1400" b="1" spc="-10" dirty="0">
                <a:solidFill>
                  <a:srgbClr val="FFFFFF"/>
                </a:solidFill>
                <a:latin typeface="Arial"/>
                <a:cs typeface="Arial"/>
              </a:rPr>
              <a:t> </a:t>
            </a:r>
            <a:r>
              <a:rPr sz="1400" b="1" spc="-5" dirty="0">
                <a:solidFill>
                  <a:srgbClr val="FFFFFF"/>
                </a:solidFill>
                <a:latin typeface="Arial"/>
                <a:cs typeface="Arial"/>
              </a:rPr>
              <a:t>methods.</a:t>
            </a:r>
            <a:endParaRPr sz="1400" b="1" dirty="0">
              <a:latin typeface="Arial"/>
              <a:cs typeface="Arial"/>
            </a:endParaRPr>
          </a:p>
          <a:p>
            <a:pPr marL="241300" indent="-228600">
              <a:lnSpc>
                <a:spcPct val="150000"/>
              </a:lnSpc>
              <a:spcBef>
                <a:spcPts val="420"/>
              </a:spcBef>
              <a:buChar char="•"/>
              <a:tabLst>
                <a:tab pos="240665" algn="l"/>
                <a:tab pos="241300" algn="l"/>
              </a:tabLst>
            </a:pPr>
            <a:r>
              <a:rPr sz="1400" b="1" spc="-5" dirty="0">
                <a:solidFill>
                  <a:srgbClr val="FFFFFF"/>
                </a:solidFill>
                <a:latin typeface="Arial"/>
                <a:cs typeface="Arial"/>
              </a:rPr>
              <a:t>Focus</a:t>
            </a:r>
            <a:r>
              <a:rPr sz="1400" b="1" spc="-95" dirty="0">
                <a:solidFill>
                  <a:srgbClr val="FFFFFF"/>
                </a:solidFill>
                <a:latin typeface="Arial"/>
                <a:cs typeface="Arial"/>
              </a:rPr>
              <a:t> </a:t>
            </a:r>
            <a:r>
              <a:rPr sz="1400" b="1" spc="-5" dirty="0">
                <a:solidFill>
                  <a:srgbClr val="FFFFFF"/>
                </a:solidFill>
                <a:latin typeface="Arial"/>
                <a:cs typeface="Arial"/>
              </a:rPr>
              <a:t>group</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5" dirty="0">
                <a:solidFill>
                  <a:srgbClr val="FFFFFF"/>
                </a:solidFill>
                <a:latin typeface="Arial"/>
                <a:cs typeface="Arial"/>
              </a:rPr>
              <a:t>Surveys and</a:t>
            </a:r>
            <a:r>
              <a:rPr sz="1400" b="1" spc="-10" dirty="0">
                <a:solidFill>
                  <a:srgbClr val="FFFFFF"/>
                </a:solidFill>
                <a:latin typeface="Arial"/>
                <a:cs typeface="Arial"/>
              </a:rPr>
              <a:t> </a:t>
            </a:r>
            <a:r>
              <a:rPr sz="1400" b="1" spc="-5" dirty="0">
                <a:solidFill>
                  <a:srgbClr val="FFFFFF"/>
                </a:solidFill>
                <a:latin typeface="Arial"/>
                <a:cs typeface="Arial"/>
              </a:rPr>
              <a:t>Questionnaires</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5" dirty="0">
                <a:solidFill>
                  <a:srgbClr val="FFFFFF"/>
                </a:solidFill>
                <a:latin typeface="Arial"/>
                <a:cs typeface="Arial"/>
              </a:rPr>
              <a:t>Observations</a:t>
            </a:r>
            <a:endParaRPr sz="1400" b="1" dirty="0">
              <a:latin typeface="Arial"/>
              <a:cs typeface="Arial"/>
            </a:endParaRPr>
          </a:p>
          <a:p>
            <a:pPr marL="241300" indent="-228600">
              <a:lnSpc>
                <a:spcPct val="150000"/>
              </a:lnSpc>
              <a:spcBef>
                <a:spcPts val="520"/>
              </a:spcBef>
              <a:buChar char="•"/>
              <a:tabLst>
                <a:tab pos="240665" algn="l"/>
                <a:tab pos="241300" algn="l"/>
              </a:tabLst>
            </a:pPr>
            <a:r>
              <a:rPr sz="1400" b="1" spc="-15" dirty="0">
                <a:solidFill>
                  <a:srgbClr val="FFFFFF"/>
                </a:solidFill>
                <a:latin typeface="Arial"/>
                <a:cs typeface="Arial"/>
              </a:rPr>
              <a:t>Trials</a:t>
            </a:r>
            <a:endParaRPr sz="1400" b="1" dirty="0">
              <a:latin typeface="Arial"/>
              <a:cs typeface="Arial"/>
            </a:endParaRPr>
          </a:p>
          <a:p>
            <a:pPr marL="241300" indent="-228600">
              <a:lnSpc>
                <a:spcPct val="150000"/>
              </a:lnSpc>
              <a:spcBef>
                <a:spcPts val="420"/>
              </a:spcBef>
              <a:buChar char="•"/>
              <a:tabLst>
                <a:tab pos="240665" algn="l"/>
                <a:tab pos="241300" algn="l"/>
              </a:tabLst>
            </a:pPr>
            <a:r>
              <a:rPr sz="1400" b="1" spc="-5" dirty="0">
                <a:solidFill>
                  <a:srgbClr val="FFFFFF"/>
                </a:solidFill>
                <a:latin typeface="Arial"/>
                <a:cs typeface="Arial"/>
              </a:rPr>
              <a:t>Interviews</a:t>
            </a:r>
            <a:endParaRPr sz="1400" b="1" dirty="0">
              <a:latin typeface="Arial"/>
              <a:cs typeface="Arial"/>
            </a:endParaRPr>
          </a:p>
          <a:p>
            <a:pPr marL="12700" marR="443230">
              <a:lnSpc>
                <a:spcPct val="150000"/>
              </a:lnSpc>
            </a:pPr>
            <a:r>
              <a:rPr sz="1400" b="1" spc="-5" dirty="0">
                <a:solidFill>
                  <a:srgbClr val="FFFFFF"/>
                </a:solidFill>
                <a:latin typeface="Arial"/>
                <a:cs typeface="Arial"/>
              </a:rPr>
              <a:t>Advantages of primary research methods </a:t>
            </a:r>
            <a:r>
              <a:rPr sz="1400" b="1" dirty="0">
                <a:solidFill>
                  <a:srgbClr val="FFFFFF"/>
                </a:solidFill>
                <a:latin typeface="Arial"/>
                <a:cs typeface="Arial"/>
              </a:rPr>
              <a:t>is </a:t>
            </a:r>
            <a:r>
              <a:rPr sz="1400" b="1" spc="-5" dirty="0">
                <a:solidFill>
                  <a:srgbClr val="FFFFFF"/>
                </a:solidFill>
                <a:latin typeface="Arial"/>
                <a:cs typeface="Arial"/>
              </a:rPr>
              <a:t>that its easy to  observe, interact and there </a:t>
            </a:r>
            <a:r>
              <a:rPr sz="1400" b="1" dirty="0">
                <a:solidFill>
                  <a:srgbClr val="FFFFFF"/>
                </a:solidFill>
                <a:latin typeface="Arial"/>
                <a:cs typeface="Arial"/>
              </a:rPr>
              <a:t>is </a:t>
            </a:r>
            <a:r>
              <a:rPr sz="1400" b="1" spc="-5" dirty="0">
                <a:solidFill>
                  <a:srgbClr val="FFFFFF"/>
                </a:solidFill>
                <a:latin typeface="Arial"/>
                <a:cs typeface="Arial"/>
              </a:rPr>
              <a:t>lots of</a:t>
            </a:r>
            <a:r>
              <a:rPr sz="1400" b="1" spc="-20" dirty="0">
                <a:solidFill>
                  <a:srgbClr val="FFFFFF"/>
                </a:solidFill>
                <a:latin typeface="Arial"/>
                <a:cs typeface="Arial"/>
              </a:rPr>
              <a:t> </a:t>
            </a:r>
            <a:r>
              <a:rPr sz="1400" b="1" spc="-5" dirty="0">
                <a:solidFill>
                  <a:srgbClr val="FFFFFF"/>
                </a:solidFill>
                <a:latin typeface="Arial"/>
                <a:cs typeface="Arial"/>
              </a:rPr>
              <a:t>support</a:t>
            </a:r>
            <a:endParaRPr sz="1400" b="1" dirty="0">
              <a:latin typeface="Arial"/>
              <a:cs typeface="Arial"/>
            </a:endParaRPr>
          </a:p>
          <a:p>
            <a:pPr marL="12700">
              <a:lnSpc>
                <a:spcPct val="150000"/>
              </a:lnSpc>
              <a:spcBef>
                <a:spcPts val="420"/>
              </a:spcBef>
            </a:pPr>
            <a:r>
              <a:rPr sz="1400" b="1" spc="-5" dirty="0">
                <a:solidFill>
                  <a:srgbClr val="FFFFFF"/>
                </a:solidFill>
                <a:latin typeface="Arial"/>
                <a:cs typeface="Arial"/>
              </a:rPr>
              <a:t>Disadvantages of primary research methods </a:t>
            </a:r>
            <a:r>
              <a:rPr sz="1400" b="1" dirty="0">
                <a:solidFill>
                  <a:srgbClr val="FFFFFF"/>
                </a:solidFill>
                <a:latin typeface="Arial"/>
                <a:cs typeface="Arial"/>
              </a:rPr>
              <a:t>is </a:t>
            </a:r>
            <a:r>
              <a:rPr sz="1400" b="1" spc="-5" dirty="0">
                <a:solidFill>
                  <a:srgbClr val="FFFFFF"/>
                </a:solidFill>
                <a:latin typeface="Arial"/>
                <a:cs typeface="Arial"/>
              </a:rPr>
              <a:t>that</a:t>
            </a:r>
            <a:r>
              <a:rPr sz="1400" b="1" spc="-20" dirty="0">
                <a:solidFill>
                  <a:srgbClr val="FFFFFF"/>
                </a:solidFill>
                <a:latin typeface="Arial"/>
                <a:cs typeface="Arial"/>
              </a:rPr>
              <a:t> </a:t>
            </a:r>
            <a:r>
              <a:rPr sz="1400" b="1" spc="-5" dirty="0">
                <a:solidFill>
                  <a:srgbClr val="FFFFFF"/>
                </a:solidFill>
                <a:latin typeface="Arial"/>
                <a:cs typeface="Arial"/>
              </a:rPr>
              <a:t>finding</a:t>
            </a:r>
            <a:endParaRPr sz="1400" b="1" dirty="0">
              <a:latin typeface="Arial"/>
              <a:cs typeface="Arial"/>
            </a:endParaRPr>
          </a:p>
          <a:p>
            <a:pPr marL="12700" marR="5080">
              <a:lnSpc>
                <a:spcPct val="150000"/>
              </a:lnSpc>
              <a:spcBef>
                <a:spcPts val="244"/>
              </a:spcBef>
            </a:pPr>
            <a:r>
              <a:rPr sz="1400" b="1" spc="-5" dirty="0">
                <a:solidFill>
                  <a:srgbClr val="FFFFFF"/>
                </a:solidFill>
                <a:latin typeface="Arial"/>
                <a:cs typeface="Arial"/>
              </a:rPr>
              <a:t>experienced researchers </a:t>
            </a:r>
            <a:r>
              <a:rPr sz="1400" b="1" dirty="0">
                <a:solidFill>
                  <a:srgbClr val="FFFFFF"/>
                </a:solidFill>
                <a:latin typeface="Arial"/>
                <a:cs typeface="Arial"/>
              </a:rPr>
              <a:t>is </a:t>
            </a:r>
            <a:r>
              <a:rPr sz="1400" b="1" spc="-5" dirty="0">
                <a:solidFill>
                  <a:srgbClr val="FFFFFF"/>
                </a:solidFill>
                <a:latin typeface="Arial"/>
                <a:cs typeface="Arial"/>
              </a:rPr>
              <a:t>difficult, expensive and difficult to set  up</a:t>
            </a:r>
            <a:endParaRPr sz="1400" b="1" dirty="0">
              <a:latin typeface="Arial"/>
              <a:cs typeface="Arial"/>
            </a:endParaRPr>
          </a:p>
          <a:p>
            <a:pPr marL="12700" marR="155575">
              <a:lnSpc>
                <a:spcPct val="150000"/>
              </a:lnSpc>
              <a:spcBef>
                <a:spcPts val="1095"/>
              </a:spcBef>
            </a:pPr>
            <a:r>
              <a:rPr sz="1400" b="1" spc="-5" dirty="0">
                <a:solidFill>
                  <a:srgbClr val="FFFFFF"/>
                </a:solidFill>
                <a:latin typeface="Arial"/>
                <a:cs typeface="Arial"/>
              </a:rPr>
              <a:t>Advantages of secondary methods </a:t>
            </a:r>
            <a:r>
              <a:rPr sz="1400" b="1" dirty="0">
                <a:solidFill>
                  <a:srgbClr val="FFFFFF"/>
                </a:solidFill>
                <a:latin typeface="Arial"/>
                <a:cs typeface="Arial"/>
              </a:rPr>
              <a:t>is </a:t>
            </a:r>
            <a:r>
              <a:rPr sz="1400" b="1" spc="-5" dirty="0">
                <a:solidFill>
                  <a:srgbClr val="FFFFFF"/>
                </a:solidFill>
                <a:latin typeface="Arial"/>
                <a:cs typeface="Arial"/>
              </a:rPr>
              <a:t>that its easy to access to  internest, less costly and easy clear questions</a:t>
            </a:r>
            <a:r>
              <a:rPr sz="1400" b="1" spc="-10" dirty="0">
                <a:solidFill>
                  <a:srgbClr val="FFFFFF"/>
                </a:solidFill>
                <a:latin typeface="Arial"/>
                <a:cs typeface="Arial"/>
              </a:rPr>
              <a:t> </a:t>
            </a:r>
            <a:r>
              <a:rPr sz="1400" b="1" spc="-5" dirty="0">
                <a:solidFill>
                  <a:srgbClr val="FFFFFF"/>
                </a:solidFill>
                <a:latin typeface="Arial"/>
                <a:cs typeface="Arial"/>
              </a:rPr>
              <a:t>asked.</a:t>
            </a:r>
            <a:endParaRPr sz="1400" b="1" dirty="0">
              <a:latin typeface="Arial"/>
              <a:cs typeface="Arial"/>
            </a:endParaRPr>
          </a:p>
          <a:p>
            <a:pPr marL="12700" marR="78105">
              <a:lnSpc>
                <a:spcPct val="150000"/>
              </a:lnSpc>
              <a:spcBef>
                <a:spcPts val="1005"/>
              </a:spcBef>
            </a:pPr>
            <a:r>
              <a:rPr sz="1400" b="1" spc="-5" dirty="0">
                <a:solidFill>
                  <a:srgbClr val="FFFFFF"/>
                </a:solidFill>
                <a:latin typeface="Arial"/>
                <a:cs typeface="Arial"/>
              </a:rPr>
              <a:t>Disadvantages of secondary methods </a:t>
            </a:r>
            <a:r>
              <a:rPr sz="1400" b="1" dirty="0">
                <a:solidFill>
                  <a:srgbClr val="FFFFFF"/>
                </a:solidFill>
                <a:latin typeface="Arial"/>
                <a:cs typeface="Arial"/>
              </a:rPr>
              <a:t>is </a:t>
            </a:r>
            <a:r>
              <a:rPr sz="1400" b="1" spc="-5" dirty="0">
                <a:solidFill>
                  <a:srgbClr val="FFFFFF"/>
                </a:solidFill>
                <a:latin typeface="Arial"/>
                <a:cs typeface="Arial"/>
              </a:rPr>
              <a:t>that the researcher </a:t>
            </a:r>
            <a:r>
              <a:rPr sz="1400" b="1" dirty="0">
                <a:solidFill>
                  <a:srgbClr val="FFFFFF"/>
                </a:solidFill>
                <a:latin typeface="Arial"/>
                <a:cs typeface="Arial"/>
              </a:rPr>
              <a:t>will  </a:t>
            </a:r>
            <a:r>
              <a:rPr sz="1400" b="1" spc="-5" dirty="0">
                <a:solidFill>
                  <a:srgbClr val="FFFFFF"/>
                </a:solidFill>
                <a:latin typeface="Arial"/>
                <a:cs typeface="Arial"/>
              </a:rPr>
              <a:t>have difficulty to find specific</a:t>
            </a:r>
            <a:r>
              <a:rPr sz="1400" b="1" spc="-10" dirty="0">
                <a:solidFill>
                  <a:srgbClr val="FFFFFF"/>
                </a:solidFill>
                <a:latin typeface="Arial"/>
                <a:cs typeface="Arial"/>
              </a:rPr>
              <a:t> </a:t>
            </a:r>
            <a:r>
              <a:rPr sz="1400" b="1" spc="-5" dirty="0">
                <a:solidFill>
                  <a:srgbClr val="FFFFFF"/>
                </a:solidFill>
                <a:latin typeface="Arial"/>
                <a:cs typeface="Arial"/>
              </a:rPr>
              <a:t>information</a:t>
            </a:r>
            <a:endParaRPr sz="1400" b="1"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56400" y="0"/>
            <a:ext cx="5435600" cy="56515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40741" y="901700"/>
            <a:ext cx="4370705" cy="1069340"/>
          </a:xfrm>
          <a:prstGeom prst="rect">
            <a:avLst/>
          </a:prstGeom>
        </p:spPr>
        <p:txBody>
          <a:bodyPr vert="horz" wrap="square" lIns="0" tIns="73660" rIns="0" bIns="0" rtlCol="0">
            <a:spAutoFit/>
          </a:bodyPr>
          <a:lstStyle/>
          <a:p>
            <a:pPr marL="12700" marR="5080">
              <a:lnSpc>
                <a:spcPts val="3900"/>
              </a:lnSpc>
              <a:spcBef>
                <a:spcPts val="580"/>
              </a:spcBef>
            </a:pPr>
            <a:r>
              <a:rPr sz="3600" b="0" spc="-10" dirty="0">
                <a:latin typeface="Arial"/>
                <a:cs typeface="Arial"/>
              </a:rPr>
              <a:t>CUSTOMER </a:t>
            </a:r>
            <a:r>
              <a:rPr sz="3600" b="0" spc="-60" dirty="0">
                <a:latin typeface="Arial"/>
                <a:cs typeface="Arial"/>
              </a:rPr>
              <a:t>VALUE  </a:t>
            </a:r>
            <a:r>
              <a:rPr sz="3600" b="0" spc="-5" dirty="0">
                <a:latin typeface="Arial"/>
                <a:cs typeface="Arial"/>
              </a:rPr>
              <a:t>AND</a:t>
            </a:r>
            <a:r>
              <a:rPr sz="3600" b="0" spc="-70" dirty="0">
                <a:latin typeface="Arial"/>
                <a:cs typeface="Arial"/>
              </a:rPr>
              <a:t> </a:t>
            </a:r>
            <a:r>
              <a:rPr sz="3600" b="0" spc="-5" dirty="0">
                <a:latin typeface="Arial"/>
                <a:cs typeface="Arial"/>
              </a:rPr>
              <a:t>ENGAGEMENT</a:t>
            </a:r>
            <a:endParaRPr sz="3600" dirty="0">
              <a:latin typeface="Arial"/>
              <a:cs typeface="Arial"/>
            </a:endParaRPr>
          </a:p>
        </p:txBody>
      </p:sp>
      <p:sp>
        <p:nvSpPr>
          <p:cNvPr id="3" name="object 3"/>
          <p:cNvSpPr txBox="1"/>
          <p:nvPr/>
        </p:nvSpPr>
        <p:spPr>
          <a:xfrm>
            <a:off x="840739" y="2286000"/>
            <a:ext cx="5139055" cy="3726148"/>
          </a:xfrm>
          <a:prstGeom prst="rect">
            <a:avLst/>
          </a:prstGeom>
        </p:spPr>
        <p:txBody>
          <a:bodyPr vert="horz" wrap="square" lIns="0" tIns="38100" rIns="0" bIns="0" rtlCol="0">
            <a:spAutoFit/>
          </a:bodyPr>
          <a:lstStyle/>
          <a:p>
            <a:pPr marL="12700" marR="5080">
              <a:lnSpc>
                <a:spcPts val="1500"/>
              </a:lnSpc>
              <a:spcBef>
                <a:spcPts val="300"/>
              </a:spcBef>
            </a:pPr>
            <a:r>
              <a:rPr sz="1400" b="1" spc="-5" dirty="0">
                <a:solidFill>
                  <a:srgbClr val="FFFFFF"/>
                </a:solidFill>
                <a:latin typeface="Arial"/>
                <a:cs typeface="Arial"/>
              </a:rPr>
              <a:t>Doing surveys, talking to local residents </a:t>
            </a:r>
            <a:r>
              <a:rPr sz="1400" b="1" dirty="0">
                <a:solidFill>
                  <a:srgbClr val="FFFFFF"/>
                </a:solidFill>
                <a:latin typeface="Arial"/>
                <a:cs typeface="Arial"/>
              </a:rPr>
              <a:t>, </a:t>
            </a:r>
            <a:r>
              <a:rPr sz="1400" b="1" spc="-10" dirty="0">
                <a:solidFill>
                  <a:srgbClr val="FFFFFF"/>
                </a:solidFill>
                <a:latin typeface="Arial"/>
                <a:cs typeface="Arial"/>
              </a:rPr>
              <a:t>offering </a:t>
            </a:r>
            <a:r>
              <a:rPr sz="1400" b="1" spc="-5" dirty="0">
                <a:solidFill>
                  <a:srgbClr val="FFFFFF"/>
                </a:solidFill>
                <a:latin typeface="Arial"/>
                <a:cs typeface="Arial"/>
              </a:rPr>
              <a:t>them  opportunities, setting up good price for the products </a:t>
            </a:r>
            <a:r>
              <a:rPr sz="1400" b="1" dirty="0">
                <a:solidFill>
                  <a:srgbClr val="FFFFFF"/>
                </a:solidFill>
                <a:latin typeface="Arial"/>
                <a:cs typeface="Arial"/>
              </a:rPr>
              <a:t>&amp; </a:t>
            </a:r>
            <a:r>
              <a:rPr sz="1400" b="1" spc="-10" dirty="0">
                <a:solidFill>
                  <a:srgbClr val="FFFFFF"/>
                </a:solidFill>
                <a:latin typeface="Arial"/>
                <a:cs typeface="Arial"/>
              </a:rPr>
              <a:t>offering  </a:t>
            </a:r>
            <a:r>
              <a:rPr sz="1400" b="1" spc="-5" dirty="0">
                <a:solidFill>
                  <a:srgbClr val="FFFFFF"/>
                </a:solidFill>
                <a:latin typeface="Arial"/>
                <a:cs typeface="Arial"/>
              </a:rPr>
              <a:t>the customers </a:t>
            </a:r>
            <a:r>
              <a:rPr sz="1400" b="1" dirty="0">
                <a:solidFill>
                  <a:srgbClr val="FFFFFF"/>
                </a:solidFill>
                <a:latin typeface="Arial"/>
                <a:cs typeface="Arial"/>
              </a:rPr>
              <a:t>a </a:t>
            </a:r>
            <a:r>
              <a:rPr sz="1400" b="1" spc="-5" dirty="0">
                <a:solidFill>
                  <a:srgbClr val="FFFFFF"/>
                </a:solidFill>
                <a:latin typeface="Arial"/>
                <a:cs typeface="Arial"/>
              </a:rPr>
              <a:t>product that works well, and easy contact details  </a:t>
            </a:r>
            <a:r>
              <a:rPr sz="1400" b="1" dirty="0">
                <a:solidFill>
                  <a:srgbClr val="FFFFFF"/>
                </a:solidFill>
                <a:latin typeface="Arial"/>
                <a:cs typeface="Arial"/>
              </a:rPr>
              <a:t>will </a:t>
            </a:r>
            <a:r>
              <a:rPr sz="1400" b="1" spc="-5" dirty="0">
                <a:solidFill>
                  <a:srgbClr val="FFFFFF"/>
                </a:solidFill>
                <a:latin typeface="Arial"/>
                <a:cs typeface="Arial"/>
              </a:rPr>
              <a:t>create </a:t>
            </a:r>
            <a:r>
              <a:rPr sz="1400" b="1" dirty="0">
                <a:solidFill>
                  <a:srgbClr val="FFFFFF"/>
                </a:solidFill>
                <a:latin typeface="Arial"/>
                <a:cs typeface="Arial"/>
              </a:rPr>
              <a:t>a </a:t>
            </a:r>
            <a:r>
              <a:rPr sz="1400" b="1" spc="-5" dirty="0">
                <a:solidFill>
                  <a:srgbClr val="FFFFFF"/>
                </a:solidFill>
                <a:latin typeface="Arial"/>
                <a:cs typeface="Arial"/>
              </a:rPr>
              <a:t>good customer</a:t>
            </a:r>
            <a:r>
              <a:rPr sz="1400" b="1" spc="-30" dirty="0">
                <a:solidFill>
                  <a:srgbClr val="FFFFFF"/>
                </a:solidFill>
                <a:latin typeface="Arial"/>
                <a:cs typeface="Arial"/>
              </a:rPr>
              <a:t> </a:t>
            </a:r>
            <a:r>
              <a:rPr sz="1400" b="1" spc="-5" dirty="0">
                <a:solidFill>
                  <a:srgbClr val="FFFFFF"/>
                </a:solidFill>
                <a:latin typeface="Arial"/>
                <a:cs typeface="Arial"/>
              </a:rPr>
              <a:t>value.</a:t>
            </a:r>
            <a:endParaRPr sz="1400" b="1" dirty="0">
              <a:latin typeface="Arial"/>
              <a:cs typeface="Arial"/>
            </a:endParaRPr>
          </a:p>
          <a:p>
            <a:pPr marL="12700" marR="58419">
              <a:lnSpc>
                <a:spcPct val="90500"/>
              </a:lnSpc>
              <a:spcBef>
                <a:spcPts val="960"/>
              </a:spcBef>
            </a:pPr>
            <a:r>
              <a:rPr sz="1400" b="1" spc="-40" dirty="0">
                <a:solidFill>
                  <a:srgbClr val="FFFFFF"/>
                </a:solidFill>
                <a:latin typeface="Arial"/>
                <a:cs typeface="Arial"/>
              </a:rPr>
              <a:t>Tenby </a:t>
            </a:r>
            <a:r>
              <a:rPr sz="1400" b="1" dirty="0">
                <a:solidFill>
                  <a:srgbClr val="FFFFFF"/>
                </a:solidFill>
                <a:latin typeface="Arial"/>
                <a:cs typeface="Arial"/>
              </a:rPr>
              <a:t>will </a:t>
            </a:r>
            <a:r>
              <a:rPr sz="1400" b="1" spc="-5" dirty="0">
                <a:solidFill>
                  <a:srgbClr val="FFFFFF"/>
                </a:solidFill>
                <a:latin typeface="Arial"/>
                <a:cs typeface="Arial"/>
              </a:rPr>
              <a:t>be </a:t>
            </a:r>
            <a:r>
              <a:rPr sz="1400" b="1" spc="-10" dirty="0">
                <a:solidFill>
                  <a:srgbClr val="FFFFFF"/>
                </a:solidFill>
                <a:latin typeface="Arial"/>
                <a:cs typeface="Arial"/>
              </a:rPr>
              <a:t>offering </a:t>
            </a:r>
            <a:r>
              <a:rPr sz="1400" b="1" spc="-5" dirty="0">
                <a:solidFill>
                  <a:srgbClr val="FFFFFF"/>
                </a:solidFill>
                <a:latin typeface="Arial"/>
                <a:cs typeface="Arial"/>
              </a:rPr>
              <a:t>an excellent and outstanding natural  </a:t>
            </a:r>
            <a:r>
              <a:rPr sz="1400" b="1" spc="-20" dirty="0">
                <a:solidFill>
                  <a:srgbClr val="FFFFFF"/>
                </a:solidFill>
                <a:latin typeface="Arial"/>
                <a:cs typeface="Arial"/>
              </a:rPr>
              <a:t>scenery, </a:t>
            </a:r>
            <a:r>
              <a:rPr sz="1400" b="1" spc="-5" dirty="0">
                <a:solidFill>
                  <a:srgbClr val="FFFFFF"/>
                </a:solidFill>
                <a:latin typeface="Arial"/>
                <a:cs typeface="Arial"/>
              </a:rPr>
              <a:t>innovative culture and exciting adventure to current and  future tourist as well as economic development, environmentally  sustainable management, social and culture  enrichment.(Pembrokeshire Destination Management Plan  2020).</a:t>
            </a:r>
            <a:endParaRPr sz="1400" b="1" dirty="0">
              <a:latin typeface="Arial"/>
              <a:cs typeface="Arial"/>
            </a:endParaRPr>
          </a:p>
          <a:p>
            <a:pPr marL="12700" marR="53340">
              <a:lnSpc>
                <a:spcPts val="1500"/>
              </a:lnSpc>
              <a:spcBef>
                <a:spcPts val="1020"/>
              </a:spcBef>
            </a:pPr>
            <a:r>
              <a:rPr sz="1400" b="1" spc="-5" dirty="0">
                <a:solidFill>
                  <a:srgbClr val="FFFFFF"/>
                </a:solidFill>
                <a:latin typeface="Arial"/>
                <a:cs typeface="Arial"/>
              </a:rPr>
              <a:t>First impression, welcoming the customer with </a:t>
            </a:r>
            <a:r>
              <a:rPr sz="1400" b="1" dirty="0">
                <a:solidFill>
                  <a:srgbClr val="FFFFFF"/>
                </a:solidFill>
                <a:latin typeface="Arial"/>
                <a:cs typeface="Arial"/>
              </a:rPr>
              <a:t>a </a:t>
            </a:r>
            <a:r>
              <a:rPr sz="1400" b="1" spc="-5" dirty="0">
                <a:solidFill>
                  <a:srgbClr val="FFFFFF"/>
                </a:solidFill>
                <a:latin typeface="Arial"/>
                <a:cs typeface="Arial"/>
              </a:rPr>
              <a:t>smile and  maintaining </a:t>
            </a:r>
            <a:r>
              <a:rPr sz="1400" b="1" dirty="0">
                <a:solidFill>
                  <a:srgbClr val="FFFFFF"/>
                </a:solidFill>
                <a:latin typeface="Arial"/>
                <a:cs typeface="Arial"/>
              </a:rPr>
              <a:t>a </a:t>
            </a:r>
            <a:r>
              <a:rPr sz="1400" b="1" spc="-5" dirty="0">
                <a:solidFill>
                  <a:srgbClr val="FFFFFF"/>
                </a:solidFill>
                <a:latin typeface="Arial"/>
                <a:cs typeface="Arial"/>
              </a:rPr>
              <a:t>good eye contact </a:t>
            </a:r>
            <a:r>
              <a:rPr sz="1400" b="1" dirty="0">
                <a:solidFill>
                  <a:srgbClr val="FFFFFF"/>
                </a:solidFill>
                <a:latin typeface="Arial"/>
                <a:cs typeface="Arial"/>
              </a:rPr>
              <a:t>will </a:t>
            </a:r>
            <a:r>
              <a:rPr sz="1400" b="1" spc="-5" dirty="0">
                <a:solidFill>
                  <a:srgbClr val="FFFFFF"/>
                </a:solidFill>
                <a:latin typeface="Arial"/>
                <a:cs typeface="Arial"/>
              </a:rPr>
              <a:t>develop visitor</a:t>
            </a:r>
            <a:r>
              <a:rPr sz="1400" b="1" spc="-25" dirty="0">
                <a:solidFill>
                  <a:srgbClr val="FFFFFF"/>
                </a:solidFill>
                <a:latin typeface="Arial"/>
                <a:cs typeface="Arial"/>
              </a:rPr>
              <a:t> </a:t>
            </a:r>
            <a:r>
              <a:rPr sz="1400" b="1" spc="-5" dirty="0">
                <a:solidFill>
                  <a:srgbClr val="FFFFFF"/>
                </a:solidFill>
                <a:latin typeface="Arial"/>
                <a:cs typeface="Arial"/>
              </a:rPr>
              <a:t>engagement.</a:t>
            </a:r>
            <a:endParaRPr sz="1400" b="1" dirty="0">
              <a:latin typeface="Arial"/>
              <a:cs typeface="Arial"/>
            </a:endParaRPr>
          </a:p>
          <a:p>
            <a:pPr marL="12700" marR="27305">
              <a:lnSpc>
                <a:spcPct val="92300"/>
              </a:lnSpc>
              <a:spcBef>
                <a:spcPts val="925"/>
              </a:spcBef>
            </a:pPr>
            <a:r>
              <a:rPr sz="1400" b="1" spc="-20" dirty="0">
                <a:solidFill>
                  <a:srgbClr val="FFFFFF"/>
                </a:solidFill>
                <a:latin typeface="Arial"/>
                <a:cs typeface="Arial"/>
              </a:rPr>
              <a:t>Various </a:t>
            </a:r>
            <a:r>
              <a:rPr sz="1400" b="1" spc="-5" dirty="0">
                <a:solidFill>
                  <a:srgbClr val="FFFFFF"/>
                </a:solidFill>
                <a:latin typeface="Arial"/>
                <a:cs typeface="Arial"/>
              </a:rPr>
              <a:t>marketing channels </a:t>
            </a:r>
            <a:r>
              <a:rPr sz="1400" b="1" dirty="0">
                <a:solidFill>
                  <a:srgbClr val="FFFFFF"/>
                </a:solidFill>
                <a:latin typeface="Arial"/>
                <a:cs typeface="Arial"/>
              </a:rPr>
              <a:t>will </a:t>
            </a:r>
            <a:r>
              <a:rPr sz="1400" b="1" spc="-5" dirty="0">
                <a:solidFill>
                  <a:srgbClr val="FFFFFF"/>
                </a:solidFill>
                <a:latin typeface="Arial"/>
                <a:cs typeface="Arial"/>
              </a:rPr>
              <a:t>be used to promote the business  such as catalogue direct, flyers, internet (social media), word of  mouth, email marketing and company</a:t>
            </a:r>
            <a:r>
              <a:rPr sz="1400" b="1" spc="-10" dirty="0">
                <a:solidFill>
                  <a:srgbClr val="FFFFFF"/>
                </a:solidFill>
                <a:latin typeface="Arial"/>
                <a:cs typeface="Arial"/>
              </a:rPr>
              <a:t> </a:t>
            </a:r>
            <a:r>
              <a:rPr sz="1400" b="1" spc="-5" dirty="0">
                <a:solidFill>
                  <a:srgbClr val="FFFFFF"/>
                </a:solidFill>
                <a:latin typeface="Arial"/>
                <a:cs typeface="Arial"/>
              </a:rPr>
              <a:t>website.</a:t>
            </a:r>
            <a:endParaRPr sz="1400" b="1"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33988" y="0"/>
            <a:ext cx="5435600" cy="5651500"/>
          </a:xfrm>
          <a:prstGeom prst="rect">
            <a:avLst/>
          </a:prstGeom>
          <a:blipFill>
            <a:blip r:embed="rId2" cstate="print"/>
            <a:stretch>
              <a:fillRect/>
            </a:stretch>
          </a:blipFill>
        </p:spPr>
        <p:txBody>
          <a:bodyPr wrap="square" lIns="0" tIns="0" rIns="0" bIns="0" rtlCol="0"/>
          <a:lstStyle/>
          <a:p>
            <a:endParaRPr/>
          </a:p>
        </p:txBody>
      </p:sp>
      <p:sp>
        <p:nvSpPr>
          <p:cNvPr id="6" name="object 6"/>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9791700" cy="6858000"/>
          </a:xfrm>
          <a:custGeom>
            <a:avLst/>
            <a:gdLst/>
            <a:ahLst/>
            <a:cxnLst/>
            <a:rect l="l" t="t" r="r" b="b"/>
            <a:pathLst>
              <a:path w="9791700" h="6858000">
                <a:moveTo>
                  <a:pt x="7452480" y="0"/>
                </a:moveTo>
                <a:lnTo>
                  <a:pt x="0" y="0"/>
                </a:lnTo>
                <a:lnTo>
                  <a:pt x="0" y="6858000"/>
                </a:lnTo>
                <a:lnTo>
                  <a:pt x="9683016" y="6858000"/>
                </a:lnTo>
                <a:lnTo>
                  <a:pt x="9712580" y="6681235"/>
                </a:lnTo>
                <a:lnTo>
                  <a:pt x="9719534" y="6631511"/>
                </a:lnTo>
                <a:lnTo>
                  <a:pt x="9726175" y="6581689"/>
                </a:lnTo>
                <a:lnTo>
                  <a:pt x="9732502" y="6531767"/>
                </a:lnTo>
                <a:lnTo>
                  <a:pt x="9738514" y="6481749"/>
                </a:lnTo>
                <a:lnTo>
                  <a:pt x="9744210" y="6431633"/>
                </a:lnTo>
                <a:lnTo>
                  <a:pt x="9749589" y="6381422"/>
                </a:lnTo>
                <a:lnTo>
                  <a:pt x="9754650" y="6331117"/>
                </a:lnTo>
                <a:lnTo>
                  <a:pt x="9759392" y="6280717"/>
                </a:lnTo>
                <a:lnTo>
                  <a:pt x="9763814" y="6230226"/>
                </a:lnTo>
                <a:lnTo>
                  <a:pt x="9767914" y="6179643"/>
                </a:lnTo>
                <a:lnTo>
                  <a:pt x="9771693" y="6128970"/>
                </a:lnTo>
                <a:lnTo>
                  <a:pt x="9775148" y="6078207"/>
                </a:lnTo>
                <a:lnTo>
                  <a:pt x="9778279" y="6027356"/>
                </a:lnTo>
                <a:lnTo>
                  <a:pt x="9781085" y="5976417"/>
                </a:lnTo>
                <a:lnTo>
                  <a:pt x="9783564" y="5925392"/>
                </a:lnTo>
                <a:lnTo>
                  <a:pt x="9785716" y="5874282"/>
                </a:lnTo>
                <a:lnTo>
                  <a:pt x="9787540" y="5823088"/>
                </a:lnTo>
                <a:lnTo>
                  <a:pt x="9789035" y="5771810"/>
                </a:lnTo>
                <a:lnTo>
                  <a:pt x="9790199" y="5720450"/>
                </a:lnTo>
                <a:lnTo>
                  <a:pt x="9791032" y="5669009"/>
                </a:lnTo>
                <a:lnTo>
                  <a:pt x="9791533" y="5617488"/>
                </a:lnTo>
                <a:lnTo>
                  <a:pt x="9791700" y="5565888"/>
                </a:lnTo>
                <a:lnTo>
                  <a:pt x="9791529" y="5513714"/>
                </a:lnTo>
                <a:lnTo>
                  <a:pt x="9791017" y="5461622"/>
                </a:lnTo>
                <a:lnTo>
                  <a:pt x="9790166" y="5409612"/>
                </a:lnTo>
                <a:lnTo>
                  <a:pt x="9788976" y="5357685"/>
                </a:lnTo>
                <a:lnTo>
                  <a:pt x="9787448" y="5305842"/>
                </a:lnTo>
                <a:lnTo>
                  <a:pt x="9785583" y="5254084"/>
                </a:lnTo>
                <a:lnTo>
                  <a:pt x="9783383" y="5202412"/>
                </a:lnTo>
                <a:lnTo>
                  <a:pt x="9780848" y="5150827"/>
                </a:lnTo>
                <a:lnTo>
                  <a:pt x="9777980" y="5099331"/>
                </a:lnTo>
                <a:lnTo>
                  <a:pt x="9774780" y="5047925"/>
                </a:lnTo>
                <a:lnTo>
                  <a:pt x="9771248" y="4996608"/>
                </a:lnTo>
                <a:lnTo>
                  <a:pt x="9767386" y="4945384"/>
                </a:lnTo>
                <a:lnTo>
                  <a:pt x="9763195" y="4894251"/>
                </a:lnTo>
                <a:lnTo>
                  <a:pt x="9758675" y="4843213"/>
                </a:lnTo>
                <a:lnTo>
                  <a:pt x="9753829" y="4792269"/>
                </a:lnTo>
                <a:lnTo>
                  <a:pt x="9748656" y="4741421"/>
                </a:lnTo>
                <a:lnTo>
                  <a:pt x="9743158" y="4690670"/>
                </a:lnTo>
                <a:lnTo>
                  <a:pt x="9737337" y="4640016"/>
                </a:lnTo>
                <a:lnTo>
                  <a:pt x="9731192" y="4589462"/>
                </a:lnTo>
                <a:lnTo>
                  <a:pt x="9724726" y="4539007"/>
                </a:lnTo>
                <a:lnTo>
                  <a:pt x="9717939" y="4488654"/>
                </a:lnTo>
                <a:lnTo>
                  <a:pt x="9710833" y="4438402"/>
                </a:lnTo>
                <a:lnTo>
                  <a:pt x="9703407" y="4388254"/>
                </a:lnTo>
                <a:lnTo>
                  <a:pt x="9695664" y="4338210"/>
                </a:lnTo>
                <a:lnTo>
                  <a:pt x="9687605" y="4288271"/>
                </a:lnTo>
                <a:lnTo>
                  <a:pt x="9679230" y="4238439"/>
                </a:lnTo>
                <a:lnTo>
                  <a:pt x="9670541" y="4188714"/>
                </a:lnTo>
                <a:lnTo>
                  <a:pt x="9661538" y="4139097"/>
                </a:lnTo>
                <a:lnTo>
                  <a:pt x="9652224" y="4089590"/>
                </a:lnTo>
                <a:lnTo>
                  <a:pt x="9642597" y="4040194"/>
                </a:lnTo>
                <a:lnTo>
                  <a:pt x="9632661" y="3990909"/>
                </a:lnTo>
                <a:lnTo>
                  <a:pt x="9622416" y="3941737"/>
                </a:lnTo>
                <a:lnTo>
                  <a:pt x="9611862" y="3892678"/>
                </a:lnTo>
                <a:lnTo>
                  <a:pt x="9601002" y="3843735"/>
                </a:lnTo>
                <a:lnTo>
                  <a:pt x="9589836" y="3794907"/>
                </a:lnTo>
                <a:lnTo>
                  <a:pt x="9578364" y="3746196"/>
                </a:lnTo>
                <a:lnTo>
                  <a:pt x="9566589" y="3697603"/>
                </a:lnTo>
                <a:lnTo>
                  <a:pt x="9554512" y="3649130"/>
                </a:lnTo>
                <a:lnTo>
                  <a:pt x="9542132" y="3600776"/>
                </a:lnTo>
                <a:lnTo>
                  <a:pt x="9529452" y="3552543"/>
                </a:lnTo>
                <a:lnTo>
                  <a:pt x="9516472" y="3504433"/>
                </a:lnTo>
                <a:lnTo>
                  <a:pt x="9503194" y="3456446"/>
                </a:lnTo>
                <a:lnTo>
                  <a:pt x="9489618" y="3408583"/>
                </a:lnTo>
                <a:lnTo>
                  <a:pt x="9475746" y="3360846"/>
                </a:lnTo>
                <a:lnTo>
                  <a:pt x="9461579" y="3313235"/>
                </a:lnTo>
                <a:lnTo>
                  <a:pt x="9447117" y="3265752"/>
                </a:lnTo>
                <a:lnTo>
                  <a:pt x="9432362" y="3218397"/>
                </a:lnTo>
                <a:lnTo>
                  <a:pt x="9417315" y="3171172"/>
                </a:lnTo>
                <a:lnTo>
                  <a:pt x="9401977" y="3124077"/>
                </a:lnTo>
                <a:lnTo>
                  <a:pt x="9386348" y="3077114"/>
                </a:lnTo>
                <a:lnTo>
                  <a:pt x="9370431" y="3030284"/>
                </a:lnTo>
                <a:lnTo>
                  <a:pt x="9354226" y="2983588"/>
                </a:lnTo>
                <a:lnTo>
                  <a:pt x="9337734" y="2937027"/>
                </a:lnTo>
                <a:lnTo>
                  <a:pt x="9320956" y="2890602"/>
                </a:lnTo>
                <a:lnTo>
                  <a:pt x="9303893" y="2844314"/>
                </a:lnTo>
                <a:lnTo>
                  <a:pt x="9286547" y="2798164"/>
                </a:lnTo>
                <a:lnTo>
                  <a:pt x="9268918" y="2752153"/>
                </a:lnTo>
                <a:lnTo>
                  <a:pt x="9251007" y="2706282"/>
                </a:lnTo>
                <a:lnTo>
                  <a:pt x="9232816" y="2660553"/>
                </a:lnTo>
                <a:lnTo>
                  <a:pt x="9214345" y="2614966"/>
                </a:lnTo>
                <a:lnTo>
                  <a:pt x="9195596" y="2569522"/>
                </a:lnTo>
                <a:lnTo>
                  <a:pt x="9176570" y="2524223"/>
                </a:lnTo>
                <a:lnTo>
                  <a:pt x="9157267" y="2479069"/>
                </a:lnTo>
                <a:lnTo>
                  <a:pt x="9137689" y="2434062"/>
                </a:lnTo>
                <a:lnTo>
                  <a:pt x="9117837" y="2389202"/>
                </a:lnTo>
                <a:lnTo>
                  <a:pt x="9097712" y="2344491"/>
                </a:lnTo>
                <a:lnTo>
                  <a:pt x="9077315" y="2299930"/>
                </a:lnTo>
                <a:lnTo>
                  <a:pt x="9056647" y="2255520"/>
                </a:lnTo>
                <a:lnTo>
                  <a:pt x="9035708" y="2211261"/>
                </a:lnTo>
                <a:lnTo>
                  <a:pt x="9014501" y="2167156"/>
                </a:lnTo>
                <a:lnTo>
                  <a:pt x="8993026" y="2123204"/>
                </a:lnTo>
                <a:lnTo>
                  <a:pt x="8971285" y="2079407"/>
                </a:lnTo>
                <a:lnTo>
                  <a:pt x="8949277" y="2035767"/>
                </a:lnTo>
                <a:lnTo>
                  <a:pt x="8927005" y="1992284"/>
                </a:lnTo>
                <a:lnTo>
                  <a:pt x="8904470" y="1948958"/>
                </a:lnTo>
                <a:lnTo>
                  <a:pt x="8881672" y="1905793"/>
                </a:lnTo>
                <a:lnTo>
                  <a:pt x="8858612" y="1862787"/>
                </a:lnTo>
                <a:lnTo>
                  <a:pt x="8835292" y="1819943"/>
                </a:lnTo>
                <a:lnTo>
                  <a:pt x="8811713" y="1777261"/>
                </a:lnTo>
                <a:lnTo>
                  <a:pt x="8787875" y="1734743"/>
                </a:lnTo>
                <a:lnTo>
                  <a:pt x="8763780" y="1692389"/>
                </a:lnTo>
                <a:lnTo>
                  <a:pt x="8739429" y="1650201"/>
                </a:lnTo>
                <a:lnTo>
                  <a:pt x="8714823" y="1608180"/>
                </a:lnTo>
                <a:lnTo>
                  <a:pt x="8689963" y="1566326"/>
                </a:lnTo>
                <a:lnTo>
                  <a:pt x="8664849" y="1524642"/>
                </a:lnTo>
                <a:lnTo>
                  <a:pt x="8639484" y="1483127"/>
                </a:lnTo>
                <a:lnTo>
                  <a:pt x="8613868" y="1441783"/>
                </a:lnTo>
                <a:lnTo>
                  <a:pt x="8588002" y="1400611"/>
                </a:lnTo>
                <a:lnTo>
                  <a:pt x="8561888" y="1359612"/>
                </a:lnTo>
                <a:lnTo>
                  <a:pt x="8535525" y="1318787"/>
                </a:lnTo>
                <a:lnTo>
                  <a:pt x="8508916" y="1278137"/>
                </a:lnTo>
                <a:lnTo>
                  <a:pt x="8482061" y="1237663"/>
                </a:lnTo>
                <a:lnTo>
                  <a:pt x="8454962" y="1197367"/>
                </a:lnTo>
                <a:lnTo>
                  <a:pt x="8427620" y="1157249"/>
                </a:lnTo>
                <a:lnTo>
                  <a:pt x="8400035" y="1117310"/>
                </a:lnTo>
                <a:lnTo>
                  <a:pt x="8372208" y="1077552"/>
                </a:lnTo>
                <a:lnTo>
                  <a:pt x="8344141" y="1037976"/>
                </a:lnTo>
                <a:lnTo>
                  <a:pt x="8315835" y="998582"/>
                </a:lnTo>
                <a:lnTo>
                  <a:pt x="8287291" y="959371"/>
                </a:lnTo>
                <a:lnTo>
                  <a:pt x="8258510" y="920345"/>
                </a:lnTo>
                <a:lnTo>
                  <a:pt x="8229493" y="881505"/>
                </a:lnTo>
                <a:lnTo>
                  <a:pt x="8200240" y="842852"/>
                </a:lnTo>
                <a:lnTo>
                  <a:pt x="8170754" y="804386"/>
                </a:lnTo>
                <a:lnTo>
                  <a:pt x="8141035" y="766110"/>
                </a:lnTo>
                <a:lnTo>
                  <a:pt x="8111084" y="728023"/>
                </a:lnTo>
                <a:lnTo>
                  <a:pt x="8080902" y="690128"/>
                </a:lnTo>
                <a:lnTo>
                  <a:pt x="8050491" y="652424"/>
                </a:lnTo>
                <a:lnTo>
                  <a:pt x="8019850" y="614914"/>
                </a:lnTo>
                <a:lnTo>
                  <a:pt x="7988983" y="577598"/>
                </a:lnTo>
                <a:lnTo>
                  <a:pt x="7957888" y="540477"/>
                </a:lnTo>
                <a:lnTo>
                  <a:pt x="7926569" y="503553"/>
                </a:lnTo>
                <a:lnTo>
                  <a:pt x="7895024" y="466826"/>
                </a:lnTo>
                <a:lnTo>
                  <a:pt x="7863257" y="430297"/>
                </a:lnTo>
                <a:lnTo>
                  <a:pt x="7831267" y="393968"/>
                </a:lnTo>
                <a:lnTo>
                  <a:pt x="7799056" y="357839"/>
                </a:lnTo>
                <a:lnTo>
                  <a:pt x="7766625" y="321912"/>
                </a:lnTo>
                <a:lnTo>
                  <a:pt x="7733974" y="286188"/>
                </a:lnTo>
                <a:lnTo>
                  <a:pt x="7701106" y="250667"/>
                </a:lnTo>
                <a:lnTo>
                  <a:pt x="7668020" y="215351"/>
                </a:lnTo>
                <a:lnTo>
                  <a:pt x="7634719" y="180241"/>
                </a:lnTo>
                <a:lnTo>
                  <a:pt x="7601202" y="145338"/>
                </a:lnTo>
                <a:lnTo>
                  <a:pt x="7452480" y="0"/>
                </a:lnTo>
                <a:close/>
              </a:path>
            </a:pathLst>
          </a:custGeom>
          <a:solidFill>
            <a:srgbClr val="FFFFFF">
              <a:alpha val="79998"/>
            </a:srgbClr>
          </a:solidFill>
        </p:spPr>
        <p:txBody>
          <a:bodyPr wrap="square" lIns="0" tIns="0" rIns="0" bIns="0" rtlCol="0"/>
          <a:lstStyle/>
          <a:p>
            <a:endParaRPr>
              <a:latin typeface="Arial" panose="020B0604020202020204" pitchFamily="34" charset="0"/>
              <a:cs typeface="Arial" panose="020B0604020202020204" pitchFamily="34" charset="0"/>
            </a:endParaRPr>
          </a:p>
        </p:txBody>
      </p:sp>
      <p:sp>
        <p:nvSpPr>
          <p:cNvPr id="3" name="object 3"/>
          <p:cNvSpPr/>
          <p:nvPr/>
        </p:nvSpPr>
        <p:spPr>
          <a:xfrm>
            <a:off x="0" y="-181448"/>
            <a:ext cx="9486900" cy="6858000"/>
          </a:xfrm>
          <a:custGeom>
            <a:avLst/>
            <a:gdLst/>
            <a:ahLst/>
            <a:cxnLst/>
            <a:rect l="l" t="t" r="r" b="b"/>
            <a:pathLst>
              <a:path w="9486900" h="6858000">
                <a:moveTo>
                  <a:pt x="7016056" y="0"/>
                </a:moveTo>
                <a:lnTo>
                  <a:pt x="0" y="0"/>
                </a:lnTo>
                <a:lnTo>
                  <a:pt x="0" y="6858000"/>
                </a:lnTo>
                <a:lnTo>
                  <a:pt x="9374140" y="6858000"/>
                </a:lnTo>
                <a:lnTo>
                  <a:pt x="9410861" y="6638337"/>
                </a:lnTo>
                <a:lnTo>
                  <a:pt x="9417855" y="6588247"/>
                </a:lnTo>
                <a:lnTo>
                  <a:pt x="9424519" y="6538052"/>
                </a:lnTo>
                <a:lnTo>
                  <a:pt x="9430851" y="6487753"/>
                </a:lnTo>
                <a:lnTo>
                  <a:pt x="9436851" y="6437352"/>
                </a:lnTo>
                <a:lnTo>
                  <a:pt x="9442518" y="6386848"/>
                </a:lnTo>
                <a:lnTo>
                  <a:pt x="9447850" y="6336244"/>
                </a:lnTo>
                <a:lnTo>
                  <a:pt x="9452846" y="6285541"/>
                </a:lnTo>
                <a:lnTo>
                  <a:pt x="9457505" y="6234739"/>
                </a:lnTo>
                <a:lnTo>
                  <a:pt x="9461826" y="6183840"/>
                </a:lnTo>
                <a:lnTo>
                  <a:pt x="9465808" y="6132846"/>
                </a:lnTo>
                <a:lnTo>
                  <a:pt x="9469450" y="6081756"/>
                </a:lnTo>
                <a:lnTo>
                  <a:pt x="9472750" y="6030572"/>
                </a:lnTo>
                <a:lnTo>
                  <a:pt x="9475708" y="5979296"/>
                </a:lnTo>
                <a:lnTo>
                  <a:pt x="9478322" y="5927929"/>
                </a:lnTo>
                <a:lnTo>
                  <a:pt x="9480591" y="5876471"/>
                </a:lnTo>
                <a:lnTo>
                  <a:pt x="9482514" y="5824923"/>
                </a:lnTo>
                <a:lnTo>
                  <a:pt x="9484090" y="5773288"/>
                </a:lnTo>
                <a:lnTo>
                  <a:pt x="9485317" y="5721565"/>
                </a:lnTo>
                <a:lnTo>
                  <a:pt x="9486196" y="5669757"/>
                </a:lnTo>
                <a:lnTo>
                  <a:pt x="9486723" y="5617864"/>
                </a:lnTo>
                <a:lnTo>
                  <a:pt x="9486900" y="5565888"/>
                </a:lnTo>
                <a:lnTo>
                  <a:pt x="9486723" y="5513779"/>
                </a:lnTo>
                <a:lnTo>
                  <a:pt x="9486192" y="5461755"/>
                </a:lnTo>
                <a:lnTo>
                  <a:pt x="9485309" y="5409815"/>
                </a:lnTo>
                <a:lnTo>
                  <a:pt x="9484075" y="5357962"/>
                </a:lnTo>
                <a:lnTo>
                  <a:pt x="9482491" y="5306197"/>
                </a:lnTo>
                <a:lnTo>
                  <a:pt x="9480559" y="5254520"/>
                </a:lnTo>
                <a:lnTo>
                  <a:pt x="9478278" y="5202933"/>
                </a:lnTo>
                <a:lnTo>
                  <a:pt x="9475651" y="5151436"/>
                </a:lnTo>
                <a:lnTo>
                  <a:pt x="9472678" y="5100032"/>
                </a:lnTo>
                <a:lnTo>
                  <a:pt x="9469362" y="5048720"/>
                </a:lnTo>
                <a:lnTo>
                  <a:pt x="9465702" y="4997503"/>
                </a:lnTo>
                <a:lnTo>
                  <a:pt x="9461700" y="4946382"/>
                </a:lnTo>
                <a:lnTo>
                  <a:pt x="9457357" y="4895357"/>
                </a:lnTo>
                <a:lnTo>
                  <a:pt x="9452674" y="4844429"/>
                </a:lnTo>
                <a:lnTo>
                  <a:pt x="9447653" y="4793601"/>
                </a:lnTo>
                <a:lnTo>
                  <a:pt x="9442294" y="4742872"/>
                </a:lnTo>
                <a:lnTo>
                  <a:pt x="9436599" y="4692245"/>
                </a:lnTo>
                <a:lnTo>
                  <a:pt x="9430569" y="4641719"/>
                </a:lnTo>
                <a:lnTo>
                  <a:pt x="9424205" y="4591298"/>
                </a:lnTo>
                <a:lnTo>
                  <a:pt x="9417508" y="4540980"/>
                </a:lnTo>
                <a:lnTo>
                  <a:pt x="9410479" y="4490769"/>
                </a:lnTo>
                <a:lnTo>
                  <a:pt x="9403119" y="4440664"/>
                </a:lnTo>
                <a:lnTo>
                  <a:pt x="9395430" y="4390667"/>
                </a:lnTo>
                <a:lnTo>
                  <a:pt x="9387413" y="4340779"/>
                </a:lnTo>
                <a:lnTo>
                  <a:pt x="9379068" y="4291002"/>
                </a:lnTo>
                <a:lnTo>
                  <a:pt x="9370398" y="4241336"/>
                </a:lnTo>
                <a:lnTo>
                  <a:pt x="9361402" y="4191782"/>
                </a:lnTo>
                <a:lnTo>
                  <a:pt x="9352083" y="4142342"/>
                </a:lnTo>
                <a:lnTo>
                  <a:pt x="9342441" y="4093017"/>
                </a:lnTo>
                <a:lnTo>
                  <a:pt x="9332478" y="4043808"/>
                </a:lnTo>
                <a:lnTo>
                  <a:pt x="9322194" y="3994716"/>
                </a:lnTo>
                <a:lnTo>
                  <a:pt x="9311591" y="3945742"/>
                </a:lnTo>
                <a:lnTo>
                  <a:pt x="9300670" y="3896888"/>
                </a:lnTo>
                <a:lnTo>
                  <a:pt x="9289432" y="3848154"/>
                </a:lnTo>
                <a:lnTo>
                  <a:pt x="9277878" y="3799542"/>
                </a:lnTo>
                <a:lnTo>
                  <a:pt x="9266010" y="3751052"/>
                </a:lnTo>
                <a:lnTo>
                  <a:pt x="9253828" y="3702686"/>
                </a:lnTo>
                <a:lnTo>
                  <a:pt x="9241334" y="3654446"/>
                </a:lnTo>
                <a:lnTo>
                  <a:pt x="9228528" y="3606332"/>
                </a:lnTo>
                <a:lnTo>
                  <a:pt x="9215412" y="3558345"/>
                </a:lnTo>
                <a:lnTo>
                  <a:pt x="9201988" y="3510486"/>
                </a:lnTo>
                <a:lnTo>
                  <a:pt x="9188256" y="3462757"/>
                </a:lnTo>
                <a:lnTo>
                  <a:pt x="9174216" y="3415159"/>
                </a:lnTo>
                <a:lnTo>
                  <a:pt x="9159872" y="3367693"/>
                </a:lnTo>
                <a:lnTo>
                  <a:pt x="9145223" y="3320360"/>
                </a:lnTo>
                <a:lnTo>
                  <a:pt x="9130271" y="3273161"/>
                </a:lnTo>
                <a:lnTo>
                  <a:pt x="9115016" y="3226098"/>
                </a:lnTo>
                <a:lnTo>
                  <a:pt x="9099461" y="3179171"/>
                </a:lnTo>
                <a:lnTo>
                  <a:pt x="9083606" y="3132382"/>
                </a:lnTo>
                <a:lnTo>
                  <a:pt x="9067452" y="3085731"/>
                </a:lnTo>
                <a:lnTo>
                  <a:pt x="9051001" y="3039220"/>
                </a:lnTo>
                <a:lnTo>
                  <a:pt x="9034253" y="2992851"/>
                </a:lnTo>
                <a:lnTo>
                  <a:pt x="9017210" y="2946623"/>
                </a:lnTo>
                <a:lnTo>
                  <a:pt x="8999872" y="2900539"/>
                </a:lnTo>
                <a:lnTo>
                  <a:pt x="8982242" y="2854599"/>
                </a:lnTo>
                <a:lnTo>
                  <a:pt x="8964320" y="2808805"/>
                </a:lnTo>
                <a:lnTo>
                  <a:pt x="8946107" y="2763158"/>
                </a:lnTo>
                <a:lnTo>
                  <a:pt x="8927605" y="2717658"/>
                </a:lnTo>
                <a:lnTo>
                  <a:pt x="8908814" y="2672308"/>
                </a:lnTo>
                <a:lnTo>
                  <a:pt x="8889736" y="2627108"/>
                </a:lnTo>
                <a:lnTo>
                  <a:pt x="8870372" y="2582059"/>
                </a:lnTo>
                <a:lnTo>
                  <a:pt x="8850723" y="2537163"/>
                </a:lnTo>
                <a:lnTo>
                  <a:pt x="8830790" y="2492420"/>
                </a:lnTo>
                <a:lnTo>
                  <a:pt x="8810574" y="2447832"/>
                </a:lnTo>
                <a:lnTo>
                  <a:pt x="8790077" y="2403399"/>
                </a:lnTo>
                <a:lnTo>
                  <a:pt x="8769299" y="2359124"/>
                </a:lnTo>
                <a:lnTo>
                  <a:pt x="8748242" y="2315007"/>
                </a:lnTo>
                <a:lnTo>
                  <a:pt x="8726906" y="2271049"/>
                </a:lnTo>
                <a:lnTo>
                  <a:pt x="8705294" y="2227252"/>
                </a:lnTo>
                <a:lnTo>
                  <a:pt x="8683406" y="2183616"/>
                </a:lnTo>
                <a:lnTo>
                  <a:pt x="8661243" y="2140143"/>
                </a:lnTo>
                <a:lnTo>
                  <a:pt x="8638806" y="2096834"/>
                </a:lnTo>
                <a:lnTo>
                  <a:pt x="8616097" y="2053690"/>
                </a:lnTo>
                <a:lnTo>
                  <a:pt x="8593117" y="2010712"/>
                </a:lnTo>
                <a:lnTo>
                  <a:pt x="8569866" y="1967902"/>
                </a:lnTo>
                <a:lnTo>
                  <a:pt x="8546347" y="1925259"/>
                </a:lnTo>
                <a:lnTo>
                  <a:pt x="8522559" y="1882787"/>
                </a:lnTo>
                <a:lnTo>
                  <a:pt x="8498505" y="1840485"/>
                </a:lnTo>
                <a:lnTo>
                  <a:pt x="8474185" y="1798355"/>
                </a:lnTo>
                <a:lnTo>
                  <a:pt x="8449601" y="1756397"/>
                </a:lnTo>
                <a:lnTo>
                  <a:pt x="8424753" y="1714614"/>
                </a:lnTo>
                <a:lnTo>
                  <a:pt x="8399643" y="1673007"/>
                </a:lnTo>
                <a:lnTo>
                  <a:pt x="8374272" y="1631575"/>
                </a:lnTo>
                <a:lnTo>
                  <a:pt x="8348641" y="1590322"/>
                </a:lnTo>
                <a:lnTo>
                  <a:pt x="8322752" y="1549247"/>
                </a:lnTo>
                <a:lnTo>
                  <a:pt x="8296604" y="1508351"/>
                </a:lnTo>
                <a:lnTo>
                  <a:pt x="8270201" y="1467637"/>
                </a:lnTo>
                <a:lnTo>
                  <a:pt x="8243541" y="1427105"/>
                </a:lnTo>
                <a:lnTo>
                  <a:pt x="8216628" y="1386756"/>
                </a:lnTo>
                <a:lnTo>
                  <a:pt x="8189462" y="1346592"/>
                </a:lnTo>
                <a:lnTo>
                  <a:pt x="8162043" y="1306613"/>
                </a:lnTo>
                <a:lnTo>
                  <a:pt x="8134374" y="1266821"/>
                </a:lnTo>
                <a:lnTo>
                  <a:pt x="8106455" y="1227216"/>
                </a:lnTo>
                <a:lnTo>
                  <a:pt x="8078288" y="1187801"/>
                </a:lnTo>
                <a:lnTo>
                  <a:pt x="8049873" y="1148576"/>
                </a:lnTo>
                <a:lnTo>
                  <a:pt x="8021212" y="1109542"/>
                </a:lnTo>
                <a:lnTo>
                  <a:pt x="7992306" y="1070700"/>
                </a:lnTo>
                <a:lnTo>
                  <a:pt x="7963156" y="1032052"/>
                </a:lnTo>
                <a:lnTo>
                  <a:pt x="7933763" y="993598"/>
                </a:lnTo>
                <a:lnTo>
                  <a:pt x="7904128" y="955341"/>
                </a:lnTo>
                <a:lnTo>
                  <a:pt x="7874253" y="917280"/>
                </a:lnTo>
                <a:lnTo>
                  <a:pt x="7844139" y="879417"/>
                </a:lnTo>
                <a:lnTo>
                  <a:pt x="7813786" y="841754"/>
                </a:lnTo>
                <a:lnTo>
                  <a:pt x="7783196" y="804291"/>
                </a:lnTo>
                <a:lnTo>
                  <a:pt x="7752370" y="767029"/>
                </a:lnTo>
                <a:lnTo>
                  <a:pt x="7721309" y="729971"/>
                </a:lnTo>
                <a:lnTo>
                  <a:pt x="7690015" y="693116"/>
                </a:lnTo>
                <a:lnTo>
                  <a:pt x="7658488" y="656466"/>
                </a:lnTo>
                <a:lnTo>
                  <a:pt x="7626729" y="620022"/>
                </a:lnTo>
                <a:lnTo>
                  <a:pt x="7594741" y="583785"/>
                </a:lnTo>
                <a:lnTo>
                  <a:pt x="7562523" y="547756"/>
                </a:lnTo>
                <a:lnTo>
                  <a:pt x="7530077" y="511937"/>
                </a:lnTo>
                <a:lnTo>
                  <a:pt x="7497405" y="476329"/>
                </a:lnTo>
                <a:lnTo>
                  <a:pt x="7464506" y="440933"/>
                </a:lnTo>
                <a:lnTo>
                  <a:pt x="7431383" y="405749"/>
                </a:lnTo>
                <a:lnTo>
                  <a:pt x="7398037" y="370780"/>
                </a:lnTo>
                <a:lnTo>
                  <a:pt x="7364468" y="336025"/>
                </a:lnTo>
                <a:lnTo>
                  <a:pt x="7330678" y="301487"/>
                </a:lnTo>
                <a:lnTo>
                  <a:pt x="7016056" y="0"/>
                </a:lnTo>
                <a:close/>
              </a:path>
            </a:pathLst>
          </a:custGeom>
          <a:solidFill>
            <a:srgbClr val="595959"/>
          </a:solidFill>
        </p:spPr>
        <p:txBody>
          <a:bodyPr wrap="square" lIns="0" tIns="0" rIns="0" bIns="0" rtlCol="0"/>
          <a:lstStyle/>
          <a:p>
            <a:endParaRPr>
              <a:latin typeface="Arial" panose="020B0604020202020204" pitchFamily="34" charset="0"/>
              <a:cs typeface="Arial" panose="020B0604020202020204" pitchFamily="34" charset="0"/>
            </a:endParaRPr>
          </a:p>
        </p:txBody>
      </p:sp>
      <p:sp>
        <p:nvSpPr>
          <p:cNvPr id="4" name="object 4"/>
          <p:cNvSpPr txBox="1">
            <a:spLocks noGrp="1"/>
          </p:cNvSpPr>
          <p:nvPr>
            <p:ph type="title"/>
          </p:nvPr>
        </p:nvSpPr>
        <p:spPr>
          <a:xfrm>
            <a:off x="1371600" y="12365"/>
            <a:ext cx="3793490" cy="566822"/>
          </a:xfrm>
          <a:prstGeom prst="rect">
            <a:avLst/>
          </a:prstGeom>
        </p:spPr>
        <p:txBody>
          <a:bodyPr vert="horz" wrap="square" lIns="0" tIns="12700" rIns="0" bIns="0" rtlCol="0">
            <a:spAutoFit/>
          </a:bodyPr>
          <a:lstStyle/>
          <a:p>
            <a:pPr marL="12700">
              <a:lnSpc>
                <a:spcPct val="100000"/>
              </a:lnSpc>
              <a:spcBef>
                <a:spcPts val="100"/>
              </a:spcBef>
            </a:pPr>
            <a:r>
              <a:rPr sz="3600" spc="-5" dirty="0">
                <a:latin typeface="Arial" panose="020B0604020202020204" pitchFamily="34" charset="0"/>
                <a:cs typeface="Arial" panose="020B0604020202020204" pitchFamily="34" charset="0"/>
              </a:rPr>
              <a:t>MARKETING</a:t>
            </a:r>
            <a:r>
              <a:rPr sz="3600" spc="-60" dirty="0">
                <a:latin typeface="Arial" panose="020B0604020202020204" pitchFamily="34" charset="0"/>
                <a:cs typeface="Arial" panose="020B0604020202020204" pitchFamily="34" charset="0"/>
              </a:rPr>
              <a:t> </a:t>
            </a:r>
            <a:r>
              <a:rPr sz="3600" spc="-5" dirty="0">
                <a:latin typeface="Arial" panose="020B0604020202020204" pitchFamily="34" charset="0"/>
                <a:cs typeface="Arial" panose="020B0604020202020204" pitchFamily="34" charset="0"/>
              </a:rPr>
              <a:t>MIX</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latin typeface="Arial" panose="020B0604020202020204" pitchFamily="34" charset="0"/>
              <a:cs typeface="Arial" panose="020B0604020202020204" pitchFamily="34" charset="0"/>
            </a:endParaRPr>
          </a:p>
        </p:txBody>
      </p:sp>
      <p:sp>
        <p:nvSpPr>
          <p:cNvPr id="7" name="object 4"/>
          <p:cNvSpPr txBox="1">
            <a:spLocks/>
          </p:cNvSpPr>
          <p:nvPr/>
        </p:nvSpPr>
        <p:spPr>
          <a:xfrm>
            <a:off x="237565" y="591551"/>
            <a:ext cx="7772400" cy="1318310"/>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Product</a:t>
            </a:r>
          </a:p>
          <a:p>
            <a:pPr marL="12700">
              <a:spcBef>
                <a:spcPts val="100"/>
              </a:spcBef>
            </a:pPr>
            <a:r>
              <a:rPr lang="en-US" sz="1400" b="1" kern="0" spc="-5" dirty="0">
                <a:latin typeface="Arial" panose="020B0604020202020204" pitchFamily="34" charset="0"/>
                <a:cs typeface="Arial" panose="020B0604020202020204" pitchFamily="34" charset="0"/>
              </a:rPr>
              <a:t>It is the tangible and intangible elements. The main product is the experience from pretty coastal town of Tenby. Tenby provides oceanic view of Atlantic Ocean with clear air heading inland. Similarly, the town offers the freshest British fish and chips. Additionally Tenby is home to a 500 year old Tudor house and many preserved Victorian architect and castle ruins</a:t>
            </a:r>
            <a:r>
              <a:rPr lang="en-US" sz="1400" kern="0" spc="-5" dirty="0">
                <a:latin typeface="Arial" panose="020B0604020202020204" pitchFamily="34" charset="0"/>
                <a:cs typeface="Arial" panose="020B0604020202020204" pitchFamily="34" charset="0"/>
              </a:rPr>
              <a:t>. </a:t>
            </a:r>
          </a:p>
        </p:txBody>
      </p:sp>
      <p:sp>
        <p:nvSpPr>
          <p:cNvPr id="8" name="object 4"/>
          <p:cNvSpPr txBox="1">
            <a:spLocks/>
          </p:cNvSpPr>
          <p:nvPr/>
        </p:nvSpPr>
        <p:spPr>
          <a:xfrm>
            <a:off x="228598" y="1964820"/>
            <a:ext cx="8422341" cy="1361911"/>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Price</a:t>
            </a:r>
          </a:p>
          <a:p>
            <a:pPr marL="12700">
              <a:spcBef>
                <a:spcPts val="100"/>
              </a:spcBef>
            </a:pPr>
            <a:r>
              <a:rPr lang="en-US" sz="1400" b="1" kern="0" spc="-5" dirty="0">
                <a:latin typeface="Arial" panose="020B0604020202020204" pitchFamily="34" charset="0"/>
                <a:cs typeface="Arial" panose="020B0604020202020204" pitchFamily="34" charset="0"/>
              </a:rPr>
              <a:t>For the pricing of the tourist location such as Tenby is a complex procedure. The pricing is affected by the locations of the tourists destination. The governmental regulations has the major impact over the price of the destinations. Additionally, the seasonal weather affects the price. In autumn and spring the prices in Tenby are generally higher in comparison to other seasons. </a:t>
            </a:r>
          </a:p>
          <a:p>
            <a:pPr marL="12700">
              <a:spcBef>
                <a:spcPts val="100"/>
              </a:spcBef>
            </a:pPr>
            <a:r>
              <a:rPr lang="en-US" sz="1600" kern="0" spc="-5" dirty="0">
                <a:latin typeface="Arial" panose="020B0604020202020204" pitchFamily="34" charset="0"/>
                <a:cs typeface="Arial" panose="020B0604020202020204" pitchFamily="34" charset="0"/>
              </a:rPr>
              <a:t> </a:t>
            </a:r>
          </a:p>
        </p:txBody>
      </p:sp>
      <p:sp>
        <p:nvSpPr>
          <p:cNvPr id="9" name="object 4"/>
          <p:cNvSpPr txBox="1">
            <a:spLocks/>
          </p:cNvSpPr>
          <p:nvPr/>
        </p:nvSpPr>
        <p:spPr>
          <a:xfrm>
            <a:off x="215898" y="3124951"/>
            <a:ext cx="9108141" cy="1577355"/>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Place </a:t>
            </a:r>
          </a:p>
          <a:p>
            <a:pPr marL="12700">
              <a:spcBef>
                <a:spcPts val="100"/>
              </a:spcBef>
            </a:pPr>
            <a:r>
              <a:rPr lang="en-US" sz="1400" b="1" kern="0" spc="-5" dirty="0">
                <a:latin typeface="Arial" panose="020B0604020202020204" pitchFamily="34" charset="0"/>
                <a:cs typeface="Arial" panose="020B0604020202020204" pitchFamily="34" charset="0"/>
              </a:rPr>
              <a:t>The place mix of the tourism sector indicates the different strategies for the distribution. Since the product offered is immovable the place refers to the means of communication of information and transportation of the customer to the destination itself. It includes communication, transportation, infrastructure and so on The tour operators are the major channel to make the product offered by Tenby accessible to the customer. Likewise, the local business operator also plays the significant role as a distributor. </a:t>
            </a:r>
          </a:p>
          <a:p>
            <a:pPr marL="12700">
              <a:spcBef>
                <a:spcPts val="100"/>
              </a:spcBef>
            </a:pPr>
            <a:r>
              <a:rPr lang="en-US" sz="1600" kern="0" spc="-5" dirty="0">
                <a:latin typeface="Arial" panose="020B0604020202020204" pitchFamily="34" charset="0"/>
                <a:cs typeface="Arial" panose="020B0604020202020204" pitchFamily="34" charset="0"/>
              </a:rPr>
              <a:t> </a:t>
            </a:r>
          </a:p>
        </p:txBody>
      </p:sp>
      <p:sp>
        <p:nvSpPr>
          <p:cNvPr id="10" name="object 4"/>
          <p:cNvSpPr txBox="1">
            <a:spLocks/>
          </p:cNvSpPr>
          <p:nvPr/>
        </p:nvSpPr>
        <p:spPr>
          <a:xfrm>
            <a:off x="228598" y="4493816"/>
            <a:ext cx="8422341" cy="1792798"/>
          </a:xfrm>
          <a:prstGeom prst="rect">
            <a:avLst/>
          </a:prstGeom>
        </p:spPr>
        <p:txBody>
          <a:bodyPr vert="horz" wrap="square" lIns="0" tIns="12700" rIns="0" bIns="0" rtlCol="0">
            <a:spAutoFit/>
          </a:bodyPr>
          <a:lstStyle>
            <a:lvl1pPr>
              <a:defRPr sz="4400" b="0" i="0">
                <a:solidFill>
                  <a:schemeClr val="bg1"/>
                </a:solidFill>
                <a:latin typeface="Calibri Light"/>
                <a:ea typeface="+mj-ea"/>
                <a:cs typeface="Calibri Light"/>
              </a:defRPr>
            </a:lvl1pPr>
          </a:lstStyle>
          <a:p>
            <a:pPr marL="12700">
              <a:spcBef>
                <a:spcPts val="100"/>
              </a:spcBef>
            </a:pPr>
            <a:r>
              <a:rPr lang="en-US" sz="1400" b="1" u="sng" kern="0" spc="-5" dirty="0">
                <a:latin typeface="Arial" panose="020B0604020202020204" pitchFamily="34" charset="0"/>
                <a:cs typeface="Arial" panose="020B0604020202020204" pitchFamily="34" charset="0"/>
              </a:rPr>
              <a:t>Promotion</a:t>
            </a:r>
          </a:p>
          <a:p>
            <a:pPr marL="12700">
              <a:spcBef>
                <a:spcPts val="100"/>
              </a:spcBef>
            </a:pPr>
            <a:r>
              <a:rPr lang="en-US" sz="1400" b="1" kern="0" spc="-5" dirty="0">
                <a:latin typeface="Arial" panose="020B0604020202020204" pitchFamily="34" charset="0"/>
                <a:cs typeface="Arial" panose="020B0604020202020204" pitchFamily="34" charset="0"/>
              </a:rPr>
              <a:t>The promotional activities includes the communicating the information about the product offered by the destination which creates a awareness  among targeted customers of the destination. The promotional activities successfully informs, educates, persuades and remind the customers about the overall product which supports to maximize the duration of visits, frequency. The promotional activities generally includes the traditional promotional mix which are advertisement, personal selling, public relation and sales promotion. </a:t>
            </a:r>
          </a:p>
          <a:p>
            <a:pPr marL="12700">
              <a:spcBef>
                <a:spcPts val="100"/>
              </a:spcBef>
            </a:pPr>
            <a:endParaRPr lang="en-US" sz="1600" kern="0" spc="-5"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1028700"/>
            <a:ext cx="6413500" cy="5829300"/>
          </a:xfrm>
          <a:custGeom>
            <a:avLst/>
            <a:gdLst/>
            <a:ahLst/>
            <a:cxnLst/>
            <a:rect l="l" t="t" r="r" b="b"/>
            <a:pathLst>
              <a:path w="6413500" h="5829300">
                <a:moveTo>
                  <a:pt x="439388" y="0"/>
                </a:moveTo>
                <a:lnTo>
                  <a:pt x="343529" y="839"/>
                </a:lnTo>
                <a:lnTo>
                  <a:pt x="246367" y="3260"/>
                </a:lnTo>
                <a:lnTo>
                  <a:pt x="148979" y="7272"/>
                </a:lnTo>
                <a:lnTo>
                  <a:pt x="51380" y="12887"/>
                </a:lnTo>
                <a:lnTo>
                  <a:pt x="0" y="17528"/>
                </a:lnTo>
                <a:lnTo>
                  <a:pt x="0" y="5829299"/>
                </a:lnTo>
                <a:lnTo>
                  <a:pt x="6413500" y="5829299"/>
                </a:lnTo>
                <a:lnTo>
                  <a:pt x="6411365" y="5705588"/>
                </a:lnTo>
                <a:lnTo>
                  <a:pt x="6408787" y="5655067"/>
                </a:lnTo>
                <a:lnTo>
                  <a:pt x="6405777" y="5604491"/>
                </a:lnTo>
                <a:lnTo>
                  <a:pt x="6402334" y="5553861"/>
                </a:lnTo>
                <a:lnTo>
                  <a:pt x="6398457" y="5503180"/>
                </a:lnTo>
                <a:lnTo>
                  <a:pt x="6394143" y="5452450"/>
                </a:lnTo>
                <a:lnTo>
                  <a:pt x="6389392" y="5401673"/>
                </a:lnTo>
                <a:lnTo>
                  <a:pt x="6384202" y="5350850"/>
                </a:lnTo>
                <a:lnTo>
                  <a:pt x="6378572" y="5299984"/>
                </a:lnTo>
                <a:lnTo>
                  <a:pt x="6372500" y="5249078"/>
                </a:lnTo>
                <a:lnTo>
                  <a:pt x="6365984" y="5198132"/>
                </a:lnTo>
                <a:lnTo>
                  <a:pt x="6359024" y="5147149"/>
                </a:lnTo>
                <a:lnTo>
                  <a:pt x="6351617" y="5096131"/>
                </a:lnTo>
                <a:lnTo>
                  <a:pt x="6343763" y="5045080"/>
                </a:lnTo>
                <a:lnTo>
                  <a:pt x="6335459" y="4993999"/>
                </a:lnTo>
                <a:lnTo>
                  <a:pt x="6327135" y="4945340"/>
                </a:lnTo>
                <a:lnTo>
                  <a:pt x="6318433" y="4896839"/>
                </a:lnTo>
                <a:lnTo>
                  <a:pt x="6309356" y="4848500"/>
                </a:lnTo>
                <a:lnTo>
                  <a:pt x="6299904" y="4800322"/>
                </a:lnTo>
                <a:lnTo>
                  <a:pt x="6290081" y="4752306"/>
                </a:lnTo>
                <a:lnTo>
                  <a:pt x="6279887" y="4704455"/>
                </a:lnTo>
                <a:lnTo>
                  <a:pt x="6269324" y="4656770"/>
                </a:lnTo>
                <a:lnTo>
                  <a:pt x="6258394" y="4609251"/>
                </a:lnTo>
                <a:lnTo>
                  <a:pt x="6247100" y="4561900"/>
                </a:lnTo>
                <a:lnTo>
                  <a:pt x="6235442" y="4514718"/>
                </a:lnTo>
                <a:lnTo>
                  <a:pt x="6223422" y="4467706"/>
                </a:lnTo>
                <a:lnTo>
                  <a:pt x="6211042" y="4420867"/>
                </a:lnTo>
                <a:lnTo>
                  <a:pt x="6198305" y="4374200"/>
                </a:lnTo>
                <a:lnTo>
                  <a:pt x="6185211" y="4327707"/>
                </a:lnTo>
                <a:lnTo>
                  <a:pt x="6171762" y="4281390"/>
                </a:lnTo>
                <a:lnTo>
                  <a:pt x="6157961" y="4235250"/>
                </a:lnTo>
                <a:lnTo>
                  <a:pt x="6143809" y="4189287"/>
                </a:lnTo>
                <a:lnTo>
                  <a:pt x="6129307" y="4143504"/>
                </a:lnTo>
                <a:lnTo>
                  <a:pt x="6114458" y="4097902"/>
                </a:lnTo>
                <a:lnTo>
                  <a:pt x="6099263" y="4052481"/>
                </a:lnTo>
                <a:lnTo>
                  <a:pt x="6083724" y="4007243"/>
                </a:lnTo>
                <a:lnTo>
                  <a:pt x="6067843" y="3962189"/>
                </a:lnTo>
                <a:lnTo>
                  <a:pt x="6051621" y="3917321"/>
                </a:lnTo>
                <a:lnTo>
                  <a:pt x="6035061" y="3872640"/>
                </a:lnTo>
                <a:lnTo>
                  <a:pt x="6018163" y="3828146"/>
                </a:lnTo>
                <a:lnTo>
                  <a:pt x="6000931" y="3783842"/>
                </a:lnTo>
                <a:lnTo>
                  <a:pt x="5983365" y="3739729"/>
                </a:lnTo>
                <a:lnTo>
                  <a:pt x="5965467" y="3695807"/>
                </a:lnTo>
                <a:lnTo>
                  <a:pt x="5947240" y="3652078"/>
                </a:lnTo>
                <a:lnTo>
                  <a:pt x="5928684" y="3608544"/>
                </a:lnTo>
                <a:lnTo>
                  <a:pt x="5909802" y="3565205"/>
                </a:lnTo>
                <a:lnTo>
                  <a:pt x="5890595" y="3522063"/>
                </a:lnTo>
                <a:lnTo>
                  <a:pt x="5871066" y="3479119"/>
                </a:lnTo>
                <a:lnTo>
                  <a:pt x="5851215" y="3436375"/>
                </a:lnTo>
                <a:lnTo>
                  <a:pt x="5831045" y="3393831"/>
                </a:lnTo>
                <a:lnTo>
                  <a:pt x="5810557" y="3351489"/>
                </a:lnTo>
                <a:lnTo>
                  <a:pt x="5789754" y="3309350"/>
                </a:lnTo>
                <a:lnTo>
                  <a:pt x="5768636" y="3267415"/>
                </a:lnTo>
                <a:lnTo>
                  <a:pt x="5747206" y="3225686"/>
                </a:lnTo>
                <a:lnTo>
                  <a:pt x="5725466" y="3184164"/>
                </a:lnTo>
                <a:lnTo>
                  <a:pt x="5703417" y="3142850"/>
                </a:lnTo>
                <a:lnTo>
                  <a:pt x="5681061" y="3101745"/>
                </a:lnTo>
                <a:lnTo>
                  <a:pt x="5658399" y="3060851"/>
                </a:lnTo>
                <a:lnTo>
                  <a:pt x="5635434" y="3020169"/>
                </a:lnTo>
                <a:lnTo>
                  <a:pt x="5612167" y="2979700"/>
                </a:lnTo>
                <a:lnTo>
                  <a:pt x="5588601" y="2939446"/>
                </a:lnTo>
                <a:lnTo>
                  <a:pt x="5564736" y="2899407"/>
                </a:lnTo>
                <a:lnTo>
                  <a:pt x="5540574" y="2859585"/>
                </a:lnTo>
                <a:lnTo>
                  <a:pt x="5516118" y="2819981"/>
                </a:lnTo>
                <a:lnTo>
                  <a:pt x="5491369" y="2780597"/>
                </a:lnTo>
                <a:lnTo>
                  <a:pt x="5466329" y="2741434"/>
                </a:lnTo>
                <a:lnTo>
                  <a:pt x="5441000" y="2702492"/>
                </a:lnTo>
                <a:lnTo>
                  <a:pt x="5415382" y="2663774"/>
                </a:lnTo>
                <a:lnTo>
                  <a:pt x="5389479" y="2625280"/>
                </a:lnTo>
                <a:lnTo>
                  <a:pt x="5363292" y="2587012"/>
                </a:lnTo>
                <a:lnTo>
                  <a:pt x="5336822" y="2548970"/>
                </a:lnTo>
                <a:lnTo>
                  <a:pt x="5310072" y="2511157"/>
                </a:lnTo>
                <a:lnTo>
                  <a:pt x="5283043" y="2473574"/>
                </a:lnTo>
                <a:lnTo>
                  <a:pt x="5255737" y="2436221"/>
                </a:lnTo>
                <a:lnTo>
                  <a:pt x="5228155" y="2399101"/>
                </a:lnTo>
                <a:lnTo>
                  <a:pt x="5200300" y="2362213"/>
                </a:lnTo>
                <a:lnTo>
                  <a:pt x="5172174" y="2325560"/>
                </a:lnTo>
                <a:lnTo>
                  <a:pt x="5143777" y="2289143"/>
                </a:lnTo>
                <a:lnTo>
                  <a:pt x="5115111" y="2252963"/>
                </a:lnTo>
                <a:lnTo>
                  <a:pt x="5086180" y="2217021"/>
                </a:lnTo>
                <a:lnTo>
                  <a:pt x="5056983" y="2181319"/>
                </a:lnTo>
                <a:lnTo>
                  <a:pt x="5027524" y="2145858"/>
                </a:lnTo>
                <a:lnTo>
                  <a:pt x="4997803" y="2110638"/>
                </a:lnTo>
                <a:lnTo>
                  <a:pt x="4967823" y="2075662"/>
                </a:lnTo>
                <a:lnTo>
                  <a:pt x="4937585" y="2040931"/>
                </a:lnTo>
                <a:lnTo>
                  <a:pt x="4907091" y="2006445"/>
                </a:lnTo>
                <a:lnTo>
                  <a:pt x="4876343" y="1972206"/>
                </a:lnTo>
                <a:lnTo>
                  <a:pt x="4845342" y="1938216"/>
                </a:lnTo>
                <a:lnTo>
                  <a:pt x="4814091" y="1904476"/>
                </a:lnTo>
                <a:lnTo>
                  <a:pt x="4782591" y="1870986"/>
                </a:lnTo>
                <a:lnTo>
                  <a:pt x="4750844" y="1837748"/>
                </a:lnTo>
                <a:lnTo>
                  <a:pt x="4718851" y="1804764"/>
                </a:lnTo>
                <a:lnTo>
                  <a:pt x="4686615" y="1772034"/>
                </a:lnTo>
                <a:lnTo>
                  <a:pt x="4654137" y="1739560"/>
                </a:lnTo>
                <a:lnTo>
                  <a:pt x="4621419" y="1707344"/>
                </a:lnTo>
                <a:lnTo>
                  <a:pt x="4588462" y="1675386"/>
                </a:lnTo>
                <a:lnTo>
                  <a:pt x="4555269" y="1643687"/>
                </a:lnTo>
                <a:lnTo>
                  <a:pt x="4521841" y="1612249"/>
                </a:lnTo>
                <a:lnTo>
                  <a:pt x="4488180" y="1581074"/>
                </a:lnTo>
                <a:lnTo>
                  <a:pt x="4454287" y="1550162"/>
                </a:lnTo>
                <a:lnTo>
                  <a:pt x="4420165" y="1519514"/>
                </a:lnTo>
                <a:lnTo>
                  <a:pt x="4385816" y="1489133"/>
                </a:lnTo>
                <a:lnTo>
                  <a:pt x="4351240" y="1459019"/>
                </a:lnTo>
                <a:lnTo>
                  <a:pt x="4316440" y="1429173"/>
                </a:lnTo>
                <a:lnTo>
                  <a:pt x="4281418" y="1399597"/>
                </a:lnTo>
                <a:lnTo>
                  <a:pt x="4246174" y="1370292"/>
                </a:lnTo>
                <a:lnTo>
                  <a:pt x="4210712" y="1341259"/>
                </a:lnTo>
                <a:lnTo>
                  <a:pt x="4175033" y="1312499"/>
                </a:lnTo>
                <a:lnTo>
                  <a:pt x="4139138" y="1284015"/>
                </a:lnTo>
                <a:lnTo>
                  <a:pt x="4103029" y="1255806"/>
                </a:lnTo>
                <a:lnTo>
                  <a:pt x="4066709" y="1227875"/>
                </a:lnTo>
                <a:lnTo>
                  <a:pt x="4030178" y="1200222"/>
                </a:lnTo>
                <a:lnTo>
                  <a:pt x="3993439" y="1172848"/>
                </a:lnTo>
                <a:lnTo>
                  <a:pt x="3956493" y="1145756"/>
                </a:lnTo>
                <a:lnTo>
                  <a:pt x="3919343" y="1118946"/>
                </a:lnTo>
                <a:lnTo>
                  <a:pt x="3881989" y="1092420"/>
                </a:lnTo>
                <a:lnTo>
                  <a:pt x="3844434" y="1066178"/>
                </a:lnTo>
                <a:lnTo>
                  <a:pt x="3806679" y="1040223"/>
                </a:lnTo>
                <a:lnTo>
                  <a:pt x="3768726" y="1014554"/>
                </a:lnTo>
                <a:lnTo>
                  <a:pt x="3730578" y="989175"/>
                </a:lnTo>
                <a:lnTo>
                  <a:pt x="3692235" y="964085"/>
                </a:lnTo>
                <a:lnTo>
                  <a:pt x="3653699" y="939286"/>
                </a:lnTo>
                <a:lnTo>
                  <a:pt x="3614973" y="914780"/>
                </a:lnTo>
                <a:lnTo>
                  <a:pt x="3576057" y="890567"/>
                </a:lnTo>
                <a:lnTo>
                  <a:pt x="3536954" y="866649"/>
                </a:lnTo>
                <a:lnTo>
                  <a:pt x="3497666" y="843027"/>
                </a:lnTo>
                <a:lnTo>
                  <a:pt x="3458194" y="819702"/>
                </a:lnTo>
                <a:lnTo>
                  <a:pt x="3418540" y="796676"/>
                </a:lnTo>
                <a:lnTo>
                  <a:pt x="3378706" y="773950"/>
                </a:lnTo>
                <a:lnTo>
                  <a:pt x="3298504" y="729402"/>
                </a:lnTo>
                <a:lnTo>
                  <a:pt x="3217602" y="686069"/>
                </a:lnTo>
                <a:lnTo>
                  <a:pt x="3136014" y="643960"/>
                </a:lnTo>
                <a:lnTo>
                  <a:pt x="3053755" y="603086"/>
                </a:lnTo>
                <a:lnTo>
                  <a:pt x="2970838" y="563457"/>
                </a:lnTo>
                <a:lnTo>
                  <a:pt x="2887278" y="525083"/>
                </a:lnTo>
                <a:lnTo>
                  <a:pt x="2803088" y="487973"/>
                </a:lnTo>
                <a:lnTo>
                  <a:pt x="2718283" y="452138"/>
                </a:lnTo>
                <a:lnTo>
                  <a:pt x="2632877" y="417588"/>
                </a:lnTo>
                <a:lnTo>
                  <a:pt x="2546883" y="384333"/>
                </a:lnTo>
                <a:lnTo>
                  <a:pt x="2460317" y="352383"/>
                </a:lnTo>
                <a:lnTo>
                  <a:pt x="2373191" y="321749"/>
                </a:lnTo>
                <a:lnTo>
                  <a:pt x="2285521" y="292439"/>
                </a:lnTo>
                <a:lnTo>
                  <a:pt x="2197320" y="264464"/>
                </a:lnTo>
                <a:lnTo>
                  <a:pt x="2108602" y="237835"/>
                </a:lnTo>
                <a:lnTo>
                  <a:pt x="2019382" y="212561"/>
                </a:lnTo>
                <a:lnTo>
                  <a:pt x="1929673" y="188652"/>
                </a:lnTo>
                <a:lnTo>
                  <a:pt x="1839490" y="166119"/>
                </a:lnTo>
                <a:lnTo>
                  <a:pt x="1748846" y="144971"/>
                </a:lnTo>
                <a:lnTo>
                  <a:pt x="1657756" y="125218"/>
                </a:lnTo>
                <a:lnTo>
                  <a:pt x="1566234" y="106871"/>
                </a:lnTo>
                <a:lnTo>
                  <a:pt x="1474294" y="89940"/>
                </a:lnTo>
                <a:lnTo>
                  <a:pt x="1381950" y="74434"/>
                </a:lnTo>
                <a:lnTo>
                  <a:pt x="1289216" y="60364"/>
                </a:lnTo>
                <a:lnTo>
                  <a:pt x="1196106" y="47740"/>
                </a:lnTo>
                <a:lnTo>
                  <a:pt x="1102634" y="36572"/>
                </a:lnTo>
                <a:lnTo>
                  <a:pt x="1008815" y="26869"/>
                </a:lnTo>
                <a:lnTo>
                  <a:pt x="914662" y="18642"/>
                </a:lnTo>
                <a:lnTo>
                  <a:pt x="820190" y="11902"/>
                </a:lnTo>
                <a:lnTo>
                  <a:pt x="725412" y="6657"/>
                </a:lnTo>
                <a:lnTo>
                  <a:pt x="630343" y="2918"/>
                </a:lnTo>
                <a:lnTo>
                  <a:pt x="534997" y="696"/>
                </a:lnTo>
                <a:lnTo>
                  <a:pt x="439388"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8138" y="1320800"/>
            <a:ext cx="6108700" cy="5537200"/>
          </a:xfrm>
          <a:custGeom>
            <a:avLst/>
            <a:gdLst/>
            <a:ahLst/>
            <a:cxnLst/>
            <a:rect l="l" t="t" r="r" b="b"/>
            <a:pathLst>
              <a:path w="6108700" h="5537200">
                <a:moveTo>
                  <a:pt x="420596" y="0"/>
                </a:moveTo>
                <a:lnTo>
                  <a:pt x="372583" y="198"/>
                </a:lnTo>
                <a:lnTo>
                  <a:pt x="268982" y="2007"/>
                </a:lnTo>
                <a:lnTo>
                  <a:pt x="157697" y="6056"/>
                </a:lnTo>
                <a:lnTo>
                  <a:pt x="46119" y="12302"/>
                </a:lnTo>
                <a:lnTo>
                  <a:pt x="0" y="16476"/>
                </a:lnTo>
                <a:lnTo>
                  <a:pt x="0" y="5537200"/>
                </a:lnTo>
                <a:lnTo>
                  <a:pt x="6108700" y="5537200"/>
                </a:lnTo>
                <a:lnTo>
                  <a:pt x="6087454" y="5174928"/>
                </a:lnTo>
                <a:lnTo>
                  <a:pt x="6082426" y="5124013"/>
                </a:lnTo>
                <a:lnTo>
                  <a:pt x="6076936" y="5073052"/>
                </a:lnTo>
                <a:lnTo>
                  <a:pt x="6070982" y="5022046"/>
                </a:lnTo>
                <a:lnTo>
                  <a:pt x="6064562" y="4970999"/>
                </a:lnTo>
                <a:lnTo>
                  <a:pt x="6057676" y="4919913"/>
                </a:lnTo>
                <a:lnTo>
                  <a:pt x="6050321" y="4868789"/>
                </a:lnTo>
                <a:lnTo>
                  <a:pt x="6042496" y="4817631"/>
                </a:lnTo>
                <a:lnTo>
                  <a:pt x="6034199" y="4766439"/>
                </a:lnTo>
                <a:lnTo>
                  <a:pt x="6025844" y="4717585"/>
                </a:lnTo>
                <a:lnTo>
                  <a:pt x="6017091" y="4668900"/>
                </a:lnTo>
                <a:lnTo>
                  <a:pt x="6007943" y="4620383"/>
                </a:lnTo>
                <a:lnTo>
                  <a:pt x="5998400" y="4572038"/>
                </a:lnTo>
                <a:lnTo>
                  <a:pt x="5988465" y="4523865"/>
                </a:lnTo>
                <a:lnTo>
                  <a:pt x="5978140" y="4475866"/>
                </a:lnTo>
                <a:lnTo>
                  <a:pt x="5967426" y="4428042"/>
                </a:lnTo>
                <a:lnTo>
                  <a:pt x="5956327" y="4380395"/>
                </a:lnTo>
                <a:lnTo>
                  <a:pt x="5944843" y="4332925"/>
                </a:lnTo>
                <a:lnTo>
                  <a:pt x="5932977" y="4285635"/>
                </a:lnTo>
                <a:lnTo>
                  <a:pt x="5920730" y="4238526"/>
                </a:lnTo>
                <a:lnTo>
                  <a:pt x="5908105" y="4191598"/>
                </a:lnTo>
                <a:lnTo>
                  <a:pt x="5895104" y="4144854"/>
                </a:lnTo>
                <a:lnTo>
                  <a:pt x="5881727" y="4098295"/>
                </a:lnTo>
                <a:lnTo>
                  <a:pt x="5867979" y="4051923"/>
                </a:lnTo>
                <a:lnTo>
                  <a:pt x="5853860" y="4005738"/>
                </a:lnTo>
                <a:lnTo>
                  <a:pt x="5839372" y="3959742"/>
                </a:lnTo>
                <a:lnTo>
                  <a:pt x="5824517" y="3913937"/>
                </a:lnTo>
                <a:lnTo>
                  <a:pt x="5809297" y="3868324"/>
                </a:lnTo>
                <a:lnTo>
                  <a:pt x="5793715" y="3822903"/>
                </a:lnTo>
                <a:lnTo>
                  <a:pt x="5777772" y="3777678"/>
                </a:lnTo>
                <a:lnTo>
                  <a:pt x="5761470" y="3732649"/>
                </a:lnTo>
                <a:lnTo>
                  <a:pt x="5744811" y="3687817"/>
                </a:lnTo>
                <a:lnTo>
                  <a:pt x="5727797" y="3643184"/>
                </a:lnTo>
                <a:lnTo>
                  <a:pt x="5710430" y="3598751"/>
                </a:lnTo>
                <a:lnTo>
                  <a:pt x="5692712" y="3554520"/>
                </a:lnTo>
                <a:lnTo>
                  <a:pt x="5674645" y="3510492"/>
                </a:lnTo>
                <a:lnTo>
                  <a:pt x="5656230" y="3466669"/>
                </a:lnTo>
                <a:lnTo>
                  <a:pt x="5637471" y="3423051"/>
                </a:lnTo>
                <a:lnTo>
                  <a:pt x="5618368" y="3379641"/>
                </a:lnTo>
                <a:lnTo>
                  <a:pt x="5598923" y="3336439"/>
                </a:lnTo>
                <a:lnTo>
                  <a:pt x="5579140" y="3293448"/>
                </a:lnTo>
                <a:lnTo>
                  <a:pt x="5559019" y="3250667"/>
                </a:lnTo>
                <a:lnTo>
                  <a:pt x="5538562" y="3208100"/>
                </a:lnTo>
                <a:lnTo>
                  <a:pt x="5517772" y="3165747"/>
                </a:lnTo>
                <a:lnTo>
                  <a:pt x="5496651" y="3123610"/>
                </a:lnTo>
                <a:lnTo>
                  <a:pt x="5475199" y="3081689"/>
                </a:lnTo>
                <a:lnTo>
                  <a:pt x="5453421" y="3039987"/>
                </a:lnTo>
                <a:lnTo>
                  <a:pt x="5431316" y="2998505"/>
                </a:lnTo>
                <a:lnTo>
                  <a:pt x="5408888" y="2957244"/>
                </a:lnTo>
                <a:lnTo>
                  <a:pt x="5386138" y="2916206"/>
                </a:lnTo>
                <a:lnTo>
                  <a:pt x="5363068" y="2875391"/>
                </a:lnTo>
                <a:lnTo>
                  <a:pt x="5339680" y="2834802"/>
                </a:lnTo>
                <a:lnTo>
                  <a:pt x="5315976" y="2794440"/>
                </a:lnTo>
                <a:lnTo>
                  <a:pt x="5291959" y="2754306"/>
                </a:lnTo>
                <a:lnTo>
                  <a:pt x="5267629" y="2714402"/>
                </a:lnTo>
                <a:lnTo>
                  <a:pt x="5242989" y="2674729"/>
                </a:lnTo>
                <a:lnTo>
                  <a:pt x="5218042" y="2635288"/>
                </a:lnTo>
                <a:lnTo>
                  <a:pt x="5192788" y="2596081"/>
                </a:lnTo>
                <a:lnTo>
                  <a:pt x="5167229" y="2557109"/>
                </a:lnTo>
                <a:lnTo>
                  <a:pt x="5141369" y="2518374"/>
                </a:lnTo>
                <a:lnTo>
                  <a:pt x="5115208" y="2479876"/>
                </a:lnTo>
                <a:lnTo>
                  <a:pt x="5088749" y="2441618"/>
                </a:lnTo>
                <a:lnTo>
                  <a:pt x="5061994" y="2403601"/>
                </a:lnTo>
                <a:lnTo>
                  <a:pt x="5034944" y="2365826"/>
                </a:lnTo>
                <a:lnTo>
                  <a:pt x="5007601" y="2328294"/>
                </a:lnTo>
                <a:lnTo>
                  <a:pt x="4979969" y="2291008"/>
                </a:lnTo>
                <a:lnTo>
                  <a:pt x="4952047" y="2253968"/>
                </a:lnTo>
                <a:lnTo>
                  <a:pt x="4923839" y="2217175"/>
                </a:lnTo>
                <a:lnTo>
                  <a:pt x="4895346" y="2180632"/>
                </a:lnTo>
                <a:lnTo>
                  <a:pt x="4866571" y="2144339"/>
                </a:lnTo>
                <a:lnTo>
                  <a:pt x="4837515" y="2108299"/>
                </a:lnTo>
                <a:lnTo>
                  <a:pt x="4808179" y="2072511"/>
                </a:lnTo>
                <a:lnTo>
                  <a:pt x="4778568" y="2036978"/>
                </a:lnTo>
                <a:lnTo>
                  <a:pt x="4748681" y="2001702"/>
                </a:lnTo>
                <a:lnTo>
                  <a:pt x="4718521" y="1966683"/>
                </a:lnTo>
                <a:lnTo>
                  <a:pt x="4688090" y="1931923"/>
                </a:lnTo>
                <a:lnTo>
                  <a:pt x="4657391" y="1897423"/>
                </a:lnTo>
                <a:lnTo>
                  <a:pt x="4626424" y="1863185"/>
                </a:lnTo>
                <a:lnTo>
                  <a:pt x="4595192" y="1829210"/>
                </a:lnTo>
                <a:lnTo>
                  <a:pt x="4563697" y="1795500"/>
                </a:lnTo>
                <a:lnTo>
                  <a:pt x="4531940" y="1762055"/>
                </a:lnTo>
                <a:lnTo>
                  <a:pt x="4499925" y="1728878"/>
                </a:lnTo>
                <a:lnTo>
                  <a:pt x="4467652" y="1695969"/>
                </a:lnTo>
                <a:lnTo>
                  <a:pt x="4435123" y="1663331"/>
                </a:lnTo>
                <a:lnTo>
                  <a:pt x="4402342" y="1630964"/>
                </a:lnTo>
                <a:lnTo>
                  <a:pt x="4369309" y="1598870"/>
                </a:lnTo>
                <a:lnTo>
                  <a:pt x="4336026" y="1567050"/>
                </a:lnTo>
                <a:lnTo>
                  <a:pt x="4302496" y="1535506"/>
                </a:lnTo>
                <a:lnTo>
                  <a:pt x="4268720" y="1504239"/>
                </a:lnTo>
                <a:lnTo>
                  <a:pt x="4234700" y="1473250"/>
                </a:lnTo>
                <a:lnTo>
                  <a:pt x="4200439" y="1442542"/>
                </a:lnTo>
                <a:lnTo>
                  <a:pt x="4165938" y="1412114"/>
                </a:lnTo>
                <a:lnTo>
                  <a:pt x="4131200" y="1381970"/>
                </a:lnTo>
                <a:lnTo>
                  <a:pt x="4096225" y="1352109"/>
                </a:lnTo>
                <a:lnTo>
                  <a:pt x="4061017" y="1322534"/>
                </a:lnTo>
                <a:lnTo>
                  <a:pt x="4025577" y="1293245"/>
                </a:lnTo>
                <a:lnTo>
                  <a:pt x="3989907" y="1264245"/>
                </a:lnTo>
                <a:lnTo>
                  <a:pt x="3954008" y="1235535"/>
                </a:lnTo>
                <a:lnTo>
                  <a:pt x="3917884" y="1207115"/>
                </a:lnTo>
                <a:lnTo>
                  <a:pt x="3881536" y="1178989"/>
                </a:lnTo>
                <a:lnTo>
                  <a:pt x="3844965" y="1151155"/>
                </a:lnTo>
                <a:lnTo>
                  <a:pt x="3808174" y="1123617"/>
                </a:lnTo>
                <a:lnTo>
                  <a:pt x="3771166" y="1096376"/>
                </a:lnTo>
                <a:lnTo>
                  <a:pt x="3733940" y="1069433"/>
                </a:lnTo>
                <a:lnTo>
                  <a:pt x="3696501" y="1042789"/>
                </a:lnTo>
                <a:lnTo>
                  <a:pt x="3658849" y="1016446"/>
                </a:lnTo>
                <a:lnTo>
                  <a:pt x="3620986" y="990405"/>
                </a:lnTo>
                <a:lnTo>
                  <a:pt x="3582916" y="964668"/>
                </a:lnTo>
                <a:lnTo>
                  <a:pt x="3544638" y="939236"/>
                </a:lnTo>
                <a:lnTo>
                  <a:pt x="3506156" y="914110"/>
                </a:lnTo>
                <a:lnTo>
                  <a:pt x="3467472" y="889292"/>
                </a:lnTo>
                <a:lnTo>
                  <a:pt x="3428586" y="864783"/>
                </a:lnTo>
                <a:lnTo>
                  <a:pt x="3389503" y="840585"/>
                </a:lnTo>
                <a:lnTo>
                  <a:pt x="3350222" y="816699"/>
                </a:lnTo>
                <a:lnTo>
                  <a:pt x="3310746" y="793126"/>
                </a:lnTo>
                <a:lnTo>
                  <a:pt x="3271078" y="769868"/>
                </a:lnTo>
                <a:lnTo>
                  <a:pt x="3231219" y="746926"/>
                </a:lnTo>
                <a:lnTo>
                  <a:pt x="3191171" y="724302"/>
                </a:lnTo>
                <a:lnTo>
                  <a:pt x="3150936" y="701997"/>
                </a:lnTo>
                <a:lnTo>
                  <a:pt x="3110516" y="680012"/>
                </a:lnTo>
                <a:lnTo>
                  <a:pt x="3069912" y="658349"/>
                </a:lnTo>
                <a:lnTo>
                  <a:pt x="3029128" y="637009"/>
                </a:lnTo>
                <a:lnTo>
                  <a:pt x="2988165" y="615993"/>
                </a:lnTo>
                <a:lnTo>
                  <a:pt x="2947024" y="595304"/>
                </a:lnTo>
                <a:lnTo>
                  <a:pt x="2864219" y="554908"/>
                </a:lnTo>
                <a:lnTo>
                  <a:pt x="2780728" y="515833"/>
                </a:lnTo>
                <a:lnTo>
                  <a:pt x="2696568" y="478090"/>
                </a:lnTo>
                <a:lnTo>
                  <a:pt x="2611753" y="441689"/>
                </a:lnTo>
                <a:lnTo>
                  <a:pt x="2526300" y="406643"/>
                </a:lnTo>
                <a:lnTo>
                  <a:pt x="2440224" y="372962"/>
                </a:lnTo>
                <a:lnTo>
                  <a:pt x="2353541" y="340657"/>
                </a:lnTo>
                <a:lnTo>
                  <a:pt x="2266266" y="309740"/>
                </a:lnTo>
                <a:lnTo>
                  <a:pt x="2178415" y="280222"/>
                </a:lnTo>
                <a:lnTo>
                  <a:pt x="2090004" y="252114"/>
                </a:lnTo>
                <a:lnTo>
                  <a:pt x="2001048" y="225427"/>
                </a:lnTo>
                <a:lnTo>
                  <a:pt x="1911563" y="200172"/>
                </a:lnTo>
                <a:lnTo>
                  <a:pt x="1821564" y="176360"/>
                </a:lnTo>
                <a:lnTo>
                  <a:pt x="1731068" y="154004"/>
                </a:lnTo>
                <a:lnTo>
                  <a:pt x="1640089" y="133113"/>
                </a:lnTo>
                <a:lnTo>
                  <a:pt x="1548644" y="113699"/>
                </a:lnTo>
                <a:lnTo>
                  <a:pt x="1456748" y="95773"/>
                </a:lnTo>
                <a:lnTo>
                  <a:pt x="1364416" y="79346"/>
                </a:lnTo>
                <a:lnTo>
                  <a:pt x="1271665" y="64430"/>
                </a:lnTo>
                <a:lnTo>
                  <a:pt x="1178510" y="51035"/>
                </a:lnTo>
                <a:lnTo>
                  <a:pt x="1084966" y="39174"/>
                </a:lnTo>
                <a:lnTo>
                  <a:pt x="991049" y="28856"/>
                </a:lnTo>
                <a:lnTo>
                  <a:pt x="896775" y="20094"/>
                </a:lnTo>
                <a:lnTo>
                  <a:pt x="802160" y="12897"/>
                </a:lnTo>
                <a:lnTo>
                  <a:pt x="707219" y="7279"/>
                </a:lnTo>
                <a:lnTo>
                  <a:pt x="611967" y="3249"/>
                </a:lnTo>
                <a:lnTo>
                  <a:pt x="516421" y="819"/>
                </a:lnTo>
                <a:lnTo>
                  <a:pt x="420596" y="0"/>
                </a:lnTo>
                <a:close/>
              </a:path>
            </a:pathLst>
          </a:custGeom>
          <a:solidFill>
            <a:srgbClr val="595959"/>
          </a:solidFill>
        </p:spPr>
        <p:txBody>
          <a:bodyPr wrap="square" lIns="0" tIns="0" rIns="0" bIns="0" rtlCol="0"/>
          <a:lstStyle/>
          <a:p>
            <a:endParaRPr/>
          </a:p>
        </p:txBody>
      </p:sp>
      <p:sp>
        <p:nvSpPr>
          <p:cNvPr id="4" name="object 4"/>
          <p:cNvSpPr txBox="1">
            <a:spLocks noGrp="1"/>
          </p:cNvSpPr>
          <p:nvPr>
            <p:ph type="title"/>
          </p:nvPr>
        </p:nvSpPr>
        <p:spPr>
          <a:xfrm>
            <a:off x="845671" y="54387"/>
            <a:ext cx="5638800" cy="654025"/>
          </a:xfrm>
          <a:prstGeom prst="rect">
            <a:avLst/>
          </a:prstGeom>
        </p:spPr>
        <p:txBody>
          <a:bodyPr vert="horz" wrap="square" lIns="0" tIns="76200" rIns="0" bIns="0" rtlCol="0">
            <a:spAutoFit/>
          </a:bodyPr>
          <a:lstStyle/>
          <a:p>
            <a:pPr marL="12700" marR="5080">
              <a:lnSpc>
                <a:spcPts val="4500"/>
              </a:lnSpc>
              <a:spcBef>
                <a:spcPts val="600"/>
              </a:spcBef>
            </a:pPr>
            <a:r>
              <a:rPr sz="4100" spc="-5" dirty="0"/>
              <a:t>MARKET  </a:t>
            </a:r>
            <a:r>
              <a:rPr sz="4100" spc="-10" dirty="0"/>
              <a:t>S</a:t>
            </a:r>
            <a:r>
              <a:rPr sz="4100" spc="-45" dirty="0"/>
              <a:t>E</a:t>
            </a:r>
            <a:r>
              <a:rPr sz="4100" dirty="0"/>
              <a:t>G</a:t>
            </a:r>
            <a:r>
              <a:rPr sz="4100" spc="-5" dirty="0"/>
              <a:t>MEN</a:t>
            </a:r>
            <a:r>
              <a:rPr sz="4100" spc="-320" dirty="0"/>
              <a:t>TA</a:t>
            </a:r>
            <a:r>
              <a:rPr sz="4100" spc="5" dirty="0"/>
              <a:t>T</a:t>
            </a:r>
            <a:r>
              <a:rPr sz="4100" dirty="0"/>
              <a:t>ION</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6" name="object 4"/>
          <p:cNvSpPr txBox="1">
            <a:spLocks/>
          </p:cNvSpPr>
          <p:nvPr/>
        </p:nvSpPr>
        <p:spPr>
          <a:xfrm>
            <a:off x="6238688" y="1219200"/>
            <a:ext cx="5778500" cy="4478149"/>
          </a:xfrm>
          <a:prstGeom prst="rect">
            <a:avLst/>
          </a:prstGeom>
        </p:spPr>
        <p:txBody>
          <a:bodyPr vert="horz" wrap="square" lIns="0" tIns="76200" rIns="0" bIns="0" rtlCol="0">
            <a:spAutoFit/>
          </a:bodyPr>
          <a:lstStyle>
            <a:lvl1pPr>
              <a:defRPr sz="4400" b="0" i="0">
                <a:solidFill>
                  <a:schemeClr val="bg1"/>
                </a:solidFill>
                <a:latin typeface="Calibri Light"/>
                <a:ea typeface="+mj-ea"/>
                <a:cs typeface="Calibri Light"/>
              </a:defRPr>
            </a:lvl1pPr>
          </a:lstStyle>
          <a:p>
            <a:pPr marL="12700" marR="5080" algn="just">
              <a:spcBef>
                <a:spcPts val="600"/>
              </a:spcBef>
            </a:pPr>
            <a:r>
              <a:rPr lang="en-US" sz="1400" b="1" kern="0" spc="-5" dirty="0">
                <a:latin typeface="Arial" panose="020B0604020202020204" pitchFamily="34" charset="0"/>
                <a:cs typeface="Arial" panose="020B0604020202020204" pitchFamily="34" charset="0"/>
              </a:rPr>
              <a:t>The strategic tool which support the diversification of the tourists. In tourism industry, the market segmentation facilitates to examine the opportunities which is essential for the competitive advantage in the marketplace. For  effective market segmentation two basic approaches for segmentation are selected:</a:t>
            </a:r>
          </a:p>
          <a:p>
            <a:pPr marL="355600" marR="5080" indent="-342900" algn="just">
              <a:spcBef>
                <a:spcPts val="600"/>
              </a:spcBef>
              <a:buAutoNum type="arabicParenR"/>
            </a:pPr>
            <a:r>
              <a:rPr lang="en-US" sz="1400" b="1" kern="0" spc="-5" dirty="0">
                <a:latin typeface="Arial" panose="020B0604020202020204" pitchFamily="34" charset="0"/>
                <a:cs typeface="Arial" panose="020B0604020202020204" pitchFamily="34" charset="0"/>
              </a:rPr>
              <a:t>Demographic Segmentation</a:t>
            </a:r>
          </a:p>
          <a:p>
            <a:pPr marL="12700" marR="5080" algn="just">
              <a:spcBef>
                <a:spcPts val="600"/>
              </a:spcBef>
            </a:pPr>
            <a:r>
              <a:rPr lang="en-US" sz="1400" b="1" kern="0" spc="-5" dirty="0">
                <a:latin typeface="Arial" panose="020B0604020202020204" pitchFamily="34" charset="0"/>
                <a:cs typeface="Arial" panose="020B0604020202020204" pitchFamily="34" charset="0"/>
              </a:rPr>
              <a:t>Based on the demographic segmentation the tourists are categorized based on the age, gender, religion, culture, language and so on. The demographic segmentation facilitates to clearly understand the needs and requirement of the tourist visiting Tenby, which enhances their experience in different places of the Tenby. </a:t>
            </a:r>
          </a:p>
          <a:p>
            <a:pPr marL="12700" marR="5080" algn="just">
              <a:spcBef>
                <a:spcPts val="600"/>
              </a:spcBef>
            </a:pPr>
            <a:r>
              <a:rPr lang="en-US" sz="1400" b="1" kern="0" spc="-5" dirty="0">
                <a:latin typeface="Arial" panose="020B0604020202020204" pitchFamily="34" charset="0"/>
                <a:cs typeface="Arial" panose="020B0604020202020204" pitchFamily="34" charset="0"/>
              </a:rPr>
              <a:t>2) Geographical Segmentation </a:t>
            </a:r>
          </a:p>
          <a:p>
            <a:pPr marL="12700" marR="5080" algn="just">
              <a:spcBef>
                <a:spcPts val="600"/>
              </a:spcBef>
            </a:pPr>
            <a:r>
              <a:rPr lang="en-US" sz="1400" b="1" kern="0" spc="-5" dirty="0">
                <a:latin typeface="Arial" panose="020B0604020202020204" pitchFamily="34" charset="0"/>
                <a:cs typeface="Arial" panose="020B0604020202020204" pitchFamily="34" charset="0"/>
              </a:rPr>
              <a:t>Based on the geographical segmentation, the tourists visiting the different destination are categorized based on their original geographical location. The geographical segmentation of the tourists supports to understand the ethnicity, cultural background, preferred language of the tourists which is beneficial to effectively deliver the value to the visiting customers contribution in overall product quality offered by Tenby.</a:t>
            </a:r>
          </a:p>
        </p:txBody>
      </p:sp>
      <p:sp>
        <p:nvSpPr>
          <p:cNvPr id="9" name="Oval 8">
            <a:extLst>
              <a:ext uri="{FF2B5EF4-FFF2-40B4-BE49-F238E27FC236}">
                <a16:creationId xmlns:a16="http://schemas.microsoft.com/office/drawing/2014/main" id="{0CD99195-3252-4E91-B22A-B9D91F8DA02D}"/>
              </a:ext>
            </a:extLst>
          </p:cNvPr>
          <p:cNvSpPr/>
          <p:nvPr/>
        </p:nvSpPr>
        <p:spPr>
          <a:xfrm rot="2086934">
            <a:off x="-86345" y="2185382"/>
            <a:ext cx="5486400" cy="4445000"/>
          </a:xfrm>
          <a:prstGeom prst="ellipse">
            <a:avLst/>
          </a:prstGeom>
          <a:solidFill>
            <a:schemeClr val="tx1">
              <a:lumMod val="65000"/>
              <a:lumOff val="35000"/>
            </a:schemeClr>
          </a:solidFill>
          <a:ln>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53DD7E27-D81C-4394-9B81-AD376CE8CF45}"/>
              </a:ext>
            </a:extLst>
          </p:cNvPr>
          <p:cNvSpPr/>
          <p:nvPr/>
        </p:nvSpPr>
        <p:spPr>
          <a:xfrm>
            <a:off x="76200" y="2362201"/>
            <a:ext cx="5029199" cy="4441412"/>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a:ln>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840741" y="1143000"/>
            <a:ext cx="3869690" cy="574040"/>
          </a:xfrm>
          <a:prstGeom prst="rect">
            <a:avLst/>
          </a:prstGeom>
        </p:spPr>
        <p:txBody>
          <a:bodyPr vert="horz" wrap="square" lIns="0" tIns="12700" rIns="0" bIns="0" rtlCol="0">
            <a:spAutoFit/>
          </a:bodyPr>
          <a:lstStyle/>
          <a:p>
            <a:pPr marL="12700">
              <a:lnSpc>
                <a:spcPct val="100000"/>
              </a:lnSpc>
              <a:spcBef>
                <a:spcPts val="100"/>
              </a:spcBef>
            </a:pPr>
            <a:r>
              <a:rPr sz="3600" b="0" spc="-50" dirty="0">
                <a:latin typeface="Arial"/>
                <a:cs typeface="Arial"/>
              </a:rPr>
              <a:t>TARGET</a:t>
            </a:r>
            <a:r>
              <a:rPr sz="3600" b="0" spc="-135" dirty="0">
                <a:latin typeface="Arial"/>
                <a:cs typeface="Arial"/>
              </a:rPr>
              <a:t> </a:t>
            </a:r>
            <a:r>
              <a:rPr sz="3600" b="0" spc="-5" dirty="0">
                <a:latin typeface="Arial"/>
                <a:cs typeface="Arial"/>
              </a:rPr>
              <a:t>MARKET</a:t>
            </a:r>
            <a:endParaRPr sz="3600">
              <a:latin typeface="Arial"/>
              <a:cs typeface="Arial"/>
            </a:endParaRPr>
          </a:p>
        </p:txBody>
      </p:sp>
      <p:sp>
        <p:nvSpPr>
          <p:cNvPr id="3" name="object 3"/>
          <p:cNvSpPr txBox="1"/>
          <p:nvPr/>
        </p:nvSpPr>
        <p:spPr>
          <a:xfrm>
            <a:off x="840739" y="2603500"/>
            <a:ext cx="5156835" cy="2219960"/>
          </a:xfrm>
          <a:prstGeom prst="rect">
            <a:avLst/>
          </a:prstGeom>
        </p:spPr>
        <p:txBody>
          <a:bodyPr vert="horz" wrap="square" lIns="0" tIns="32384" rIns="0" bIns="0" rtlCol="0">
            <a:spAutoFit/>
          </a:bodyPr>
          <a:lstStyle/>
          <a:p>
            <a:pPr marL="12700" marR="5080" algn="just">
              <a:lnSpc>
                <a:spcPct val="90800"/>
              </a:lnSpc>
              <a:spcBef>
                <a:spcPts val="254"/>
              </a:spcBef>
            </a:pPr>
            <a:r>
              <a:rPr sz="1400" b="1" spc="-5" dirty="0">
                <a:solidFill>
                  <a:srgbClr val="FFFFFF"/>
                </a:solidFill>
                <a:latin typeface="Arial"/>
                <a:cs typeface="Arial"/>
              </a:rPr>
              <a:t>According Pembrokeshire Destination Management Plan (2020),  the target markets for Pembrokeshire are families with children  between the age 7-15 years who enjoys activities with  sightseeing. Another target market are seniors from the age of  45+ who enjoy the</a:t>
            </a:r>
            <a:r>
              <a:rPr sz="1400" b="1" spc="-20" dirty="0">
                <a:solidFill>
                  <a:srgbClr val="FFFFFF"/>
                </a:solidFill>
                <a:latin typeface="Arial"/>
                <a:cs typeface="Arial"/>
              </a:rPr>
              <a:t> </a:t>
            </a:r>
            <a:r>
              <a:rPr sz="1400" b="1" spc="-5" dirty="0">
                <a:solidFill>
                  <a:srgbClr val="FFFFFF"/>
                </a:solidFill>
                <a:latin typeface="Arial"/>
                <a:cs typeface="Arial"/>
              </a:rPr>
              <a:t>outdoors.</a:t>
            </a:r>
            <a:endParaRPr sz="1400" b="1" dirty="0">
              <a:latin typeface="Arial"/>
              <a:cs typeface="Arial"/>
            </a:endParaRPr>
          </a:p>
          <a:p>
            <a:pPr marL="12700" marR="5080" algn="just">
              <a:lnSpc>
                <a:spcPts val="1500"/>
              </a:lnSpc>
              <a:spcBef>
                <a:spcPts val="1020"/>
              </a:spcBef>
            </a:pPr>
            <a:r>
              <a:rPr sz="1400" b="1" spc="-5" dirty="0">
                <a:solidFill>
                  <a:srgbClr val="FFFFFF"/>
                </a:solidFill>
                <a:latin typeface="Arial"/>
                <a:cs typeface="Arial"/>
              </a:rPr>
              <a:t>The targeting markets based more on values rather than purely  </a:t>
            </a:r>
            <a:r>
              <a:rPr sz="1400" b="1" spc="-15" dirty="0">
                <a:solidFill>
                  <a:srgbClr val="FFFFFF"/>
                </a:solidFill>
                <a:latin typeface="Arial"/>
                <a:cs typeface="Arial"/>
              </a:rPr>
              <a:t>Volume.</a:t>
            </a:r>
            <a:endParaRPr sz="1400" b="1" dirty="0">
              <a:latin typeface="Arial"/>
              <a:cs typeface="Arial"/>
            </a:endParaRPr>
          </a:p>
          <a:p>
            <a:pPr marL="12700" marR="5080" algn="just">
              <a:lnSpc>
                <a:spcPts val="1500"/>
              </a:lnSpc>
              <a:spcBef>
                <a:spcPts val="1000"/>
              </a:spcBef>
            </a:pPr>
            <a:r>
              <a:rPr sz="1400" b="1" dirty="0">
                <a:solidFill>
                  <a:srgbClr val="FFFFFF"/>
                </a:solidFill>
                <a:latin typeface="Arial"/>
                <a:cs typeface="Arial"/>
              </a:rPr>
              <a:t>Also </a:t>
            </a:r>
            <a:r>
              <a:rPr sz="1400" b="1" spc="-5" dirty="0">
                <a:solidFill>
                  <a:srgbClr val="FFFFFF"/>
                </a:solidFill>
                <a:latin typeface="Arial"/>
                <a:cs typeface="Arial"/>
              </a:rPr>
              <a:t>Germany and </a:t>
            </a:r>
            <a:r>
              <a:rPr sz="1400" b="1" dirty="0">
                <a:solidFill>
                  <a:srgbClr val="FFFFFF"/>
                </a:solidFill>
                <a:latin typeface="Arial"/>
                <a:cs typeface="Arial"/>
              </a:rPr>
              <a:t>USA </a:t>
            </a:r>
            <a:r>
              <a:rPr sz="1400" b="1" spc="-5" dirty="0">
                <a:solidFill>
                  <a:srgbClr val="FFFFFF"/>
                </a:solidFill>
                <a:latin typeface="Arial"/>
                <a:cs typeface="Arial"/>
              </a:rPr>
              <a:t>are the biggest target who enjoy  exploring with </a:t>
            </a:r>
            <a:r>
              <a:rPr sz="1400" b="1" dirty="0">
                <a:solidFill>
                  <a:srgbClr val="FFFFFF"/>
                </a:solidFill>
                <a:latin typeface="Arial"/>
                <a:cs typeface="Arial"/>
              </a:rPr>
              <a:t>a </a:t>
            </a:r>
            <a:r>
              <a:rPr sz="1400" b="1" spc="-5" dirty="0">
                <a:solidFill>
                  <a:srgbClr val="FFFFFF"/>
                </a:solidFill>
                <a:latin typeface="Arial"/>
                <a:cs typeface="Arial"/>
              </a:rPr>
              <a:t>good quality accommodation for their stay and  </a:t>
            </a:r>
            <a:r>
              <a:rPr sz="1400" b="1" dirty="0">
                <a:solidFill>
                  <a:srgbClr val="FFFFFF"/>
                </a:solidFill>
                <a:latin typeface="Arial"/>
                <a:cs typeface="Arial"/>
              </a:rPr>
              <a:t>like </a:t>
            </a:r>
            <a:r>
              <a:rPr sz="1400" b="1" spc="-5" dirty="0">
                <a:solidFill>
                  <a:srgbClr val="FFFFFF"/>
                </a:solidFill>
                <a:latin typeface="Arial"/>
                <a:cs typeface="Arial"/>
              </a:rPr>
              <a:t>to have </a:t>
            </a:r>
            <a:r>
              <a:rPr sz="1400" b="1" dirty="0">
                <a:solidFill>
                  <a:srgbClr val="FFFFFF"/>
                </a:solidFill>
                <a:latin typeface="Arial"/>
                <a:cs typeface="Arial"/>
              </a:rPr>
              <a:t>a </a:t>
            </a:r>
            <a:r>
              <a:rPr sz="1400" b="1" spc="-5" dirty="0">
                <a:solidFill>
                  <a:srgbClr val="FFFFFF"/>
                </a:solidFill>
                <a:latin typeface="Arial"/>
                <a:cs typeface="Arial"/>
              </a:rPr>
              <a:t>memorable</a:t>
            </a:r>
            <a:r>
              <a:rPr sz="1400" b="1" spc="-45" dirty="0">
                <a:solidFill>
                  <a:srgbClr val="FFFFFF"/>
                </a:solidFill>
                <a:latin typeface="Arial"/>
                <a:cs typeface="Arial"/>
              </a:rPr>
              <a:t> </a:t>
            </a:r>
            <a:r>
              <a:rPr sz="1400" b="1" spc="-5" dirty="0">
                <a:solidFill>
                  <a:srgbClr val="FFFFFF"/>
                </a:solidFill>
                <a:latin typeface="Arial"/>
                <a:cs typeface="Arial"/>
              </a:rPr>
              <a:t>experience</a:t>
            </a:r>
            <a:r>
              <a:rPr sz="1400" spc="-5" dirty="0">
                <a:solidFill>
                  <a:srgbClr val="FFFFFF"/>
                </a:solidFill>
                <a:latin typeface="Arial"/>
                <a:cs typeface="Arial"/>
              </a:rPr>
              <a:t>.</a:t>
            </a:r>
            <a:endParaRPr sz="1400" dirty="0">
              <a:latin typeface="Arial"/>
              <a:cs typeface="Arial"/>
            </a:endParaRPr>
          </a:p>
        </p:txBody>
      </p:sp>
      <p:sp>
        <p:nvSpPr>
          <p:cNvPr id="4" name="object 4"/>
          <p:cNvSpPr/>
          <p:nvPr/>
        </p:nvSpPr>
        <p:spPr>
          <a:xfrm>
            <a:off x="6578600" y="0"/>
            <a:ext cx="5613400" cy="5842000"/>
          </a:xfrm>
          <a:custGeom>
            <a:avLst/>
            <a:gdLst/>
            <a:ahLst/>
            <a:cxnLst/>
            <a:rect l="l" t="t" r="r" b="b"/>
            <a:pathLst>
              <a:path w="5613400" h="5842000">
                <a:moveTo>
                  <a:pt x="5613400" y="0"/>
                </a:moveTo>
                <a:lnTo>
                  <a:pt x="972853" y="0"/>
                </a:lnTo>
                <a:lnTo>
                  <a:pt x="787237" y="204137"/>
                </a:lnTo>
                <a:lnTo>
                  <a:pt x="756756" y="241583"/>
                </a:lnTo>
                <a:lnTo>
                  <a:pt x="726791" y="279462"/>
                </a:lnTo>
                <a:lnTo>
                  <a:pt x="697349" y="317768"/>
                </a:lnTo>
                <a:lnTo>
                  <a:pt x="668434" y="356494"/>
                </a:lnTo>
                <a:lnTo>
                  <a:pt x="640052" y="395637"/>
                </a:lnTo>
                <a:lnTo>
                  <a:pt x="612209" y="435191"/>
                </a:lnTo>
                <a:lnTo>
                  <a:pt x="584908" y="475149"/>
                </a:lnTo>
                <a:lnTo>
                  <a:pt x="558157" y="515508"/>
                </a:lnTo>
                <a:lnTo>
                  <a:pt x="531961" y="556261"/>
                </a:lnTo>
                <a:lnTo>
                  <a:pt x="506324" y="597403"/>
                </a:lnTo>
                <a:lnTo>
                  <a:pt x="481252" y="638929"/>
                </a:lnTo>
                <a:lnTo>
                  <a:pt x="456751" y="680833"/>
                </a:lnTo>
                <a:lnTo>
                  <a:pt x="432825" y="723110"/>
                </a:lnTo>
                <a:lnTo>
                  <a:pt x="409481" y="765755"/>
                </a:lnTo>
                <a:lnTo>
                  <a:pt x="386724" y="808762"/>
                </a:lnTo>
                <a:lnTo>
                  <a:pt x="364558" y="852126"/>
                </a:lnTo>
                <a:lnTo>
                  <a:pt x="342990" y="895842"/>
                </a:lnTo>
                <a:lnTo>
                  <a:pt x="322025" y="939904"/>
                </a:lnTo>
                <a:lnTo>
                  <a:pt x="301668" y="984306"/>
                </a:lnTo>
                <a:lnTo>
                  <a:pt x="281924" y="1029044"/>
                </a:lnTo>
                <a:lnTo>
                  <a:pt x="262799" y="1074112"/>
                </a:lnTo>
                <a:lnTo>
                  <a:pt x="244298" y="1119505"/>
                </a:lnTo>
                <a:lnTo>
                  <a:pt x="226427" y="1165217"/>
                </a:lnTo>
                <a:lnTo>
                  <a:pt x="209191" y="1211242"/>
                </a:lnTo>
                <a:lnTo>
                  <a:pt x="192596" y="1257577"/>
                </a:lnTo>
                <a:lnTo>
                  <a:pt x="176646" y="1304214"/>
                </a:lnTo>
                <a:lnTo>
                  <a:pt x="161347" y="1351149"/>
                </a:lnTo>
                <a:lnTo>
                  <a:pt x="146705" y="1398377"/>
                </a:lnTo>
                <a:lnTo>
                  <a:pt x="132724" y="1445892"/>
                </a:lnTo>
                <a:lnTo>
                  <a:pt x="119411" y="1493689"/>
                </a:lnTo>
                <a:lnTo>
                  <a:pt x="106771" y="1541761"/>
                </a:lnTo>
                <a:lnTo>
                  <a:pt x="94808" y="1590105"/>
                </a:lnTo>
                <a:lnTo>
                  <a:pt x="83529" y="1638714"/>
                </a:lnTo>
                <a:lnTo>
                  <a:pt x="72938" y="1687584"/>
                </a:lnTo>
                <a:lnTo>
                  <a:pt x="63042" y="1736708"/>
                </a:lnTo>
                <a:lnTo>
                  <a:pt x="53845" y="1786082"/>
                </a:lnTo>
                <a:lnTo>
                  <a:pt x="45353" y="1835700"/>
                </a:lnTo>
                <a:lnTo>
                  <a:pt x="37572" y="1885556"/>
                </a:lnTo>
                <a:lnTo>
                  <a:pt x="30505" y="1935646"/>
                </a:lnTo>
                <a:lnTo>
                  <a:pt x="24160" y="1985964"/>
                </a:lnTo>
                <a:lnTo>
                  <a:pt x="18541" y="2036505"/>
                </a:lnTo>
                <a:lnTo>
                  <a:pt x="13654" y="2087262"/>
                </a:lnTo>
                <a:lnTo>
                  <a:pt x="9504" y="2138232"/>
                </a:lnTo>
                <a:lnTo>
                  <a:pt x="6097" y="2189408"/>
                </a:lnTo>
                <a:lnTo>
                  <a:pt x="3437" y="2240785"/>
                </a:lnTo>
                <a:lnTo>
                  <a:pt x="1531" y="2292358"/>
                </a:lnTo>
                <a:lnTo>
                  <a:pt x="383" y="2344121"/>
                </a:lnTo>
                <a:lnTo>
                  <a:pt x="0" y="2396069"/>
                </a:lnTo>
                <a:lnTo>
                  <a:pt x="331" y="2444376"/>
                </a:lnTo>
                <a:lnTo>
                  <a:pt x="1324" y="2492522"/>
                </a:lnTo>
                <a:lnTo>
                  <a:pt x="2973" y="2540505"/>
                </a:lnTo>
                <a:lnTo>
                  <a:pt x="5274" y="2588320"/>
                </a:lnTo>
                <a:lnTo>
                  <a:pt x="8223" y="2635962"/>
                </a:lnTo>
                <a:lnTo>
                  <a:pt x="11816" y="2683427"/>
                </a:lnTo>
                <a:lnTo>
                  <a:pt x="16048" y="2730711"/>
                </a:lnTo>
                <a:lnTo>
                  <a:pt x="20914" y="2777810"/>
                </a:lnTo>
                <a:lnTo>
                  <a:pt x="26411" y="2824719"/>
                </a:lnTo>
                <a:lnTo>
                  <a:pt x="32535" y="2871433"/>
                </a:lnTo>
                <a:lnTo>
                  <a:pt x="39280" y="2917950"/>
                </a:lnTo>
                <a:lnTo>
                  <a:pt x="46643" y="2964263"/>
                </a:lnTo>
                <a:lnTo>
                  <a:pt x="54619" y="3010369"/>
                </a:lnTo>
                <a:lnTo>
                  <a:pt x="63204" y="3056264"/>
                </a:lnTo>
                <a:lnTo>
                  <a:pt x="72394" y="3101944"/>
                </a:lnTo>
                <a:lnTo>
                  <a:pt x="82184" y="3147403"/>
                </a:lnTo>
                <a:lnTo>
                  <a:pt x="92570" y="3192637"/>
                </a:lnTo>
                <a:lnTo>
                  <a:pt x="103548" y="3237644"/>
                </a:lnTo>
                <a:lnTo>
                  <a:pt x="115113" y="3282417"/>
                </a:lnTo>
                <a:lnTo>
                  <a:pt x="127261" y="3326952"/>
                </a:lnTo>
                <a:lnTo>
                  <a:pt x="139988" y="3371247"/>
                </a:lnTo>
                <a:lnTo>
                  <a:pt x="153289" y="3415295"/>
                </a:lnTo>
                <a:lnTo>
                  <a:pt x="167160" y="3459093"/>
                </a:lnTo>
                <a:lnTo>
                  <a:pt x="181597" y="3502636"/>
                </a:lnTo>
                <a:lnTo>
                  <a:pt x="196595" y="3545920"/>
                </a:lnTo>
                <a:lnTo>
                  <a:pt x="212151" y="3588942"/>
                </a:lnTo>
                <a:lnTo>
                  <a:pt x="228259" y="3631695"/>
                </a:lnTo>
                <a:lnTo>
                  <a:pt x="244916" y="3674177"/>
                </a:lnTo>
                <a:lnTo>
                  <a:pt x="262117" y="3716383"/>
                </a:lnTo>
                <a:lnTo>
                  <a:pt x="279857" y="3758308"/>
                </a:lnTo>
                <a:lnTo>
                  <a:pt x="298134" y="3799948"/>
                </a:lnTo>
                <a:lnTo>
                  <a:pt x="316941" y="3841299"/>
                </a:lnTo>
                <a:lnTo>
                  <a:pt x="336275" y="3882357"/>
                </a:lnTo>
                <a:lnTo>
                  <a:pt x="356132" y="3923117"/>
                </a:lnTo>
                <a:lnTo>
                  <a:pt x="376507" y="3963575"/>
                </a:lnTo>
                <a:lnTo>
                  <a:pt x="397396" y="4003726"/>
                </a:lnTo>
                <a:lnTo>
                  <a:pt x="418795" y="4043567"/>
                </a:lnTo>
                <a:lnTo>
                  <a:pt x="440698" y="4083093"/>
                </a:lnTo>
                <a:lnTo>
                  <a:pt x="463103" y="4122299"/>
                </a:lnTo>
                <a:lnTo>
                  <a:pt x="486005" y="4161182"/>
                </a:lnTo>
                <a:lnTo>
                  <a:pt x="509398" y="4199736"/>
                </a:lnTo>
                <a:lnTo>
                  <a:pt x="533280" y="4237959"/>
                </a:lnTo>
                <a:lnTo>
                  <a:pt x="557645" y="4275844"/>
                </a:lnTo>
                <a:lnTo>
                  <a:pt x="582490" y="4313389"/>
                </a:lnTo>
                <a:lnTo>
                  <a:pt x="607810" y="4350588"/>
                </a:lnTo>
                <a:lnTo>
                  <a:pt x="633600" y="4387438"/>
                </a:lnTo>
                <a:lnTo>
                  <a:pt x="659857" y="4423934"/>
                </a:lnTo>
                <a:lnTo>
                  <a:pt x="686576" y="4460072"/>
                </a:lnTo>
                <a:lnTo>
                  <a:pt x="713752" y="4495847"/>
                </a:lnTo>
                <a:lnTo>
                  <a:pt x="741382" y="4531256"/>
                </a:lnTo>
                <a:lnTo>
                  <a:pt x="769461" y="4566293"/>
                </a:lnTo>
                <a:lnTo>
                  <a:pt x="797985" y="4600955"/>
                </a:lnTo>
                <a:lnTo>
                  <a:pt x="826950" y="4635236"/>
                </a:lnTo>
                <a:lnTo>
                  <a:pt x="856350" y="4669134"/>
                </a:lnTo>
                <a:lnTo>
                  <a:pt x="886183" y="4702643"/>
                </a:lnTo>
                <a:lnTo>
                  <a:pt x="916442" y="4735760"/>
                </a:lnTo>
                <a:lnTo>
                  <a:pt x="947125" y="4768479"/>
                </a:lnTo>
                <a:lnTo>
                  <a:pt x="978227" y="4800797"/>
                </a:lnTo>
                <a:lnTo>
                  <a:pt x="1009744" y="4832710"/>
                </a:lnTo>
                <a:lnTo>
                  <a:pt x="1041670" y="4864212"/>
                </a:lnTo>
                <a:lnTo>
                  <a:pt x="1074003" y="4895300"/>
                </a:lnTo>
                <a:lnTo>
                  <a:pt x="1106737" y="4925969"/>
                </a:lnTo>
                <a:lnTo>
                  <a:pt x="1139869" y="4956215"/>
                </a:lnTo>
                <a:lnTo>
                  <a:pt x="1173393" y="4986034"/>
                </a:lnTo>
                <a:lnTo>
                  <a:pt x="1207306" y="5015422"/>
                </a:lnTo>
                <a:lnTo>
                  <a:pt x="1241603" y="5044373"/>
                </a:lnTo>
                <a:lnTo>
                  <a:pt x="1276281" y="5072884"/>
                </a:lnTo>
                <a:lnTo>
                  <a:pt x="1311334" y="5100951"/>
                </a:lnTo>
                <a:lnTo>
                  <a:pt x="1346758" y="5128568"/>
                </a:lnTo>
                <a:lnTo>
                  <a:pt x="1382549" y="5155733"/>
                </a:lnTo>
                <a:lnTo>
                  <a:pt x="1418703" y="5182439"/>
                </a:lnTo>
                <a:lnTo>
                  <a:pt x="1455216" y="5208684"/>
                </a:lnTo>
                <a:lnTo>
                  <a:pt x="1492082" y="5234463"/>
                </a:lnTo>
                <a:lnTo>
                  <a:pt x="1529298" y="5259771"/>
                </a:lnTo>
                <a:lnTo>
                  <a:pt x="1566860" y="5284605"/>
                </a:lnTo>
                <a:lnTo>
                  <a:pt x="1604763" y="5308959"/>
                </a:lnTo>
                <a:lnTo>
                  <a:pt x="1643002" y="5332830"/>
                </a:lnTo>
                <a:lnTo>
                  <a:pt x="1681574" y="5356213"/>
                </a:lnTo>
                <a:lnTo>
                  <a:pt x="1720475" y="5379104"/>
                </a:lnTo>
                <a:lnTo>
                  <a:pt x="1759698" y="5401499"/>
                </a:lnTo>
                <a:lnTo>
                  <a:pt x="1799242" y="5423393"/>
                </a:lnTo>
                <a:lnTo>
                  <a:pt x="1839101" y="5444782"/>
                </a:lnTo>
                <a:lnTo>
                  <a:pt x="1879270" y="5465661"/>
                </a:lnTo>
                <a:lnTo>
                  <a:pt x="1919746" y="5486027"/>
                </a:lnTo>
                <a:lnTo>
                  <a:pt x="1960525" y="5505875"/>
                </a:lnTo>
                <a:lnTo>
                  <a:pt x="2001601" y="5525201"/>
                </a:lnTo>
                <a:lnTo>
                  <a:pt x="2042971" y="5544000"/>
                </a:lnTo>
                <a:lnTo>
                  <a:pt x="2084630" y="5562268"/>
                </a:lnTo>
                <a:lnTo>
                  <a:pt x="2126574" y="5580000"/>
                </a:lnTo>
                <a:lnTo>
                  <a:pt x="2168798" y="5597194"/>
                </a:lnTo>
                <a:lnTo>
                  <a:pt x="2211299" y="5613843"/>
                </a:lnTo>
                <a:lnTo>
                  <a:pt x="2254072" y="5629944"/>
                </a:lnTo>
                <a:lnTo>
                  <a:pt x="2297113" y="5645492"/>
                </a:lnTo>
                <a:lnTo>
                  <a:pt x="2340417" y="5660484"/>
                </a:lnTo>
                <a:lnTo>
                  <a:pt x="2383979" y="5674914"/>
                </a:lnTo>
                <a:lnTo>
                  <a:pt x="2427797" y="5688779"/>
                </a:lnTo>
                <a:lnTo>
                  <a:pt x="2471865" y="5702075"/>
                </a:lnTo>
                <a:lnTo>
                  <a:pt x="2516179" y="5714796"/>
                </a:lnTo>
                <a:lnTo>
                  <a:pt x="2560735" y="5726938"/>
                </a:lnTo>
                <a:lnTo>
                  <a:pt x="2605528" y="5738498"/>
                </a:lnTo>
                <a:lnTo>
                  <a:pt x="2650555" y="5749471"/>
                </a:lnTo>
                <a:lnTo>
                  <a:pt x="2695810" y="5759852"/>
                </a:lnTo>
                <a:lnTo>
                  <a:pt x="2741289" y="5769638"/>
                </a:lnTo>
                <a:lnTo>
                  <a:pt x="2786989" y="5778823"/>
                </a:lnTo>
                <a:lnTo>
                  <a:pt x="2832905" y="5787405"/>
                </a:lnTo>
                <a:lnTo>
                  <a:pt x="2879032" y="5795377"/>
                </a:lnTo>
                <a:lnTo>
                  <a:pt x="2925366" y="5802737"/>
                </a:lnTo>
                <a:lnTo>
                  <a:pt x="2971903" y="5809479"/>
                </a:lnTo>
                <a:lnTo>
                  <a:pt x="3018639" y="5815600"/>
                </a:lnTo>
                <a:lnTo>
                  <a:pt x="3065569" y="5821094"/>
                </a:lnTo>
                <a:lnTo>
                  <a:pt x="3112689" y="5825959"/>
                </a:lnTo>
                <a:lnTo>
                  <a:pt x="3159994" y="5830189"/>
                </a:lnTo>
                <a:lnTo>
                  <a:pt x="3207481" y="5833779"/>
                </a:lnTo>
                <a:lnTo>
                  <a:pt x="3255144" y="5836727"/>
                </a:lnTo>
                <a:lnTo>
                  <a:pt x="3302981" y="5839027"/>
                </a:lnTo>
                <a:lnTo>
                  <a:pt x="3350985" y="5840676"/>
                </a:lnTo>
                <a:lnTo>
                  <a:pt x="3399154" y="5841668"/>
                </a:lnTo>
                <a:lnTo>
                  <a:pt x="3447482" y="5842000"/>
                </a:lnTo>
                <a:lnTo>
                  <a:pt x="3499634" y="5841613"/>
                </a:lnTo>
                <a:lnTo>
                  <a:pt x="3551600" y="5840458"/>
                </a:lnTo>
                <a:lnTo>
                  <a:pt x="3603374" y="5838539"/>
                </a:lnTo>
                <a:lnTo>
                  <a:pt x="3654951" y="5835863"/>
                </a:lnTo>
                <a:lnTo>
                  <a:pt x="3706325" y="5832433"/>
                </a:lnTo>
                <a:lnTo>
                  <a:pt x="3757491" y="5828256"/>
                </a:lnTo>
                <a:lnTo>
                  <a:pt x="3808444" y="5823338"/>
                </a:lnTo>
                <a:lnTo>
                  <a:pt x="3859177" y="5817683"/>
                </a:lnTo>
                <a:lnTo>
                  <a:pt x="3909687" y="5811297"/>
                </a:lnTo>
                <a:lnTo>
                  <a:pt x="3959966" y="5804185"/>
                </a:lnTo>
                <a:lnTo>
                  <a:pt x="4010010" y="5796354"/>
                </a:lnTo>
                <a:lnTo>
                  <a:pt x="4059813" y="5787808"/>
                </a:lnTo>
                <a:lnTo>
                  <a:pt x="4109371" y="5778552"/>
                </a:lnTo>
                <a:lnTo>
                  <a:pt x="4158677" y="5768593"/>
                </a:lnTo>
                <a:lnTo>
                  <a:pt x="4207725" y="5757936"/>
                </a:lnTo>
                <a:lnTo>
                  <a:pt x="4256512" y="5746585"/>
                </a:lnTo>
                <a:lnTo>
                  <a:pt x="4305030" y="5734547"/>
                </a:lnTo>
                <a:lnTo>
                  <a:pt x="4353275" y="5721827"/>
                </a:lnTo>
                <a:lnTo>
                  <a:pt x="4401242" y="5708430"/>
                </a:lnTo>
                <a:lnTo>
                  <a:pt x="4448924" y="5694362"/>
                </a:lnTo>
                <a:lnTo>
                  <a:pt x="4496317" y="5679628"/>
                </a:lnTo>
                <a:lnTo>
                  <a:pt x="4543415" y="5664234"/>
                </a:lnTo>
                <a:lnTo>
                  <a:pt x="4590213" y="5648184"/>
                </a:lnTo>
                <a:lnTo>
                  <a:pt x="4636704" y="5631486"/>
                </a:lnTo>
                <a:lnTo>
                  <a:pt x="4682884" y="5614143"/>
                </a:lnTo>
                <a:lnTo>
                  <a:pt x="4728748" y="5596161"/>
                </a:lnTo>
                <a:lnTo>
                  <a:pt x="4774289" y="5577546"/>
                </a:lnTo>
                <a:lnTo>
                  <a:pt x="4819503" y="5558304"/>
                </a:lnTo>
                <a:lnTo>
                  <a:pt x="4864384" y="5538439"/>
                </a:lnTo>
                <a:lnTo>
                  <a:pt x="4908926" y="5517957"/>
                </a:lnTo>
                <a:lnTo>
                  <a:pt x="4953125" y="5496863"/>
                </a:lnTo>
                <a:lnTo>
                  <a:pt x="4996974" y="5475164"/>
                </a:lnTo>
                <a:lnTo>
                  <a:pt x="5040468" y="5452864"/>
                </a:lnTo>
                <a:lnTo>
                  <a:pt x="5083603" y="5429968"/>
                </a:lnTo>
                <a:lnTo>
                  <a:pt x="5126371" y="5406483"/>
                </a:lnTo>
                <a:lnTo>
                  <a:pt x="5168769" y="5382413"/>
                </a:lnTo>
                <a:lnTo>
                  <a:pt x="5210790" y="5357765"/>
                </a:lnTo>
                <a:lnTo>
                  <a:pt x="5252429" y="5332542"/>
                </a:lnTo>
                <a:lnTo>
                  <a:pt x="5293681" y="5306752"/>
                </a:lnTo>
                <a:lnTo>
                  <a:pt x="5334540" y="5280399"/>
                </a:lnTo>
                <a:lnTo>
                  <a:pt x="5375001" y="5253489"/>
                </a:lnTo>
                <a:lnTo>
                  <a:pt x="5613400" y="5075298"/>
                </a:lnTo>
                <a:lnTo>
                  <a:pt x="5613400"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6756400" y="0"/>
            <a:ext cx="5435600" cy="5651499"/>
          </a:xfrm>
          <a:prstGeom prst="rect">
            <a:avLst/>
          </a:prstGeom>
          <a:blipFill>
            <a:blip r:embed="rId2" cstate="print"/>
            <a:stretch>
              <a:fillRect/>
            </a:stretch>
          </a:blipFill>
        </p:spPr>
        <p:txBody>
          <a:bodyPr wrap="square" lIns="0" tIns="0" rIns="0" bIns="0" rtlCol="0"/>
          <a:lstStyle/>
          <a:p>
            <a:endParaRPr/>
          </a:p>
        </p:txBody>
      </p:sp>
      <p:sp>
        <p:nvSpPr>
          <p:cNvPr id="6" name="object 6"/>
          <p:cNvSpPr txBox="1"/>
          <p:nvPr/>
        </p:nvSpPr>
        <p:spPr>
          <a:xfrm>
            <a:off x="9252092" y="6045200"/>
            <a:ext cx="2832735" cy="299720"/>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Calibri"/>
                <a:cs typeface="Calibri"/>
              </a:rPr>
              <a:t>Source</a:t>
            </a:r>
            <a:r>
              <a:rPr sz="1800" spc="-35" dirty="0">
                <a:solidFill>
                  <a:srgbClr val="FFFFFF"/>
                </a:solidFill>
                <a:latin typeface="Calibri"/>
                <a:cs typeface="Calibri"/>
              </a:rPr>
              <a:t> </a:t>
            </a:r>
            <a:r>
              <a:rPr sz="1800" spc="-10" dirty="0">
                <a:solidFill>
                  <a:srgbClr val="FFFFFF"/>
                </a:solidFill>
                <a:latin typeface="Calibri"/>
                <a:cs typeface="Calibri"/>
              </a:rPr>
              <a:t>(coastalcottages.co.uk)</a:t>
            </a:r>
            <a:endParaRPr sz="1800">
              <a:latin typeface="Calibri"/>
              <a:cs typeface="Calibri"/>
            </a:endParaRPr>
          </a:p>
        </p:txBody>
      </p:sp>
      <p:sp>
        <p:nvSpPr>
          <p:cNvPr id="7" name="object 7"/>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0" y="0"/>
            <a:ext cx="6134100" cy="5257800"/>
          </a:xfrm>
          <a:custGeom>
            <a:avLst/>
            <a:gdLst/>
            <a:ahLst/>
            <a:cxnLst/>
            <a:rect l="l" t="t" r="r" b="b"/>
            <a:pathLst>
              <a:path w="6134100" h="5257800">
                <a:moveTo>
                  <a:pt x="6134100" y="0"/>
                </a:moveTo>
                <a:lnTo>
                  <a:pt x="0" y="0"/>
                </a:lnTo>
                <a:lnTo>
                  <a:pt x="0" y="5202381"/>
                </a:lnTo>
                <a:lnTo>
                  <a:pt x="140649" y="5222220"/>
                </a:lnTo>
                <a:lnTo>
                  <a:pt x="188599" y="5227531"/>
                </a:lnTo>
                <a:lnTo>
                  <a:pt x="284369" y="5236851"/>
                </a:lnTo>
                <a:lnTo>
                  <a:pt x="379953" y="5244445"/>
                </a:lnTo>
                <a:lnTo>
                  <a:pt x="475332" y="5250324"/>
                </a:lnTo>
                <a:lnTo>
                  <a:pt x="570491" y="5254502"/>
                </a:lnTo>
                <a:lnTo>
                  <a:pt x="665413" y="5256990"/>
                </a:lnTo>
                <a:lnTo>
                  <a:pt x="760080" y="5257799"/>
                </a:lnTo>
                <a:lnTo>
                  <a:pt x="854477" y="5256942"/>
                </a:lnTo>
                <a:lnTo>
                  <a:pt x="948587" y="5254431"/>
                </a:lnTo>
                <a:lnTo>
                  <a:pt x="1042392" y="5250278"/>
                </a:lnTo>
                <a:lnTo>
                  <a:pt x="1135877" y="5244495"/>
                </a:lnTo>
                <a:lnTo>
                  <a:pt x="1229024" y="5237093"/>
                </a:lnTo>
                <a:lnTo>
                  <a:pt x="1321816" y="5228085"/>
                </a:lnTo>
                <a:lnTo>
                  <a:pt x="1414237" y="5217482"/>
                </a:lnTo>
                <a:lnTo>
                  <a:pt x="1506271" y="5205297"/>
                </a:lnTo>
                <a:lnTo>
                  <a:pt x="1597899" y="5191542"/>
                </a:lnTo>
                <a:lnTo>
                  <a:pt x="1689107" y="5176228"/>
                </a:lnTo>
                <a:lnTo>
                  <a:pt x="1779876" y="5159368"/>
                </a:lnTo>
                <a:lnTo>
                  <a:pt x="1870191" y="5140973"/>
                </a:lnTo>
                <a:lnTo>
                  <a:pt x="1960034" y="5121055"/>
                </a:lnTo>
                <a:lnTo>
                  <a:pt x="2049388" y="5099627"/>
                </a:lnTo>
                <a:lnTo>
                  <a:pt x="2138238" y="5076700"/>
                </a:lnTo>
                <a:lnTo>
                  <a:pt x="2226566" y="5052286"/>
                </a:lnTo>
                <a:lnTo>
                  <a:pt x="2314355" y="5026398"/>
                </a:lnTo>
                <a:lnTo>
                  <a:pt x="2401589" y="4999047"/>
                </a:lnTo>
                <a:lnTo>
                  <a:pt x="2488252" y="4970245"/>
                </a:lnTo>
                <a:lnTo>
                  <a:pt x="2574325" y="4940004"/>
                </a:lnTo>
                <a:lnTo>
                  <a:pt x="2659793" y="4908336"/>
                </a:lnTo>
                <a:lnTo>
                  <a:pt x="2744639" y="4875254"/>
                </a:lnTo>
                <a:lnTo>
                  <a:pt x="2828846" y="4840768"/>
                </a:lnTo>
                <a:lnTo>
                  <a:pt x="2912397" y="4804891"/>
                </a:lnTo>
                <a:lnTo>
                  <a:pt x="2953922" y="4786435"/>
                </a:lnTo>
                <a:lnTo>
                  <a:pt x="2995276" y="4767636"/>
                </a:lnTo>
                <a:lnTo>
                  <a:pt x="3036458" y="4748494"/>
                </a:lnTo>
                <a:lnTo>
                  <a:pt x="3077466" y="4729013"/>
                </a:lnTo>
                <a:lnTo>
                  <a:pt x="3118297" y="4709192"/>
                </a:lnTo>
                <a:lnTo>
                  <a:pt x="3158950" y="4689035"/>
                </a:lnTo>
                <a:lnTo>
                  <a:pt x="3199422" y="4668541"/>
                </a:lnTo>
                <a:lnTo>
                  <a:pt x="3239711" y="4647714"/>
                </a:lnTo>
                <a:lnTo>
                  <a:pt x="3279816" y="4626553"/>
                </a:lnTo>
                <a:lnTo>
                  <a:pt x="3319733" y="4605061"/>
                </a:lnTo>
                <a:lnTo>
                  <a:pt x="3359462" y="4583240"/>
                </a:lnTo>
                <a:lnTo>
                  <a:pt x="3398999" y="4561090"/>
                </a:lnTo>
                <a:lnTo>
                  <a:pt x="3438343" y="4538613"/>
                </a:lnTo>
                <a:lnTo>
                  <a:pt x="3477492" y="4515811"/>
                </a:lnTo>
                <a:lnTo>
                  <a:pt x="3516444" y="4492685"/>
                </a:lnTo>
                <a:lnTo>
                  <a:pt x="3555196" y="4469237"/>
                </a:lnTo>
                <a:lnTo>
                  <a:pt x="3593746" y="4445468"/>
                </a:lnTo>
                <a:lnTo>
                  <a:pt x="3632093" y="4421380"/>
                </a:lnTo>
                <a:lnTo>
                  <a:pt x="3670234" y="4396973"/>
                </a:lnTo>
                <a:lnTo>
                  <a:pt x="3708167" y="4372251"/>
                </a:lnTo>
                <a:lnTo>
                  <a:pt x="3745891" y="4347213"/>
                </a:lnTo>
                <a:lnTo>
                  <a:pt x="3783402" y="4321863"/>
                </a:lnTo>
                <a:lnTo>
                  <a:pt x="3820699" y="4296200"/>
                </a:lnTo>
                <a:lnTo>
                  <a:pt x="3857780" y="4270227"/>
                </a:lnTo>
                <a:lnTo>
                  <a:pt x="3894642" y="4243945"/>
                </a:lnTo>
                <a:lnTo>
                  <a:pt x="3931285" y="4217356"/>
                </a:lnTo>
                <a:lnTo>
                  <a:pt x="3967704" y="4190461"/>
                </a:lnTo>
                <a:lnTo>
                  <a:pt x="4003899" y="4163261"/>
                </a:lnTo>
                <a:lnTo>
                  <a:pt x="4039868" y="4135759"/>
                </a:lnTo>
                <a:lnTo>
                  <a:pt x="4075607" y="4107955"/>
                </a:lnTo>
                <a:lnTo>
                  <a:pt x="4111116" y="4079851"/>
                </a:lnTo>
                <a:lnTo>
                  <a:pt x="4146392" y="4051449"/>
                </a:lnTo>
                <a:lnTo>
                  <a:pt x="4181433" y="4022750"/>
                </a:lnTo>
                <a:lnTo>
                  <a:pt x="4216237" y="3993756"/>
                </a:lnTo>
                <a:lnTo>
                  <a:pt x="4250801" y="3964467"/>
                </a:lnTo>
                <a:lnTo>
                  <a:pt x="4285124" y="3934886"/>
                </a:lnTo>
                <a:lnTo>
                  <a:pt x="4319204" y="3905015"/>
                </a:lnTo>
                <a:lnTo>
                  <a:pt x="4353038" y="3874854"/>
                </a:lnTo>
                <a:lnTo>
                  <a:pt x="4386625" y="3844404"/>
                </a:lnTo>
                <a:lnTo>
                  <a:pt x="4419962" y="3813669"/>
                </a:lnTo>
                <a:lnTo>
                  <a:pt x="4453047" y="3782648"/>
                </a:lnTo>
                <a:lnTo>
                  <a:pt x="4485878" y="3751345"/>
                </a:lnTo>
                <a:lnTo>
                  <a:pt x="4518454" y="3719759"/>
                </a:lnTo>
                <a:lnTo>
                  <a:pt x="4550771" y="3687892"/>
                </a:lnTo>
                <a:lnTo>
                  <a:pt x="4582828" y="3655747"/>
                </a:lnTo>
                <a:lnTo>
                  <a:pt x="4614623" y="3623324"/>
                </a:lnTo>
                <a:lnTo>
                  <a:pt x="4646153" y="3590626"/>
                </a:lnTo>
                <a:lnTo>
                  <a:pt x="4677418" y="3557652"/>
                </a:lnTo>
                <a:lnTo>
                  <a:pt x="4708413" y="3524406"/>
                </a:lnTo>
                <a:lnTo>
                  <a:pt x="4739138" y="3490888"/>
                </a:lnTo>
                <a:lnTo>
                  <a:pt x="4769590" y="3457101"/>
                </a:lnTo>
                <a:lnTo>
                  <a:pt x="4799768" y="3423045"/>
                </a:lnTo>
                <a:lnTo>
                  <a:pt x="4829669" y="3388721"/>
                </a:lnTo>
                <a:lnTo>
                  <a:pt x="4859290" y="3354133"/>
                </a:lnTo>
                <a:lnTo>
                  <a:pt x="4888631" y="3319280"/>
                </a:lnTo>
                <a:lnTo>
                  <a:pt x="4917688" y="3284165"/>
                </a:lnTo>
                <a:lnTo>
                  <a:pt x="4946460" y="3248789"/>
                </a:lnTo>
                <a:lnTo>
                  <a:pt x="4974945" y="3213153"/>
                </a:lnTo>
                <a:lnTo>
                  <a:pt x="5003141" y="3177259"/>
                </a:lnTo>
                <a:lnTo>
                  <a:pt x="5031044" y="3141109"/>
                </a:lnTo>
                <a:lnTo>
                  <a:pt x="5058655" y="3104703"/>
                </a:lnTo>
                <a:lnTo>
                  <a:pt x="5085969" y="3068045"/>
                </a:lnTo>
                <a:lnTo>
                  <a:pt x="5112986" y="3031134"/>
                </a:lnTo>
                <a:lnTo>
                  <a:pt x="5139703" y="2993972"/>
                </a:lnTo>
                <a:lnTo>
                  <a:pt x="5166118" y="2956562"/>
                </a:lnTo>
                <a:lnTo>
                  <a:pt x="5192228" y="2918903"/>
                </a:lnTo>
                <a:lnTo>
                  <a:pt x="5218033" y="2880999"/>
                </a:lnTo>
                <a:lnTo>
                  <a:pt x="5243529" y="2842851"/>
                </a:lnTo>
                <a:lnTo>
                  <a:pt x="5268715" y="2804459"/>
                </a:lnTo>
                <a:lnTo>
                  <a:pt x="5293589" y="2765825"/>
                </a:lnTo>
                <a:lnTo>
                  <a:pt x="5318148" y="2726952"/>
                </a:lnTo>
                <a:lnTo>
                  <a:pt x="5342390" y="2687840"/>
                </a:lnTo>
                <a:lnTo>
                  <a:pt x="5366314" y="2648491"/>
                </a:lnTo>
                <a:lnTo>
                  <a:pt x="5389916" y="2608906"/>
                </a:lnTo>
                <a:lnTo>
                  <a:pt x="5413196" y="2569087"/>
                </a:lnTo>
                <a:lnTo>
                  <a:pt x="5436151" y="2529036"/>
                </a:lnTo>
                <a:lnTo>
                  <a:pt x="5458779" y="2488753"/>
                </a:lnTo>
                <a:lnTo>
                  <a:pt x="5481077" y="2448241"/>
                </a:lnTo>
                <a:lnTo>
                  <a:pt x="5503045" y="2407500"/>
                </a:lnTo>
                <a:lnTo>
                  <a:pt x="5524679" y="2366534"/>
                </a:lnTo>
                <a:lnTo>
                  <a:pt x="5545977" y="2325341"/>
                </a:lnTo>
                <a:lnTo>
                  <a:pt x="5566938" y="2283926"/>
                </a:lnTo>
                <a:lnTo>
                  <a:pt x="5587559" y="2242288"/>
                </a:lnTo>
                <a:lnTo>
                  <a:pt x="5607839" y="2200429"/>
                </a:lnTo>
                <a:lnTo>
                  <a:pt x="5627775" y="2158352"/>
                </a:lnTo>
                <a:lnTo>
                  <a:pt x="5647365" y="2116057"/>
                </a:lnTo>
                <a:lnTo>
                  <a:pt x="5666606" y="2073545"/>
                </a:lnTo>
                <a:lnTo>
                  <a:pt x="5685498" y="2030819"/>
                </a:lnTo>
                <a:lnTo>
                  <a:pt x="5704037" y="1987880"/>
                </a:lnTo>
                <a:lnTo>
                  <a:pt x="5722223" y="1944729"/>
                </a:lnTo>
                <a:lnTo>
                  <a:pt x="5740051" y="1901368"/>
                </a:lnTo>
                <a:lnTo>
                  <a:pt x="5757522" y="1857798"/>
                </a:lnTo>
                <a:lnTo>
                  <a:pt x="5774632" y="1814021"/>
                </a:lnTo>
                <a:lnTo>
                  <a:pt x="5791379" y="1770038"/>
                </a:lnTo>
                <a:lnTo>
                  <a:pt x="5807761" y="1725851"/>
                </a:lnTo>
                <a:lnTo>
                  <a:pt x="5823776" y="1681462"/>
                </a:lnTo>
                <a:lnTo>
                  <a:pt x="5839423" y="1636871"/>
                </a:lnTo>
                <a:lnTo>
                  <a:pt x="5854699" y="1592081"/>
                </a:lnTo>
                <a:lnTo>
                  <a:pt x="5869601" y="1547092"/>
                </a:lnTo>
                <a:lnTo>
                  <a:pt x="5884128" y="1501906"/>
                </a:lnTo>
                <a:lnTo>
                  <a:pt x="5898278" y="1456526"/>
                </a:lnTo>
                <a:lnTo>
                  <a:pt x="5912049" y="1410951"/>
                </a:lnTo>
                <a:lnTo>
                  <a:pt x="5925438" y="1365185"/>
                </a:lnTo>
                <a:lnTo>
                  <a:pt x="5938443" y="1319228"/>
                </a:lnTo>
                <a:lnTo>
                  <a:pt x="5951063" y="1273081"/>
                </a:lnTo>
                <a:lnTo>
                  <a:pt x="5963295" y="1226747"/>
                </a:lnTo>
                <a:lnTo>
                  <a:pt x="5975137" y="1180226"/>
                </a:lnTo>
                <a:lnTo>
                  <a:pt x="5986587" y="1133521"/>
                </a:lnTo>
                <a:lnTo>
                  <a:pt x="5997643" y="1086632"/>
                </a:lnTo>
                <a:lnTo>
                  <a:pt x="6008304" y="1039562"/>
                </a:lnTo>
                <a:lnTo>
                  <a:pt x="6018565" y="992311"/>
                </a:lnTo>
                <a:lnTo>
                  <a:pt x="6028427" y="944882"/>
                </a:lnTo>
                <a:lnTo>
                  <a:pt x="6037886" y="897275"/>
                </a:lnTo>
                <a:lnTo>
                  <a:pt x="6046941" y="849493"/>
                </a:lnTo>
                <a:lnTo>
                  <a:pt x="6055589" y="801536"/>
                </a:lnTo>
                <a:lnTo>
                  <a:pt x="6063828" y="753407"/>
                </a:lnTo>
                <a:lnTo>
                  <a:pt x="6071863" y="703790"/>
                </a:lnTo>
                <a:lnTo>
                  <a:pt x="6079430" y="654206"/>
                </a:lnTo>
                <a:lnTo>
                  <a:pt x="6086529" y="604657"/>
                </a:lnTo>
                <a:lnTo>
                  <a:pt x="6093162" y="555145"/>
                </a:lnTo>
                <a:lnTo>
                  <a:pt x="6099331" y="505672"/>
                </a:lnTo>
                <a:lnTo>
                  <a:pt x="6105038" y="456240"/>
                </a:lnTo>
                <a:lnTo>
                  <a:pt x="6110284" y="406853"/>
                </a:lnTo>
                <a:lnTo>
                  <a:pt x="6115071" y="357512"/>
                </a:lnTo>
                <a:lnTo>
                  <a:pt x="6119401" y="308219"/>
                </a:lnTo>
                <a:lnTo>
                  <a:pt x="6123275" y="258978"/>
                </a:lnTo>
                <a:lnTo>
                  <a:pt x="6126694" y="209789"/>
                </a:lnTo>
                <a:lnTo>
                  <a:pt x="6129661" y="160656"/>
                </a:lnTo>
                <a:lnTo>
                  <a:pt x="6132177" y="111580"/>
                </a:lnTo>
                <a:lnTo>
                  <a:pt x="6134100"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0" y="0"/>
            <a:ext cx="5867400" cy="4991100"/>
          </a:xfrm>
          <a:custGeom>
            <a:avLst/>
            <a:gdLst/>
            <a:ahLst/>
            <a:cxnLst/>
            <a:rect l="l" t="t" r="r" b="b"/>
            <a:pathLst>
              <a:path w="5867400" h="4991100">
                <a:moveTo>
                  <a:pt x="5867400" y="0"/>
                </a:moveTo>
                <a:lnTo>
                  <a:pt x="0" y="0"/>
                </a:lnTo>
                <a:lnTo>
                  <a:pt x="0" y="4936229"/>
                </a:lnTo>
                <a:lnTo>
                  <a:pt x="148479" y="4957165"/>
                </a:lnTo>
                <a:lnTo>
                  <a:pt x="244269" y="4967301"/>
                </a:lnTo>
                <a:lnTo>
                  <a:pt x="339872" y="4975625"/>
                </a:lnTo>
                <a:lnTo>
                  <a:pt x="435268" y="4982150"/>
                </a:lnTo>
                <a:lnTo>
                  <a:pt x="530440" y="4986891"/>
                </a:lnTo>
                <a:lnTo>
                  <a:pt x="625369" y="4989859"/>
                </a:lnTo>
                <a:lnTo>
                  <a:pt x="720037" y="4991068"/>
                </a:lnTo>
                <a:lnTo>
                  <a:pt x="814425" y="4990532"/>
                </a:lnTo>
                <a:lnTo>
                  <a:pt x="908515" y="4988262"/>
                </a:lnTo>
                <a:lnTo>
                  <a:pt x="1002289" y="4984273"/>
                </a:lnTo>
                <a:lnTo>
                  <a:pt x="1095729" y="4978577"/>
                </a:lnTo>
                <a:lnTo>
                  <a:pt x="1188815" y="4971188"/>
                </a:lnTo>
                <a:lnTo>
                  <a:pt x="1281530" y="4962118"/>
                </a:lnTo>
                <a:lnTo>
                  <a:pt x="1373856" y="4951381"/>
                </a:lnTo>
                <a:lnTo>
                  <a:pt x="1465774" y="4938990"/>
                </a:lnTo>
                <a:lnTo>
                  <a:pt x="1557265" y="4924958"/>
                </a:lnTo>
                <a:lnTo>
                  <a:pt x="1648312" y="4909297"/>
                </a:lnTo>
                <a:lnTo>
                  <a:pt x="1738895" y="4892022"/>
                </a:lnTo>
                <a:lnTo>
                  <a:pt x="1828997" y="4873146"/>
                </a:lnTo>
                <a:lnTo>
                  <a:pt x="1918600" y="4852680"/>
                </a:lnTo>
                <a:lnTo>
                  <a:pt x="2007684" y="4830639"/>
                </a:lnTo>
                <a:lnTo>
                  <a:pt x="2096232" y="4807036"/>
                </a:lnTo>
                <a:lnTo>
                  <a:pt x="2184225" y="4781883"/>
                </a:lnTo>
                <a:lnTo>
                  <a:pt x="2271646" y="4755195"/>
                </a:lnTo>
                <a:lnTo>
                  <a:pt x="2358474" y="4726983"/>
                </a:lnTo>
                <a:lnTo>
                  <a:pt x="2444693" y="4697261"/>
                </a:lnTo>
                <a:lnTo>
                  <a:pt x="2487568" y="4681838"/>
                </a:lnTo>
                <a:lnTo>
                  <a:pt x="2530284" y="4666042"/>
                </a:lnTo>
                <a:lnTo>
                  <a:pt x="2572838" y="4649876"/>
                </a:lnTo>
                <a:lnTo>
                  <a:pt x="2615228" y="4633340"/>
                </a:lnTo>
                <a:lnTo>
                  <a:pt x="2657452" y="4616436"/>
                </a:lnTo>
                <a:lnTo>
                  <a:pt x="2699508" y="4599167"/>
                </a:lnTo>
                <a:lnTo>
                  <a:pt x="2741392" y="4581533"/>
                </a:lnTo>
                <a:lnTo>
                  <a:pt x="2783104" y="4563536"/>
                </a:lnTo>
                <a:lnTo>
                  <a:pt x="2824640" y="4545178"/>
                </a:lnTo>
                <a:lnTo>
                  <a:pt x="2865999" y="4526461"/>
                </a:lnTo>
                <a:lnTo>
                  <a:pt x="2907177" y="4507386"/>
                </a:lnTo>
                <a:lnTo>
                  <a:pt x="2948173" y="4487955"/>
                </a:lnTo>
                <a:lnTo>
                  <a:pt x="2988985" y="4468169"/>
                </a:lnTo>
                <a:lnTo>
                  <a:pt x="3029610" y="4448030"/>
                </a:lnTo>
                <a:lnTo>
                  <a:pt x="3070046" y="4427540"/>
                </a:lnTo>
                <a:lnTo>
                  <a:pt x="3110290" y="4406700"/>
                </a:lnTo>
                <a:lnTo>
                  <a:pt x="3150341" y="4385513"/>
                </a:lnTo>
                <a:lnTo>
                  <a:pt x="3190195" y="4363979"/>
                </a:lnTo>
                <a:lnTo>
                  <a:pt x="3229852" y="4342100"/>
                </a:lnTo>
                <a:lnTo>
                  <a:pt x="3269307" y="4319878"/>
                </a:lnTo>
                <a:lnTo>
                  <a:pt x="3308560" y="4297315"/>
                </a:lnTo>
                <a:lnTo>
                  <a:pt x="3347608" y="4274412"/>
                </a:lnTo>
                <a:lnTo>
                  <a:pt x="3386448" y="4251170"/>
                </a:lnTo>
                <a:lnTo>
                  <a:pt x="3425078" y="4227593"/>
                </a:lnTo>
                <a:lnTo>
                  <a:pt x="3463496" y="4203680"/>
                </a:lnTo>
                <a:lnTo>
                  <a:pt x="3501700" y="4179434"/>
                </a:lnTo>
                <a:lnTo>
                  <a:pt x="3539687" y="4154857"/>
                </a:lnTo>
                <a:lnTo>
                  <a:pt x="3577455" y="4129949"/>
                </a:lnTo>
                <a:lnTo>
                  <a:pt x="3615002" y="4104713"/>
                </a:lnTo>
                <a:lnTo>
                  <a:pt x="3652326" y="4079151"/>
                </a:lnTo>
                <a:lnTo>
                  <a:pt x="3689423" y="4053263"/>
                </a:lnTo>
                <a:lnTo>
                  <a:pt x="3726293" y="4027052"/>
                </a:lnTo>
                <a:lnTo>
                  <a:pt x="3762932" y="4000520"/>
                </a:lnTo>
                <a:lnTo>
                  <a:pt x="3799338" y="3973667"/>
                </a:lnTo>
                <a:lnTo>
                  <a:pt x="3835509" y="3946495"/>
                </a:lnTo>
                <a:lnTo>
                  <a:pt x="3871443" y="3919007"/>
                </a:lnTo>
                <a:lnTo>
                  <a:pt x="3907138" y="3891203"/>
                </a:lnTo>
                <a:lnTo>
                  <a:pt x="3942590" y="3863086"/>
                </a:lnTo>
                <a:lnTo>
                  <a:pt x="3977799" y="3834657"/>
                </a:lnTo>
                <a:lnTo>
                  <a:pt x="4012761" y="3805918"/>
                </a:lnTo>
                <a:lnTo>
                  <a:pt x="4047474" y="3776870"/>
                </a:lnTo>
                <a:lnTo>
                  <a:pt x="4081936" y="3747515"/>
                </a:lnTo>
                <a:lnTo>
                  <a:pt x="4116144" y="3717855"/>
                </a:lnTo>
                <a:lnTo>
                  <a:pt x="4150098" y="3687890"/>
                </a:lnTo>
                <a:lnTo>
                  <a:pt x="4183793" y="3657624"/>
                </a:lnTo>
                <a:lnTo>
                  <a:pt x="4217227" y="3627057"/>
                </a:lnTo>
                <a:lnTo>
                  <a:pt x="4250400" y="3596192"/>
                </a:lnTo>
                <a:lnTo>
                  <a:pt x="4283307" y="3565029"/>
                </a:lnTo>
                <a:lnTo>
                  <a:pt x="4315948" y="3533571"/>
                </a:lnTo>
                <a:lnTo>
                  <a:pt x="4348319" y="3501818"/>
                </a:lnTo>
                <a:lnTo>
                  <a:pt x="4380418" y="3469774"/>
                </a:lnTo>
                <a:lnTo>
                  <a:pt x="4412243" y="3437438"/>
                </a:lnTo>
                <a:lnTo>
                  <a:pt x="4443792" y="3404814"/>
                </a:lnTo>
                <a:lnTo>
                  <a:pt x="4475063" y="3371903"/>
                </a:lnTo>
                <a:lnTo>
                  <a:pt x="4506052" y="3338705"/>
                </a:lnTo>
                <a:lnTo>
                  <a:pt x="4536759" y="3305224"/>
                </a:lnTo>
                <a:lnTo>
                  <a:pt x="4567180" y="3271460"/>
                </a:lnTo>
                <a:lnTo>
                  <a:pt x="4597313" y="3237415"/>
                </a:lnTo>
                <a:lnTo>
                  <a:pt x="4627156" y="3203091"/>
                </a:lnTo>
                <a:lnTo>
                  <a:pt x="4656707" y="3168490"/>
                </a:lnTo>
                <a:lnTo>
                  <a:pt x="4685963" y="3133613"/>
                </a:lnTo>
                <a:lnTo>
                  <a:pt x="4714922" y="3098461"/>
                </a:lnTo>
                <a:lnTo>
                  <a:pt x="4743582" y="3063037"/>
                </a:lnTo>
                <a:lnTo>
                  <a:pt x="4771941" y="3027342"/>
                </a:lnTo>
                <a:lnTo>
                  <a:pt x="4799996" y="2991377"/>
                </a:lnTo>
                <a:lnTo>
                  <a:pt x="4827744" y="2955145"/>
                </a:lnTo>
                <a:lnTo>
                  <a:pt x="4855184" y="2918647"/>
                </a:lnTo>
                <a:lnTo>
                  <a:pt x="4882314" y="2881884"/>
                </a:lnTo>
                <a:lnTo>
                  <a:pt x="4909130" y="2844859"/>
                </a:lnTo>
                <a:lnTo>
                  <a:pt x="4935632" y="2807572"/>
                </a:lnTo>
                <a:lnTo>
                  <a:pt x="4961815" y="2770026"/>
                </a:lnTo>
                <a:lnTo>
                  <a:pt x="4987679" y="2732222"/>
                </a:lnTo>
                <a:lnTo>
                  <a:pt x="5013221" y="2694162"/>
                </a:lnTo>
                <a:lnTo>
                  <a:pt x="5038438" y="2655847"/>
                </a:lnTo>
                <a:lnTo>
                  <a:pt x="5063329" y="2617279"/>
                </a:lnTo>
                <a:lnTo>
                  <a:pt x="5087890" y="2578460"/>
                </a:lnTo>
                <a:lnTo>
                  <a:pt x="5112120" y="2539391"/>
                </a:lnTo>
                <a:lnTo>
                  <a:pt x="5136017" y="2500074"/>
                </a:lnTo>
                <a:lnTo>
                  <a:pt x="5159577" y="2460511"/>
                </a:lnTo>
                <a:lnTo>
                  <a:pt x="5182800" y="2420703"/>
                </a:lnTo>
                <a:lnTo>
                  <a:pt x="5205682" y="2380652"/>
                </a:lnTo>
                <a:lnTo>
                  <a:pt x="5228221" y="2340360"/>
                </a:lnTo>
                <a:lnTo>
                  <a:pt x="5250415" y="2299827"/>
                </a:lnTo>
                <a:lnTo>
                  <a:pt x="5272261" y="2259056"/>
                </a:lnTo>
                <a:lnTo>
                  <a:pt x="5293758" y="2218049"/>
                </a:lnTo>
                <a:lnTo>
                  <a:pt x="5314903" y="2176807"/>
                </a:lnTo>
                <a:lnTo>
                  <a:pt x="5335694" y="2135332"/>
                </a:lnTo>
                <a:lnTo>
                  <a:pt x="5356128" y="2093624"/>
                </a:lnTo>
                <a:lnTo>
                  <a:pt x="5376204" y="2051687"/>
                </a:lnTo>
                <a:lnTo>
                  <a:pt x="5395918" y="2009522"/>
                </a:lnTo>
                <a:lnTo>
                  <a:pt x="5415269" y="1967130"/>
                </a:lnTo>
                <a:lnTo>
                  <a:pt x="5434254" y="1924512"/>
                </a:lnTo>
                <a:lnTo>
                  <a:pt x="5452871" y="1881671"/>
                </a:lnTo>
                <a:lnTo>
                  <a:pt x="5471117" y="1838609"/>
                </a:lnTo>
                <a:lnTo>
                  <a:pt x="5488991" y="1795326"/>
                </a:lnTo>
                <a:lnTo>
                  <a:pt x="5506491" y="1751825"/>
                </a:lnTo>
                <a:lnTo>
                  <a:pt x="5523613" y="1708106"/>
                </a:lnTo>
                <a:lnTo>
                  <a:pt x="5540355" y="1664173"/>
                </a:lnTo>
                <a:lnTo>
                  <a:pt x="5556716" y="1620026"/>
                </a:lnTo>
                <a:lnTo>
                  <a:pt x="5572693" y="1575667"/>
                </a:lnTo>
                <a:lnTo>
                  <a:pt x="5588283" y="1531097"/>
                </a:lnTo>
                <a:lnTo>
                  <a:pt x="5603484" y="1486319"/>
                </a:lnTo>
                <a:lnTo>
                  <a:pt x="5618295" y="1441334"/>
                </a:lnTo>
                <a:lnTo>
                  <a:pt x="5632713" y="1396143"/>
                </a:lnTo>
                <a:lnTo>
                  <a:pt x="5646735" y="1350748"/>
                </a:lnTo>
                <a:lnTo>
                  <a:pt x="5660359" y="1305152"/>
                </a:lnTo>
                <a:lnTo>
                  <a:pt x="5673583" y="1259355"/>
                </a:lnTo>
                <a:lnTo>
                  <a:pt x="5686404" y="1213358"/>
                </a:lnTo>
                <a:lnTo>
                  <a:pt x="5698821" y="1167165"/>
                </a:lnTo>
                <a:lnTo>
                  <a:pt x="5710831" y="1120776"/>
                </a:lnTo>
                <a:lnTo>
                  <a:pt x="5722431" y="1074193"/>
                </a:lnTo>
                <a:lnTo>
                  <a:pt x="5733620" y="1027418"/>
                </a:lnTo>
                <a:lnTo>
                  <a:pt x="5744395" y="980452"/>
                </a:lnTo>
                <a:lnTo>
                  <a:pt x="5754754" y="933297"/>
                </a:lnTo>
                <a:lnTo>
                  <a:pt x="5764694" y="885955"/>
                </a:lnTo>
                <a:lnTo>
                  <a:pt x="5774214" y="838427"/>
                </a:lnTo>
                <a:lnTo>
                  <a:pt x="5783311" y="790714"/>
                </a:lnTo>
                <a:lnTo>
                  <a:pt x="5791982" y="742820"/>
                </a:lnTo>
                <a:lnTo>
                  <a:pt x="5800225" y="694744"/>
                </a:lnTo>
                <a:lnTo>
                  <a:pt x="5808740" y="642012"/>
                </a:lnTo>
                <a:lnTo>
                  <a:pt x="5816700" y="589319"/>
                </a:lnTo>
                <a:lnTo>
                  <a:pt x="5824107" y="536668"/>
                </a:lnTo>
                <a:lnTo>
                  <a:pt x="5830962" y="484061"/>
                </a:lnTo>
                <a:lnTo>
                  <a:pt x="5837268" y="431503"/>
                </a:lnTo>
                <a:lnTo>
                  <a:pt x="5843028" y="378995"/>
                </a:lnTo>
                <a:lnTo>
                  <a:pt x="5848243" y="326542"/>
                </a:lnTo>
                <a:lnTo>
                  <a:pt x="5867400" y="0"/>
                </a:lnTo>
                <a:close/>
              </a:path>
            </a:pathLst>
          </a:custGeom>
          <a:solidFill>
            <a:srgbClr val="595959"/>
          </a:solidFill>
        </p:spPr>
        <p:txBody>
          <a:bodyPr wrap="square" lIns="0" tIns="0" rIns="0" bIns="0" rtlCol="0"/>
          <a:lstStyle/>
          <a:p>
            <a:endParaRPr dirty="0"/>
          </a:p>
        </p:txBody>
      </p:sp>
      <p:sp>
        <p:nvSpPr>
          <p:cNvPr id="4" name="object 4"/>
          <p:cNvSpPr txBox="1">
            <a:spLocks noGrp="1"/>
          </p:cNvSpPr>
          <p:nvPr>
            <p:ph type="title"/>
          </p:nvPr>
        </p:nvSpPr>
        <p:spPr>
          <a:xfrm>
            <a:off x="6477000" y="533400"/>
            <a:ext cx="4953000" cy="689548"/>
          </a:xfrm>
          <a:prstGeom prst="rect">
            <a:avLst/>
          </a:prstGeom>
        </p:spPr>
        <p:txBody>
          <a:bodyPr vert="horz" wrap="square" lIns="0" tIns="79375" rIns="0" bIns="0" rtlCol="0">
            <a:spAutoFit/>
          </a:bodyPr>
          <a:lstStyle/>
          <a:p>
            <a:pPr marL="12700" marR="5080">
              <a:lnSpc>
                <a:spcPct val="90000"/>
              </a:lnSpc>
              <a:spcBef>
                <a:spcPts val="625"/>
              </a:spcBef>
            </a:pPr>
            <a:r>
              <a:rPr spc="-5" dirty="0"/>
              <a:t>MARKET </a:t>
            </a:r>
            <a:r>
              <a:rPr dirty="0"/>
              <a:t>P</a:t>
            </a:r>
            <a:r>
              <a:rPr spc="-5" dirty="0"/>
              <a:t>OS</a:t>
            </a:r>
            <a:r>
              <a:rPr dirty="0"/>
              <a:t>I</a:t>
            </a:r>
            <a:r>
              <a:rPr spc="-5" dirty="0"/>
              <a:t>TIO</a:t>
            </a:r>
            <a:r>
              <a:rPr dirty="0"/>
              <a:t>N</a:t>
            </a:r>
          </a:p>
        </p:txBody>
      </p:sp>
      <p:sp>
        <p:nvSpPr>
          <p:cNvPr id="5" name="object 5"/>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6" name="object 4"/>
          <p:cNvSpPr txBox="1">
            <a:spLocks/>
          </p:cNvSpPr>
          <p:nvPr/>
        </p:nvSpPr>
        <p:spPr>
          <a:xfrm>
            <a:off x="6134101" y="336401"/>
            <a:ext cx="6057900" cy="5841792"/>
          </a:xfrm>
          <a:prstGeom prst="rect">
            <a:avLst/>
          </a:prstGeom>
        </p:spPr>
        <p:txBody>
          <a:bodyPr vert="horz" wrap="square" lIns="0" tIns="79375" rIns="0" bIns="0" rtlCol="0">
            <a:spAutoFit/>
          </a:bodyPr>
          <a:lstStyle>
            <a:lvl1pPr>
              <a:defRPr sz="4400" b="0" i="0">
                <a:solidFill>
                  <a:schemeClr val="bg1"/>
                </a:solidFill>
                <a:latin typeface="Calibri Light"/>
                <a:ea typeface="+mj-ea"/>
                <a:cs typeface="Calibri Light"/>
              </a:defRPr>
            </a:lvl1pPr>
          </a:lstStyle>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endParaRPr lang="en-US" sz="1400" b="1" kern="0" spc="-5" dirty="0">
              <a:latin typeface="Arial" panose="020B0604020202020204" pitchFamily="34" charset="0"/>
              <a:cs typeface="Arial" panose="020B0604020202020204" pitchFamily="34" charset="0"/>
            </a:endParaRPr>
          </a:p>
          <a:p>
            <a:pPr marL="12700" marR="5080">
              <a:lnSpc>
                <a:spcPct val="150000"/>
              </a:lnSpc>
              <a:spcBef>
                <a:spcPts val="625"/>
              </a:spcBef>
            </a:pPr>
            <a:r>
              <a:rPr lang="en-US" sz="1400" b="1" kern="0" spc="-5" dirty="0">
                <a:latin typeface="Arial" panose="020B0604020202020204" pitchFamily="34" charset="0"/>
                <a:cs typeface="Arial" panose="020B0604020202020204" pitchFamily="34" charset="0"/>
              </a:rPr>
              <a:t>Currently, the coastal Town of Tenby is perceived as destination for summer holiday for most of the British people.  The market position strategy positions an image of the destination in mind of the possible tourist which motivates them to visiting the destination. Through market segmentation and target marketing, the market positioning becomes much more convenient as it facilitates creates a communication strategy.</a:t>
            </a:r>
          </a:p>
          <a:p>
            <a:pPr marL="12700" marR="5080">
              <a:lnSpc>
                <a:spcPct val="150000"/>
              </a:lnSpc>
              <a:spcBef>
                <a:spcPts val="625"/>
              </a:spcBef>
            </a:pPr>
            <a:r>
              <a:rPr lang="en-US" sz="1400" b="1" kern="0" spc="-5" dirty="0">
                <a:latin typeface="Arial" panose="020B0604020202020204" pitchFamily="34" charset="0"/>
                <a:cs typeface="Arial" panose="020B0604020202020204" pitchFamily="34" charset="0"/>
              </a:rPr>
              <a:t>The important and specialized attributes of the geographical locations should be included in the positioning. More importantly, currently, the Tenby is considered as a summer holiday destination. However, it can be promoted as all season destination to particular market segment. For instance, the demographic segment from age group of 45 and above the the destination can be promoted as all season focusing on the specialized activities.</a:t>
            </a:r>
            <a:endParaRPr lang="en-US" sz="1400" b="1" kern="0" dirty="0">
              <a:latin typeface="Arial" panose="020B0604020202020204" pitchFamily="34" charset="0"/>
              <a:cs typeface="Arial" panose="020B0604020202020204" pitchFamily="34" charset="0"/>
            </a:endParaRPr>
          </a:p>
        </p:txBody>
      </p:sp>
      <p:sp>
        <p:nvSpPr>
          <p:cNvPr id="7" name="Oval 6">
            <a:extLst>
              <a:ext uri="{FF2B5EF4-FFF2-40B4-BE49-F238E27FC236}">
                <a16:creationId xmlns:a16="http://schemas.microsoft.com/office/drawing/2014/main" id="{46A06431-F07E-46D9-840B-4F528DAB2F06}"/>
              </a:ext>
            </a:extLst>
          </p:cNvPr>
          <p:cNvSpPr/>
          <p:nvPr/>
        </p:nvSpPr>
        <p:spPr>
          <a:xfrm rot="19862729">
            <a:off x="-143724" y="486548"/>
            <a:ext cx="6041371" cy="3244999"/>
          </a:xfrm>
          <a:prstGeom prst="ellipse">
            <a:avLst/>
          </a:prstGeom>
          <a:blipFill dpi="0" rotWithShape="1">
            <a:blip r:embed="rId2">
              <a:extLst>
                <a:ext uri="{28A0092B-C50C-407E-A947-70E740481C1C}">
                  <a14:useLocalDpi xmlns:a14="http://schemas.microsoft.com/office/drawing/2010/main" val="0"/>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ctrTitle"/>
          </p:nvPr>
        </p:nvSpPr>
        <p:spPr>
          <a:xfrm>
            <a:off x="914399" y="-90614"/>
            <a:ext cx="11277601" cy="1231106"/>
          </a:xfrm>
          <a:prstGeom prst="rect">
            <a:avLst/>
          </a:prstGeom>
        </p:spPr>
        <p:txBody>
          <a:bodyPr vert="horz" wrap="square" lIns="0" tIns="76200" rIns="0" bIns="0" rtlCol="0">
            <a:spAutoFit/>
          </a:bodyPr>
          <a:lstStyle/>
          <a:p>
            <a:pPr marL="6443345" marR="5080" algn="l">
              <a:lnSpc>
                <a:spcPts val="4500"/>
              </a:lnSpc>
              <a:spcBef>
                <a:spcPts val="600"/>
              </a:spcBef>
            </a:pPr>
            <a:r>
              <a:rPr sz="3200" dirty="0"/>
              <a:t>THE</a:t>
            </a:r>
            <a:r>
              <a:rPr sz="3200" spc="-85" dirty="0"/>
              <a:t> </a:t>
            </a:r>
            <a:r>
              <a:rPr sz="3200" spc="-5" dirty="0"/>
              <a:t>MARKETING  </a:t>
            </a:r>
            <a:r>
              <a:rPr sz="3200" spc="-10" dirty="0"/>
              <a:t>ENVIRONMENT</a:t>
            </a:r>
            <a:endParaRPr sz="3200" spc="-20" dirty="0"/>
          </a:p>
        </p:txBody>
      </p:sp>
      <p:sp>
        <p:nvSpPr>
          <p:cNvPr id="3" name="object 3"/>
          <p:cNvSpPr txBox="1"/>
          <p:nvPr/>
        </p:nvSpPr>
        <p:spPr>
          <a:xfrm>
            <a:off x="9982200" y="680751"/>
            <a:ext cx="1670050" cy="330200"/>
          </a:xfrm>
          <a:prstGeom prst="rect">
            <a:avLst/>
          </a:prstGeom>
        </p:spPr>
        <p:txBody>
          <a:bodyPr vert="horz" wrap="square" lIns="0" tIns="12700" rIns="0" bIns="0" rtlCol="0">
            <a:spAutoFit/>
          </a:bodyPr>
          <a:lstStyle/>
          <a:p>
            <a:pPr marL="12700">
              <a:lnSpc>
                <a:spcPct val="100000"/>
              </a:lnSpc>
              <a:spcBef>
                <a:spcPts val="100"/>
              </a:spcBef>
            </a:pPr>
            <a:r>
              <a:rPr sz="2000" spc="-25" dirty="0">
                <a:solidFill>
                  <a:srgbClr val="FFFFFF"/>
                </a:solidFill>
                <a:latin typeface="Calibri"/>
                <a:cs typeface="Calibri"/>
              </a:rPr>
              <a:t>SWOT</a:t>
            </a:r>
            <a:r>
              <a:rPr sz="2000" spc="-70" dirty="0">
                <a:solidFill>
                  <a:srgbClr val="FFFFFF"/>
                </a:solidFill>
                <a:latin typeface="Calibri"/>
                <a:cs typeface="Calibri"/>
              </a:rPr>
              <a:t> </a:t>
            </a:r>
            <a:r>
              <a:rPr sz="2000" spc="-25" dirty="0">
                <a:solidFill>
                  <a:srgbClr val="FFFFFF"/>
                </a:solidFill>
                <a:latin typeface="Calibri"/>
                <a:cs typeface="Calibri"/>
              </a:rPr>
              <a:t>ANALYSIS</a:t>
            </a:r>
            <a:endParaRPr sz="2000" dirty="0">
              <a:latin typeface="Calibri"/>
              <a:cs typeface="Calibri"/>
            </a:endParaRPr>
          </a:p>
        </p:txBody>
      </p:sp>
      <p:sp>
        <p:nvSpPr>
          <p:cNvPr id="4" name="object 4"/>
          <p:cNvSpPr/>
          <p:nvPr/>
        </p:nvSpPr>
        <p:spPr>
          <a:xfrm>
            <a:off x="0" y="0"/>
            <a:ext cx="7188200" cy="6858000"/>
          </a:xfrm>
          <a:custGeom>
            <a:avLst/>
            <a:gdLst/>
            <a:ahLst/>
            <a:cxnLst/>
            <a:rect l="l" t="t" r="r" b="b"/>
            <a:pathLst>
              <a:path w="7188200" h="6858000">
                <a:moveTo>
                  <a:pt x="7079503" y="0"/>
                </a:moveTo>
                <a:lnTo>
                  <a:pt x="0" y="0"/>
                </a:lnTo>
                <a:lnTo>
                  <a:pt x="0" y="6858000"/>
                </a:lnTo>
                <a:lnTo>
                  <a:pt x="4848720" y="6858000"/>
                </a:lnTo>
                <a:lnTo>
                  <a:pt x="4997458" y="6712660"/>
                </a:lnTo>
                <a:lnTo>
                  <a:pt x="5030979" y="6677757"/>
                </a:lnTo>
                <a:lnTo>
                  <a:pt x="5064284" y="6642647"/>
                </a:lnTo>
                <a:lnTo>
                  <a:pt x="5097373" y="6607332"/>
                </a:lnTo>
                <a:lnTo>
                  <a:pt x="5130245" y="6571811"/>
                </a:lnTo>
                <a:lnTo>
                  <a:pt x="5162899" y="6536087"/>
                </a:lnTo>
                <a:lnTo>
                  <a:pt x="5195334" y="6500160"/>
                </a:lnTo>
                <a:lnTo>
                  <a:pt x="5227549" y="6464031"/>
                </a:lnTo>
                <a:lnTo>
                  <a:pt x="5259542" y="6427702"/>
                </a:lnTo>
                <a:lnTo>
                  <a:pt x="5291313" y="6391173"/>
                </a:lnTo>
                <a:lnTo>
                  <a:pt x="5322861" y="6354446"/>
                </a:lnTo>
                <a:lnTo>
                  <a:pt x="5354184" y="6317522"/>
                </a:lnTo>
                <a:lnTo>
                  <a:pt x="5385282" y="6280401"/>
                </a:lnTo>
                <a:lnTo>
                  <a:pt x="5416153" y="6243085"/>
                </a:lnTo>
                <a:lnTo>
                  <a:pt x="5446796" y="6205574"/>
                </a:lnTo>
                <a:lnTo>
                  <a:pt x="5477211" y="6167871"/>
                </a:lnTo>
                <a:lnTo>
                  <a:pt x="5507396" y="6129975"/>
                </a:lnTo>
                <a:lnTo>
                  <a:pt x="5537351" y="6091889"/>
                </a:lnTo>
                <a:lnTo>
                  <a:pt x="5567073" y="6053612"/>
                </a:lnTo>
                <a:lnTo>
                  <a:pt x="5596563" y="6015147"/>
                </a:lnTo>
                <a:lnTo>
                  <a:pt x="5625818" y="5976494"/>
                </a:lnTo>
                <a:lnTo>
                  <a:pt x="5654839" y="5937654"/>
                </a:lnTo>
                <a:lnTo>
                  <a:pt x="5683623" y="5898628"/>
                </a:lnTo>
                <a:lnTo>
                  <a:pt x="5712171" y="5859417"/>
                </a:lnTo>
                <a:lnTo>
                  <a:pt x="5740480" y="5820023"/>
                </a:lnTo>
                <a:lnTo>
                  <a:pt x="5768550" y="5780447"/>
                </a:lnTo>
                <a:lnTo>
                  <a:pt x="5796379" y="5740688"/>
                </a:lnTo>
                <a:lnTo>
                  <a:pt x="5823967" y="5700750"/>
                </a:lnTo>
                <a:lnTo>
                  <a:pt x="5851313" y="5660632"/>
                </a:lnTo>
                <a:lnTo>
                  <a:pt x="5878415" y="5620336"/>
                </a:lnTo>
                <a:lnTo>
                  <a:pt x="5905273" y="5579862"/>
                </a:lnTo>
                <a:lnTo>
                  <a:pt x="5931885" y="5539212"/>
                </a:lnTo>
                <a:lnTo>
                  <a:pt x="5958250" y="5498387"/>
                </a:lnTo>
                <a:lnTo>
                  <a:pt x="5984368" y="5457388"/>
                </a:lnTo>
                <a:lnTo>
                  <a:pt x="6010236" y="5416216"/>
                </a:lnTo>
                <a:lnTo>
                  <a:pt x="6035855" y="5374872"/>
                </a:lnTo>
                <a:lnTo>
                  <a:pt x="6061223" y="5333357"/>
                </a:lnTo>
                <a:lnTo>
                  <a:pt x="6086340" y="5291672"/>
                </a:lnTo>
                <a:lnTo>
                  <a:pt x="6111203" y="5249819"/>
                </a:lnTo>
                <a:lnTo>
                  <a:pt x="6135811" y="5207798"/>
                </a:lnTo>
                <a:lnTo>
                  <a:pt x="6160165" y="5165609"/>
                </a:lnTo>
                <a:lnTo>
                  <a:pt x="6184263" y="5123256"/>
                </a:lnTo>
                <a:lnTo>
                  <a:pt x="6208103" y="5080738"/>
                </a:lnTo>
                <a:lnTo>
                  <a:pt x="6231685" y="5038056"/>
                </a:lnTo>
                <a:lnTo>
                  <a:pt x="6255008" y="4995212"/>
                </a:lnTo>
                <a:lnTo>
                  <a:pt x="6278070" y="4952206"/>
                </a:lnTo>
                <a:lnTo>
                  <a:pt x="6300871" y="4909040"/>
                </a:lnTo>
                <a:lnTo>
                  <a:pt x="6323409" y="4865715"/>
                </a:lnTo>
                <a:lnTo>
                  <a:pt x="6345683" y="4822232"/>
                </a:lnTo>
                <a:lnTo>
                  <a:pt x="6367693" y="4778592"/>
                </a:lnTo>
                <a:lnTo>
                  <a:pt x="6389437" y="4734795"/>
                </a:lnTo>
                <a:lnTo>
                  <a:pt x="6410914" y="4690843"/>
                </a:lnTo>
                <a:lnTo>
                  <a:pt x="6432124" y="4646738"/>
                </a:lnTo>
                <a:lnTo>
                  <a:pt x="6453064" y="4602479"/>
                </a:lnTo>
                <a:lnTo>
                  <a:pt x="6473735" y="4558069"/>
                </a:lnTo>
                <a:lnTo>
                  <a:pt x="6494134" y="4513508"/>
                </a:lnTo>
                <a:lnTo>
                  <a:pt x="6514262" y="4468797"/>
                </a:lnTo>
                <a:lnTo>
                  <a:pt x="6534116" y="4423937"/>
                </a:lnTo>
                <a:lnTo>
                  <a:pt x="6553696" y="4378930"/>
                </a:lnTo>
                <a:lnTo>
                  <a:pt x="6573001" y="4333776"/>
                </a:lnTo>
                <a:lnTo>
                  <a:pt x="6592029" y="4288477"/>
                </a:lnTo>
                <a:lnTo>
                  <a:pt x="6610781" y="4243033"/>
                </a:lnTo>
                <a:lnTo>
                  <a:pt x="6629253" y="4197446"/>
                </a:lnTo>
                <a:lnTo>
                  <a:pt x="6647446" y="4151717"/>
                </a:lnTo>
                <a:lnTo>
                  <a:pt x="6665359" y="4105846"/>
                </a:lnTo>
                <a:lnTo>
                  <a:pt x="6682990" y="4059835"/>
                </a:lnTo>
                <a:lnTo>
                  <a:pt x="6700338" y="4013685"/>
                </a:lnTo>
                <a:lnTo>
                  <a:pt x="6717403" y="3967397"/>
                </a:lnTo>
                <a:lnTo>
                  <a:pt x="6734183" y="3920972"/>
                </a:lnTo>
                <a:lnTo>
                  <a:pt x="6750677" y="3874411"/>
                </a:lnTo>
                <a:lnTo>
                  <a:pt x="6766884" y="3827715"/>
                </a:lnTo>
                <a:lnTo>
                  <a:pt x="6782803" y="3780885"/>
                </a:lnTo>
                <a:lnTo>
                  <a:pt x="6798433" y="3733922"/>
                </a:lnTo>
                <a:lnTo>
                  <a:pt x="6813773" y="3686827"/>
                </a:lnTo>
                <a:lnTo>
                  <a:pt x="6828822" y="3639602"/>
                </a:lnTo>
                <a:lnTo>
                  <a:pt x="6843578" y="3592247"/>
                </a:lnTo>
                <a:lnTo>
                  <a:pt x="6858042" y="3544764"/>
                </a:lnTo>
                <a:lnTo>
                  <a:pt x="6872211" y="3497153"/>
                </a:lnTo>
                <a:lnTo>
                  <a:pt x="6886084" y="3449416"/>
                </a:lnTo>
                <a:lnTo>
                  <a:pt x="6899662" y="3401553"/>
                </a:lnTo>
                <a:lnTo>
                  <a:pt x="6912941" y="3353566"/>
                </a:lnTo>
                <a:lnTo>
                  <a:pt x="6925922" y="3305456"/>
                </a:lnTo>
                <a:lnTo>
                  <a:pt x="6938604" y="3257223"/>
                </a:lnTo>
                <a:lnTo>
                  <a:pt x="6950985" y="3208869"/>
                </a:lnTo>
                <a:lnTo>
                  <a:pt x="6963064" y="3160396"/>
                </a:lnTo>
                <a:lnTo>
                  <a:pt x="6974840" y="3111803"/>
                </a:lnTo>
                <a:lnTo>
                  <a:pt x="6986313" y="3063092"/>
                </a:lnTo>
                <a:lnTo>
                  <a:pt x="6997480" y="3014264"/>
                </a:lnTo>
                <a:lnTo>
                  <a:pt x="7008342" y="2965321"/>
                </a:lnTo>
                <a:lnTo>
                  <a:pt x="7018897" y="2916262"/>
                </a:lnTo>
                <a:lnTo>
                  <a:pt x="7029143" y="2867090"/>
                </a:lnTo>
                <a:lnTo>
                  <a:pt x="7039081" y="2817805"/>
                </a:lnTo>
                <a:lnTo>
                  <a:pt x="7048708" y="2768409"/>
                </a:lnTo>
                <a:lnTo>
                  <a:pt x="7058024" y="2718902"/>
                </a:lnTo>
                <a:lnTo>
                  <a:pt x="7067027" y="2669285"/>
                </a:lnTo>
                <a:lnTo>
                  <a:pt x="7075718" y="2619560"/>
                </a:lnTo>
                <a:lnTo>
                  <a:pt x="7084093" y="2569728"/>
                </a:lnTo>
                <a:lnTo>
                  <a:pt x="7092154" y="2519789"/>
                </a:lnTo>
                <a:lnTo>
                  <a:pt x="7099897" y="2469745"/>
                </a:lnTo>
                <a:lnTo>
                  <a:pt x="7107324" y="2419597"/>
                </a:lnTo>
                <a:lnTo>
                  <a:pt x="7114431" y="2369345"/>
                </a:lnTo>
                <a:lnTo>
                  <a:pt x="7121219" y="2318992"/>
                </a:lnTo>
                <a:lnTo>
                  <a:pt x="7127686" y="2268537"/>
                </a:lnTo>
                <a:lnTo>
                  <a:pt x="7133831" y="2217983"/>
                </a:lnTo>
                <a:lnTo>
                  <a:pt x="7139653" y="2167329"/>
                </a:lnTo>
                <a:lnTo>
                  <a:pt x="7145151" y="2116578"/>
                </a:lnTo>
                <a:lnTo>
                  <a:pt x="7150324" y="2065730"/>
                </a:lnTo>
                <a:lnTo>
                  <a:pt x="7155171" y="2014786"/>
                </a:lnTo>
                <a:lnTo>
                  <a:pt x="7159691" y="1963748"/>
                </a:lnTo>
                <a:lnTo>
                  <a:pt x="7163883" y="1912615"/>
                </a:lnTo>
                <a:lnTo>
                  <a:pt x="7167746" y="1861391"/>
                </a:lnTo>
                <a:lnTo>
                  <a:pt x="7171278" y="1810074"/>
                </a:lnTo>
                <a:lnTo>
                  <a:pt x="7174479" y="1758668"/>
                </a:lnTo>
                <a:lnTo>
                  <a:pt x="7177347" y="1707172"/>
                </a:lnTo>
                <a:lnTo>
                  <a:pt x="7179882" y="1655587"/>
                </a:lnTo>
                <a:lnTo>
                  <a:pt x="7182082" y="1603915"/>
                </a:lnTo>
                <a:lnTo>
                  <a:pt x="7183947" y="1552157"/>
                </a:lnTo>
                <a:lnTo>
                  <a:pt x="7185475" y="1500314"/>
                </a:lnTo>
                <a:lnTo>
                  <a:pt x="7186666" y="1448387"/>
                </a:lnTo>
                <a:lnTo>
                  <a:pt x="7187517" y="1396377"/>
                </a:lnTo>
                <a:lnTo>
                  <a:pt x="7188029" y="1344285"/>
                </a:lnTo>
                <a:lnTo>
                  <a:pt x="7188200" y="1292111"/>
                </a:lnTo>
                <a:lnTo>
                  <a:pt x="7188033" y="1240511"/>
                </a:lnTo>
                <a:lnTo>
                  <a:pt x="7187532" y="1188990"/>
                </a:lnTo>
                <a:lnTo>
                  <a:pt x="7186699" y="1137549"/>
                </a:lnTo>
                <a:lnTo>
                  <a:pt x="7185535" y="1086189"/>
                </a:lnTo>
                <a:lnTo>
                  <a:pt x="7184040" y="1034911"/>
                </a:lnTo>
                <a:lnTo>
                  <a:pt x="7182216" y="983717"/>
                </a:lnTo>
                <a:lnTo>
                  <a:pt x="7180063" y="932606"/>
                </a:lnTo>
                <a:lnTo>
                  <a:pt x="7177584" y="881582"/>
                </a:lnTo>
                <a:lnTo>
                  <a:pt x="7174778" y="830643"/>
                </a:lnTo>
                <a:lnTo>
                  <a:pt x="7171646" y="779792"/>
                </a:lnTo>
                <a:lnTo>
                  <a:pt x="7168191" y="729029"/>
                </a:lnTo>
                <a:lnTo>
                  <a:pt x="7164412" y="678356"/>
                </a:lnTo>
                <a:lnTo>
                  <a:pt x="7160311" y="627773"/>
                </a:lnTo>
                <a:lnTo>
                  <a:pt x="7155889" y="577281"/>
                </a:lnTo>
                <a:lnTo>
                  <a:pt x="7151146" y="526882"/>
                </a:lnTo>
                <a:lnTo>
                  <a:pt x="7146085" y="476577"/>
                </a:lnTo>
                <a:lnTo>
                  <a:pt x="7140705" y="426366"/>
                </a:lnTo>
                <a:lnTo>
                  <a:pt x="7135008" y="376250"/>
                </a:lnTo>
                <a:lnTo>
                  <a:pt x="7128996" y="326231"/>
                </a:lnTo>
                <a:lnTo>
                  <a:pt x="7122668" y="276310"/>
                </a:lnTo>
                <a:lnTo>
                  <a:pt x="7116026" y="226487"/>
                </a:lnTo>
                <a:lnTo>
                  <a:pt x="7109071" y="176764"/>
                </a:lnTo>
                <a:lnTo>
                  <a:pt x="7079503" y="0"/>
                </a:lnTo>
                <a:close/>
              </a:path>
            </a:pathLst>
          </a:custGeom>
          <a:solidFill>
            <a:srgbClr val="FFFFFF">
              <a:alpha val="79998"/>
            </a:srgbClr>
          </a:solidFill>
        </p:spPr>
        <p:txBody>
          <a:bodyPr wrap="square" lIns="0" tIns="0" rIns="0" bIns="0" rtlCol="0"/>
          <a:lstStyle/>
          <a:p>
            <a:endParaRPr/>
          </a:p>
        </p:txBody>
      </p:sp>
      <p:sp>
        <p:nvSpPr>
          <p:cNvPr id="5" name="object 5"/>
          <p:cNvSpPr/>
          <p:nvPr/>
        </p:nvSpPr>
        <p:spPr>
          <a:xfrm>
            <a:off x="0" y="0"/>
            <a:ext cx="7023100" cy="6857931"/>
          </a:xfrm>
          <a:prstGeom prst="rect">
            <a:avLst/>
          </a:prstGeom>
          <a:blipFill>
            <a:blip r:embed="rId2" cstate="print"/>
            <a:stretch>
              <a:fillRect/>
            </a:stretch>
          </a:blipFill>
        </p:spPr>
        <p:txBody>
          <a:bodyPr wrap="square" lIns="0" tIns="0" rIns="0" bIns="0" rtlCol="0"/>
          <a:lstStyle/>
          <a:p>
            <a:endParaRPr/>
          </a:p>
        </p:txBody>
      </p:sp>
      <p:sp>
        <p:nvSpPr>
          <p:cNvPr id="6" name="object 6"/>
          <p:cNvSpPr txBox="1"/>
          <p:nvPr/>
        </p:nvSpPr>
        <p:spPr>
          <a:xfrm>
            <a:off x="5234094" y="6586106"/>
            <a:ext cx="829035" cy="289823"/>
          </a:xfrm>
          <a:prstGeom prst="rect">
            <a:avLst/>
          </a:prstGeom>
        </p:spPr>
        <p:txBody>
          <a:bodyPr vert="horz" wrap="square" lIns="0" tIns="12700" rIns="0" bIns="0" rtlCol="0">
            <a:spAutoFit/>
          </a:bodyPr>
          <a:lstStyle/>
          <a:p>
            <a:pPr marL="12700">
              <a:lnSpc>
                <a:spcPct val="100000"/>
              </a:lnSpc>
              <a:spcBef>
                <a:spcPts val="100"/>
              </a:spcBef>
            </a:pPr>
            <a:r>
              <a:rPr sz="1800" spc="-5" dirty="0">
                <a:solidFill>
                  <a:srgbClr val="FFFFFF"/>
                </a:solidFill>
                <a:latin typeface="Calibri"/>
                <a:cs typeface="Calibri"/>
              </a:rPr>
              <a:t>S</a:t>
            </a:r>
            <a:r>
              <a:rPr sz="1800" dirty="0">
                <a:solidFill>
                  <a:srgbClr val="FFFFFF"/>
                </a:solidFill>
                <a:latin typeface="Calibri"/>
                <a:cs typeface="Calibri"/>
              </a:rPr>
              <a:t>o</a:t>
            </a:r>
            <a:r>
              <a:rPr sz="1800" spc="5" dirty="0">
                <a:solidFill>
                  <a:srgbClr val="FFFFFF"/>
                </a:solidFill>
                <a:latin typeface="Calibri"/>
                <a:cs typeface="Calibri"/>
              </a:rPr>
              <a:t>u</a:t>
            </a:r>
            <a:r>
              <a:rPr sz="1800" spc="-30" dirty="0">
                <a:solidFill>
                  <a:srgbClr val="FFFFFF"/>
                </a:solidFill>
                <a:latin typeface="Calibri"/>
                <a:cs typeface="Calibri"/>
              </a:rPr>
              <a:t>r</a:t>
            </a:r>
            <a:r>
              <a:rPr lang="en-US" dirty="0">
                <a:solidFill>
                  <a:srgbClr val="FFFFFF"/>
                </a:solidFill>
                <a:latin typeface="Calibri"/>
                <a:cs typeface="Calibri"/>
              </a:rPr>
              <a:t>c</a:t>
            </a:r>
            <a:r>
              <a:rPr sz="1800" dirty="0">
                <a:solidFill>
                  <a:srgbClr val="FFFFFF"/>
                </a:solidFill>
                <a:latin typeface="Calibri"/>
                <a:cs typeface="Calibri"/>
              </a:rPr>
              <a:t>e</a:t>
            </a:r>
            <a:endParaRPr sz="1800" dirty="0">
              <a:latin typeface="Calibri"/>
              <a:cs typeface="Calibri"/>
            </a:endParaRPr>
          </a:p>
        </p:txBody>
      </p:sp>
      <p:sp>
        <p:nvSpPr>
          <p:cNvPr id="7" name="object 7"/>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
        <p:nvSpPr>
          <p:cNvPr id="8" name="object 3"/>
          <p:cNvSpPr txBox="1"/>
          <p:nvPr/>
        </p:nvSpPr>
        <p:spPr>
          <a:xfrm>
            <a:off x="7301542" y="1101565"/>
            <a:ext cx="4894940" cy="1128514"/>
          </a:xfrm>
          <a:prstGeom prst="rect">
            <a:avLst/>
          </a:prstGeom>
        </p:spPr>
        <p:txBody>
          <a:bodyPr vert="horz" wrap="square" lIns="0" tIns="12700" rIns="0" bIns="0" rtlCol="0">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Strengths of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Wide range of outdoor attractions</a:t>
            </a:r>
          </a:p>
          <a:p>
            <a:pPr marL="527050" indent="-514350">
              <a:spcBef>
                <a:spcPts val="100"/>
              </a:spcBef>
              <a:buFontTx/>
              <a:buAutoNum type="romanLcParenR"/>
            </a:pPr>
            <a:r>
              <a:rPr lang="en-US" sz="1400" b="1" spc="-25" dirty="0">
                <a:solidFill>
                  <a:srgbClr val="FFFFFF"/>
                </a:solidFill>
                <a:latin typeface="Arial" panose="020B0604020202020204" pitchFamily="34" charset="0"/>
                <a:cs typeface="Arial" panose="020B0604020202020204" pitchFamily="34" charset="0"/>
              </a:rPr>
              <a:t>Offers lots of well managed natural assets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Unique cultural heritage and has significant track record for hosting major events</a:t>
            </a:r>
          </a:p>
        </p:txBody>
      </p:sp>
      <p:sp>
        <p:nvSpPr>
          <p:cNvPr id="9" name="Rectangle 8"/>
          <p:cNvSpPr/>
          <p:nvPr/>
        </p:nvSpPr>
        <p:spPr>
          <a:xfrm>
            <a:off x="7301542" y="2273904"/>
            <a:ext cx="5039858" cy="1423467"/>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Weakness of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Limited range for quality of food</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Lacks off season offers and massive emphasis on seasonality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Dependence on traditional market and weak local skills for recruitment and development. </a:t>
            </a:r>
          </a:p>
        </p:txBody>
      </p:sp>
      <p:sp>
        <p:nvSpPr>
          <p:cNvPr id="10" name="Rectangle 9"/>
          <p:cNvSpPr/>
          <p:nvPr/>
        </p:nvSpPr>
        <p:spPr>
          <a:xfrm>
            <a:off x="6612392" y="3899971"/>
            <a:ext cx="5039858" cy="1208023"/>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Opportunities in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Unique Selling Point to claim sustainability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demand of cruise ships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market trends such as well-being, cultural immersion, locator and so on.  </a:t>
            </a:r>
          </a:p>
        </p:txBody>
      </p:sp>
      <p:sp>
        <p:nvSpPr>
          <p:cNvPr id="11" name="Rectangle 10"/>
          <p:cNvSpPr/>
          <p:nvPr/>
        </p:nvSpPr>
        <p:spPr>
          <a:xfrm>
            <a:off x="6063129" y="5307811"/>
            <a:ext cx="5039858" cy="1208023"/>
          </a:xfrm>
          <a:prstGeom prst="rect">
            <a:avLst/>
          </a:prstGeom>
        </p:spPr>
        <p:txBody>
          <a:bodyPr wrap="square">
            <a:spAutoFit/>
          </a:bodyPr>
          <a:lstStyle/>
          <a:p>
            <a:pPr marL="12700">
              <a:lnSpc>
                <a:spcPct val="100000"/>
              </a:lnSpc>
              <a:spcBef>
                <a:spcPts val="100"/>
              </a:spcBef>
            </a:pPr>
            <a:r>
              <a:rPr lang="en-US" sz="1400" b="1" spc="-25" dirty="0">
                <a:solidFill>
                  <a:srgbClr val="FFFFFF"/>
                </a:solidFill>
                <a:latin typeface="Arial" panose="020B0604020202020204" pitchFamily="34" charset="0"/>
                <a:cs typeface="Arial" panose="020B0604020202020204" pitchFamily="34" charset="0"/>
              </a:rPr>
              <a:t>Threats in Tenby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Fund uncertainty due to </a:t>
            </a:r>
            <a:r>
              <a:rPr lang="en-US" sz="1400" b="1" spc="-25" dirty="0" err="1">
                <a:solidFill>
                  <a:srgbClr val="FFFFFF"/>
                </a:solidFill>
                <a:latin typeface="Arial" panose="020B0604020202020204" pitchFamily="34" charset="0"/>
                <a:cs typeface="Arial" panose="020B0604020202020204" pitchFamily="34" charset="0"/>
              </a:rPr>
              <a:t>Brexit</a:t>
            </a:r>
            <a:r>
              <a:rPr lang="en-US" sz="1400" b="1" spc="-25" dirty="0">
                <a:solidFill>
                  <a:srgbClr val="FFFFFF"/>
                </a:solidFill>
                <a:latin typeface="Arial" panose="020B0604020202020204" pitchFamily="34" charset="0"/>
                <a:cs typeface="Arial" panose="020B0604020202020204" pitchFamily="34" charset="0"/>
              </a:rPr>
              <a:t> and market volatility</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Increasing supply of different accommodations.</a:t>
            </a:r>
          </a:p>
          <a:p>
            <a:pPr marL="527050" indent="-514350">
              <a:lnSpc>
                <a:spcPct val="100000"/>
              </a:lnSpc>
              <a:spcBef>
                <a:spcPts val="100"/>
              </a:spcBef>
              <a:buAutoNum type="romanLcParenR"/>
            </a:pPr>
            <a:r>
              <a:rPr lang="en-US" sz="1400" b="1" spc="-25" dirty="0">
                <a:solidFill>
                  <a:srgbClr val="FFFFFF"/>
                </a:solidFill>
                <a:latin typeface="Arial" panose="020B0604020202020204" pitchFamily="34" charset="0"/>
                <a:cs typeface="Arial" panose="020B0604020202020204" pitchFamily="34" charset="0"/>
              </a:rPr>
              <a:t>Decreasing number of local communities due to increasing trend of moving out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p:nvPr/>
        </p:nvSpPr>
        <p:spPr>
          <a:xfrm>
            <a:off x="876300" y="0"/>
            <a:ext cx="10439400" cy="6858000"/>
          </a:xfrm>
          <a:custGeom>
            <a:avLst/>
            <a:gdLst/>
            <a:ahLst/>
            <a:cxnLst/>
            <a:rect l="l" t="t" r="r" b="b"/>
            <a:pathLst>
              <a:path w="10439400" h="6858000">
                <a:moveTo>
                  <a:pt x="9150639" y="0"/>
                </a:moveTo>
                <a:lnTo>
                  <a:pt x="1288762" y="0"/>
                </a:lnTo>
                <a:lnTo>
                  <a:pt x="1191926" y="114300"/>
                </a:lnTo>
                <a:lnTo>
                  <a:pt x="1161073" y="152400"/>
                </a:lnTo>
                <a:lnTo>
                  <a:pt x="1130566" y="190500"/>
                </a:lnTo>
                <a:lnTo>
                  <a:pt x="1100408" y="228600"/>
                </a:lnTo>
                <a:lnTo>
                  <a:pt x="1070601" y="266700"/>
                </a:lnTo>
                <a:lnTo>
                  <a:pt x="1041148" y="304800"/>
                </a:lnTo>
                <a:lnTo>
                  <a:pt x="1012052" y="342900"/>
                </a:lnTo>
                <a:lnTo>
                  <a:pt x="983314" y="393699"/>
                </a:lnTo>
                <a:lnTo>
                  <a:pt x="954937" y="431799"/>
                </a:lnTo>
                <a:lnTo>
                  <a:pt x="926923" y="469899"/>
                </a:lnTo>
                <a:lnTo>
                  <a:pt x="899275" y="507999"/>
                </a:lnTo>
                <a:lnTo>
                  <a:pt x="871995" y="546099"/>
                </a:lnTo>
                <a:lnTo>
                  <a:pt x="845086" y="584199"/>
                </a:lnTo>
                <a:lnTo>
                  <a:pt x="818550" y="634999"/>
                </a:lnTo>
                <a:lnTo>
                  <a:pt x="792390" y="673099"/>
                </a:lnTo>
                <a:lnTo>
                  <a:pt x="766607" y="711199"/>
                </a:lnTo>
                <a:lnTo>
                  <a:pt x="741205" y="749299"/>
                </a:lnTo>
                <a:lnTo>
                  <a:pt x="716185" y="800099"/>
                </a:lnTo>
                <a:lnTo>
                  <a:pt x="691551" y="838199"/>
                </a:lnTo>
                <a:lnTo>
                  <a:pt x="667304" y="876299"/>
                </a:lnTo>
                <a:lnTo>
                  <a:pt x="643446" y="927099"/>
                </a:lnTo>
                <a:lnTo>
                  <a:pt x="619982" y="965199"/>
                </a:lnTo>
                <a:lnTo>
                  <a:pt x="596912" y="1015999"/>
                </a:lnTo>
                <a:lnTo>
                  <a:pt x="574239" y="1054099"/>
                </a:lnTo>
                <a:lnTo>
                  <a:pt x="551965" y="1104899"/>
                </a:lnTo>
                <a:lnTo>
                  <a:pt x="530094" y="1142999"/>
                </a:lnTo>
                <a:lnTo>
                  <a:pt x="508627" y="1181099"/>
                </a:lnTo>
                <a:lnTo>
                  <a:pt x="487567" y="1231899"/>
                </a:lnTo>
                <a:lnTo>
                  <a:pt x="466916" y="1269999"/>
                </a:lnTo>
                <a:lnTo>
                  <a:pt x="446677" y="1320799"/>
                </a:lnTo>
                <a:lnTo>
                  <a:pt x="426852" y="1371599"/>
                </a:lnTo>
                <a:lnTo>
                  <a:pt x="407443" y="1409699"/>
                </a:lnTo>
                <a:lnTo>
                  <a:pt x="388453" y="1460499"/>
                </a:lnTo>
                <a:lnTo>
                  <a:pt x="369884" y="1498599"/>
                </a:lnTo>
                <a:lnTo>
                  <a:pt x="351739" y="1549399"/>
                </a:lnTo>
                <a:lnTo>
                  <a:pt x="334020" y="1600199"/>
                </a:lnTo>
                <a:lnTo>
                  <a:pt x="316730" y="1638299"/>
                </a:lnTo>
                <a:lnTo>
                  <a:pt x="299870" y="1689099"/>
                </a:lnTo>
                <a:lnTo>
                  <a:pt x="283444" y="1739899"/>
                </a:lnTo>
                <a:lnTo>
                  <a:pt x="267454" y="1777999"/>
                </a:lnTo>
                <a:lnTo>
                  <a:pt x="251902" y="1828799"/>
                </a:lnTo>
                <a:lnTo>
                  <a:pt x="236790" y="1879599"/>
                </a:lnTo>
                <a:lnTo>
                  <a:pt x="222121" y="1930399"/>
                </a:lnTo>
                <a:lnTo>
                  <a:pt x="207898" y="1968499"/>
                </a:lnTo>
                <a:lnTo>
                  <a:pt x="194122" y="2019299"/>
                </a:lnTo>
                <a:lnTo>
                  <a:pt x="180797" y="2070099"/>
                </a:lnTo>
                <a:lnTo>
                  <a:pt x="167924" y="2120899"/>
                </a:lnTo>
                <a:lnTo>
                  <a:pt x="155506" y="2171699"/>
                </a:lnTo>
                <a:lnTo>
                  <a:pt x="143546" y="2209799"/>
                </a:lnTo>
                <a:lnTo>
                  <a:pt x="132046" y="2260599"/>
                </a:lnTo>
                <a:lnTo>
                  <a:pt x="121008" y="2311399"/>
                </a:lnTo>
                <a:lnTo>
                  <a:pt x="110434" y="2362199"/>
                </a:lnTo>
                <a:lnTo>
                  <a:pt x="100328" y="2412999"/>
                </a:lnTo>
                <a:lnTo>
                  <a:pt x="90691" y="2463799"/>
                </a:lnTo>
                <a:lnTo>
                  <a:pt x="81526" y="2514599"/>
                </a:lnTo>
                <a:lnTo>
                  <a:pt x="72835" y="2565399"/>
                </a:lnTo>
                <a:lnTo>
                  <a:pt x="64621" y="2616199"/>
                </a:lnTo>
                <a:lnTo>
                  <a:pt x="56886" y="2666999"/>
                </a:lnTo>
                <a:lnTo>
                  <a:pt x="49633" y="2717799"/>
                </a:lnTo>
                <a:lnTo>
                  <a:pt x="42864" y="2768599"/>
                </a:lnTo>
                <a:lnTo>
                  <a:pt x="36581" y="2819399"/>
                </a:lnTo>
                <a:lnTo>
                  <a:pt x="30786" y="2870199"/>
                </a:lnTo>
                <a:lnTo>
                  <a:pt x="25483" y="2920999"/>
                </a:lnTo>
                <a:lnTo>
                  <a:pt x="20674" y="2971799"/>
                </a:lnTo>
                <a:lnTo>
                  <a:pt x="16361" y="3022599"/>
                </a:lnTo>
                <a:lnTo>
                  <a:pt x="12546" y="3073399"/>
                </a:lnTo>
                <a:lnTo>
                  <a:pt x="9232" y="3124199"/>
                </a:lnTo>
                <a:lnTo>
                  <a:pt x="6421" y="3174999"/>
                </a:lnTo>
                <a:lnTo>
                  <a:pt x="4115" y="3225799"/>
                </a:lnTo>
                <a:lnTo>
                  <a:pt x="2318" y="3276599"/>
                </a:lnTo>
                <a:lnTo>
                  <a:pt x="1032" y="3327399"/>
                </a:lnTo>
                <a:lnTo>
                  <a:pt x="258" y="3378199"/>
                </a:lnTo>
                <a:lnTo>
                  <a:pt x="0" y="3441699"/>
                </a:lnTo>
                <a:lnTo>
                  <a:pt x="258" y="3492499"/>
                </a:lnTo>
                <a:lnTo>
                  <a:pt x="1032" y="3543299"/>
                </a:lnTo>
                <a:lnTo>
                  <a:pt x="2318" y="3594099"/>
                </a:lnTo>
                <a:lnTo>
                  <a:pt x="4115" y="3644899"/>
                </a:lnTo>
                <a:lnTo>
                  <a:pt x="6421" y="3695699"/>
                </a:lnTo>
                <a:lnTo>
                  <a:pt x="9232" y="3746499"/>
                </a:lnTo>
                <a:lnTo>
                  <a:pt x="12546" y="3797299"/>
                </a:lnTo>
                <a:lnTo>
                  <a:pt x="16361" y="3848099"/>
                </a:lnTo>
                <a:lnTo>
                  <a:pt x="20674" y="3898899"/>
                </a:lnTo>
                <a:lnTo>
                  <a:pt x="25483" y="3949699"/>
                </a:lnTo>
                <a:lnTo>
                  <a:pt x="30786" y="4000499"/>
                </a:lnTo>
                <a:lnTo>
                  <a:pt x="36581" y="4051299"/>
                </a:lnTo>
                <a:lnTo>
                  <a:pt x="42864" y="4102099"/>
                </a:lnTo>
                <a:lnTo>
                  <a:pt x="49633" y="4152899"/>
                </a:lnTo>
                <a:lnTo>
                  <a:pt x="56886" y="4203699"/>
                </a:lnTo>
                <a:lnTo>
                  <a:pt x="64621" y="4254499"/>
                </a:lnTo>
                <a:lnTo>
                  <a:pt x="72835" y="4305299"/>
                </a:lnTo>
                <a:lnTo>
                  <a:pt x="81526" y="4356099"/>
                </a:lnTo>
                <a:lnTo>
                  <a:pt x="90691" y="4406899"/>
                </a:lnTo>
                <a:lnTo>
                  <a:pt x="100328" y="4457699"/>
                </a:lnTo>
                <a:lnTo>
                  <a:pt x="110434" y="4508499"/>
                </a:lnTo>
                <a:lnTo>
                  <a:pt x="121008" y="4559299"/>
                </a:lnTo>
                <a:lnTo>
                  <a:pt x="132046" y="4610099"/>
                </a:lnTo>
                <a:lnTo>
                  <a:pt x="143546" y="4660899"/>
                </a:lnTo>
                <a:lnTo>
                  <a:pt x="155506" y="4698999"/>
                </a:lnTo>
                <a:lnTo>
                  <a:pt x="167924" y="4749799"/>
                </a:lnTo>
                <a:lnTo>
                  <a:pt x="180797" y="4800599"/>
                </a:lnTo>
                <a:lnTo>
                  <a:pt x="194122" y="4851399"/>
                </a:lnTo>
                <a:lnTo>
                  <a:pt x="207898" y="4902199"/>
                </a:lnTo>
                <a:lnTo>
                  <a:pt x="222121" y="4940299"/>
                </a:lnTo>
                <a:lnTo>
                  <a:pt x="236790" y="4991099"/>
                </a:lnTo>
                <a:lnTo>
                  <a:pt x="251902" y="5041899"/>
                </a:lnTo>
                <a:lnTo>
                  <a:pt x="267454" y="5092699"/>
                </a:lnTo>
                <a:lnTo>
                  <a:pt x="283444" y="5130799"/>
                </a:lnTo>
                <a:lnTo>
                  <a:pt x="299870" y="5181599"/>
                </a:lnTo>
                <a:lnTo>
                  <a:pt x="316730" y="5232399"/>
                </a:lnTo>
                <a:lnTo>
                  <a:pt x="334020" y="5270499"/>
                </a:lnTo>
                <a:lnTo>
                  <a:pt x="351739" y="5321299"/>
                </a:lnTo>
                <a:lnTo>
                  <a:pt x="369884" y="5372099"/>
                </a:lnTo>
                <a:lnTo>
                  <a:pt x="388453" y="5410199"/>
                </a:lnTo>
                <a:lnTo>
                  <a:pt x="407443" y="5460999"/>
                </a:lnTo>
                <a:lnTo>
                  <a:pt x="426852" y="5499099"/>
                </a:lnTo>
                <a:lnTo>
                  <a:pt x="446677" y="5549899"/>
                </a:lnTo>
                <a:lnTo>
                  <a:pt x="466916" y="5600699"/>
                </a:lnTo>
                <a:lnTo>
                  <a:pt x="487567" y="5638799"/>
                </a:lnTo>
                <a:lnTo>
                  <a:pt x="508627" y="5689599"/>
                </a:lnTo>
                <a:lnTo>
                  <a:pt x="530094" y="5727699"/>
                </a:lnTo>
                <a:lnTo>
                  <a:pt x="551965" y="5765799"/>
                </a:lnTo>
                <a:lnTo>
                  <a:pt x="574239" y="5816599"/>
                </a:lnTo>
                <a:lnTo>
                  <a:pt x="596912" y="5854699"/>
                </a:lnTo>
                <a:lnTo>
                  <a:pt x="619982" y="5905499"/>
                </a:lnTo>
                <a:lnTo>
                  <a:pt x="643446" y="5943599"/>
                </a:lnTo>
                <a:lnTo>
                  <a:pt x="667304" y="5994399"/>
                </a:lnTo>
                <a:lnTo>
                  <a:pt x="691551" y="6032499"/>
                </a:lnTo>
                <a:lnTo>
                  <a:pt x="716185" y="6070599"/>
                </a:lnTo>
                <a:lnTo>
                  <a:pt x="741205" y="6121399"/>
                </a:lnTo>
                <a:lnTo>
                  <a:pt x="766607" y="6159499"/>
                </a:lnTo>
                <a:lnTo>
                  <a:pt x="792390" y="6197599"/>
                </a:lnTo>
                <a:lnTo>
                  <a:pt x="818550" y="6235699"/>
                </a:lnTo>
                <a:lnTo>
                  <a:pt x="845086" y="6286499"/>
                </a:lnTo>
                <a:lnTo>
                  <a:pt x="871995" y="6324599"/>
                </a:lnTo>
                <a:lnTo>
                  <a:pt x="899275" y="6362699"/>
                </a:lnTo>
                <a:lnTo>
                  <a:pt x="926923" y="6400799"/>
                </a:lnTo>
                <a:lnTo>
                  <a:pt x="954937" y="6438899"/>
                </a:lnTo>
                <a:lnTo>
                  <a:pt x="983314" y="6476999"/>
                </a:lnTo>
                <a:lnTo>
                  <a:pt x="1012052" y="6527800"/>
                </a:lnTo>
                <a:lnTo>
                  <a:pt x="1041148" y="6565900"/>
                </a:lnTo>
                <a:lnTo>
                  <a:pt x="1070601" y="6604000"/>
                </a:lnTo>
                <a:lnTo>
                  <a:pt x="1100408" y="6642100"/>
                </a:lnTo>
                <a:lnTo>
                  <a:pt x="1130566" y="6680200"/>
                </a:lnTo>
                <a:lnTo>
                  <a:pt x="1161073" y="6718300"/>
                </a:lnTo>
                <a:lnTo>
                  <a:pt x="1191926" y="6756400"/>
                </a:lnTo>
                <a:lnTo>
                  <a:pt x="1288759" y="6858000"/>
                </a:lnTo>
                <a:lnTo>
                  <a:pt x="9150640" y="6858000"/>
                </a:lnTo>
                <a:lnTo>
                  <a:pt x="9247474" y="6756400"/>
                </a:lnTo>
                <a:lnTo>
                  <a:pt x="9278327" y="6718300"/>
                </a:lnTo>
                <a:lnTo>
                  <a:pt x="9308834" y="6680200"/>
                </a:lnTo>
                <a:lnTo>
                  <a:pt x="9338992" y="6642100"/>
                </a:lnTo>
                <a:lnTo>
                  <a:pt x="9368799" y="6604000"/>
                </a:lnTo>
                <a:lnTo>
                  <a:pt x="9398252" y="6565900"/>
                </a:lnTo>
                <a:lnTo>
                  <a:pt x="9427348" y="6527800"/>
                </a:lnTo>
                <a:lnTo>
                  <a:pt x="9456086" y="6476999"/>
                </a:lnTo>
                <a:lnTo>
                  <a:pt x="9484463" y="6438899"/>
                </a:lnTo>
                <a:lnTo>
                  <a:pt x="9512477" y="6400799"/>
                </a:lnTo>
                <a:lnTo>
                  <a:pt x="9540125" y="6362699"/>
                </a:lnTo>
                <a:lnTo>
                  <a:pt x="9567404" y="6324599"/>
                </a:lnTo>
                <a:lnTo>
                  <a:pt x="9594313" y="6286499"/>
                </a:lnTo>
                <a:lnTo>
                  <a:pt x="9620849" y="6235699"/>
                </a:lnTo>
                <a:lnTo>
                  <a:pt x="9647010" y="6197599"/>
                </a:lnTo>
                <a:lnTo>
                  <a:pt x="9672792" y="6159499"/>
                </a:lnTo>
                <a:lnTo>
                  <a:pt x="9698195" y="6121399"/>
                </a:lnTo>
                <a:lnTo>
                  <a:pt x="9723214" y="6070599"/>
                </a:lnTo>
                <a:lnTo>
                  <a:pt x="9747849" y="6032499"/>
                </a:lnTo>
                <a:lnTo>
                  <a:pt x="9772096" y="5994399"/>
                </a:lnTo>
                <a:lnTo>
                  <a:pt x="9795953" y="5943599"/>
                </a:lnTo>
                <a:lnTo>
                  <a:pt x="9819418" y="5905499"/>
                </a:lnTo>
                <a:lnTo>
                  <a:pt x="9842488" y="5854699"/>
                </a:lnTo>
                <a:lnTo>
                  <a:pt x="9865161" y="5816599"/>
                </a:lnTo>
                <a:lnTo>
                  <a:pt x="9887434" y="5765799"/>
                </a:lnTo>
                <a:lnTo>
                  <a:pt x="9909305" y="5727699"/>
                </a:lnTo>
                <a:lnTo>
                  <a:pt x="9930772" y="5689599"/>
                </a:lnTo>
                <a:lnTo>
                  <a:pt x="9951832" y="5638799"/>
                </a:lnTo>
                <a:lnTo>
                  <a:pt x="9972483" y="5600699"/>
                </a:lnTo>
                <a:lnTo>
                  <a:pt x="9992722" y="5549899"/>
                </a:lnTo>
                <a:lnTo>
                  <a:pt x="10012548" y="5499099"/>
                </a:lnTo>
                <a:lnTo>
                  <a:pt x="10031956" y="5460999"/>
                </a:lnTo>
                <a:lnTo>
                  <a:pt x="10050946" y="5410199"/>
                </a:lnTo>
                <a:lnTo>
                  <a:pt x="10069515" y="5372099"/>
                </a:lnTo>
                <a:lnTo>
                  <a:pt x="10087660" y="5321299"/>
                </a:lnTo>
                <a:lnTo>
                  <a:pt x="10105379" y="5270499"/>
                </a:lnTo>
                <a:lnTo>
                  <a:pt x="10122669" y="5232399"/>
                </a:lnTo>
                <a:lnTo>
                  <a:pt x="10139529" y="5181599"/>
                </a:lnTo>
                <a:lnTo>
                  <a:pt x="10155955" y="5130799"/>
                </a:lnTo>
                <a:lnTo>
                  <a:pt x="10171945" y="5092699"/>
                </a:lnTo>
                <a:lnTo>
                  <a:pt x="10187498" y="5041899"/>
                </a:lnTo>
                <a:lnTo>
                  <a:pt x="10202609" y="4991099"/>
                </a:lnTo>
                <a:lnTo>
                  <a:pt x="10217278" y="4940299"/>
                </a:lnTo>
                <a:lnTo>
                  <a:pt x="10231501" y="4902199"/>
                </a:lnTo>
                <a:lnTo>
                  <a:pt x="10245277" y="4851399"/>
                </a:lnTo>
                <a:lnTo>
                  <a:pt x="10258602" y="4800599"/>
                </a:lnTo>
                <a:lnTo>
                  <a:pt x="10271475" y="4749799"/>
                </a:lnTo>
                <a:lnTo>
                  <a:pt x="10283893" y="4698999"/>
                </a:lnTo>
                <a:lnTo>
                  <a:pt x="10295853" y="4660899"/>
                </a:lnTo>
                <a:lnTo>
                  <a:pt x="10307353" y="4610099"/>
                </a:lnTo>
                <a:lnTo>
                  <a:pt x="10318391" y="4559299"/>
                </a:lnTo>
                <a:lnTo>
                  <a:pt x="10328965" y="4508499"/>
                </a:lnTo>
                <a:lnTo>
                  <a:pt x="10339071" y="4457699"/>
                </a:lnTo>
                <a:lnTo>
                  <a:pt x="10348708" y="4406899"/>
                </a:lnTo>
                <a:lnTo>
                  <a:pt x="10357873" y="4356099"/>
                </a:lnTo>
                <a:lnTo>
                  <a:pt x="10366564" y="4305299"/>
                </a:lnTo>
                <a:lnTo>
                  <a:pt x="10374778" y="4254499"/>
                </a:lnTo>
                <a:lnTo>
                  <a:pt x="10382513" y="4203699"/>
                </a:lnTo>
                <a:lnTo>
                  <a:pt x="10389766" y="4152899"/>
                </a:lnTo>
                <a:lnTo>
                  <a:pt x="10396535" y="4102099"/>
                </a:lnTo>
                <a:lnTo>
                  <a:pt x="10402818" y="4051299"/>
                </a:lnTo>
                <a:lnTo>
                  <a:pt x="10408613" y="4000499"/>
                </a:lnTo>
                <a:lnTo>
                  <a:pt x="10413916" y="3949699"/>
                </a:lnTo>
                <a:lnTo>
                  <a:pt x="10418725" y="3898899"/>
                </a:lnTo>
                <a:lnTo>
                  <a:pt x="10423038" y="3848099"/>
                </a:lnTo>
                <a:lnTo>
                  <a:pt x="10426853" y="3797299"/>
                </a:lnTo>
                <a:lnTo>
                  <a:pt x="10430167" y="3746499"/>
                </a:lnTo>
                <a:lnTo>
                  <a:pt x="10432978" y="3695699"/>
                </a:lnTo>
                <a:lnTo>
                  <a:pt x="10435284" y="3644899"/>
                </a:lnTo>
                <a:lnTo>
                  <a:pt x="10437081" y="3594099"/>
                </a:lnTo>
                <a:lnTo>
                  <a:pt x="10438367" y="3543299"/>
                </a:lnTo>
                <a:lnTo>
                  <a:pt x="10439141" y="3492499"/>
                </a:lnTo>
                <a:lnTo>
                  <a:pt x="10439400" y="3441699"/>
                </a:lnTo>
                <a:lnTo>
                  <a:pt x="10439141" y="3378199"/>
                </a:lnTo>
                <a:lnTo>
                  <a:pt x="10438367" y="3327399"/>
                </a:lnTo>
                <a:lnTo>
                  <a:pt x="10437081" y="3276599"/>
                </a:lnTo>
                <a:lnTo>
                  <a:pt x="10435284" y="3225799"/>
                </a:lnTo>
                <a:lnTo>
                  <a:pt x="10432978" y="3174999"/>
                </a:lnTo>
                <a:lnTo>
                  <a:pt x="10430167" y="3124199"/>
                </a:lnTo>
                <a:lnTo>
                  <a:pt x="10426853" y="3073399"/>
                </a:lnTo>
                <a:lnTo>
                  <a:pt x="10423038" y="3022599"/>
                </a:lnTo>
                <a:lnTo>
                  <a:pt x="10418725" y="2971799"/>
                </a:lnTo>
                <a:lnTo>
                  <a:pt x="10413916" y="2920999"/>
                </a:lnTo>
                <a:lnTo>
                  <a:pt x="10408613" y="2870199"/>
                </a:lnTo>
                <a:lnTo>
                  <a:pt x="10402818" y="2819399"/>
                </a:lnTo>
                <a:lnTo>
                  <a:pt x="10396535" y="2768599"/>
                </a:lnTo>
                <a:lnTo>
                  <a:pt x="10389766" y="2717799"/>
                </a:lnTo>
                <a:lnTo>
                  <a:pt x="10382513" y="2666999"/>
                </a:lnTo>
                <a:lnTo>
                  <a:pt x="10374778" y="2616199"/>
                </a:lnTo>
                <a:lnTo>
                  <a:pt x="10366564" y="2565399"/>
                </a:lnTo>
                <a:lnTo>
                  <a:pt x="10357873" y="2514599"/>
                </a:lnTo>
                <a:lnTo>
                  <a:pt x="10348708" y="2463799"/>
                </a:lnTo>
                <a:lnTo>
                  <a:pt x="10339071" y="2412999"/>
                </a:lnTo>
                <a:lnTo>
                  <a:pt x="10328965" y="2362199"/>
                </a:lnTo>
                <a:lnTo>
                  <a:pt x="10318391" y="2311399"/>
                </a:lnTo>
                <a:lnTo>
                  <a:pt x="10307353" y="2260599"/>
                </a:lnTo>
                <a:lnTo>
                  <a:pt x="10295853" y="2209799"/>
                </a:lnTo>
                <a:lnTo>
                  <a:pt x="10283893" y="2171699"/>
                </a:lnTo>
                <a:lnTo>
                  <a:pt x="10271475" y="2120899"/>
                </a:lnTo>
                <a:lnTo>
                  <a:pt x="10258602" y="2070099"/>
                </a:lnTo>
                <a:lnTo>
                  <a:pt x="10245277" y="2019299"/>
                </a:lnTo>
                <a:lnTo>
                  <a:pt x="10231501" y="1968499"/>
                </a:lnTo>
                <a:lnTo>
                  <a:pt x="10217278" y="1930399"/>
                </a:lnTo>
                <a:lnTo>
                  <a:pt x="10202609" y="1879599"/>
                </a:lnTo>
                <a:lnTo>
                  <a:pt x="10187498" y="1828799"/>
                </a:lnTo>
                <a:lnTo>
                  <a:pt x="10171945" y="1777999"/>
                </a:lnTo>
                <a:lnTo>
                  <a:pt x="10155955" y="1739899"/>
                </a:lnTo>
                <a:lnTo>
                  <a:pt x="10139529" y="1689099"/>
                </a:lnTo>
                <a:lnTo>
                  <a:pt x="10122669" y="1638299"/>
                </a:lnTo>
                <a:lnTo>
                  <a:pt x="10105379" y="1600199"/>
                </a:lnTo>
                <a:lnTo>
                  <a:pt x="10087660" y="1549399"/>
                </a:lnTo>
                <a:lnTo>
                  <a:pt x="10069515" y="1498599"/>
                </a:lnTo>
                <a:lnTo>
                  <a:pt x="10050946" y="1460499"/>
                </a:lnTo>
                <a:lnTo>
                  <a:pt x="10031956" y="1409699"/>
                </a:lnTo>
                <a:lnTo>
                  <a:pt x="10012548" y="1371599"/>
                </a:lnTo>
                <a:lnTo>
                  <a:pt x="9992722" y="1320799"/>
                </a:lnTo>
                <a:lnTo>
                  <a:pt x="9972483" y="1269999"/>
                </a:lnTo>
                <a:lnTo>
                  <a:pt x="9951832" y="1231899"/>
                </a:lnTo>
                <a:lnTo>
                  <a:pt x="9930772" y="1181099"/>
                </a:lnTo>
                <a:lnTo>
                  <a:pt x="9909305" y="1142999"/>
                </a:lnTo>
                <a:lnTo>
                  <a:pt x="9887434" y="1104899"/>
                </a:lnTo>
                <a:lnTo>
                  <a:pt x="9865161" y="1054099"/>
                </a:lnTo>
                <a:lnTo>
                  <a:pt x="9842488" y="1015999"/>
                </a:lnTo>
                <a:lnTo>
                  <a:pt x="9819418" y="965199"/>
                </a:lnTo>
                <a:lnTo>
                  <a:pt x="9795953" y="927099"/>
                </a:lnTo>
                <a:lnTo>
                  <a:pt x="9772096" y="876299"/>
                </a:lnTo>
                <a:lnTo>
                  <a:pt x="9747849" y="838199"/>
                </a:lnTo>
                <a:lnTo>
                  <a:pt x="9723214" y="800099"/>
                </a:lnTo>
                <a:lnTo>
                  <a:pt x="9698195" y="749299"/>
                </a:lnTo>
                <a:lnTo>
                  <a:pt x="9672792" y="711199"/>
                </a:lnTo>
                <a:lnTo>
                  <a:pt x="9647010" y="673099"/>
                </a:lnTo>
                <a:lnTo>
                  <a:pt x="9620849" y="634999"/>
                </a:lnTo>
                <a:lnTo>
                  <a:pt x="9594313" y="584199"/>
                </a:lnTo>
                <a:lnTo>
                  <a:pt x="9567404" y="546099"/>
                </a:lnTo>
                <a:lnTo>
                  <a:pt x="9540125" y="507999"/>
                </a:lnTo>
                <a:lnTo>
                  <a:pt x="9512477" y="469899"/>
                </a:lnTo>
                <a:lnTo>
                  <a:pt x="9484463" y="431799"/>
                </a:lnTo>
                <a:lnTo>
                  <a:pt x="9456086" y="393699"/>
                </a:lnTo>
                <a:lnTo>
                  <a:pt x="9427348" y="342900"/>
                </a:lnTo>
                <a:lnTo>
                  <a:pt x="9398252" y="304800"/>
                </a:lnTo>
                <a:lnTo>
                  <a:pt x="9368799" y="266700"/>
                </a:lnTo>
                <a:lnTo>
                  <a:pt x="9338992" y="228600"/>
                </a:lnTo>
                <a:lnTo>
                  <a:pt x="9308834" y="190500"/>
                </a:lnTo>
                <a:lnTo>
                  <a:pt x="9278327" y="152400"/>
                </a:lnTo>
                <a:lnTo>
                  <a:pt x="9247474" y="114300"/>
                </a:lnTo>
                <a:lnTo>
                  <a:pt x="9150639" y="0"/>
                </a:lnTo>
                <a:close/>
              </a:path>
            </a:pathLst>
          </a:custGeom>
          <a:solidFill>
            <a:srgbClr val="FFFFFF">
              <a:alpha val="79998"/>
            </a:srgbClr>
          </a:solidFill>
        </p:spPr>
        <p:txBody>
          <a:bodyPr wrap="square" lIns="0" tIns="0" rIns="0" bIns="0" rtlCol="0"/>
          <a:lstStyle/>
          <a:p>
            <a:endParaRPr/>
          </a:p>
        </p:txBody>
      </p:sp>
      <p:sp>
        <p:nvSpPr>
          <p:cNvPr id="3" name="object 3"/>
          <p:cNvSpPr/>
          <p:nvPr/>
        </p:nvSpPr>
        <p:spPr>
          <a:xfrm>
            <a:off x="885265" y="0"/>
            <a:ext cx="9931400" cy="6858000"/>
          </a:xfrm>
          <a:custGeom>
            <a:avLst/>
            <a:gdLst/>
            <a:ahLst/>
            <a:cxnLst/>
            <a:rect l="l" t="t" r="r" b="b"/>
            <a:pathLst>
              <a:path w="9931400" h="6858000">
                <a:moveTo>
                  <a:pt x="8551536" y="0"/>
                </a:moveTo>
                <a:lnTo>
                  <a:pt x="1379865" y="0"/>
                </a:lnTo>
                <a:lnTo>
                  <a:pt x="1289998" y="101600"/>
                </a:lnTo>
                <a:lnTo>
                  <a:pt x="1257677" y="139700"/>
                </a:lnTo>
                <a:lnTo>
                  <a:pt x="1225701" y="177800"/>
                </a:lnTo>
                <a:lnTo>
                  <a:pt x="1194074" y="203200"/>
                </a:lnTo>
                <a:lnTo>
                  <a:pt x="1162797" y="241300"/>
                </a:lnTo>
                <a:lnTo>
                  <a:pt x="1131873" y="279400"/>
                </a:lnTo>
                <a:lnTo>
                  <a:pt x="1101306" y="317500"/>
                </a:lnTo>
                <a:lnTo>
                  <a:pt x="1071097" y="355599"/>
                </a:lnTo>
                <a:lnTo>
                  <a:pt x="1041249" y="393699"/>
                </a:lnTo>
                <a:lnTo>
                  <a:pt x="1011765" y="431799"/>
                </a:lnTo>
                <a:lnTo>
                  <a:pt x="982647" y="469899"/>
                </a:lnTo>
                <a:lnTo>
                  <a:pt x="953898" y="507999"/>
                </a:lnTo>
                <a:lnTo>
                  <a:pt x="925521" y="546099"/>
                </a:lnTo>
                <a:lnTo>
                  <a:pt x="897518" y="584199"/>
                </a:lnTo>
                <a:lnTo>
                  <a:pt x="869891" y="634999"/>
                </a:lnTo>
                <a:lnTo>
                  <a:pt x="842644" y="673099"/>
                </a:lnTo>
                <a:lnTo>
                  <a:pt x="815779" y="711199"/>
                </a:lnTo>
                <a:lnTo>
                  <a:pt x="789298" y="749299"/>
                </a:lnTo>
                <a:lnTo>
                  <a:pt x="763205" y="787399"/>
                </a:lnTo>
                <a:lnTo>
                  <a:pt x="737501" y="838199"/>
                </a:lnTo>
                <a:lnTo>
                  <a:pt x="712189" y="876299"/>
                </a:lnTo>
                <a:lnTo>
                  <a:pt x="687273" y="914399"/>
                </a:lnTo>
                <a:lnTo>
                  <a:pt x="662754" y="952499"/>
                </a:lnTo>
                <a:lnTo>
                  <a:pt x="638635" y="1003299"/>
                </a:lnTo>
                <a:lnTo>
                  <a:pt x="614918" y="1041399"/>
                </a:lnTo>
                <a:lnTo>
                  <a:pt x="591608" y="1079499"/>
                </a:lnTo>
                <a:lnTo>
                  <a:pt x="568705" y="1130299"/>
                </a:lnTo>
                <a:lnTo>
                  <a:pt x="546212" y="1168399"/>
                </a:lnTo>
                <a:lnTo>
                  <a:pt x="524133" y="1219199"/>
                </a:lnTo>
                <a:lnTo>
                  <a:pt x="502469" y="1257299"/>
                </a:lnTo>
                <a:lnTo>
                  <a:pt x="481224" y="1308099"/>
                </a:lnTo>
                <a:lnTo>
                  <a:pt x="460399" y="1346199"/>
                </a:lnTo>
                <a:lnTo>
                  <a:pt x="439998" y="1396999"/>
                </a:lnTo>
                <a:lnTo>
                  <a:pt x="420023" y="1435099"/>
                </a:lnTo>
                <a:lnTo>
                  <a:pt x="400477" y="1485899"/>
                </a:lnTo>
                <a:lnTo>
                  <a:pt x="381362" y="1523999"/>
                </a:lnTo>
                <a:lnTo>
                  <a:pt x="362681" y="1574799"/>
                </a:lnTo>
                <a:lnTo>
                  <a:pt x="344437" y="1612899"/>
                </a:lnTo>
                <a:lnTo>
                  <a:pt x="326632" y="1663699"/>
                </a:lnTo>
                <a:lnTo>
                  <a:pt x="309268" y="1714499"/>
                </a:lnTo>
                <a:lnTo>
                  <a:pt x="292349" y="1752599"/>
                </a:lnTo>
                <a:lnTo>
                  <a:pt x="275876" y="1803399"/>
                </a:lnTo>
                <a:lnTo>
                  <a:pt x="259853" y="1841499"/>
                </a:lnTo>
                <a:lnTo>
                  <a:pt x="244282" y="1892299"/>
                </a:lnTo>
                <a:lnTo>
                  <a:pt x="229166" y="1943099"/>
                </a:lnTo>
                <a:lnTo>
                  <a:pt x="214507" y="1993899"/>
                </a:lnTo>
                <a:lnTo>
                  <a:pt x="200308" y="2031999"/>
                </a:lnTo>
                <a:lnTo>
                  <a:pt x="186572" y="2082799"/>
                </a:lnTo>
                <a:lnTo>
                  <a:pt x="173300" y="2133599"/>
                </a:lnTo>
                <a:lnTo>
                  <a:pt x="160496" y="2184399"/>
                </a:lnTo>
                <a:lnTo>
                  <a:pt x="148163" y="2222499"/>
                </a:lnTo>
                <a:lnTo>
                  <a:pt x="136302" y="2273299"/>
                </a:lnTo>
                <a:lnTo>
                  <a:pt x="124917" y="2324099"/>
                </a:lnTo>
                <a:lnTo>
                  <a:pt x="114010" y="2374899"/>
                </a:lnTo>
                <a:lnTo>
                  <a:pt x="103584" y="2425699"/>
                </a:lnTo>
                <a:lnTo>
                  <a:pt x="93641" y="2476499"/>
                </a:lnTo>
                <a:lnTo>
                  <a:pt x="84183" y="2527299"/>
                </a:lnTo>
                <a:lnTo>
                  <a:pt x="75215" y="2565399"/>
                </a:lnTo>
                <a:lnTo>
                  <a:pt x="66737" y="2616199"/>
                </a:lnTo>
                <a:lnTo>
                  <a:pt x="58753" y="2666999"/>
                </a:lnTo>
                <a:lnTo>
                  <a:pt x="51265" y="2717799"/>
                </a:lnTo>
                <a:lnTo>
                  <a:pt x="44276" y="2768599"/>
                </a:lnTo>
                <a:lnTo>
                  <a:pt x="37789" y="2819399"/>
                </a:lnTo>
                <a:lnTo>
                  <a:pt x="31805" y="2870199"/>
                </a:lnTo>
                <a:lnTo>
                  <a:pt x="26329" y="2920999"/>
                </a:lnTo>
                <a:lnTo>
                  <a:pt x="21361" y="2971799"/>
                </a:lnTo>
                <a:lnTo>
                  <a:pt x="16906" y="3022599"/>
                </a:lnTo>
                <a:lnTo>
                  <a:pt x="12964" y="3073399"/>
                </a:lnTo>
                <a:lnTo>
                  <a:pt x="9540" y="3124199"/>
                </a:lnTo>
                <a:lnTo>
                  <a:pt x="6636" y="3174999"/>
                </a:lnTo>
                <a:lnTo>
                  <a:pt x="4254" y="3225799"/>
                </a:lnTo>
                <a:lnTo>
                  <a:pt x="2396" y="3276599"/>
                </a:lnTo>
                <a:lnTo>
                  <a:pt x="1067" y="3327399"/>
                </a:lnTo>
                <a:lnTo>
                  <a:pt x="267" y="3378199"/>
                </a:lnTo>
                <a:lnTo>
                  <a:pt x="0" y="3441699"/>
                </a:lnTo>
                <a:lnTo>
                  <a:pt x="267" y="3492499"/>
                </a:lnTo>
                <a:lnTo>
                  <a:pt x="1067" y="3543299"/>
                </a:lnTo>
                <a:lnTo>
                  <a:pt x="2396" y="3594099"/>
                </a:lnTo>
                <a:lnTo>
                  <a:pt x="4254" y="3644899"/>
                </a:lnTo>
                <a:lnTo>
                  <a:pt x="6636" y="3695699"/>
                </a:lnTo>
                <a:lnTo>
                  <a:pt x="9540" y="3746499"/>
                </a:lnTo>
                <a:lnTo>
                  <a:pt x="12964" y="3797299"/>
                </a:lnTo>
                <a:lnTo>
                  <a:pt x="16906" y="3848099"/>
                </a:lnTo>
                <a:lnTo>
                  <a:pt x="21361" y="3898899"/>
                </a:lnTo>
                <a:lnTo>
                  <a:pt x="26329" y="3949699"/>
                </a:lnTo>
                <a:lnTo>
                  <a:pt x="31805" y="4000499"/>
                </a:lnTo>
                <a:lnTo>
                  <a:pt x="37789" y="4051299"/>
                </a:lnTo>
                <a:lnTo>
                  <a:pt x="44276" y="4102099"/>
                </a:lnTo>
                <a:lnTo>
                  <a:pt x="51265" y="4152899"/>
                </a:lnTo>
                <a:lnTo>
                  <a:pt x="58753" y="4203699"/>
                </a:lnTo>
                <a:lnTo>
                  <a:pt x="66737" y="4254499"/>
                </a:lnTo>
                <a:lnTo>
                  <a:pt x="75215" y="4305299"/>
                </a:lnTo>
                <a:lnTo>
                  <a:pt x="84183" y="4343399"/>
                </a:lnTo>
                <a:lnTo>
                  <a:pt x="93641" y="4394199"/>
                </a:lnTo>
                <a:lnTo>
                  <a:pt x="103584" y="4444999"/>
                </a:lnTo>
                <a:lnTo>
                  <a:pt x="114010" y="4495799"/>
                </a:lnTo>
                <a:lnTo>
                  <a:pt x="124917" y="4546599"/>
                </a:lnTo>
                <a:lnTo>
                  <a:pt x="136302" y="4597399"/>
                </a:lnTo>
                <a:lnTo>
                  <a:pt x="148163" y="4648199"/>
                </a:lnTo>
                <a:lnTo>
                  <a:pt x="160496" y="4686299"/>
                </a:lnTo>
                <a:lnTo>
                  <a:pt x="173300" y="4737099"/>
                </a:lnTo>
                <a:lnTo>
                  <a:pt x="186572" y="4787899"/>
                </a:lnTo>
                <a:lnTo>
                  <a:pt x="200308" y="4838699"/>
                </a:lnTo>
                <a:lnTo>
                  <a:pt x="214507" y="4876799"/>
                </a:lnTo>
                <a:lnTo>
                  <a:pt x="229166" y="4927599"/>
                </a:lnTo>
                <a:lnTo>
                  <a:pt x="244282" y="4978399"/>
                </a:lnTo>
                <a:lnTo>
                  <a:pt x="259853" y="5029199"/>
                </a:lnTo>
                <a:lnTo>
                  <a:pt x="275876" y="5067299"/>
                </a:lnTo>
                <a:lnTo>
                  <a:pt x="292349" y="5118099"/>
                </a:lnTo>
                <a:lnTo>
                  <a:pt x="309268" y="5156199"/>
                </a:lnTo>
                <a:lnTo>
                  <a:pt x="326632" y="5206999"/>
                </a:lnTo>
                <a:lnTo>
                  <a:pt x="344437" y="5257799"/>
                </a:lnTo>
                <a:lnTo>
                  <a:pt x="362681" y="5295899"/>
                </a:lnTo>
                <a:lnTo>
                  <a:pt x="381362" y="5346699"/>
                </a:lnTo>
                <a:lnTo>
                  <a:pt x="400477" y="5384799"/>
                </a:lnTo>
                <a:lnTo>
                  <a:pt x="420023" y="5435599"/>
                </a:lnTo>
                <a:lnTo>
                  <a:pt x="439998" y="5473699"/>
                </a:lnTo>
                <a:lnTo>
                  <a:pt x="460399" y="5524499"/>
                </a:lnTo>
                <a:lnTo>
                  <a:pt x="481224" y="5562599"/>
                </a:lnTo>
                <a:lnTo>
                  <a:pt x="502469" y="5613399"/>
                </a:lnTo>
                <a:lnTo>
                  <a:pt x="524133" y="5651499"/>
                </a:lnTo>
                <a:lnTo>
                  <a:pt x="546212" y="5702299"/>
                </a:lnTo>
                <a:lnTo>
                  <a:pt x="568705" y="5740399"/>
                </a:lnTo>
                <a:lnTo>
                  <a:pt x="591608" y="5791199"/>
                </a:lnTo>
                <a:lnTo>
                  <a:pt x="614918" y="5829299"/>
                </a:lnTo>
                <a:lnTo>
                  <a:pt x="638635" y="5867399"/>
                </a:lnTo>
                <a:lnTo>
                  <a:pt x="662754" y="5918199"/>
                </a:lnTo>
                <a:lnTo>
                  <a:pt x="687273" y="5956299"/>
                </a:lnTo>
                <a:lnTo>
                  <a:pt x="712189" y="5994399"/>
                </a:lnTo>
                <a:lnTo>
                  <a:pt x="737501" y="6032499"/>
                </a:lnTo>
                <a:lnTo>
                  <a:pt x="763205" y="6083299"/>
                </a:lnTo>
                <a:lnTo>
                  <a:pt x="789298" y="6121399"/>
                </a:lnTo>
                <a:lnTo>
                  <a:pt x="815779" y="6159499"/>
                </a:lnTo>
                <a:lnTo>
                  <a:pt x="842644" y="6197599"/>
                </a:lnTo>
                <a:lnTo>
                  <a:pt x="869891" y="6235699"/>
                </a:lnTo>
                <a:lnTo>
                  <a:pt x="897518" y="6286499"/>
                </a:lnTo>
                <a:lnTo>
                  <a:pt x="925521" y="6324599"/>
                </a:lnTo>
                <a:lnTo>
                  <a:pt x="953898" y="6362699"/>
                </a:lnTo>
                <a:lnTo>
                  <a:pt x="982647" y="6400799"/>
                </a:lnTo>
                <a:lnTo>
                  <a:pt x="1011765" y="6438899"/>
                </a:lnTo>
                <a:lnTo>
                  <a:pt x="1041249" y="6476999"/>
                </a:lnTo>
                <a:lnTo>
                  <a:pt x="1071097" y="6515100"/>
                </a:lnTo>
                <a:lnTo>
                  <a:pt x="1101306" y="6553200"/>
                </a:lnTo>
                <a:lnTo>
                  <a:pt x="1131873" y="6591300"/>
                </a:lnTo>
                <a:lnTo>
                  <a:pt x="1162797" y="6629400"/>
                </a:lnTo>
                <a:lnTo>
                  <a:pt x="1194074" y="6667500"/>
                </a:lnTo>
                <a:lnTo>
                  <a:pt x="1225701" y="6692900"/>
                </a:lnTo>
                <a:lnTo>
                  <a:pt x="1257677" y="6731000"/>
                </a:lnTo>
                <a:lnTo>
                  <a:pt x="1289998" y="6769100"/>
                </a:lnTo>
                <a:lnTo>
                  <a:pt x="1379862" y="6858000"/>
                </a:lnTo>
                <a:lnTo>
                  <a:pt x="8551538" y="6858000"/>
                </a:lnTo>
                <a:lnTo>
                  <a:pt x="8641401" y="6769100"/>
                </a:lnTo>
                <a:lnTo>
                  <a:pt x="8673722" y="6731000"/>
                </a:lnTo>
                <a:lnTo>
                  <a:pt x="8705698" y="6692900"/>
                </a:lnTo>
                <a:lnTo>
                  <a:pt x="8737325" y="6667500"/>
                </a:lnTo>
                <a:lnTo>
                  <a:pt x="8768602" y="6629400"/>
                </a:lnTo>
                <a:lnTo>
                  <a:pt x="8799526" y="6591300"/>
                </a:lnTo>
                <a:lnTo>
                  <a:pt x="8830093" y="6553200"/>
                </a:lnTo>
                <a:lnTo>
                  <a:pt x="8860302" y="6515100"/>
                </a:lnTo>
                <a:lnTo>
                  <a:pt x="8890150" y="6476999"/>
                </a:lnTo>
                <a:lnTo>
                  <a:pt x="8919634" y="6438899"/>
                </a:lnTo>
                <a:lnTo>
                  <a:pt x="8948752" y="6400799"/>
                </a:lnTo>
                <a:lnTo>
                  <a:pt x="8977501" y="6362699"/>
                </a:lnTo>
                <a:lnTo>
                  <a:pt x="9005878" y="6324599"/>
                </a:lnTo>
                <a:lnTo>
                  <a:pt x="9033881" y="6286499"/>
                </a:lnTo>
                <a:lnTo>
                  <a:pt x="9061508" y="6235699"/>
                </a:lnTo>
                <a:lnTo>
                  <a:pt x="9088755" y="6197599"/>
                </a:lnTo>
                <a:lnTo>
                  <a:pt x="9115620" y="6159499"/>
                </a:lnTo>
                <a:lnTo>
                  <a:pt x="9142101" y="6121399"/>
                </a:lnTo>
                <a:lnTo>
                  <a:pt x="9168194" y="6083299"/>
                </a:lnTo>
                <a:lnTo>
                  <a:pt x="9193898" y="6032499"/>
                </a:lnTo>
                <a:lnTo>
                  <a:pt x="9219210" y="5994399"/>
                </a:lnTo>
                <a:lnTo>
                  <a:pt x="9244126" y="5956299"/>
                </a:lnTo>
                <a:lnTo>
                  <a:pt x="9268645" y="5918199"/>
                </a:lnTo>
                <a:lnTo>
                  <a:pt x="9292764" y="5867399"/>
                </a:lnTo>
                <a:lnTo>
                  <a:pt x="9316481" y="5829299"/>
                </a:lnTo>
                <a:lnTo>
                  <a:pt x="9339791" y="5791199"/>
                </a:lnTo>
                <a:lnTo>
                  <a:pt x="9362694" y="5740399"/>
                </a:lnTo>
                <a:lnTo>
                  <a:pt x="9385187" y="5702299"/>
                </a:lnTo>
                <a:lnTo>
                  <a:pt x="9407266" y="5651499"/>
                </a:lnTo>
                <a:lnTo>
                  <a:pt x="9428930" y="5613399"/>
                </a:lnTo>
                <a:lnTo>
                  <a:pt x="9450175" y="5562599"/>
                </a:lnTo>
                <a:lnTo>
                  <a:pt x="9471000" y="5524499"/>
                </a:lnTo>
                <a:lnTo>
                  <a:pt x="9491401" y="5473699"/>
                </a:lnTo>
                <a:lnTo>
                  <a:pt x="9511376" y="5435599"/>
                </a:lnTo>
                <a:lnTo>
                  <a:pt x="9530922" y="5384799"/>
                </a:lnTo>
                <a:lnTo>
                  <a:pt x="9550037" y="5346699"/>
                </a:lnTo>
                <a:lnTo>
                  <a:pt x="9568718" y="5295899"/>
                </a:lnTo>
                <a:lnTo>
                  <a:pt x="9586962" y="5257799"/>
                </a:lnTo>
                <a:lnTo>
                  <a:pt x="9604767" y="5206999"/>
                </a:lnTo>
                <a:lnTo>
                  <a:pt x="9622131" y="5156199"/>
                </a:lnTo>
                <a:lnTo>
                  <a:pt x="9639050" y="5118099"/>
                </a:lnTo>
                <a:lnTo>
                  <a:pt x="9655523" y="5067299"/>
                </a:lnTo>
                <a:lnTo>
                  <a:pt x="9671546" y="5029199"/>
                </a:lnTo>
                <a:lnTo>
                  <a:pt x="9687117" y="4978399"/>
                </a:lnTo>
                <a:lnTo>
                  <a:pt x="9702233" y="4927599"/>
                </a:lnTo>
                <a:lnTo>
                  <a:pt x="9716892" y="4876799"/>
                </a:lnTo>
                <a:lnTo>
                  <a:pt x="9731091" y="4838699"/>
                </a:lnTo>
                <a:lnTo>
                  <a:pt x="9744827" y="4787899"/>
                </a:lnTo>
                <a:lnTo>
                  <a:pt x="9758099" y="4737099"/>
                </a:lnTo>
                <a:lnTo>
                  <a:pt x="9770903" y="4686299"/>
                </a:lnTo>
                <a:lnTo>
                  <a:pt x="9783236" y="4648199"/>
                </a:lnTo>
                <a:lnTo>
                  <a:pt x="9795097" y="4597399"/>
                </a:lnTo>
                <a:lnTo>
                  <a:pt x="9806482" y="4546599"/>
                </a:lnTo>
                <a:lnTo>
                  <a:pt x="9817389" y="4495799"/>
                </a:lnTo>
                <a:lnTo>
                  <a:pt x="9827815" y="4444999"/>
                </a:lnTo>
                <a:lnTo>
                  <a:pt x="9837758" y="4394199"/>
                </a:lnTo>
                <a:lnTo>
                  <a:pt x="9847216" y="4343399"/>
                </a:lnTo>
                <a:lnTo>
                  <a:pt x="9856184" y="4305299"/>
                </a:lnTo>
                <a:lnTo>
                  <a:pt x="9864662" y="4254499"/>
                </a:lnTo>
                <a:lnTo>
                  <a:pt x="9872646" y="4203699"/>
                </a:lnTo>
                <a:lnTo>
                  <a:pt x="9880134" y="4152899"/>
                </a:lnTo>
                <a:lnTo>
                  <a:pt x="9887123" y="4102099"/>
                </a:lnTo>
                <a:lnTo>
                  <a:pt x="9893610" y="4051299"/>
                </a:lnTo>
                <a:lnTo>
                  <a:pt x="9899594" y="4000499"/>
                </a:lnTo>
                <a:lnTo>
                  <a:pt x="9905070" y="3949699"/>
                </a:lnTo>
                <a:lnTo>
                  <a:pt x="9910038" y="3898899"/>
                </a:lnTo>
                <a:lnTo>
                  <a:pt x="9914493" y="3848099"/>
                </a:lnTo>
                <a:lnTo>
                  <a:pt x="9918435" y="3797299"/>
                </a:lnTo>
                <a:lnTo>
                  <a:pt x="9921859" y="3746499"/>
                </a:lnTo>
                <a:lnTo>
                  <a:pt x="9924763" y="3695699"/>
                </a:lnTo>
                <a:lnTo>
                  <a:pt x="9927145" y="3644899"/>
                </a:lnTo>
                <a:lnTo>
                  <a:pt x="9929003" y="3594099"/>
                </a:lnTo>
                <a:lnTo>
                  <a:pt x="9930332" y="3543299"/>
                </a:lnTo>
                <a:lnTo>
                  <a:pt x="9931132" y="3492499"/>
                </a:lnTo>
                <a:lnTo>
                  <a:pt x="9931400" y="3441699"/>
                </a:lnTo>
                <a:lnTo>
                  <a:pt x="9931132" y="3378199"/>
                </a:lnTo>
                <a:lnTo>
                  <a:pt x="9930332" y="3327399"/>
                </a:lnTo>
                <a:lnTo>
                  <a:pt x="9929003" y="3276599"/>
                </a:lnTo>
                <a:lnTo>
                  <a:pt x="9927145" y="3225799"/>
                </a:lnTo>
                <a:lnTo>
                  <a:pt x="9924763" y="3174999"/>
                </a:lnTo>
                <a:lnTo>
                  <a:pt x="9921859" y="3124199"/>
                </a:lnTo>
                <a:lnTo>
                  <a:pt x="9918435" y="3073399"/>
                </a:lnTo>
                <a:lnTo>
                  <a:pt x="9914493" y="3022599"/>
                </a:lnTo>
                <a:lnTo>
                  <a:pt x="9910038" y="2971799"/>
                </a:lnTo>
                <a:lnTo>
                  <a:pt x="9905070" y="2920999"/>
                </a:lnTo>
                <a:lnTo>
                  <a:pt x="9899594" y="2870199"/>
                </a:lnTo>
                <a:lnTo>
                  <a:pt x="9893610" y="2819399"/>
                </a:lnTo>
                <a:lnTo>
                  <a:pt x="9887123" y="2768599"/>
                </a:lnTo>
                <a:lnTo>
                  <a:pt x="9880134" y="2717799"/>
                </a:lnTo>
                <a:lnTo>
                  <a:pt x="9872646" y="2666999"/>
                </a:lnTo>
                <a:lnTo>
                  <a:pt x="9864662" y="2616199"/>
                </a:lnTo>
                <a:lnTo>
                  <a:pt x="9856184" y="2565399"/>
                </a:lnTo>
                <a:lnTo>
                  <a:pt x="9847216" y="2527299"/>
                </a:lnTo>
                <a:lnTo>
                  <a:pt x="9837758" y="2476499"/>
                </a:lnTo>
                <a:lnTo>
                  <a:pt x="9827815" y="2425699"/>
                </a:lnTo>
                <a:lnTo>
                  <a:pt x="9817389" y="2374899"/>
                </a:lnTo>
                <a:lnTo>
                  <a:pt x="9806482" y="2324099"/>
                </a:lnTo>
                <a:lnTo>
                  <a:pt x="9795097" y="2273299"/>
                </a:lnTo>
                <a:lnTo>
                  <a:pt x="9783236" y="2222499"/>
                </a:lnTo>
                <a:lnTo>
                  <a:pt x="9770903" y="2184399"/>
                </a:lnTo>
                <a:lnTo>
                  <a:pt x="9758099" y="2133599"/>
                </a:lnTo>
                <a:lnTo>
                  <a:pt x="9744827" y="2082799"/>
                </a:lnTo>
                <a:lnTo>
                  <a:pt x="9731091" y="2031999"/>
                </a:lnTo>
                <a:lnTo>
                  <a:pt x="9716892" y="1993899"/>
                </a:lnTo>
                <a:lnTo>
                  <a:pt x="9702233" y="1943099"/>
                </a:lnTo>
                <a:lnTo>
                  <a:pt x="9687117" y="1892299"/>
                </a:lnTo>
                <a:lnTo>
                  <a:pt x="9671546" y="1841499"/>
                </a:lnTo>
                <a:lnTo>
                  <a:pt x="9655523" y="1803399"/>
                </a:lnTo>
                <a:lnTo>
                  <a:pt x="9639050" y="1752599"/>
                </a:lnTo>
                <a:lnTo>
                  <a:pt x="9622131" y="1714499"/>
                </a:lnTo>
                <a:lnTo>
                  <a:pt x="9604767" y="1663699"/>
                </a:lnTo>
                <a:lnTo>
                  <a:pt x="9586962" y="1612899"/>
                </a:lnTo>
                <a:lnTo>
                  <a:pt x="9568718" y="1574799"/>
                </a:lnTo>
                <a:lnTo>
                  <a:pt x="9550037" y="1523999"/>
                </a:lnTo>
                <a:lnTo>
                  <a:pt x="9530922" y="1485899"/>
                </a:lnTo>
                <a:lnTo>
                  <a:pt x="9511376" y="1435099"/>
                </a:lnTo>
                <a:lnTo>
                  <a:pt x="9491401" y="1396999"/>
                </a:lnTo>
                <a:lnTo>
                  <a:pt x="9471000" y="1346199"/>
                </a:lnTo>
                <a:lnTo>
                  <a:pt x="9450175" y="1308099"/>
                </a:lnTo>
                <a:lnTo>
                  <a:pt x="9428930" y="1257299"/>
                </a:lnTo>
                <a:lnTo>
                  <a:pt x="9407266" y="1219199"/>
                </a:lnTo>
                <a:lnTo>
                  <a:pt x="9385187" y="1168399"/>
                </a:lnTo>
                <a:lnTo>
                  <a:pt x="9362694" y="1130299"/>
                </a:lnTo>
                <a:lnTo>
                  <a:pt x="9339791" y="1079499"/>
                </a:lnTo>
                <a:lnTo>
                  <a:pt x="9316481" y="1041399"/>
                </a:lnTo>
                <a:lnTo>
                  <a:pt x="9292764" y="1003299"/>
                </a:lnTo>
                <a:lnTo>
                  <a:pt x="9268645" y="952499"/>
                </a:lnTo>
                <a:lnTo>
                  <a:pt x="9244126" y="914399"/>
                </a:lnTo>
                <a:lnTo>
                  <a:pt x="9219210" y="876299"/>
                </a:lnTo>
                <a:lnTo>
                  <a:pt x="9193898" y="838199"/>
                </a:lnTo>
                <a:lnTo>
                  <a:pt x="9168194" y="787399"/>
                </a:lnTo>
                <a:lnTo>
                  <a:pt x="9142101" y="749299"/>
                </a:lnTo>
                <a:lnTo>
                  <a:pt x="9115620" y="711199"/>
                </a:lnTo>
                <a:lnTo>
                  <a:pt x="9088755" y="673099"/>
                </a:lnTo>
                <a:lnTo>
                  <a:pt x="9061508" y="634999"/>
                </a:lnTo>
                <a:lnTo>
                  <a:pt x="9033881" y="584199"/>
                </a:lnTo>
                <a:lnTo>
                  <a:pt x="9005878" y="546099"/>
                </a:lnTo>
                <a:lnTo>
                  <a:pt x="8977501" y="507999"/>
                </a:lnTo>
                <a:lnTo>
                  <a:pt x="8948752" y="469899"/>
                </a:lnTo>
                <a:lnTo>
                  <a:pt x="8919634" y="431799"/>
                </a:lnTo>
                <a:lnTo>
                  <a:pt x="8890150" y="393699"/>
                </a:lnTo>
                <a:lnTo>
                  <a:pt x="8860302" y="355599"/>
                </a:lnTo>
                <a:lnTo>
                  <a:pt x="8830093" y="317500"/>
                </a:lnTo>
                <a:lnTo>
                  <a:pt x="8799526" y="279400"/>
                </a:lnTo>
                <a:lnTo>
                  <a:pt x="8768602" y="241300"/>
                </a:lnTo>
                <a:lnTo>
                  <a:pt x="8737325" y="203200"/>
                </a:lnTo>
                <a:lnTo>
                  <a:pt x="8705698" y="177800"/>
                </a:lnTo>
                <a:lnTo>
                  <a:pt x="8673722" y="139700"/>
                </a:lnTo>
                <a:lnTo>
                  <a:pt x="8641401" y="101600"/>
                </a:lnTo>
                <a:lnTo>
                  <a:pt x="8551536" y="0"/>
                </a:lnTo>
                <a:close/>
              </a:path>
            </a:pathLst>
          </a:custGeom>
          <a:solidFill>
            <a:srgbClr val="595959"/>
          </a:solidFill>
        </p:spPr>
        <p:txBody>
          <a:bodyPr wrap="square" lIns="0" tIns="0" rIns="0" bIns="0" rtlCol="0"/>
          <a:lstStyle/>
          <a:p>
            <a:endParaRPr/>
          </a:p>
        </p:txBody>
      </p:sp>
      <p:sp>
        <p:nvSpPr>
          <p:cNvPr id="4" name="object 4"/>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pc="-10" dirty="0"/>
              <a:t>REFERENCES</a:t>
            </a:r>
          </a:p>
        </p:txBody>
      </p:sp>
      <p:sp>
        <p:nvSpPr>
          <p:cNvPr id="5" name="object 5"/>
          <p:cNvSpPr txBox="1"/>
          <p:nvPr/>
        </p:nvSpPr>
        <p:spPr>
          <a:xfrm>
            <a:off x="2438400" y="1838960"/>
            <a:ext cx="7647940" cy="3780522"/>
          </a:xfrm>
          <a:prstGeom prst="rect">
            <a:avLst/>
          </a:prstGeom>
        </p:spPr>
        <p:txBody>
          <a:bodyPr vert="horz" wrap="square" lIns="0" tIns="35560" rIns="0" bIns="0" rtlCol="0">
            <a:spAutoFit/>
          </a:bodyPr>
          <a:lstStyle/>
          <a:p>
            <a:pPr marL="12700" marR="5080">
              <a:lnSpc>
                <a:spcPts val="1400"/>
              </a:lnSpc>
              <a:spcBef>
                <a:spcPts val="280"/>
              </a:spcBef>
              <a:buFont typeface="Arial"/>
              <a:buChar char="•"/>
              <a:tabLst>
                <a:tab pos="240665" algn="l"/>
                <a:tab pos="241300" algn="l"/>
              </a:tabLst>
            </a:pPr>
            <a:r>
              <a:rPr sz="1200" spc="-10" dirty="0">
                <a:solidFill>
                  <a:schemeClr val="bg1"/>
                </a:solidFill>
                <a:latin typeface="Arial" panose="020B0604020202020204" pitchFamily="34" charset="0"/>
                <a:cs typeface="Arial" panose="020B0604020202020204" pitchFamily="34" charset="0"/>
              </a:rPr>
              <a:t>Coastalcottages, </a:t>
            </a:r>
            <a:r>
              <a:rPr sz="1200" spc="-20" dirty="0">
                <a:solidFill>
                  <a:schemeClr val="bg1"/>
                </a:solidFill>
                <a:latin typeface="Arial" panose="020B0604020202020204" pitchFamily="34" charset="0"/>
                <a:cs typeface="Arial" panose="020B0604020202020204" pitchFamily="34" charset="0"/>
              </a:rPr>
              <a:t>Tenby's </a:t>
            </a:r>
            <a:r>
              <a:rPr sz="1200" dirty="0">
                <a:solidFill>
                  <a:schemeClr val="bg1"/>
                </a:solidFill>
                <a:latin typeface="Arial" panose="020B0604020202020204" pitchFamily="34" charset="0"/>
                <a:cs typeface="Arial" panose="020B0604020202020204" pitchFamily="34" charset="0"/>
              </a:rPr>
              <a:t>Beaches : Our guide </a:t>
            </a:r>
            <a:r>
              <a:rPr sz="1200" spc="-10" dirty="0">
                <a:solidFill>
                  <a:schemeClr val="bg1"/>
                </a:solidFill>
                <a:latin typeface="Arial" panose="020B0604020202020204" pitchFamily="34" charset="0"/>
                <a:cs typeface="Arial" panose="020B0604020202020204" pitchFamily="34" charset="0"/>
              </a:rPr>
              <a:t>to </a:t>
            </a:r>
            <a:r>
              <a:rPr sz="1200" dirty="0">
                <a:solidFill>
                  <a:schemeClr val="bg1"/>
                </a:solidFill>
                <a:latin typeface="Arial" panose="020B0604020202020204" pitchFamily="34" charset="0"/>
                <a:cs typeface="Arial" panose="020B0604020202020204" pitchFamily="34" charset="0"/>
              </a:rPr>
              <a:t>the beaches of </a:t>
            </a:r>
            <a:r>
              <a:rPr sz="1200" spc="-40" dirty="0">
                <a:solidFill>
                  <a:schemeClr val="bg1"/>
                </a:solidFill>
                <a:latin typeface="Arial" panose="020B0604020202020204" pitchFamily="34" charset="0"/>
                <a:cs typeface="Arial" panose="020B0604020202020204" pitchFamily="34" charset="0"/>
              </a:rPr>
              <a:t>Tenby, </a:t>
            </a:r>
            <a:r>
              <a:rPr sz="1200" dirty="0">
                <a:solidFill>
                  <a:schemeClr val="bg1"/>
                </a:solidFill>
                <a:latin typeface="Arial" panose="020B0604020202020204" pitchFamily="34" charset="0"/>
                <a:cs typeface="Arial" panose="020B0604020202020204" pitchFamily="34" charset="0"/>
              </a:rPr>
              <a:t>one of the </a:t>
            </a:r>
            <a:r>
              <a:rPr sz="1200" spc="-5" dirty="0">
                <a:solidFill>
                  <a:schemeClr val="bg1"/>
                </a:solidFill>
                <a:latin typeface="Arial" panose="020B0604020202020204" pitchFamily="34" charset="0"/>
                <a:cs typeface="Arial" panose="020B0604020202020204" pitchFamily="34" charset="0"/>
              </a:rPr>
              <a:t>finest holiday destinations </a:t>
            </a:r>
            <a:r>
              <a:rPr sz="1200" dirty="0">
                <a:solidFill>
                  <a:schemeClr val="bg1"/>
                </a:solidFill>
                <a:latin typeface="Arial" panose="020B0604020202020204" pitchFamily="34" charset="0"/>
                <a:cs typeface="Arial" panose="020B0604020202020204" pitchFamily="34" charset="0"/>
              </a:rPr>
              <a:t>in  the </a:t>
            </a:r>
            <a:r>
              <a:rPr sz="1200" spc="-5" dirty="0">
                <a:solidFill>
                  <a:schemeClr val="bg1"/>
                </a:solidFill>
                <a:latin typeface="Arial" panose="020B0604020202020204" pitchFamily="34" charset="0"/>
                <a:cs typeface="Arial" panose="020B0604020202020204" pitchFamily="34" charset="0"/>
              </a:rPr>
              <a:t>UK, available at </a:t>
            </a:r>
            <a:r>
              <a:rPr sz="1200" u="sng" spc="-10" dirty="0">
                <a:solidFill>
                  <a:schemeClr val="bg1"/>
                </a:solidFill>
                <a:uFill>
                  <a:solidFill>
                    <a:srgbClr val="0563C1"/>
                  </a:solidFill>
                </a:uFill>
                <a:latin typeface="Arial" panose="020B0604020202020204" pitchFamily="34" charset="0"/>
                <a:cs typeface="Arial" panose="020B0604020202020204" pitchFamily="34" charset="0"/>
              </a:rPr>
              <a:t>https://</a:t>
            </a:r>
            <a:r>
              <a:rPr sz="1200" u="sng" spc="-10" dirty="0">
                <a:solidFill>
                  <a:schemeClr val="bg1"/>
                </a:solidFill>
                <a:uFill>
                  <a:solidFill>
                    <a:srgbClr val="0563C1"/>
                  </a:solidFill>
                </a:uFill>
                <a:latin typeface="Arial" panose="020B0604020202020204" pitchFamily="34" charset="0"/>
                <a:cs typeface="Arial" panose="020B0604020202020204" pitchFamily="34" charset="0"/>
                <a:hlinkClick r:id="rId2"/>
              </a:rPr>
              <a:t>www.coastalcottages.co.uk/inspiration/explore/tenbys-beaches/</a:t>
            </a:r>
            <a:r>
              <a:rPr sz="1200" spc="-10"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[Accessed  26/06/2020]</a:t>
            </a:r>
            <a:endParaRPr sz="1200" dirty="0">
              <a:solidFill>
                <a:schemeClr val="bg1"/>
              </a:solidFill>
              <a:latin typeface="Arial" panose="020B0604020202020204" pitchFamily="34" charset="0"/>
              <a:cs typeface="Arial" panose="020B0604020202020204" pitchFamily="34" charset="0"/>
            </a:endParaRPr>
          </a:p>
          <a:p>
            <a:pPr>
              <a:lnSpc>
                <a:spcPct val="100000"/>
              </a:lnSpc>
              <a:buClr>
                <a:srgbClr val="FFFFFF"/>
              </a:buClr>
              <a:buFont typeface="Arial"/>
              <a:buChar char="•"/>
            </a:pPr>
            <a:endParaRPr sz="1600" dirty="0">
              <a:solidFill>
                <a:schemeClr val="bg1"/>
              </a:solidFill>
              <a:latin typeface="Arial" panose="020B0604020202020204" pitchFamily="34" charset="0"/>
              <a:cs typeface="Arial" panose="020B0604020202020204" pitchFamily="34" charset="0"/>
            </a:endParaRPr>
          </a:p>
          <a:p>
            <a:pPr>
              <a:lnSpc>
                <a:spcPct val="100000"/>
              </a:lnSpc>
              <a:spcBef>
                <a:spcPts val="5"/>
              </a:spcBef>
              <a:buClr>
                <a:srgbClr val="FFFFFF"/>
              </a:buClr>
              <a:buFont typeface="Arial"/>
              <a:buChar char="•"/>
            </a:pPr>
            <a:endParaRPr sz="1200" dirty="0">
              <a:solidFill>
                <a:schemeClr val="bg1"/>
              </a:solidFill>
              <a:latin typeface="Arial" panose="020B0604020202020204" pitchFamily="34" charset="0"/>
              <a:cs typeface="Arial" panose="020B0604020202020204" pitchFamily="34" charset="0"/>
            </a:endParaRPr>
          </a:p>
          <a:p>
            <a:pPr marL="12700" marR="65405">
              <a:lnSpc>
                <a:spcPts val="1400"/>
              </a:lnSpc>
              <a:buFont typeface="Arial"/>
              <a:buChar char="•"/>
              <a:tabLst>
                <a:tab pos="240665" algn="l"/>
                <a:tab pos="241300" algn="l"/>
              </a:tabLst>
            </a:pPr>
            <a:r>
              <a:rPr sz="1200" spc="-10" dirty="0">
                <a:solidFill>
                  <a:schemeClr val="bg1"/>
                </a:solidFill>
                <a:latin typeface="Arial" panose="020B0604020202020204" pitchFamily="34" charset="0"/>
                <a:cs typeface="Arial" panose="020B0604020202020204" pitchFamily="34" charset="0"/>
              </a:rPr>
              <a:t>Pembrokeshire </a:t>
            </a:r>
            <a:r>
              <a:rPr sz="1200" spc="-5" dirty="0">
                <a:solidFill>
                  <a:schemeClr val="bg1"/>
                </a:solidFill>
                <a:latin typeface="Arial" panose="020B0604020202020204" pitchFamily="34" charset="0"/>
                <a:cs typeface="Arial" panose="020B0604020202020204" pitchFamily="34" charset="0"/>
              </a:rPr>
              <a:t>Destination Management </a:t>
            </a:r>
            <a:r>
              <a:rPr sz="1200" dirty="0">
                <a:solidFill>
                  <a:schemeClr val="bg1"/>
                </a:solidFill>
                <a:latin typeface="Arial" panose="020B0604020202020204" pitchFamily="34" charset="0"/>
                <a:cs typeface="Arial" panose="020B0604020202020204" pitchFamily="34" charset="0"/>
              </a:rPr>
              <a:t>Plan,(2020), </a:t>
            </a:r>
            <a:r>
              <a:rPr sz="1200" i="1" spc="-5" dirty="0">
                <a:solidFill>
                  <a:schemeClr val="bg1"/>
                </a:solidFill>
                <a:latin typeface="Arial" panose="020B0604020202020204" pitchFamily="34" charset="0"/>
                <a:cs typeface="Arial" panose="020B0604020202020204" pitchFamily="34" charset="0"/>
              </a:rPr>
              <a:t>Current </a:t>
            </a:r>
            <a:r>
              <a:rPr sz="1200" i="1" spc="-15" dirty="0">
                <a:solidFill>
                  <a:schemeClr val="bg1"/>
                </a:solidFill>
                <a:latin typeface="Arial" panose="020B0604020202020204" pitchFamily="34" charset="0"/>
                <a:cs typeface="Arial" panose="020B0604020202020204" pitchFamily="34" charset="0"/>
              </a:rPr>
              <a:t>Market </a:t>
            </a:r>
            <a:r>
              <a:rPr sz="1200" i="1" spc="-10" dirty="0">
                <a:solidFill>
                  <a:schemeClr val="bg1"/>
                </a:solidFill>
                <a:latin typeface="Arial" panose="020B0604020202020204" pitchFamily="34" charset="0"/>
                <a:cs typeface="Arial" panose="020B0604020202020204" pitchFamily="34" charset="0"/>
              </a:rPr>
              <a:t>Assessment</a:t>
            </a:r>
            <a:r>
              <a:rPr sz="1200" spc="-10"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available at </a:t>
            </a:r>
            <a:r>
              <a:rPr sz="1200" u="sng" spc="-5" dirty="0">
                <a:solidFill>
                  <a:schemeClr val="bg1"/>
                </a:solidFill>
                <a:uFill>
                  <a:solidFill>
                    <a:srgbClr val="0563C1"/>
                  </a:solidFill>
                </a:uFill>
                <a:latin typeface="Arial" panose="020B0604020202020204" pitchFamily="34" charset="0"/>
                <a:cs typeface="Arial" panose="020B0604020202020204" pitchFamily="34" charset="0"/>
              </a:rPr>
              <a:t> </a:t>
            </a:r>
            <a:r>
              <a:rPr sz="1200" u="sng" spc="-10" dirty="0">
                <a:solidFill>
                  <a:schemeClr val="bg1"/>
                </a:solidFill>
                <a:uFill>
                  <a:solidFill>
                    <a:srgbClr val="0563C1"/>
                  </a:solidFill>
                </a:uFill>
                <a:latin typeface="Arial" panose="020B0604020202020204" pitchFamily="34" charset="0"/>
                <a:cs typeface="Arial" panose="020B0604020202020204" pitchFamily="34" charset="0"/>
              </a:rPr>
              <a:t>https://</a:t>
            </a:r>
            <a:r>
              <a:rPr sz="1200" u="sng" spc="-10" dirty="0" err="1">
                <a:solidFill>
                  <a:schemeClr val="bg1"/>
                </a:solidFill>
                <a:uFill>
                  <a:solidFill>
                    <a:srgbClr val="0563C1"/>
                  </a:solidFill>
                </a:uFill>
                <a:latin typeface="Arial" panose="020B0604020202020204" pitchFamily="34" charset="0"/>
                <a:cs typeface="Arial" panose="020B0604020202020204" pitchFamily="34" charset="0"/>
                <a:hlinkClick r:id="rId3"/>
              </a:rPr>
              <a:t>www.visitpembrokeshire.com</a:t>
            </a:r>
            <a:r>
              <a:rPr sz="1200" u="sng" spc="-10" dirty="0">
                <a:solidFill>
                  <a:schemeClr val="bg1"/>
                </a:solidFill>
                <a:uFill>
                  <a:solidFill>
                    <a:srgbClr val="0563C1"/>
                  </a:solidFill>
                </a:uFill>
                <a:latin typeface="Arial" panose="020B0604020202020204" pitchFamily="34" charset="0"/>
                <a:cs typeface="Arial" panose="020B0604020202020204" pitchFamily="34" charset="0"/>
                <a:hlinkClick r:id="rId3"/>
              </a:rPr>
              <a:t>/</a:t>
            </a:r>
            <a:r>
              <a:rPr sz="1200" u="sng" spc="-10" dirty="0" err="1">
                <a:solidFill>
                  <a:schemeClr val="bg1"/>
                </a:solidFill>
                <a:uFill>
                  <a:solidFill>
                    <a:srgbClr val="0563C1"/>
                  </a:solidFill>
                </a:uFill>
                <a:latin typeface="Arial" panose="020B0604020202020204" pitchFamily="34" charset="0"/>
                <a:cs typeface="Arial" panose="020B0604020202020204" pitchFamily="34" charset="0"/>
                <a:hlinkClick r:id="rId3"/>
              </a:rPr>
              <a:t>wp</a:t>
            </a:r>
            <a:r>
              <a:rPr sz="1200" u="sng" spc="-10" dirty="0">
                <a:solidFill>
                  <a:schemeClr val="bg1"/>
                </a:solidFill>
                <a:uFill>
                  <a:solidFill>
                    <a:srgbClr val="0563C1"/>
                  </a:solidFill>
                </a:uFill>
                <a:latin typeface="Arial" panose="020B0604020202020204" pitchFamily="34" charset="0"/>
                <a:cs typeface="Arial" panose="020B0604020202020204" pitchFamily="34" charset="0"/>
                <a:hlinkClick r:id="rId3"/>
              </a:rPr>
              <a:t>-content/uploads/</a:t>
            </a:r>
            <a:r>
              <a:rPr sz="1200" u="sng" spc="-10" dirty="0" err="1">
                <a:solidFill>
                  <a:schemeClr val="bg1"/>
                </a:solidFill>
                <a:uFill>
                  <a:solidFill>
                    <a:srgbClr val="0563C1"/>
                  </a:solidFill>
                </a:uFill>
                <a:latin typeface="Arial" panose="020B0604020202020204" pitchFamily="34" charset="0"/>
                <a:cs typeface="Arial" panose="020B0604020202020204" pitchFamily="34" charset="0"/>
                <a:hlinkClick r:id="rId3"/>
              </a:rPr>
              <a:t>Pembrokeshire</a:t>
            </a:r>
            <a:r>
              <a:rPr sz="1200" u="sng" spc="-10" dirty="0">
                <a:solidFill>
                  <a:schemeClr val="bg1"/>
                </a:solidFill>
                <a:uFill>
                  <a:solidFill>
                    <a:srgbClr val="0563C1"/>
                  </a:solidFill>
                </a:uFill>
                <a:latin typeface="Arial" panose="020B0604020202020204" pitchFamily="34" charset="0"/>
                <a:cs typeface="Arial" panose="020B0604020202020204" pitchFamily="34" charset="0"/>
                <a:hlinkClick r:id="rId3"/>
              </a:rPr>
              <a:t>-Destination-Management-Plan-2020- </a:t>
            </a:r>
            <a:r>
              <a:rPr sz="1200" u="sng" spc="-10" dirty="0">
                <a:solidFill>
                  <a:schemeClr val="bg1"/>
                </a:solidFill>
                <a:uFill>
                  <a:solidFill>
                    <a:srgbClr val="0563C1"/>
                  </a:solidFill>
                </a:uFill>
                <a:latin typeface="Arial" panose="020B0604020202020204" pitchFamily="34" charset="0"/>
                <a:cs typeface="Arial" panose="020B0604020202020204" pitchFamily="34" charset="0"/>
              </a:rPr>
              <a:t> </a:t>
            </a:r>
            <a:r>
              <a:rPr sz="1200" u="sng" spc="-5" dirty="0">
                <a:solidFill>
                  <a:schemeClr val="bg1"/>
                </a:solidFill>
                <a:uFill>
                  <a:solidFill>
                    <a:srgbClr val="0563C1"/>
                  </a:solidFill>
                </a:uFill>
                <a:latin typeface="Arial" panose="020B0604020202020204" pitchFamily="34" charset="0"/>
                <a:cs typeface="Arial" panose="020B0604020202020204" pitchFamily="34" charset="0"/>
              </a:rPr>
              <a:t>2025-</a:t>
            </a:r>
            <a:r>
              <a:rPr sz="1200" u="sng" spc="-5" dirty="0" err="1">
                <a:solidFill>
                  <a:schemeClr val="bg1"/>
                </a:solidFill>
                <a:uFill>
                  <a:solidFill>
                    <a:srgbClr val="0563C1"/>
                  </a:solidFill>
                </a:uFill>
                <a:latin typeface="Arial" panose="020B0604020202020204" pitchFamily="34" charset="0"/>
                <a:cs typeface="Arial" panose="020B0604020202020204" pitchFamily="34" charset="0"/>
              </a:rPr>
              <a:t>English.pdf</a:t>
            </a:r>
            <a:r>
              <a:rPr sz="1200" spc="-5" dirty="0">
                <a:solidFill>
                  <a:schemeClr val="bg1"/>
                </a:solidFill>
                <a:latin typeface="Arial" panose="020B0604020202020204" pitchFamily="34" charset="0"/>
                <a:cs typeface="Arial" panose="020B0604020202020204" pitchFamily="34" charset="0"/>
              </a:rPr>
              <a:t> [Accessed</a:t>
            </a:r>
            <a:r>
              <a:rPr sz="1200" spc="35"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26/07/2020]</a:t>
            </a:r>
            <a:endParaRPr sz="1200" dirty="0">
              <a:solidFill>
                <a:schemeClr val="bg1"/>
              </a:solidFill>
              <a:latin typeface="Arial" panose="020B0604020202020204" pitchFamily="34" charset="0"/>
              <a:cs typeface="Arial" panose="020B0604020202020204" pitchFamily="34" charset="0"/>
            </a:endParaRPr>
          </a:p>
          <a:p>
            <a:pPr marL="241300" indent="-228600">
              <a:lnSpc>
                <a:spcPct val="100000"/>
              </a:lnSpc>
              <a:spcBef>
                <a:spcPts val="819"/>
              </a:spcBef>
              <a:buFont typeface="Arial"/>
              <a:buChar char="•"/>
              <a:tabLst>
                <a:tab pos="240665" algn="l"/>
                <a:tab pos="241300" algn="l"/>
              </a:tabLst>
            </a:pPr>
            <a:r>
              <a:rPr sz="1200" dirty="0">
                <a:solidFill>
                  <a:schemeClr val="bg1"/>
                </a:solidFill>
                <a:latin typeface="Arial" panose="020B0604020202020204" pitchFamily="34" charset="0"/>
                <a:cs typeface="Arial" panose="020B0604020202020204" pitchFamily="34" charset="0"/>
              </a:rPr>
              <a:t>The </a:t>
            </a:r>
            <a:r>
              <a:rPr sz="1200" spc="-5" dirty="0">
                <a:solidFill>
                  <a:schemeClr val="bg1"/>
                </a:solidFill>
                <a:latin typeface="Arial" panose="020B0604020202020204" pitchFamily="34" charset="0"/>
                <a:cs typeface="Arial" panose="020B0604020202020204" pitchFamily="34" charset="0"/>
              </a:rPr>
              <a:t>times, </a:t>
            </a:r>
            <a:r>
              <a:rPr sz="1200" dirty="0">
                <a:solidFill>
                  <a:schemeClr val="bg1"/>
                </a:solidFill>
                <a:latin typeface="Arial" panose="020B0604020202020204" pitchFamily="34" charset="0"/>
                <a:cs typeface="Arial" panose="020B0604020202020204" pitchFamily="34" charset="0"/>
              </a:rPr>
              <a:t>(2020), </a:t>
            </a:r>
            <a:r>
              <a:rPr sz="1200" spc="-10" dirty="0">
                <a:solidFill>
                  <a:schemeClr val="bg1"/>
                </a:solidFill>
                <a:latin typeface="Arial" panose="020B0604020202020204" pitchFamily="34" charset="0"/>
                <a:cs typeface="Arial" panose="020B0604020202020204" pitchFamily="34" charset="0"/>
              </a:rPr>
              <a:t>Wales; </a:t>
            </a:r>
            <a:r>
              <a:rPr sz="1200" i="1" spc="-35" dirty="0">
                <a:solidFill>
                  <a:schemeClr val="bg1"/>
                </a:solidFill>
                <a:latin typeface="Arial" panose="020B0604020202020204" pitchFamily="34" charset="0"/>
                <a:cs typeface="Arial" panose="020B0604020202020204" pitchFamily="34" charset="0"/>
              </a:rPr>
              <a:t>Tenby, </a:t>
            </a:r>
            <a:r>
              <a:rPr sz="1200" i="1" spc="-10" dirty="0">
                <a:solidFill>
                  <a:schemeClr val="bg1"/>
                </a:solidFill>
                <a:latin typeface="Arial" panose="020B0604020202020204" pitchFamily="34" charset="0"/>
                <a:cs typeface="Arial" panose="020B0604020202020204" pitchFamily="34" charset="0"/>
              </a:rPr>
              <a:t>Pembrokeshire </a:t>
            </a:r>
            <a:r>
              <a:rPr sz="1200" i="1" dirty="0">
                <a:solidFill>
                  <a:schemeClr val="bg1"/>
                </a:solidFill>
                <a:latin typeface="Arial" panose="020B0604020202020204" pitchFamily="34" charset="0"/>
                <a:cs typeface="Arial" panose="020B0604020202020204" pitchFamily="34" charset="0"/>
              </a:rPr>
              <a:t>— </a:t>
            </a:r>
            <a:r>
              <a:rPr sz="1200" i="1" spc="-5" dirty="0">
                <a:solidFill>
                  <a:schemeClr val="bg1"/>
                </a:solidFill>
                <a:latin typeface="Arial" panose="020B0604020202020204" pitchFamily="34" charset="0"/>
                <a:cs typeface="Arial" panose="020B0604020202020204" pitchFamily="34" charset="0"/>
              </a:rPr>
              <a:t>Best Places </a:t>
            </a:r>
            <a:r>
              <a:rPr sz="1200" i="1" spc="-10" dirty="0">
                <a:solidFill>
                  <a:schemeClr val="bg1"/>
                </a:solidFill>
                <a:latin typeface="Arial" panose="020B0604020202020204" pitchFamily="34" charset="0"/>
                <a:cs typeface="Arial" panose="020B0604020202020204" pitchFamily="34" charset="0"/>
              </a:rPr>
              <a:t>to </a:t>
            </a:r>
            <a:r>
              <a:rPr sz="1200" i="1" spc="-5" dirty="0">
                <a:solidFill>
                  <a:schemeClr val="bg1"/>
                </a:solidFill>
                <a:latin typeface="Arial" panose="020B0604020202020204" pitchFamily="34" charset="0"/>
                <a:cs typeface="Arial" panose="020B0604020202020204" pitchFamily="34" charset="0"/>
              </a:rPr>
              <a:t>Live </a:t>
            </a:r>
            <a:r>
              <a:rPr sz="1200" i="1" dirty="0">
                <a:solidFill>
                  <a:schemeClr val="bg1"/>
                </a:solidFill>
                <a:latin typeface="Arial" panose="020B0604020202020204" pitchFamily="34" charset="0"/>
                <a:cs typeface="Arial" panose="020B0604020202020204" pitchFamily="34" charset="0"/>
              </a:rPr>
              <a:t>in </a:t>
            </a:r>
            <a:r>
              <a:rPr sz="1200" i="1" spc="-5" dirty="0">
                <a:solidFill>
                  <a:schemeClr val="bg1"/>
                </a:solidFill>
                <a:latin typeface="Arial" panose="020B0604020202020204" pitchFamily="34" charset="0"/>
                <a:cs typeface="Arial" panose="020B0604020202020204" pitchFamily="34" charset="0"/>
              </a:rPr>
              <a:t>the </a:t>
            </a:r>
            <a:r>
              <a:rPr sz="1200" i="1" dirty="0">
                <a:solidFill>
                  <a:schemeClr val="bg1"/>
                </a:solidFill>
                <a:latin typeface="Arial" panose="020B0604020202020204" pitchFamily="34" charset="0"/>
                <a:cs typeface="Arial" panose="020B0604020202020204" pitchFamily="34" charset="0"/>
              </a:rPr>
              <a:t>UK 2020</a:t>
            </a:r>
            <a:r>
              <a:rPr sz="1200"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available</a:t>
            </a:r>
            <a:r>
              <a:rPr sz="1200" spc="160"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at</a:t>
            </a:r>
            <a:endParaRPr sz="1200" dirty="0">
              <a:solidFill>
                <a:schemeClr val="bg1"/>
              </a:solidFill>
              <a:latin typeface="Arial" panose="020B0604020202020204" pitchFamily="34" charset="0"/>
              <a:cs typeface="Arial" panose="020B0604020202020204" pitchFamily="34" charset="0"/>
            </a:endParaRPr>
          </a:p>
          <a:p>
            <a:pPr marL="12700" marR="447675">
              <a:lnSpc>
                <a:spcPts val="1400"/>
              </a:lnSpc>
              <a:spcBef>
                <a:spcPts val="1019"/>
              </a:spcBef>
              <a:buClr>
                <a:srgbClr val="FFFFFF"/>
              </a:buClr>
              <a:buFont typeface="Arial"/>
              <a:buChar char="•"/>
              <a:tabLst>
                <a:tab pos="240665" algn="l"/>
                <a:tab pos="241300" algn="l"/>
              </a:tabLst>
            </a:pPr>
            <a:r>
              <a:rPr sz="1200" u="sng" spc="-25" dirty="0">
                <a:solidFill>
                  <a:schemeClr val="bg1"/>
                </a:solidFill>
                <a:uFill>
                  <a:solidFill>
                    <a:srgbClr val="0563C1"/>
                  </a:solidFill>
                </a:uFill>
                <a:latin typeface="Arial" panose="020B0604020202020204" pitchFamily="34" charset="0"/>
                <a:cs typeface="Arial" panose="020B0604020202020204" pitchFamily="34" charset="0"/>
              </a:rPr>
              <a:t> </a:t>
            </a:r>
            <a:r>
              <a:rPr sz="1200" u="sng" spc="-10" dirty="0">
                <a:solidFill>
                  <a:schemeClr val="bg1"/>
                </a:solidFill>
                <a:uFill>
                  <a:solidFill>
                    <a:srgbClr val="0563C1"/>
                  </a:solidFill>
                </a:uFill>
                <a:latin typeface="Arial" panose="020B0604020202020204" pitchFamily="34" charset="0"/>
                <a:cs typeface="Arial" panose="020B0604020202020204" pitchFamily="34" charset="0"/>
              </a:rPr>
              <a:t>https://www.thetimes.co.uk/article/tenby-pembrokeshire-best-places-to-live-in-the-uk-2020-5ndrtjnsb </a:t>
            </a:r>
            <a:r>
              <a:rPr sz="1200" u="sng" spc="-10"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[Accessed</a:t>
            </a:r>
            <a:r>
              <a:rPr sz="1200" spc="5" dirty="0">
                <a:solidFill>
                  <a:schemeClr val="bg1"/>
                </a:solidFill>
                <a:latin typeface="Arial" panose="020B0604020202020204" pitchFamily="34" charset="0"/>
                <a:cs typeface="Arial" panose="020B0604020202020204" pitchFamily="34" charset="0"/>
              </a:rPr>
              <a:t> </a:t>
            </a:r>
            <a:r>
              <a:rPr sz="1200" spc="-5" dirty="0">
                <a:solidFill>
                  <a:schemeClr val="bg1"/>
                </a:solidFill>
                <a:latin typeface="Arial" panose="020B0604020202020204" pitchFamily="34" charset="0"/>
                <a:cs typeface="Arial" panose="020B0604020202020204" pitchFamily="34" charset="0"/>
              </a:rPr>
              <a:t>26/06/2020]</a:t>
            </a:r>
            <a:endParaRPr lang="en-US" sz="1200" spc="-5" dirty="0">
              <a:solidFill>
                <a:schemeClr val="bg1"/>
              </a:solidFill>
              <a:latin typeface="Arial" panose="020B0604020202020204" pitchFamily="34" charset="0"/>
              <a:cs typeface="Arial" panose="020B0604020202020204" pitchFamily="34" charset="0"/>
            </a:endParaRPr>
          </a:p>
          <a:p>
            <a:pPr marL="12700" marR="447675">
              <a:lnSpc>
                <a:spcPts val="1400"/>
              </a:lnSpc>
              <a:spcBef>
                <a:spcPts val="1019"/>
              </a:spcBef>
              <a:buClr>
                <a:srgbClr val="FFFFFF"/>
              </a:buClr>
              <a:buFont typeface="Arial"/>
              <a:buChar char="•"/>
              <a:tabLst>
                <a:tab pos="240665" algn="l"/>
                <a:tab pos="241300" algn="l"/>
              </a:tabLst>
            </a:pPr>
            <a:r>
              <a:rPr lang="en-US" sz="1200" spc="-20" dirty="0" err="1">
                <a:solidFill>
                  <a:schemeClr val="bg1"/>
                </a:solidFill>
                <a:latin typeface="Arial" panose="020B0604020202020204" pitchFamily="34" charset="0"/>
                <a:cs typeface="Arial" panose="020B0604020202020204" pitchFamily="34" charset="0"/>
              </a:rPr>
              <a:t>Tripadvisor</a:t>
            </a:r>
            <a:r>
              <a:rPr lang="en-US" sz="1200" spc="-20" dirty="0">
                <a:solidFill>
                  <a:schemeClr val="bg1"/>
                </a:solidFill>
                <a:latin typeface="Arial" panose="020B0604020202020204" pitchFamily="34" charset="0"/>
                <a:cs typeface="Arial" panose="020B0604020202020204" pitchFamily="34" charset="0"/>
              </a:rPr>
              <a:t>, </a:t>
            </a:r>
            <a:r>
              <a:rPr lang="en-US" sz="1200" dirty="0">
                <a:solidFill>
                  <a:schemeClr val="bg1"/>
                </a:solidFill>
                <a:latin typeface="Arial" panose="020B0604020202020204" pitchFamily="34" charset="0"/>
                <a:cs typeface="Arial" panose="020B0604020202020204" pitchFamily="34" charset="0"/>
              </a:rPr>
              <a:t>(2020), Things </a:t>
            </a:r>
            <a:r>
              <a:rPr lang="en-US" sz="1200" spc="-10" dirty="0">
                <a:solidFill>
                  <a:schemeClr val="bg1"/>
                </a:solidFill>
                <a:latin typeface="Arial" panose="020B0604020202020204" pitchFamily="34" charset="0"/>
                <a:cs typeface="Arial" panose="020B0604020202020204" pitchFamily="34" charset="0"/>
              </a:rPr>
              <a:t>to do, </a:t>
            </a:r>
            <a:r>
              <a:rPr lang="en-US" sz="1200" i="1" spc="-5" dirty="0">
                <a:solidFill>
                  <a:schemeClr val="bg1"/>
                </a:solidFill>
                <a:latin typeface="Arial" panose="020B0604020202020204" pitchFamily="34" charset="0"/>
                <a:cs typeface="Arial" panose="020B0604020202020204" pitchFamily="34" charset="0"/>
              </a:rPr>
              <a:t>The </a:t>
            </a:r>
            <a:r>
              <a:rPr lang="en-US" sz="1200" i="1" spc="-10" dirty="0">
                <a:solidFill>
                  <a:schemeClr val="bg1"/>
                </a:solidFill>
                <a:latin typeface="Arial" panose="020B0604020202020204" pitchFamily="34" charset="0"/>
                <a:cs typeface="Arial" panose="020B0604020202020204" pitchFamily="34" charset="0"/>
              </a:rPr>
              <a:t>Dinosaur Park</a:t>
            </a:r>
            <a:r>
              <a:rPr lang="en-US" sz="1200" spc="-10" dirty="0">
                <a:solidFill>
                  <a:schemeClr val="bg1"/>
                </a:solidFill>
                <a:latin typeface="Arial" panose="020B0604020202020204" pitchFamily="34" charset="0"/>
                <a:cs typeface="Arial" panose="020B0604020202020204" pitchFamily="34" charset="0"/>
              </a:rPr>
              <a:t>, </a:t>
            </a:r>
            <a:r>
              <a:rPr lang="en-US" sz="1200" spc="-5" dirty="0">
                <a:solidFill>
                  <a:schemeClr val="bg1"/>
                </a:solidFill>
                <a:latin typeface="Arial" panose="020B0604020202020204" pitchFamily="34" charset="0"/>
                <a:cs typeface="Arial" panose="020B0604020202020204" pitchFamily="34" charset="0"/>
              </a:rPr>
              <a:t>available at </a:t>
            </a:r>
            <a:r>
              <a:rPr lang="en-US" sz="1200" u="sng" spc="-5" dirty="0">
                <a:solidFill>
                  <a:schemeClr val="bg1"/>
                </a:solidFill>
                <a:uFill>
                  <a:solidFill>
                    <a:srgbClr val="FFFFFF"/>
                  </a:solidFill>
                </a:uFill>
                <a:latin typeface="Arial" panose="020B0604020202020204" pitchFamily="34" charset="0"/>
                <a:cs typeface="Arial" panose="020B0604020202020204" pitchFamily="34" charset="0"/>
              </a:rPr>
              <a:t> </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rPr>
              <a:t>https://</a:t>
            </a:r>
            <a:r>
              <a:rPr lang="en-US" sz="1200" u="sng" spc="-10" dirty="0" err="1">
                <a:solidFill>
                  <a:schemeClr val="bg1"/>
                </a:solidFill>
                <a:uFill>
                  <a:solidFill>
                    <a:srgbClr val="FFFFFF"/>
                  </a:solidFill>
                </a:uFill>
                <a:latin typeface="Arial" panose="020B0604020202020204" pitchFamily="34" charset="0"/>
                <a:cs typeface="Arial" panose="020B0604020202020204" pitchFamily="34" charset="0"/>
                <a:hlinkClick r:id="rId4"/>
              </a:rPr>
              <a:t>www.tripadvisor.co.uk</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hlinkClick r:id="rId4"/>
              </a:rPr>
              <a:t>/</a:t>
            </a:r>
            <a:r>
              <a:rPr lang="en-US" sz="1200" u="sng" spc="-10" dirty="0" err="1">
                <a:solidFill>
                  <a:schemeClr val="bg1"/>
                </a:solidFill>
                <a:uFill>
                  <a:solidFill>
                    <a:srgbClr val="FFFFFF"/>
                  </a:solidFill>
                </a:uFill>
                <a:latin typeface="Arial" panose="020B0604020202020204" pitchFamily="34" charset="0"/>
                <a:cs typeface="Arial" panose="020B0604020202020204" pitchFamily="34" charset="0"/>
                <a:hlinkClick r:id="rId4"/>
              </a:rPr>
              <a:t>Attraction_Review</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hlinkClick r:id="rId4"/>
              </a:rPr>
              <a:t>-</a:t>
            </a:r>
            <a:r>
              <a:rPr lang="en-US" sz="1200" u="sng" spc="-10" dirty="0" err="1">
                <a:solidFill>
                  <a:schemeClr val="bg1"/>
                </a:solidFill>
                <a:uFill>
                  <a:solidFill>
                    <a:srgbClr val="FFFFFF"/>
                  </a:solidFill>
                </a:uFill>
                <a:latin typeface="Arial" panose="020B0604020202020204" pitchFamily="34" charset="0"/>
                <a:cs typeface="Arial" panose="020B0604020202020204" pitchFamily="34" charset="0"/>
                <a:hlinkClick r:id="rId4"/>
              </a:rPr>
              <a:t>g191253</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hlinkClick r:id="rId4"/>
              </a:rPr>
              <a:t>-</a:t>
            </a:r>
            <a:r>
              <a:rPr lang="en-US" sz="1200" u="sng" spc="-10" dirty="0" err="1">
                <a:solidFill>
                  <a:schemeClr val="bg1"/>
                </a:solidFill>
                <a:uFill>
                  <a:solidFill>
                    <a:srgbClr val="FFFFFF"/>
                  </a:solidFill>
                </a:uFill>
                <a:latin typeface="Arial" panose="020B0604020202020204" pitchFamily="34" charset="0"/>
                <a:cs typeface="Arial" panose="020B0604020202020204" pitchFamily="34" charset="0"/>
                <a:hlinkClick r:id="rId4"/>
              </a:rPr>
              <a:t>d296696</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hlinkClick r:id="rId4"/>
              </a:rPr>
              <a:t>-Reviews-</a:t>
            </a:r>
            <a:r>
              <a:rPr lang="en-US" sz="1200" u="sng" spc="-10" dirty="0" err="1">
                <a:solidFill>
                  <a:schemeClr val="bg1"/>
                </a:solidFill>
                <a:uFill>
                  <a:solidFill>
                    <a:srgbClr val="FFFFFF"/>
                  </a:solidFill>
                </a:uFill>
                <a:latin typeface="Arial" panose="020B0604020202020204" pitchFamily="34" charset="0"/>
                <a:cs typeface="Arial" panose="020B0604020202020204" pitchFamily="34" charset="0"/>
                <a:hlinkClick r:id="rId4"/>
              </a:rPr>
              <a:t>The_Dinosaur_Park</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hlinkClick r:id="rId4"/>
              </a:rPr>
              <a:t>- </a:t>
            </a:r>
            <a:r>
              <a:rPr lang="en-US" sz="1200" u="sng" spc="-10" dirty="0">
                <a:solidFill>
                  <a:schemeClr val="bg1"/>
                </a:solidFill>
                <a:uFill>
                  <a:solidFill>
                    <a:srgbClr val="FFFFFF"/>
                  </a:solidFill>
                </a:uFill>
                <a:latin typeface="Arial" panose="020B0604020202020204" pitchFamily="34" charset="0"/>
                <a:cs typeface="Arial" panose="020B0604020202020204" pitchFamily="34" charset="0"/>
              </a:rPr>
              <a:t> </a:t>
            </a:r>
            <a:r>
              <a:rPr lang="en-US" sz="1200" u="sng" spc="-15" dirty="0" err="1">
                <a:solidFill>
                  <a:schemeClr val="bg1"/>
                </a:solidFill>
                <a:uFill>
                  <a:solidFill>
                    <a:srgbClr val="FFFFFF"/>
                  </a:solidFill>
                </a:uFill>
                <a:latin typeface="Arial" panose="020B0604020202020204" pitchFamily="34" charset="0"/>
                <a:cs typeface="Arial" panose="020B0604020202020204" pitchFamily="34" charset="0"/>
              </a:rPr>
              <a:t>Tenby_Pembrokeshire_Wales.html</a:t>
            </a:r>
            <a:r>
              <a:rPr lang="en-US" sz="1200" spc="-15" dirty="0">
                <a:solidFill>
                  <a:schemeClr val="bg1"/>
                </a:solidFill>
                <a:latin typeface="Arial" panose="020B0604020202020204" pitchFamily="34" charset="0"/>
                <a:cs typeface="Arial" panose="020B0604020202020204" pitchFamily="34" charset="0"/>
              </a:rPr>
              <a:t> </a:t>
            </a:r>
            <a:r>
              <a:rPr lang="en-US" sz="1200" spc="-5" dirty="0">
                <a:solidFill>
                  <a:schemeClr val="bg1"/>
                </a:solidFill>
                <a:latin typeface="Arial" panose="020B0604020202020204" pitchFamily="34" charset="0"/>
                <a:cs typeface="Arial" panose="020B0604020202020204" pitchFamily="34" charset="0"/>
              </a:rPr>
              <a:t>[Accessed</a:t>
            </a:r>
            <a:r>
              <a:rPr lang="en-US" sz="1200" spc="25" dirty="0">
                <a:solidFill>
                  <a:schemeClr val="bg1"/>
                </a:solidFill>
                <a:latin typeface="Arial" panose="020B0604020202020204" pitchFamily="34" charset="0"/>
                <a:cs typeface="Arial" panose="020B0604020202020204" pitchFamily="34" charset="0"/>
              </a:rPr>
              <a:t> </a:t>
            </a:r>
            <a:r>
              <a:rPr lang="en-US" sz="1200" spc="-5" dirty="0">
                <a:solidFill>
                  <a:schemeClr val="bg1"/>
                </a:solidFill>
                <a:latin typeface="Arial" panose="020B0604020202020204" pitchFamily="34" charset="0"/>
                <a:cs typeface="Arial" panose="020B0604020202020204" pitchFamily="34" charset="0"/>
              </a:rPr>
              <a:t>26/06/2020]</a:t>
            </a:r>
          </a:p>
          <a:p>
            <a:pPr marL="12700" marR="447675">
              <a:lnSpc>
                <a:spcPts val="1400"/>
              </a:lnSpc>
              <a:spcBef>
                <a:spcPts val="1019"/>
              </a:spcBef>
              <a:buClr>
                <a:srgbClr val="FFFFFF"/>
              </a:buClr>
              <a:buFont typeface="Arial"/>
              <a:buChar char="•"/>
              <a:tabLst>
                <a:tab pos="240665" algn="l"/>
                <a:tab pos="241300" algn="l"/>
              </a:tabLst>
            </a:pPr>
            <a:r>
              <a:rPr lang="en-US" sz="1200" spc="-5" dirty="0">
                <a:solidFill>
                  <a:schemeClr val="bg1"/>
                </a:solidFill>
                <a:latin typeface="Arial" panose="020B0604020202020204" pitchFamily="34" charset="0"/>
                <a:cs typeface="Arial" panose="020B0604020202020204" pitchFamily="34" charset="0"/>
              </a:rPr>
              <a:t>Alexander, L., 2018. The Who, What, Why, &amp; How of Digital Marketing. Available at: </a:t>
            </a:r>
            <a:r>
              <a:rPr lang="en-US" sz="1200" dirty="0">
                <a:solidFill>
                  <a:schemeClr val="bg1"/>
                </a:solidFill>
                <a:latin typeface="Arial" panose="020B0604020202020204" pitchFamily="34" charset="0"/>
                <a:cs typeface="Arial" panose="020B0604020202020204" pitchFamily="34" charset="0"/>
                <a:hlinkClick r:id="rId5"/>
              </a:rPr>
              <a:t>https://</a:t>
            </a:r>
            <a:r>
              <a:rPr lang="en-US" sz="1200" dirty="0" err="1">
                <a:solidFill>
                  <a:schemeClr val="bg1"/>
                </a:solidFill>
                <a:latin typeface="Arial" panose="020B0604020202020204" pitchFamily="34" charset="0"/>
                <a:cs typeface="Arial" panose="020B0604020202020204" pitchFamily="34" charset="0"/>
                <a:hlinkClick r:id="rId5"/>
              </a:rPr>
              <a:t>blog.hubspot.com</a:t>
            </a:r>
            <a:r>
              <a:rPr lang="en-US" sz="1200" dirty="0">
                <a:solidFill>
                  <a:schemeClr val="bg1"/>
                </a:solidFill>
                <a:latin typeface="Arial" panose="020B0604020202020204" pitchFamily="34" charset="0"/>
                <a:cs typeface="Arial" panose="020B0604020202020204" pitchFamily="34" charset="0"/>
                <a:hlinkClick r:id="rId5"/>
              </a:rPr>
              <a:t>/marketing/what-is-digital-marketing</a:t>
            </a:r>
            <a:r>
              <a:rPr lang="en-US" sz="1200" dirty="0">
                <a:solidFill>
                  <a:schemeClr val="bg1"/>
                </a:solidFill>
                <a:latin typeface="Arial" panose="020B0604020202020204" pitchFamily="34" charset="0"/>
                <a:cs typeface="Arial" panose="020B0604020202020204" pitchFamily="34" charset="0"/>
              </a:rPr>
              <a:t> [</a:t>
            </a:r>
            <a:r>
              <a:rPr lang="en-US" sz="1200" spc="-5" dirty="0">
                <a:solidFill>
                  <a:schemeClr val="bg1"/>
                </a:solidFill>
                <a:latin typeface="Arial" panose="020B0604020202020204" pitchFamily="34" charset="0"/>
                <a:cs typeface="Arial" panose="020B0604020202020204" pitchFamily="34" charset="0"/>
              </a:rPr>
              <a:t>Accessed</a:t>
            </a:r>
            <a:r>
              <a:rPr lang="en-US" sz="1200" spc="25" dirty="0">
                <a:solidFill>
                  <a:schemeClr val="bg1"/>
                </a:solidFill>
                <a:latin typeface="Arial" panose="020B0604020202020204" pitchFamily="34" charset="0"/>
                <a:cs typeface="Arial" panose="020B0604020202020204" pitchFamily="34" charset="0"/>
              </a:rPr>
              <a:t> </a:t>
            </a:r>
            <a:r>
              <a:rPr lang="en-US" sz="1200" spc="-5" dirty="0">
                <a:solidFill>
                  <a:schemeClr val="bg1"/>
                </a:solidFill>
                <a:latin typeface="Arial" panose="020B0604020202020204" pitchFamily="34" charset="0"/>
                <a:cs typeface="Arial" panose="020B0604020202020204" pitchFamily="34" charset="0"/>
              </a:rPr>
              <a:t>26/06/2020]</a:t>
            </a:r>
          </a:p>
          <a:p>
            <a:pPr marL="12700" marR="447675">
              <a:lnSpc>
                <a:spcPts val="1400"/>
              </a:lnSpc>
              <a:spcBef>
                <a:spcPts val="1019"/>
              </a:spcBef>
              <a:buClr>
                <a:srgbClr val="FFFFFF"/>
              </a:buClr>
              <a:buFont typeface="Arial"/>
              <a:buChar char="•"/>
              <a:tabLst>
                <a:tab pos="240665" algn="l"/>
                <a:tab pos="241300" algn="l"/>
              </a:tabLst>
            </a:pPr>
            <a:r>
              <a:rPr lang="en-US" sz="1400" dirty="0" err="1">
                <a:solidFill>
                  <a:schemeClr val="bg1"/>
                </a:solidFill>
                <a:latin typeface="Arial" panose="020B0604020202020204" pitchFamily="34" charset="0"/>
                <a:cs typeface="Arial" panose="020B0604020202020204" pitchFamily="34" charset="0"/>
              </a:rPr>
              <a:t>Ciriković</a:t>
            </a:r>
            <a:r>
              <a:rPr lang="en-US" sz="1400" dirty="0">
                <a:solidFill>
                  <a:schemeClr val="bg1"/>
                </a:solidFill>
                <a:latin typeface="Arial" panose="020B0604020202020204" pitchFamily="34" charset="0"/>
                <a:cs typeface="Arial" panose="020B0604020202020204" pitchFamily="34" charset="0"/>
              </a:rPr>
              <a:t>, E., 2014. Marketing mix in tourism. </a:t>
            </a:r>
            <a:r>
              <a:rPr lang="en-US" sz="1400" i="1" dirty="0">
                <a:solidFill>
                  <a:schemeClr val="bg1"/>
                </a:solidFill>
                <a:latin typeface="Arial" panose="020B0604020202020204" pitchFamily="34" charset="0"/>
                <a:cs typeface="Arial" panose="020B0604020202020204" pitchFamily="34" charset="0"/>
              </a:rPr>
              <a:t>Academic Journal of Interdisciplinary Studies</a:t>
            </a:r>
            <a:r>
              <a:rPr lang="en-US" sz="1400" dirty="0">
                <a:solidFill>
                  <a:schemeClr val="bg1"/>
                </a:solidFill>
                <a:latin typeface="Arial" panose="020B0604020202020204" pitchFamily="34" charset="0"/>
                <a:cs typeface="Arial" panose="020B0604020202020204" pitchFamily="34" charset="0"/>
              </a:rPr>
              <a:t>, </a:t>
            </a:r>
            <a:r>
              <a:rPr lang="en-US" sz="1400" i="1" dirty="0">
                <a:solidFill>
                  <a:schemeClr val="bg1"/>
                </a:solidFill>
                <a:latin typeface="Arial" panose="020B0604020202020204" pitchFamily="34" charset="0"/>
                <a:cs typeface="Arial" panose="020B0604020202020204" pitchFamily="34" charset="0"/>
              </a:rPr>
              <a:t>3</a:t>
            </a:r>
            <a:r>
              <a:rPr lang="en-US" sz="1400" dirty="0">
                <a:solidFill>
                  <a:schemeClr val="bg1"/>
                </a:solidFill>
                <a:latin typeface="Arial" panose="020B0604020202020204" pitchFamily="34" charset="0"/>
                <a:cs typeface="Arial" panose="020B0604020202020204" pitchFamily="34" charset="0"/>
              </a:rPr>
              <a:t>(2), </a:t>
            </a:r>
            <a:r>
              <a:rPr lang="en-US" sz="1400" dirty="0" err="1">
                <a:solidFill>
                  <a:schemeClr val="bg1"/>
                </a:solidFill>
                <a:latin typeface="Arial" panose="020B0604020202020204" pitchFamily="34" charset="0"/>
                <a:cs typeface="Arial" panose="020B0604020202020204" pitchFamily="34" charset="0"/>
              </a:rPr>
              <a:t>pp.111</a:t>
            </a:r>
            <a:r>
              <a:rPr lang="en-US" sz="1400" dirty="0">
                <a:solidFill>
                  <a:schemeClr val="bg1"/>
                </a:solidFill>
                <a:latin typeface="Arial" panose="020B0604020202020204" pitchFamily="34" charset="0"/>
                <a:cs typeface="Arial" panose="020B0604020202020204" pitchFamily="34" charset="0"/>
              </a:rPr>
              <a:t>-111.</a:t>
            </a:r>
            <a:endParaRPr sz="1050" dirty="0">
              <a:solidFill>
                <a:schemeClr val="bg1"/>
              </a:solidFill>
              <a:latin typeface="Arial" panose="020B0604020202020204" pitchFamily="34" charset="0"/>
              <a:cs typeface="Arial" panose="020B0604020202020204" pitchFamily="34" charset="0"/>
            </a:endParaRPr>
          </a:p>
        </p:txBody>
      </p:sp>
      <p:sp>
        <p:nvSpPr>
          <p:cNvPr id="7" name="object 7"/>
          <p:cNvSpPr/>
          <p:nvPr/>
        </p:nvSpPr>
        <p:spPr>
          <a:xfrm>
            <a:off x="0" y="0"/>
            <a:ext cx="12192000" cy="6858000"/>
          </a:xfrm>
          <a:custGeom>
            <a:avLst/>
            <a:gdLst/>
            <a:ahLst/>
            <a:cxnLst/>
            <a:rect l="l" t="t" r="r" b="b"/>
            <a:pathLst>
              <a:path w="12192000" h="6858000">
                <a:moveTo>
                  <a:pt x="0" y="0"/>
                </a:moveTo>
                <a:lnTo>
                  <a:pt x="12192000" y="0"/>
                </a:lnTo>
                <a:lnTo>
                  <a:pt x="12192000" y="6858000"/>
                </a:lnTo>
                <a:lnTo>
                  <a:pt x="0" y="6858000"/>
                </a:lnTo>
                <a:lnTo>
                  <a:pt x="0" y="0"/>
                </a:lnTo>
                <a:close/>
              </a:path>
            </a:pathLst>
          </a:custGeom>
          <a:ln w="12700">
            <a:solidFill>
              <a:srgbClr val="000000"/>
            </a:solidFill>
          </a:ln>
        </p:spPr>
        <p:txBody>
          <a:bodyPr wrap="square" lIns="0" tIns="0" rIns="0" bIns="0" rtlCol="0"/>
          <a:lstStyle/>
          <a:p>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590</TotalTime>
  <Words>1503</Words>
  <Application>Microsoft Office PowerPoint</Application>
  <PresentationFormat>Widescreen</PresentationFormat>
  <Paragraphs>87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MARKETING  PLAN</vt:lpstr>
      <vt:lpstr>INTRODUCTION</vt:lpstr>
      <vt:lpstr>MARKET RESEARCH  PLAN</vt:lpstr>
      <vt:lpstr>CUSTOMER VALUE  AND ENGAGEMENT</vt:lpstr>
      <vt:lpstr>MARKETING MIX</vt:lpstr>
      <vt:lpstr>MARKET  SEGMENTATION</vt:lpstr>
      <vt:lpstr>TARGET MARKET</vt:lpstr>
      <vt:lpstr>MARKET POSITION</vt:lpstr>
      <vt:lpstr>THE MARKETING  ENVIRONMENT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PLAN</dc:title>
  <dc:creator>User</dc:creator>
  <cp:lastModifiedBy>User</cp:lastModifiedBy>
  <cp:revision>64</cp:revision>
  <dcterms:created xsi:type="dcterms:W3CDTF">2020-06-27T12:44:26Z</dcterms:created>
  <dcterms:modified xsi:type="dcterms:W3CDTF">2020-07-01T14:17:26Z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2020-06-27T00:00:00Z</vt:filetime>
  </property>
  <property fmtid="{D5CDD505-2E9C-101B-9397-08002B2CF9AE}" pid="3" name="LastSaved">
    <vt:filetime>2020-06-27T00:00:00Z</vt:filetime>
  </property>
</Properties>
</file>