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2" r:id="rId4"/>
  </p:sldMasterIdLst>
  <p:sldIdLst>
    <p:sldId id="256" r:id="rId5"/>
    <p:sldId id="262" r:id="rId6"/>
    <p:sldId id="261" r:id="rId7"/>
    <p:sldId id="258" r:id="rId8"/>
    <p:sldId id="259" r:id="rId9"/>
    <p:sldId id="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650DCB-A7B9-4D06-8599-13A6D64F072C}" v="4" dt="2025-11-16T16:38:37.0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ith Anderson (2513601)" userId="d0d2bc3c-9a1c-44d7-9034-5c63f1ec79d5" providerId="ADAL" clId="{37779036-B772-4996-A97C-65CDC8C47C47}"/>
    <pc:docChg chg="custSel addSld delSld modSld sldOrd">
      <pc:chgData name="Cerith Anderson (2513601)" userId="d0d2bc3c-9a1c-44d7-9034-5c63f1ec79d5" providerId="ADAL" clId="{37779036-B772-4996-A97C-65CDC8C47C47}" dt="2025-11-16T16:47:46.939" v="305" actId="20577"/>
      <pc:docMkLst>
        <pc:docMk/>
      </pc:docMkLst>
      <pc:sldChg chg="addSp modSp mod">
        <pc:chgData name="Cerith Anderson (2513601)" userId="d0d2bc3c-9a1c-44d7-9034-5c63f1ec79d5" providerId="ADAL" clId="{37779036-B772-4996-A97C-65CDC8C47C47}" dt="2025-11-12T22:52:05.570" v="24" actId="1076"/>
        <pc:sldMkLst>
          <pc:docMk/>
          <pc:sldMk cId="2071499362" sldId="256"/>
        </pc:sldMkLst>
        <pc:spChg chg="add mod">
          <ac:chgData name="Cerith Anderson (2513601)" userId="d0d2bc3c-9a1c-44d7-9034-5c63f1ec79d5" providerId="ADAL" clId="{37779036-B772-4996-A97C-65CDC8C47C47}" dt="2025-11-12T22:52:05.570" v="24" actId="1076"/>
          <ac:spMkLst>
            <pc:docMk/>
            <pc:sldMk cId="2071499362" sldId="256"/>
            <ac:spMk id="4" creationId="{F27CAB74-ED6B-7EFE-CEA7-DD2DD4E5E86F}"/>
          </ac:spMkLst>
        </pc:spChg>
      </pc:sldChg>
      <pc:sldChg chg="add del">
        <pc:chgData name="Cerith Anderson (2513601)" userId="d0d2bc3c-9a1c-44d7-9034-5c63f1ec79d5" providerId="ADAL" clId="{37779036-B772-4996-A97C-65CDC8C47C47}" dt="2025-11-16T16:37:56.001" v="34" actId="2696"/>
        <pc:sldMkLst>
          <pc:docMk/>
          <pc:sldMk cId="307725491" sldId="257"/>
        </pc:sldMkLst>
      </pc:sldChg>
      <pc:sldChg chg="modSp del mod ord">
        <pc:chgData name="Cerith Anderson (2513601)" userId="d0d2bc3c-9a1c-44d7-9034-5c63f1ec79d5" providerId="ADAL" clId="{37779036-B772-4996-A97C-65CDC8C47C47}" dt="2025-11-16T16:36:22.471" v="29" actId="2696"/>
        <pc:sldMkLst>
          <pc:docMk/>
          <pc:sldMk cId="1856016939" sldId="257"/>
        </pc:sldMkLst>
      </pc:sldChg>
      <pc:sldChg chg="add">
        <pc:chgData name="Cerith Anderson (2513601)" userId="d0d2bc3c-9a1c-44d7-9034-5c63f1ec79d5" providerId="ADAL" clId="{37779036-B772-4996-A97C-65CDC8C47C47}" dt="2025-11-16T16:35:26.856" v="25" actId="2890"/>
        <pc:sldMkLst>
          <pc:docMk/>
          <pc:sldMk cId="3048081972" sldId="261"/>
        </pc:sldMkLst>
      </pc:sldChg>
      <pc:sldChg chg="addSp delSp modSp new mod">
        <pc:chgData name="Cerith Anderson (2513601)" userId="d0d2bc3c-9a1c-44d7-9034-5c63f1ec79d5" providerId="ADAL" clId="{37779036-B772-4996-A97C-65CDC8C47C47}" dt="2025-11-16T16:47:46.939" v="305" actId="20577"/>
        <pc:sldMkLst>
          <pc:docMk/>
          <pc:sldMk cId="3602041020" sldId="262"/>
        </pc:sldMkLst>
        <pc:spChg chg="add del mod">
          <ac:chgData name="Cerith Anderson (2513601)" userId="d0d2bc3c-9a1c-44d7-9034-5c63f1ec79d5" providerId="ADAL" clId="{37779036-B772-4996-A97C-65CDC8C47C47}" dt="2025-11-16T16:37:43.526" v="33"/>
          <ac:spMkLst>
            <pc:docMk/>
            <pc:sldMk cId="3602041020" sldId="262"/>
            <ac:spMk id="2" creationId="{41DC92A3-7539-C64A-EF12-39591F60B548}"/>
          </ac:spMkLst>
        </pc:spChg>
        <pc:spChg chg="add mod">
          <ac:chgData name="Cerith Anderson (2513601)" userId="d0d2bc3c-9a1c-44d7-9034-5c63f1ec79d5" providerId="ADAL" clId="{37779036-B772-4996-A97C-65CDC8C47C47}" dt="2025-11-16T16:47:46.939" v="305" actId="20577"/>
          <ac:spMkLst>
            <pc:docMk/>
            <pc:sldMk cId="3602041020" sldId="262"/>
            <ac:spMk id="3" creationId="{BB4B4E08-89D9-0FED-F3A5-4B9F5B057ACB}"/>
          </ac:spMkLst>
        </pc:spChg>
      </pc:sldChg>
    </pc:docChg>
  </pc:docChgLst>
  <pc:docChgLst>
    <pc:chgData name="Cerith Anderson (2513601)" userId="S::2513601@student.uwtsd.ac.uk::d0d2bc3c-9a1c-44d7-9034-5c63f1ec79d5" providerId="AD" clId="Web-{6857497A-1E7D-2E2B-858F-72B4107E11BB}"/>
    <pc:docChg chg="modSld">
      <pc:chgData name="Cerith Anderson (2513601)" userId="S::2513601@student.uwtsd.ac.uk::d0d2bc3c-9a1c-44d7-9034-5c63f1ec79d5" providerId="AD" clId="Web-{6857497A-1E7D-2E2B-858F-72B4107E11BB}" dt="2025-11-14T12:38:11.214" v="1" actId="20577"/>
      <pc:docMkLst>
        <pc:docMk/>
      </pc:docMkLst>
      <pc:sldChg chg="modSp">
        <pc:chgData name="Cerith Anderson (2513601)" userId="S::2513601@student.uwtsd.ac.uk::d0d2bc3c-9a1c-44d7-9034-5c63f1ec79d5" providerId="AD" clId="Web-{6857497A-1E7D-2E2B-858F-72B4107E11BB}" dt="2025-11-14T12:38:11.214" v="1" actId="20577"/>
        <pc:sldMkLst>
          <pc:docMk/>
          <pc:sldMk cId="2403783429" sldId="259"/>
        </pc:sldMkLst>
        <pc:spChg chg="mod">
          <ac:chgData name="Cerith Anderson (2513601)" userId="S::2513601@student.uwtsd.ac.uk::d0d2bc3c-9a1c-44d7-9034-5c63f1ec79d5" providerId="AD" clId="Web-{6857497A-1E7D-2E2B-858F-72B4107E11BB}" dt="2025-11-14T12:38:11.214" v="1" actId="20577"/>
          <ac:spMkLst>
            <pc:docMk/>
            <pc:sldMk cId="2403783429" sldId="259"/>
            <ac:spMk id="2" creationId="{395B39F0-5FD6-A166-4D4B-1891FA0E791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11/16/2025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268734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11/16/2025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910924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11/16/2025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8345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11/16/2025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588110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11/16/2025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20126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11/16/2025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866759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11/16/2025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019058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11/16/2025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916577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11/16/2025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133647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11/16/2025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989140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11/16/2025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8298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11/16/2025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1522826"/>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FEFE698F-CDB2-2DA9-77D1-4181BC066A53}"/>
              </a:ext>
            </a:extLst>
          </p:cNvPr>
          <p:cNvPicPr>
            <a:picLocks noChangeAspect="1"/>
          </p:cNvPicPr>
          <p:nvPr/>
        </p:nvPicPr>
        <p:blipFill>
          <a:blip r:embed="rId2">
            <a:alphaModFix/>
          </a:blip>
          <a:srcRect l="9091" t="42677" b="6188"/>
          <a:stretch>
            <a:fillRect/>
          </a:stretch>
        </p:blipFill>
        <p:spPr>
          <a:xfrm>
            <a:off x="1" y="138660"/>
            <a:ext cx="12191999" cy="6857848"/>
          </a:xfrm>
          <a:prstGeom prst="rect">
            <a:avLst/>
          </a:prstGeom>
        </p:spPr>
      </p:pic>
      <p:sp>
        <p:nvSpPr>
          <p:cNvPr id="25" name="Rectangle 24">
            <a:extLst>
              <a:ext uri="{FF2B5EF4-FFF2-40B4-BE49-F238E27FC236}">
                <a16:creationId xmlns:a16="http://schemas.microsoft.com/office/drawing/2014/main" id="{F8B2ECD5-47B1-47AD-AC9D-045064631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648484" y="0"/>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FCB20F-A6CF-198B-BF5F-930839C9731C}"/>
              </a:ext>
            </a:extLst>
          </p:cNvPr>
          <p:cNvSpPr>
            <a:spLocks noGrp="1"/>
          </p:cNvSpPr>
          <p:nvPr>
            <p:ph type="ctrTitle"/>
          </p:nvPr>
        </p:nvSpPr>
        <p:spPr>
          <a:xfrm>
            <a:off x="6614531" y="1371600"/>
            <a:ext cx="4916478" cy="2933952"/>
          </a:xfrm>
        </p:spPr>
        <p:txBody>
          <a:bodyPr anchor="t">
            <a:normAutofit/>
          </a:bodyPr>
          <a:lstStyle/>
          <a:p>
            <a:pPr algn="r"/>
            <a:r>
              <a:rPr lang="en-GB">
                <a:solidFill>
                  <a:srgbClr val="FFFFFF"/>
                </a:solidFill>
              </a:rPr>
              <a:t>BANDURA THE BRIDGE TO COGNITION</a:t>
            </a:r>
          </a:p>
        </p:txBody>
      </p:sp>
      <p:sp>
        <p:nvSpPr>
          <p:cNvPr id="3" name="Subtitle 2">
            <a:extLst>
              <a:ext uri="{FF2B5EF4-FFF2-40B4-BE49-F238E27FC236}">
                <a16:creationId xmlns:a16="http://schemas.microsoft.com/office/drawing/2014/main" id="{ECA26937-F5C4-B061-8A13-7F6FE76E8B63}"/>
              </a:ext>
            </a:extLst>
          </p:cNvPr>
          <p:cNvSpPr>
            <a:spLocks noGrp="1"/>
          </p:cNvSpPr>
          <p:nvPr>
            <p:ph type="subTitle" idx="1"/>
          </p:nvPr>
        </p:nvSpPr>
        <p:spPr>
          <a:xfrm>
            <a:off x="6614532" y="4584879"/>
            <a:ext cx="4916477" cy="1287887"/>
          </a:xfrm>
        </p:spPr>
        <p:txBody>
          <a:bodyPr anchor="b">
            <a:normAutofit/>
          </a:bodyPr>
          <a:lstStyle/>
          <a:p>
            <a:pPr algn="r"/>
            <a:endParaRPr lang="en-GB">
              <a:solidFill>
                <a:srgbClr val="FFFFFF"/>
              </a:solidFill>
            </a:endParaRPr>
          </a:p>
          <a:p>
            <a:pPr algn="r"/>
            <a:endParaRPr lang="en-GB">
              <a:solidFill>
                <a:srgbClr val="FFFFFF"/>
              </a:solidFill>
            </a:endParaRPr>
          </a:p>
        </p:txBody>
      </p:sp>
      <p:cxnSp>
        <p:nvCxnSpPr>
          <p:cNvPr id="36" name="Straight Connector 35">
            <a:extLst>
              <a:ext uri="{FF2B5EF4-FFF2-40B4-BE49-F238E27FC236}">
                <a16:creationId xmlns:a16="http://schemas.microsoft.com/office/drawing/2014/main" id="{F0CE0765-E93C-4D37-9D5F-D464EFB10F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35776"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27CAB74-ED6B-7EFE-CEA7-DD2DD4E5E86F}"/>
              </a:ext>
            </a:extLst>
          </p:cNvPr>
          <p:cNvSpPr txBox="1"/>
          <p:nvPr/>
        </p:nvSpPr>
        <p:spPr>
          <a:xfrm>
            <a:off x="1171173" y="1031001"/>
            <a:ext cx="3619116" cy="2091607"/>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207149936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nodePh="1">
                                  <p:stCondLst>
                                    <p:cond delay="1500"/>
                                  </p:stCondLst>
                                  <p:endCondLst>
                                    <p:cond evt="begin" delay="0">
                                      <p:tn val="8"/>
                                    </p:cond>
                                  </p:end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B4B4E08-89D9-0FED-F3A5-4B9F5B057ACB}"/>
              </a:ext>
            </a:extLst>
          </p:cNvPr>
          <p:cNvSpPr txBox="1"/>
          <p:nvPr/>
        </p:nvSpPr>
        <p:spPr>
          <a:xfrm>
            <a:off x="2042809" y="1964987"/>
            <a:ext cx="7791855" cy="2862322"/>
          </a:xfrm>
          <a:prstGeom prst="rect">
            <a:avLst/>
          </a:prstGeom>
          <a:noFill/>
        </p:spPr>
        <p:txBody>
          <a:bodyPr wrap="square" rtlCol="0">
            <a:spAutoFit/>
          </a:bodyPr>
          <a:lstStyle/>
          <a:p>
            <a:r>
              <a:rPr lang="en-GB" dirty="0"/>
              <a:t>Basic Acknowledgement format of AI tool use </a:t>
            </a:r>
          </a:p>
          <a:p>
            <a:r>
              <a:rPr lang="en-GB" dirty="0"/>
              <a:t>I acknowledge the use of co pilot on week beginning the 10 of </a:t>
            </a:r>
            <a:r>
              <a:rPr lang="en-GB" dirty="0" err="1"/>
              <a:t>november</a:t>
            </a:r>
            <a:r>
              <a:rPr lang="en-GB" dirty="0"/>
              <a:t> to generate images</a:t>
            </a:r>
            <a:r>
              <a:rPr lang="en-GB"/>
              <a:t>. </a:t>
            </a:r>
            <a:endParaRPr lang="en-GB" dirty="0"/>
          </a:p>
          <a:p>
            <a:r>
              <a:rPr lang="en-GB" dirty="0"/>
              <a:t>the prompt(s):  </a:t>
            </a:r>
          </a:p>
          <a:p>
            <a:r>
              <a:rPr lang="en-GB" dirty="0"/>
              <a:t>1. Create image of bandura </a:t>
            </a:r>
          </a:p>
          <a:p>
            <a:r>
              <a:rPr lang="en-GB" dirty="0"/>
              <a:t>2. Create image depicting the </a:t>
            </a:r>
            <a:r>
              <a:rPr lang="en-GB" dirty="0" err="1"/>
              <a:t>bobbo</a:t>
            </a:r>
            <a:r>
              <a:rPr lang="en-GB" dirty="0"/>
              <a:t> doll experiment</a:t>
            </a:r>
          </a:p>
          <a:p>
            <a:endParaRPr lang="en-GB" dirty="0"/>
          </a:p>
          <a:p>
            <a:r>
              <a:rPr lang="en-GB" dirty="0"/>
              <a:t>I confirm that I have not presented any AI generated text as my own work. I confirm I have copies of my drafts, notes, and other resources I used before, and after the use of AI tools which I may be asked to provide in evidence. </a:t>
            </a:r>
          </a:p>
        </p:txBody>
      </p:sp>
    </p:spTree>
    <p:extLst>
      <p:ext uri="{BB962C8B-B14F-4D97-AF65-F5344CB8AC3E}">
        <p14:creationId xmlns:p14="http://schemas.microsoft.com/office/powerpoint/2010/main" val="3602041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3F7FA-9371-2603-E316-AB141773C6A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08392CC-5C3D-AD09-A30D-025FF52E0A07}"/>
              </a:ext>
            </a:extLst>
          </p:cNvPr>
          <p:cNvPicPr>
            <a:picLocks noChangeAspect="1"/>
          </p:cNvPicPr>
          <p:nvPr/>
        </p:nvPicPr>
        <p:blipFill>
          <a:blip r:embed="rId2"/>
          <a:stretch>
            <a:fillRect/>
          </a:stretch>
        </p:blipFill>
        <p:spPr>
          <a:xfrm>
            <a:off x="1136834" y="2367048"/>
            <a:ext cx="5733288" cy="1493520"/>
          </a:xfrm>
          <a:prstGeom prst="rect">
            <a:avLst/>
          </a:prstGeom>
        </p:spPr>
      </p:pic>
      <p:pic>
        <p:nvPicPr>
          <p:cNvPr id="10" name="Picture 9">
            <a:extLst>
              <a:ext uri="{FF2B5EF4-FFF2-40B4-BE49-F238E27FC236}">
                <a16:creationId xmlns:a16="http://schemas.microsoft.com/office/drawing/2014/main" id="{0AF1C4C8-477B-665B-A889-A894393EC20B}"/>
              </a:ext>
            </a:extLst>
          </p:cNvPr>
          <p:cNvPicPr>
            <a:picLocks noChangeAspect="1"/>
          </p:cNvPicPr>
          <p:nvPr/>
        </p:nvPicPr>
        <p:blipFill>
          <a:blip r:embed="rId3"/>
          <a:stretch>
            <a:fillRect/>
          </a:stretch>
        </p:blipFill>
        <p:spPr>
          <a:xfrm>
            <a:off x="7491844" y="145472"/>
            <a:ext cx="4572000" cy="6431973"/>
          </a:xfrm>
          <a:prstGeom prst="rect">
            <a:avLst/>
          </a:prstGeom>
        </p:spPr>
      </p:pic>
      <p:sp>
        <p:nvSpPr>
          <p:cNvPr id="11" name="AutoShape 2" descr="bandura_quote">
            <a:extLst>
              <a:ext uri="{FF2B5EF4-FFF2-40B4-BE49-F238E27FC236}">
                <a16:creationId xmlns:a16="http://schemas.microsoft.com/office/drawing/2014/main" id="{0EFA1378-87DA-F5F2-E2D3-2D23815D463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048081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9C3BE1-047F-9632-9E9D-7AC97D8E8495}"/>
              </a:ext>
            </a:extLst>
          </p:cNvPr>
          <p:cNvSpPr txBox="1"/>
          <p:nvPr/>
        </p:nvSpPr>
        <p:spPr>
          <a:xfrm>
            <a:off x="155864" y="1061546"/>
            <a:ext cx="6577445" cy="3893566"/>
          </a:xfrm>
          <a:prstGeom prst="rect">
            <a:avLst/>
          </a:prstGeom>
          <a:noFill/>
        </p:spPr>
        <p:txBody>
          <a:bodyPr wrap="square" rtlCol="0">
            <a:spAutoFit/>
          </a:bodyPr>
          <a:lstStyle/>
          <a:p>
            <a:pPr>
              <a:lnSpc>
                <a:spcPct val="200000"/>
              </a:lnSpc>
              <a:spcAft>
                <a:spcPts val="800"/>
              </a:spcAft>
              <a:buNone/>
            </a:pPr>
            <a:r>
              <a:rPr lang="en-GB" sz="1800" kern="100" dirty="0">
                <a:effectLst/>
                <a:latin typeface="Times New Roman" panose="02020603050405020304" pitchFamily="18" charset="0"/>
                <a:ea typeface="Times New Roman" panose="02020603050405020304" pitchFamily="18" charset="0"/>
                <a:cs typeface="Arial" panose="020B0604020202020204" pitchFamily="34" charset="0"/>
              </a:rPr>
              <a:t>Now I didn’t set out to overthrow behaviourism. I just thought humans were a bit more complicated than pigeons. So, I introduced what I called social learning theory. In 1961, I conducted what’s now my most infamous study the Bobbo doll experiment. WE let children observe an adult behaving aggressively towards a clown doll, and sure enough many of them copied the behaviour. No rewards, no punishments, just observations.</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A3ED3BE-5F57-8D05-CAC8-3E298DA813ED}"/>
              </a:ext>
            </a:extLst>
          </p:cNvPr>
          <p:cNvPicPr>
            <a:picLocks noChangeAspect="1"/>
          </p:cNvPicPr>
          <p:nvPr/>
        </p:nvPicPr>
        <p:blipFill>
          <a:blip r:embed="rId2"/>
          <a:stretch>
            <a:fillRect/>
          </a:stretch>
        </p:blipFill>
        <p:spPr>
          <a:xfrm>
            <a:off x="6864568" y="1061546"/>
            <a:ext cx="5273564" cy="4982938"/>
          </a:xfrm>
          <a:prstGeom prst="rect">
            <a:avLst/>
          </a:prstGeom>
        </p:spPr>
      </p:pic>
    </p:spTree>
    <p:extLst>
      <p:ext uri="{BB962C8B-B14F-4D97-AF65-F5344CB8AC3E}">
        <p14:creationId xmlns:p14="http://schemas.microsoft.com/office/powerpoint/2010/main" val="3754317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5B39F0-5FD6-A166-4D4B-1891FA0E791E}"/>
              </a:ext>
            </a:extLst>
          </p:cNvPr>
          <p:cNvSpPr txBox="1"/>
          <p:nvPr/>
        </p:nvSpPr>
        <p:spPr>
          <a:xfrm>
            <a:off x="0" y="-1"/>
            <a:ext cx="12192000" cy="5206746"/>
          </a:xfrm>
          <a:prstGeom prst="rect">
            <a:avLst/>
          </a:prstGeom>
          <a:noFill/>
        </p:spPr>
        <p:txBody>
          <a:bodyPr wrap="square" lIns="91440" tIns="45720" rIns="91440" bIns="45720" rtlCol="0" anchor="t">
            <a:spAutoFit/>
          </a:bodyPr>
          <a:lstStyle/>
          <a:p>
            <a:pPr indent="457200">
              <a:lnSpc>
                <a:spcPct val="200000"/>
              </a:lnSpc>
              <a:spcAft>
                <a:spcPts val="800"/>
              </a:spcAft>
              <a:buNone/>
            </a:pPr>
            <a:r>
              <a:rPr lang="en-GB" sz="1800" kern="100" dirty="0">
                <a:effectLst/>
                <a:latin typeface="Times New Roman" panose="02020603050405020304" pitchFamily="18" charset="0"/>
                <a:ea typeface="Times New Roman" panose="02020603050405020304" pitchFamily="18" charset="0"/>
                <a:cs typeface="Arial" panose="020B0604020202020204" pitchFamily="34" charset="0"/>
              </a:rPr>
              <a:t>The implications? Massive. In education, in media, in parenting. If we model violence we spread, it. If we model resilience and empathy, we spread that too.</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a:p>
            <a:pPr>
              <a:lnSpc>
                <a:spcPct val="200000"/>
              </a:lnSpc>
              <a:spcAft>
                <a:spcPts val="800"/>
              </a:spcAft>
              <a:buNone/>
            </a:pPr>
            <a:r>
              <a:rPr lang="en-GB" sz="1800" kern="100" dirty="0">
                <a:effectLst/>
                <a:latin typeface="Aptos" panose="020B0004020202020204" pitchFamily="34" charset="0"/>
                <a:ea typeface="Aptos" panose="020B0004020202020204" pitchFamily="34" charset="0"/>
                <a:cs typeface="Arial" panose="020B0604020202020204" pitchFamily="34" charset="0"/>
              </a:rPr>
              <a:t>As for the ethics of the Bobbo study, I do think we should have had things like informed consent, but things were much different back then. Besides no children were harmed, and none of the dolls were permanently damaged.</a:t>
            </a:r>
          </a:p>
          <a:p>
            <a:pPr indent="457200">
              <a:lnSpc>
                <a:spcPct val="200000"/>
              </a:lnSpc>
              <a:spcAft>
                <a:spcPts val="800"/>
              </a:spcAft>
              <a:buNone/>
            </a:pPr>
            <a:r>
              <a:rPr lang="en-GB" sz="1800" kern="100" dirty="0">
                <a:effectLst/>
                <a:latin typeface="Times New Roman"/>
                <a:ea typeface="Times New Roman" panose="02020603050405020304" pitchFamily="18" charset="0"/>
                <a:cs typeface="Arial"/>
              </a:rPr>
              <a:t>In hindsight, one of the main strengths of my theory is that it finally recognizes humans as active learners, not just responders to rewards and punishments. We watch, think and chose. It helped explain complex behaviours like aggression, empathy, and even the power of media. However, a weakness is that it’s hard to measure internal processes like attention or motivation scientifically. Also, my Bobbo doll studies took place in artificial lab </a:t>
            </a:r>
            <a:r>
              <a:rPr lang="en-GB" kern="100" dirty="0">
                <a:latin typeface="Times New Roman"/>
                <a:ea typeface="Times New Roman" panose="02020603050405020304" pitchFamily="18" charset="0"/>
                <a:cs typeface="Arial"/>
              </a:rPr>
              <a:t>settings</a:t>
            </a:r>
            <a:r>
              <a:rPr lang="en-GB" sz="1800" kern="100" dirty="0">
                <a:effectLst/>
                <a:latin typeface="Times New Roman"/>
                <a:ea typeface="Times New Roman" panose="02020603050405020304" pitchFamily="18" charset="0"/>
                <a:cs typeface="Arial"/>
              </a:rPr>
              <a:t>, so they might not fully reflect real life. Still, I believe the core message stands: people learn by watching others, and this truth has shaped psychology ever since. </a:t>
            </a:r>
            <a:endParaRPr lang="en-GB" sz="1800" kern="100" dirty="0">
              <a:effectLst/>
              <a:latin typeface="Times New Roman"/>
              <a:ea typeface="Aptos" panose="020B0004020202020204" pitchFamily="34" charset="0"/>
              <a:cs typeface="Arial"/>
            </a:endParaRPr>
          </a:p>
        </p:txBody>
      </p:sp>
    </p:spTree>
    <p:extLst>
      <p:ext uri="{BB962C8B-B14F-4D97-AF65-F5344CB8AC3E}">
        <p14:creationId xmlns:p14="http://schemas.microsoft.com/office/powerpoint/2010/main" val="24037834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AEC25C-474F-2581-62FD-7DC4129D1A44}"/>
              </a:ext>
            </a:extLst>
          </p:cNvPr>
          <p:cNvPicPr>
            <a:picLocks noChangeAspect="1"/>
          </p:cNvPicPr>
          <p:nvPr/>
        </p:nvPicPr>
        <p:blipFill>
          <a:blip r:embed="rId2"/>
          <a:stretch>
            <a:fillRect/>
          </a:stretch>
        </p:blipFill>
        <p:spPr>
          <a:xfrm>
            <a:off x="3229356" y="515112"/>
            <a:ext cx="5733288" cy="5827776"/>
          </a:xfrm>
          <a:prstGeom prst="rect">
            <a:avLst/>
          </a:prstGeom>
        </p:spPr>
      </p:pic>
    </p:spTree>
    <p:extLst>
      <p:ext uri="{BB962C8B-B14F-4D97-AF65-F5344CB8AC3E}">
        <p14:creationId xmlns:p14="http://schemas.microsoft.com/office/powerpoint/2010/main" val="1111203741"/>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5" ma:contentTypeDescription="Create a new document." ma:contentTypeScope="" ma:versionID="71f81380d0061c0736962782ee22ccdc">
  <xsd:schema xmlns:xsd="http://www.w3.org/2001/XMLSchema" xmlns:xs="http://www.w3.org/2001/XMLSchema" xmlns:p="http://schemas.microsoft.com/office/2006/metadata/properties" xmlns:ns3="b4f9f7ee-5770-4a14-8925-17f3d16e50b7" targetNamespace="http://schemas.microsoft.com/office/2006/metadata/properties" ma:root="true" ma:fieldsID="21e03a6ef145d090eaae8877153d8d3a" ns3:_="">
    <xsd:import namespace="b4f9f7ee-5770-4a14-8925-17f3d16e50b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b4f9f7ee-5770-4a14-8925-17f3d16e50b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B5A8552-FEE9-417B-A5D7-EFFD56F4C4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f9f7ee-5770-4a14-8925-17f3d16e50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7AEADEB-DA23-4C71-8430-DFEDB9AA975A}">
  <ds:schemaRefs>
    <ds:schemaRef ds:uri="http://www.w3.org/XML/1998/namespace"/>
    <ds:schemaRef ds:uri="http://schemas.microsoft.com/office/2006/documentManagement/types"/>
    <ds:schemaRef ds:uri="http://purl.org/dc/elements/1.1/"/>
    <ds:schemaRef ds:uri="http://purl.org/dc/dcmitype/"/>
    <ds:schemaRef ds:uri="http://schemas.microsoft.com/office/2006/metadata/properties"/>
    <ds:schemaRef ds:uri="b4f9f7ee-5770-4a14-8925-17f3d16e50b7"/>
    <ds:schemaRef ds:uri="http://schemas.openxmlformats.org/package/2006/metadata/core-properti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747E30F5-D857-4AC1-898C-F572A423BF3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88</TotalTime>
  <Words>377</Words>
  <Application>Microsoft Office PowerPoint</Application>
  <PresentationFormat>Widescreen</PresentationFormat>
  <Paragraphs>12</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Aptos</vt:lpstr>
      <vt:lpstr>Arial</vt:lpstr>
      <vt:lpstr>Grandview Display</vt:lpstr>
      <vt:lpstr>Times New Roman</vt:lpstr>
      <vt:lpstr>DashVTI</vt:lpstr>
      <vt:lpstr>BANDURA THE BRIDGE TO COGNITION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Cerith Anderson (2513601)</dc:creator>
  <cp:lastModifiedBy>Cerith Anderson (2513601)</cp:lastModifiedBy>
  <cp:revision>3</cp:revision>
  <dcterms:created xsi:type="dcterms:W3CDTF">2025-11-12T20:18:06Z</dcterms:created>
  <dcterms:modified xsi:type="dcterms:W3CDTF">2025-11-16T16:47:51Z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