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sldIdLst>
    <p:sldId id="256" r:id="rId2"/>
    <p:sldId id="259" r:id="rId3"/>
    <p:sldId id="272" r:id="rId4"/>
    <p:sldId id="273" r:id="rId5"/>
    <p:sldId id="274" r:id="rId6"/>
    <p:sldId id="276" r:id="rId7"/>
    <p:sldId id="262" r:id="rId8"/>
    <p:sldId id="271" r:id="rId9"/>
    <p:sldId id="275" r:id="rId10"/>
    <p:sldId id="263" r:id="rId11"/>
    <p:sldId id="279" r:id="rId12"/>
    <p:sldId id="265" r:id="rId13"/>
    <p:sldId id="260" r:id="rId14"/>
    <p:sldId id="278" r:id="rId15"/>
    <p:sldId id="277" r:id="rId16"/>
    <p:sldId id="267" r:id="rId17"/>
    <p:sldId id="268" r:id="rId18"/>
    <p:sldId id="28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04" autoAdjust="0"/>
    <p:restoredTop sz="94660"/>
  </p:normalViewPr>
  <p:slideViewPr>
    <p:cSldViewPr snapToGrid="0">
      <p:cViewPr varScale="1">
        <p:scale>
          <a:sx n="78" d="100"/>
          <a:sy n="78" d="100"/>
        </p:scale>
        <p:origin x="1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DF2593-E98F-40CB-8EEE-6AA23655F5B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5F9238-82F5-4391-A596-7520B9FF07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/>
            <a:t>Decision making </a:t>
          </a:r>
          <a:endParaRPr lang="en-US" sz="3200" dirty="0"/>
        </a:p>
      </dgm:t>
    </dgm:pt>
    <dgm:pt modelId="{50077BFB-A281-4772-94F4-F52BBD911139}" type="parTrans" cxnId="{5109A5CB-E773-437E-B967-17D5487E2B8A}">
      <dgm:prSet/>
      <dgm:spPr/>
      <dgm:t>
        <a:bodyPr/>
        <a:lstStyle/>
        <a:p>
          <a:endParaRPr lang="en-US"/>
        </a:p>
      </dgm:t>
    </dgm:pt>
    <dgm:pt modelId="{AA026470-F4AB-4418-B00A-BF6B49D7D63E}" type="sibTrans" cxnId="{5109A5CB-E773-437E-B967-17D5487E2B8A}">
      <dgm:prSet/>
      <dgm:spPr/>
      <dgm:t>
        <a:bodyPr/>
        <a:lstStyle/>
        <a:p>
          <a:endParaRPr lang="en-US"/>
        </a:p>
      </dgm:t>
    </dgm:pt>
    <dgm:pt modelId="{8074265F-7C9D-4237-83D1-E9372CDB89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/>
            <a:t>Organisation</a:t>
          </a:r>
          <a:endParaRPr lang="en-US" sz="3200" dirty="0"/>
        </a:p>
      </dgm:t>
    </dgm:pt>
    <dgm:pt modelId="{8F0B9895-CC6F-49A4-96E4-5DB6111B6B62}" type="parTrans" cxnId="{C5AC958D-CB2A-4F16-9C46-BB6F1115911D}">
      <dgm:prSet/>
      <dgm:spPr/>
      <dgm:t>
        <a:bodyPr/>
        <a:lstStyle/>
        <a:p>
          <a:endParaRPr lang="en-US"/>
        </a:p>
      </dgm:t>
    </dgm:pt>
    <dgm:pt modelId="{45B8BDA4-C103-4B0F-B701-16450C0CA6E7}" type="sibTrans" cxnId="{C5AC958D-CB2A-4F16-9C46-BB6F1115911D}">
      <dgm:prSet/>
      <dgm:spPr/>
      <dgm:t>
        <a:bodyPr/>
        <a:lstStyle/>
        <a:p>
          <a:endParaRPr lang="en-US"/>
        </a:p>
      </dgm:t>
    </dgm:pt>
    <dgm:pt modelId="{194F0A75-7CF8-4C28-9491-8F7F59C729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 dirty="0"/>
            <a:t>Active listening </a:t>
          </a:r>
          <a:endParaRPr lang="en-US" sz="3200" dirty="0"/>
        </a:p>
      </dgm:t>
    </dgm:pt>
    <dgm:pt modelId="{8BEAF1B6-DBAB-4248-AC79-8686B587E191}" type="parTrans" cxnId="{0C2EB369-6B44-44AA-8A71-1F1AC9D9D4DC}">
      <dgm:prSet/>
      <dgm:spPr/>
      <dgm:t>
        <a:bodyPr/>
        <a:lstStyle/>
        <a:p>
          <a:endParaRPr lang="en-US"/>
        </a:p>
      </dgm:t>
    </dgm:pt>
    <dgm:pt modelId="{6809187E-AC85-4AD1-A066-EE0F003AD8EB}" type="sibTrans" cxnId="{0C2EB369-6B44-44AA-8A71-1F1AC9D9D4DC}">
      <dgm:prSet/>
      <dgm:spPr/>
      <dgm:t>
        <a:bodyPr/>
        <a:lstStyle/>
        <a:p>
          <a:endParaRPr lang="en-US"/>
        </a:p>
      </dgm:t>
    </dgm:pt>
    <dgm:pt modelId="{92777368-21F8-4606-9A8B-00FCDEB668E7}" type="pres">
      <dgm:prSet presAssocID="{C6DF2593-E98F-40CB-8EEE-6AA23655F5B3}" presName="root" presStyleCnt="0">
        <dgm:presLayoutVars>
          <dgm:dir/>
          <dgm:resizeHandles val="exact"/>
        </dgm:presLayoutVars>
      </dgm:prSet>
      <dgm:spPr/>
    </dgm:pt>
    <dgm:pt modelId="{ECBBFB15-C865-4AF6-8DA4-E6D29655BEB2}" type="pres">
      <dgm:prSet presAssocID="{135F9238-82F5-4391-A596-7520B9FF0780}" presName="compNode" presStyleCnt="0"/>
      <dgm:spPr/>
    </dgm:pt>
    <dgm:pt modelId="{A3011E79-FB94-4932-BBAF-331C70D993D1}" type="pres">
      <dgm:prSet presAssocID="{135F9238-82F5-4391-A596-7520B9FF0780}" presName="bgRect" presStyleLbl="bgShp" presStyleIdx="0" presStyleCnt="3"/>
      <dgm:spPr/>
    </dgm:pt>
    <dgm:pt modelId="{9A6AC017-FFBA-45BF-AEF9-8532A5FBE1DF}" type="pres">
      <dgm:prSet presAssocID="{135F9238-82F5-4391-A596-7520B9FF07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806B617-4D2D-49E2-96DA-DD30727A204A}" type="pres">
      <dgm:prSet presAssocID="{135F9238-82F5-4391-A596-7520B9FF0780}" presName="spaceRect" presStyleCnt="0"/>
      <dgm:spPr/>
    </dgm:pt>
    <dgm:pt modelId="{18D80B90-12EB-46C2-B18B-536B20949015}" type="pres">
      <dgm:prSet presAssocID="{135F9238-82F5-4391-A596-7520B9FF0780}" presName="parTx" presStyleLbl="revTx" presStyleIdx="0" presStyleCnt="3">
        <dgm:presLayoutVars>
          <dgm:chMax val="0"/>
          <dgm:chPref val="0"/>
        </dgm:presLayoutVars>
      </dgm:prSet>
      <dgm:spPr/>
    </dgm:pt>
    <dgm:pt modelId="{F5418ABC-2A26-4B32-BCA2-0D69C9FF1AEB}" type="pres">
      <dgm:prSet presAssocID="{AA026470-F4AB-4418-B00A-BF6B49D7D63E}" presName="sibTrans" presStyleCnt="0"/>
      <dgm:spPr/>
    </dgm:pt>
    <dgm:pt modelId="{87E1C7DD-B250-49B5-865B-FC007A31E853}" type="pres">
      <dgm:prSet presAssocID="{8074265F-7C9D-4237-83D1-E9372CDB893E}" presName="compNode" presStyleCnt="0"/>
      <dgm:spPr/>
    </dgm:pt>
    <dgm:pt modelId="{FB4546BF-403F-4F57-96A4-D3339D5E8CE8}" type="pres">
      <dgm:prSet presAssocID="{8074265F-7C9D-4237-83D1-E9372CDB893E}" presName="bgRect" presStyleLbl="bgShp" presStyleIdx="1" presStyleCnt="3"/>
      <dgm:spPr/>
    </dgm:pt>
    <dgm:pt modelId="{3BD72F6A-C916-4C78-A676-4B7343AC5661}" type="pres">
      <dgm:prSet presAssocID="{8074265F-7C9D-4237-83D1-E9372CDB893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57A17ED-03E0-4B07-9971-AA13DB76ABEA}" type="pres">
      <dgm:prSet presAssocID="{8074265F-7C9D-4237-83D1-E9372CDB893E}" presName="spaceRect" presStyleCnt="0"/>
      <dgm:spPr/>
    </dgm:pt>
    <dgm:pt modelId="{B867D2C8-D7E8-465C-B384-21C50DB6A626}" type="pres">
      <dgm:prSet presAssocID="{8074265F-7C9D-4237-83D1-E9372CDB893E}" presName="parTx" presStyleLbl="revTx" presStyleIdx="1" presStyleCnt="3">
        <dgm:presLayoutVars>
          <dgm:chMax val="0"/>
          <dgm:chPref val="0"/>
        </dgm:presLayoutVars>
      </dgm:prSet>
      <dgm:spPr/>
    </dgm:pt>
    <dgm:pt modelId="{02D1B337-0831-4530-9206-4C170140298B}" type="pres">
      <dgm:prSet presAssocID="{45B8BDA4-C103-4B0F-B701-16450C0CA6E7}" presName="sibTrans" presStyleCnt="0"/>
      <dgm:spPr/>
    </dgm:pt>
    <dgm:pt modelId="{A7ACDB97-DFCF-4227-8024-80060BFC450D}" type="pres">
      <dgm:prSet presAssocID="{194F0A75-7CF8-4C28-9491-8F7F59C7293A}" presName="compNode" presStyleCnt="0"/>
      <dgm:spPr/>
    </dgm:pt>
    <dgm:pt modelId="{CAFECF80-F230-42AF-8E33-12885C280918}" type="pres">
      <dgm:prSet presAssocID="{194F0A75-7CF8-4C28-9491-8F7F59C7293A}" presName="bgRect" presStyleLbl="bgShp" presStyleIdx="2" presStyleCnt="3"/>
      <dgm:spPr/>
    </dgm:pt>
    <dgm:pt modelId="{0D3F0E65-6691-4BE8-81E6-36FA016F8147}" type="pres">
      <dgm:prSet presAssocID="{194F0A75-7CF8-4C28-9491-8F7F59C7293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5C3AA740-3F7D-4662-B0CC-01A851D50F97}" type="pres">
      <dgm:prSet presAssocID="{194F0A75-7CF8-4C28-9491-8F7F59C7293A}" presName="spaceRect" presStyleCnt="0"/>
      <dgm:spPr/>
    </dgm:pt>
    <dgm:pt modelId="{239E1411-1A57-4B1F-9D67-FA9D67F0FAA8}" type="pres">
      <dgm:prSet presAssocID="{194F0A75-7CF8-4C28-9491-8F7F59C7293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17EC424-5F50-462D-A2A4-50D0C4488CFB}" type="presOf" srcId="{C6DF2593-E98F-40CB-8EEE-6AA23655F5B3}" destId="{92777368-21F8-4606-9A8B-00FCDEB668E7}" srcOrd="0" destOrd="0" presId="urn:microsoft.com/office/officeart/2018/2/layout/IconVerticalSolidList"/>
    <dgm:cxn modelId="{53E64A42-2ED6-4B43-9FA3-8A84D880F1BD}" type="presOf" srcId="{8074265F-7C9D-4237-83D1-E9372CDB893E}" destId="{B867D2C8-D7E8-465C-B384-21C50DB6A626}" srcOrd="0" destOrd="0" presId="urn:microsoft.com/office/officeart/2018/2/layout/IconVerticalSolidList"/>
    <dgm:cxn modelId="{0C2EB369-6B44-44AA-8A71-1F1AC9D9D4DC}" srcId="{C6DF2593-E98F-40CB-8EEE-6AA23655F5B3}" destId="{194F0A75-7CF8-4C28-9491-8F7F59C7293A}" srcOrd="2" destOrd="0" parTransId="{8BEAF1B6-DBAB-4248-AC79-8686B587E191}" sibTransId="{6809187E-AC85-4AD1-A066-EE0F003AD8EB}"/>
    <dgm:cxn modelId="{C5AC958D-CB2A-4F16-9C46-BB6F1115911D}" srcId="{C6DF2593-E98F-40CB-8EEE-6AA23655F5B3}" destId="{8074265F-7C9D-4237-83D1-E9372CDB893E}" srcOrd="1" destOrd="0" parTransId="{8F0B9895-CC6F-49A4-96E4-5DB6111B6B62}" sibTransId="{45B8BDA4-C103-4B0F-B701-16450C0CA6E7}"/>
    <dgm:cxn modelId="{21CE30AB-D7AB-4A90-ABBE-D437FD48BA63}" type="presOf" srcId="{135F9238-82F5-4391-A596-7520B9FF0780}" destId="{18D80B90-12EB-46C2-B18B-536B20949015}" srcOrd="0" destOrd="0" presId="urn:microsoft.com/office/officeart/2018/2/layout/IconVerticalSolidList"/>
    <dgm:cxn modelId="{C5F8C0B8-5E42-4568-94ED-AFE167F79AA8}" type="presOf" srcId="{194F0A75-7CF8-4C28-9491-8F7F59C7293A}" destId="{239E1411-1A57-4B1F-9D67-FA9D67F0FAA8}" srcOrd="0" destOrd="0" presId="urn:microsoft.com/office/officeart/2018/2/layout/IconVerticalSolidList"/>
    <dgm:cxn modelId="{5109A5CB-E773-437E-B967-17D5487E2B8A}" srcId="{C6DF2593-E98F-40CB-8EEE-6AA23655F5B3}" destId="{135F9238-82F5-4391-A596-7520B9FF0780}" srcOrd="0" destOrd="0" parTransId="{50077BFB-A281-4772-94F4-F52BBD911139}" sibTransId="{AA026470-F4AB-4418-B00A-BF6B49D7D63E}"/>
    <dgm:cxn modelId="{17120E6B-4F26-4ECB-B12B-81705198B07B}" type="presParOf" srcId="{92777368-21F8-4606-9A8B-00FCDEB668E7}" destId="{ECBBFB15-C865-4AF6-8DA4-E6D29655BEB2}" srcOrd="0" destOrd="0" presId="urn:microsoft.com/office/officeart/2018/2/layout/IconVerticalSolidList"/>
    <dgm:cxn modelId="{CB6663AB-0490-4E48-BE19-C485B2C3FBF8}" type="presParOf" srcId="{ECBBFB15-C865-4AF6-8DA4-E6D29655BEB2}" destId="{A3011E79-FB94-4932-BBAF-331C70D993D1}" srcOrd="0" destOrd="0" presId="urn:microsoft.com/office/officeart/2018/2/layout/IconVerticalSolidList"/>
    <dgm:cxn modelId="{50DF0C12-9DB7-4473-90F7-5F5D85D66086}" type="presParOf" srcId="{ECBBFB15-C865-4AF6-8DA4-E6D29655BEB2}" destId="{9A6AC017-FFBA-45BF-AEF9-8532A5FBE1DF}" srcOrd="1" destOrd="0" presId="urn:microsoft.com/office/officeart/2018/2/layout/IconVerticalSolidList"/>
    <dgm:cxn modelId="{5BCD2690-A53C-47B6-A3D2-0B0F9497597D}" type="presParOf" srcId="{ECBBFB15-C865-4AF6-8DA4-E6D29655BEB2}" destId="{F806B617-4D2D-49E2-96DA-DD30727A204A}" srcOrd="2" destOrd="0" presId="urn:microsoft.com/office/officeart/2018/2/layout/IconVerticalSolidList"/>
    <dgm:cxn modelId="{40719FE9-42C2-41FF-A60E-BAF835C1BCB5}" type="presParOf" srcId="{ECBBFB15-C865-4AF6-8DA4-E6D29655BEB2}" destId="{18D80B90-12EB-46C2-B18B-536B20949015}" srcOrd="3" destOrd="0" presId="urn:microsoft.com/office/officeart/2018/2/layout/IconVerticalSolidList"/>
    <dgm:cxn modelId="{59EA5E4E-8C3B-4338-8378-F083FCC6B591}" type="presParOf" srcId="{92777368-21F8-4606-9A8B-00FCDEB668E7}" destId="{F5418ABC-2A26-4B32-BCA2-0D69C9FF1AEB}" srcOrd="1" destOrd="0" presId="urn:microsoft.com/office/officeart/2018/2/layout/IconVerticalSolidList"/>
    <dgm:cxn modelId="{4DD9A374-4C2A-4DDE-8183-8B4D5619866D}" type="presParOf" srcId="{92777368-21F8-4606-9A8B-00FCDEB668E7}" destId="{87E1C7DD-B250-49B5-865B-FC007A31E853}" srcOrd="2" destOrd="0" presId="urn:microsoft.com/office/officeart/2018/2/layout/IconVerticalSolidList"/>
    <dgm:cxn modelId="{37BBE2F8-F30A-4833-9A52-B09677B91FC7}" type="presParOf" srcId="{87E1C7DD-B250-49B5-865B-FC007A31E853}" destId="{FB4546BF-403F-4F57-96A4-D3339D5E8CE8}" srcOrd="0" destOrd="0" presId="urn:microsoft.com/office/officeart/2018/2/layout/IconVerticalSolidList"/>
    <dgm:cxn modelId="{857AE637-78A1-41D5-AE42-75D7D1E3FF67}" type="presParOf" srcId="{87E1C7DD-B250-49B5-865B-FC007A31E853}" destId="{3BD72F6A-C916-4C78-A676-4B7343AC5661}" srcOrd="1" destOrd="0" presId="urn:microsoft.com/office/officeart/2018/2/layout/IconVerticalSolidList"/>
    <dgm:cxn modelId="{69F95B4F-D4C2-44FA-9CDE-7974775A5046}" type="presParOf" srcId="{87E1C7DD-B250-49B5-865B-FC007A31E853}" destId="{A57A17ED-03E0-4B07-9971-AA13DB76ABEA}" srcOrd="2" destOrd="0" presId="urn:microsoft.com/office/officeart/2018/2/layout/IconVerticalSolidList"/>
    <dgm:cxn modelId="{4AC32031-2E4A-4704-87E3-B0EC6D36C809}" type="presParOf" srcId="{87E1C7DD-B250-49B5-865B-FC007A31E853}" destId="{B867D2C8-D7E8-465C-B384-21C50DB6A626}" srcOrd="3" destOrd="0" presId="urn:microsoft.com/office/officeart/2018/2/layout/IconVerticalSolidList"/>
    <dgm:cxn modelId="{D154BF0A-FB77-4B8C-9884-284BA25ABB01}" type="presParOf" srcId="{92777368-21F8-4606-9A8B-00FCDEB668E7}" destId="{02D1B337-0831-4530-9206-4C170140298B}" srcOrd="3" destOrd="0" presId="urn:microsoft.com/office/officeart/2018/2/layout/IconVerticalSolidList"/>
    <dgm:cxn modelId="{BAB3E166-9384-42E8-9FBE-FC7550CA9AC1}" type="presParOf" srcId="{92777368-21F8-4606-9A8B-00FCDEB668E7}" destId="{A7ACDB97-DFCF-4227-8024-80060BFC450D}" srcOrd="4" destOrd="0" presId="urn:microsoft.com/office/officeart/2018/2/layout/IconVerticalSolidList"/>
    <dgm:cxn modelId="{3D33B4A6-190A-43D2-8C80-F5CE4C20C4EC}" type="presParOf" srcId="{A7ACDB97-DFCF-4227-8024-80060BFC450D}" destId="{CAFECF80-F230-42AF-8E33-12885C280918}" srcOrd="0" destOrd="0" presId="urn:microsoft.com/office/officeart/2018/2/layout/IconVerticalSolidList"/>
    <dgm:cxn modelId="{93545A2E-CA69-492F-8E33-3738DCBA4D67}" type="presParOf" srcId="{A7ACDB97-DFCF-4227-8024-80060BFC450D}" destId="{0D3F0E65-6691-4BE8-81E6-36FA016F8147}" srcOrd="1" destOrd="0" presId="urn:microsoft.com/office/officeart/2018/2/layout/IconVerticalSolidList"/>
    <dgm:cxn modelId="{BCF80F74-3BDF-4263-A072-508748DE8D04}" type="presParOf" srcId="{A7ACDB97-DFCF-4227-8024-80060BFC450D}" destId="{5C3AA740-3F7D-4662-B0CC-01A851D50F97}" srcOrd="2" destOrd="0" presId="urn:microsoft.com/office/officeart/2018/2/layout/IconVerticalSolidList"/>
    <dgm:cxn modelId="{8C549325-012B-4C77-8B9E-DCD0D71ADF43}" type="presParOf" srcId="{A7ACDB97-DFCF-4227-8024-80060BFC450D}" destId="{239E1411-1A57-4B1F-9D67-FA9D67F0FA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011E79-FB94-4932-BBAF-331C70D993D1}">
      <dsp:nvSpPr>
        <dsp:cNvPr id="0" name=""/>
        <dsp:cNvSpPr/>
      </dsp:nvSpPr>
      <dsp:spPr>
        <a:xfrm>
          <a:off x="0" y="662"/>
          <a:ext cx="9125206" cy="15508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6AC017-FFBA-45BF-AEF9-8532A5FBE1DF}">
      <dsp:nvSpPr>
        <dsp:cNvPr id="0" name=""/>
        <dsp:cNvSpPr/>
      </dsp:nvSpPr>
      <dsp:spPr>
        <a:xfrm>
          <a:off x="469144" y="349613"/>
          <a:ext cx="852989" cy="8529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80B90-12EB-46C2-B18B-536B20949015}">
      <dsp:nvSpPr>
        <dsp:cNvPr id="0" name=""/>
        <dsp:cNvSpPr/>
      </dsp:nvSpPr>
      <dsp:spPr>
        <a:xfrm>
          <a:off x="1791278" y="662"/>
          <a:ext cx="7333927" cy="1550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36" tIns="164136" rIns="164136" bIns="164136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Decision making </a:t>
          </a:r>
          <a:endParaRPr lang="en-US" sz="3200" kern="1200" dirty="0"/>
        </a:p>
      </dsp:txBody>
      <dsp:txXfrm>
        <a:off x="1791278" y="662"/>
        <a:ext cx="7333927" cy="1550890"/>
      </dsp:txXfrm>
    </dsp:sp>
    <dsp:sp modelId="{FB4546BF-403F-4F57-96A4-D3339D5E8CE8}">
      <dsp:nvSpPr>
        <dsp:cNvPr id="0" name=""/>
        <dsp:cNvSpPr/>
      </dsp:nvSpPr>
      <dsp:spPr>
        <a:xfrm>
          <a:off x="0" y="1939275"/>
          <a:ext cx="9125206" cy="15508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72F6A-C916-4C78-A676-4B7343AC5661}">
      <dsp:nvSpPr>
        <dsp:cNvPr id="0" name=""/>
        <dsp:cNvSpPr/>
      </dsp:nvSpPr>
      <dsp:spPr>
        <a:xfrm>
          <a:off x="469144" y="2288225"/>
          <a:ext cx="852989" cy="8529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7D2C8-D7E8-465C-B384-21C50DB6A626}">
      <dsp:nvSpPr>
        <dsp:cNvPr id="0" name=""/>
        <dsp:cNvSpPr/>
      </dsp:nvSpPr>
      <dsp:spPr>
        <a:xfrm>
          <a:off x="1791278" y="1939275"/>
          <a:ext cx="7333927" cy="1550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36" tIns="164136" rIns="164136" bIns="164136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Organisation</a:t>
          </a:r>
          <a:endParaRPr lang="en-US" sz="3200" kern="1200" dirty="0"/>
        </a:p>
      </dsp:txBody>
      <dsp:txXfrm>
        <a:off x="1791278" y="1939275"/>
        <a:ext cx="7333927" cy="1550890"/>
      </dsp:txXfrm>
    </dsp:sp>
    <dsp:sp modelId="{CAFECF80-F230-42AF-8E33-12885C280918}">
      <dsp:nvSpPr>
        <dsp:cNvPr id="0" name=""/>
        <dsp:cNvSpPr/>
      </dsp:nvSpPr>
      <dsp:spPr>
        <a:xfrm>
          <a:off x="0" y="3877888"/>
          <a:ext cx="9125206" cy="15508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F0E65-6691-4BE8-81E6-36FA016F8147}">
      <dsp:nvSpPr>
        <dsp:cNvPr id="0" name=""/>
        <dsp:cNvSpPr/>
      </dsp:nvSpPr>
      <dsp:spPr>
        <a:xfrm>
          <a:off x="469144" y="4226838"/>
          <a:ext cx="852989" cy="8529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9E1411-1A57-4B1F-9D67-FA9D67F0FAA8}">
      <dsp:nvSpPr>
        <dsp:cNvPr id="0" name=""/>
        <dsp:cNvSpPr/>
      </dsp:nvSpPr>
      <dsp:spPr>
        <a:xfrm>
          <a:off x="1791278" y="3877888"/>
          <a:ext cx="7333927" cy="1550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36" tIns="164136" rIns="164136" bIns="164136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Active listening </a:t>
          </a:r>
          <a:endParaRPr lang="en-US" sz="3200" kern="1200" dirty="0"/>
        </a:p>
      </dsp:txBody>
      <dsp:txXfrm>
        <a:off x="1791278" y="3877888"/>
        <a:ext cx="7333927" cy="1550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DC3A47-B57A-4310-8413-41118E0F5B1C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27FB75-921C-40CA-8F88-7AEFE6194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6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27FB75-921C-40CA-8F88-7AEFE619485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180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27FB75-921C-40CA-8F88-7AEFE619485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035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7252F4-D55C-83FA-4A43-EC76208E7F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639" y="967417"/>
            <a:ext cx="4063510" cy="3943250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Skills Presentation </a:t>
            </a:r>
            <a:r>
              <a:rPr lang="en-GB" sz="1600" i="0" dirty="0">
                <a:solidFill>
                  <a:srgbClr val="FE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(ECGE4003Q)</a:t>
            </a:r>
            <a:endParaRPr lang="en-GB" sz="16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8" name="Graphic 17" descr="Lecturer">
            <a:extLst>
              <a:ext uri="{FF2B5EF4-FFF2-40B4-BE49-F238E27FC236}">
                <a16:creationId xmlns:a16="http://schemas.microsoft.com/office/drawing/2014/main" id="{9ECC3757-29D7-9681-C694-D19F506616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43011" y="967417"/>
            <a:ext cx="4930468" cy="493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335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8ED54-DE79-4426-4A63-94B53B4CE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347019"/>
            <a:ext cx="8915400" cy="4564203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ED5DAC8-1CE1-E9CD-CD96-63AA4B377E75}"/>
              </a:ext>
            </a:extLst>
          </p:cNvPr>
          <p:cNvSpPr/>
          <p:nvPr/>
        </p:nvSpPr>
        <p:spPr>
          <a:xfrm>
            <a:off x="5142270" y="2348470"/>
            <a:ext cx="3323303" cy="165845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Study Skills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26581CD-41AC-CB3D-C9C7-FF6544D6C577}"/>
              </a:ext>
            </a:extLst>
          </p:cNvPr>
          <p:cNvCxnSpPr>
            <a:cxnSpLocks/>
            <a:stCxn id="4" idx="2"/>
          </p:cNvCxnSpPr>
          <p:nvPr/>
        </p:nvCxnSpPr>
        <p:spPr>
          <a:xfrm flipH="1" flipV="1">
            <a:off x="3810247" y="2946675"/>
            <a:ext cx="1332023" cy="231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45EAA4-0B71-12F6-3AF2-8CEF35AD036C}"/>
              </a:ext>
            </a:extLst>
          </p:cNvPr>
          <p:cNvCxnSpPr>
            <a:cxnSpLocks/>
          </p:cNvCxnSpPr>
          <p:nvPr/>
        </p:nvCxnSpPr>
        <p:spPr>
          <a:xfrm flipH="1" flipV="1">
            <a:off x="6213987" y="1273762"/>
            <a:ext cx="334297" cy="108557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3F1EEF-3C7E-D156-B06C-4D2D3115A0FB}"/>
              </a:ext>
            </a:extLst>
          </p:cNvPr>
          <p:cNvCxnSpPr>
            <a:cxnSpLocks/>
          </p:cNvCxnSpPr>
          <p:nvPr/>
        </p:nvCxnSpPr>
        <p:spPr>
          <a:xfrm flipH="1" flipV="1">
            <a:off x="4788824" y="1895610"/>
            <a:ext cx="767132" cy="7259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9FCEE52-1272-0339-F2BA-AE50ECFA0C04}"/>
              </a:ext>
            </a:extLst>
          </p:cNvPr>
          <p:cNvSpPr txBox="1"/>
          <p:nvPr/>
        </p:nvSpPr>
        <p:spPr>
          <a:xfrm>
            <a:off x="2316569" y="2631763"/>
            <a:ext cx="126621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Writing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3BEA87-432D-113A-F8A6-57E32D653319}"/>
              </a:ext>
            </a:extLst>
          </p:cNvPr>
          <p:cNvSpPr txBox="1"/>
          <p:nvPr/>
        </p:nvSpPr>
        <p:spPr>
          <a:xfrm>
            <a:off x="3017980" y="1273762"/>
            <a:ext cx="265691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Problem-solving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8223CFA-BBF8-9F39-8806-6AA0CFB2C574}"/>
              </a:ext>
            </a:extLst>
          </p:cNvPr>
          <p:cNvSpPr txBox="1"/>
          <p:nvPr/>
        </p:nvSpPr>
        <p:spPr>
          <a:xfrm>
            <a:off x="5674899" y="575280"/>
            <a:ext cx="151176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0333CB5-DF7E-086B-B736-710554EFFBC5}"/>
              </a:ext>
            </a:extLst>
          </p:cNvPr>
          <p:cNvCxnSpPr>
            <a:cxnSpLocks/>
          </p:cNvCxnSpPr>
          <p:nvPr/>
        </p:nvCxnSpPr>
        <p:spPr>
          <a:xfrm flipV="1">
            <a:off x="7587133" y="1577918"/>
            <a:ext cx="259224" cy="869767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A40CE7-4194-7558-8132-E930C062B120}"/>
              </a:ext>
            </a:extLst>
          </p:cNvPr>
          <p:cNvCxnSpPr>
            <a:cxnSpLocks/>
          </p:cNvCxnSpPr>
          <p:nvPr/>
        </p:nvCxnSpPr>
        <p:spPr>
          <a:xfrm flipV="1">
            <a:off x="8261237" y="2203071"/>
            <a:ext cx="998610" cy="58040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E900947-DFF7-640A-281A-6B45AF1C79D6}"/>
              </a:ext>
            </a:extLst>
          </p:cNvPr>
          <p:cNvCxnSpPr>
            <a:cxnSpLocks/>
          </p:cNvCxnSpPr>
          <p:nvPr/>
        </p:nvCxnSpPr>
        <p:spPr>
          <a:xfrm>
            <a:off x="8410209" y="3414104"/>
            <a:ext cx="905002" cy="9117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C558DD2E-4946-BDBE-EBBE-61878759A4C1}"/>
              </a:ext>
            </a:extLst>
          </p:cNvPr>
          <p:cNvSpPr txBox="1"/>
          <p:nvPr/>
        </p:nvSpPr>
        <p:spPr>
          <a:xfrm>
            <a:off x="7472516" y="1097038"/>
            <a:ext cx="213027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Note-taking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35C057B-26E2-A1CE-E057-D2A583B007E4}"/>
              </a:ext>
            </a:extLst>
          </p:cNvPr>
          <p:cNvSpPr txBox="1"/>
          <p:nvPr/>
        </p:nvSpPr>
        <p:spPr>
          <a:xfrm>
            <a:off x="9361678" y="1916668"/>
            <a:ext cx="24963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94798E8-F518-7EFC-3EBA-6354B2828D95}"/>
              </a:ext>
            </a:extLst>
          </p:cNvPr>
          <p:cNvSpPr txBox="1"/>
          <p:nvPr/>
        </p:nvSpPr>
        <p:spPr>
          <a:xfrm>
            <a:off x="9378014" y="3354327"/>
            <a:ext cx="146500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255DAA6-EF31-AAAF-EBE5-B3DFE9B09D16}"/>
              </a:ext>
            </a:extLst>
          </p:cNvPr>
          <p:cNvSpPr txBox="1"/>
          <p:nvPr/>
        </p:nvSpPr>
        <p:spPr>
          <a:xfrm>
            <a:off x="7384026" y="4791986"/>
            <a:ext cx="287101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A7FCDE6-48D3-B067-01EA-7122F93CA782}"/>
              </a:ext>
            </a:extLst>
          </p:cNvPr>
          <p:cNvSpPr txBox="1"/>
          <p:nvPr/>
        </p:nvSpPr>
        <p:spPr>
          <a:xfrm>
            <a:off x="4638518" y="4924040"/>
            <a:ext cx="21803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F7D226D-F7FC-EDD7-1D94-602BA5E549EF}"/>
              </a:ext>
            </a:extLst>
          </p:cNvPr>
          <p:cNvSpPr txBox="1"/>
          <p:nvPr/>
        </p:nvSpPr>
        <p:spPr>
          <a:xfrm>
            <a:off x="2508406" y="4159587"/>
            <a:ext cx="21139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7929615-D9FD-D781-A7A1-CDA8B71405BF}"/>
              </a:ext>
            </a:extLst>
          </p:cNvPr>
          <p:cNvCxnSpPr>
            <a:cxnSpLocks/>
            <a:endCxn id="4" idx="3"/>
          </p:cNvCxnSpPr>
          <p:nvPr/>
        </p:nvCxnSpPr>
        <p:spPr>
          <a:xfrm flipV="1">
            <a:off x="4292632" y="3764052"/>
            <a:ext cx="1336324" cy="49285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DC2F82D-DFC9-0B1C-4A64-1C69E1D94BDA}"/>
              </a:ext>
            </a:extLst>
          </p:cNvPr>
          <p:cNvCxnSpPr>
            <a:cxnSpLocks/>
          </p:cNvCxnSpPr>
          <p:nvPr/>
        </p:nvCxnSpPr>
        <p:spPr>
          <a:xfrm>
            <a:off x="7716745" y="3864968"/>
            <a:ext cx="693464" cy="869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7E0259E-F4F6-432D-E3AC-DDCC34A1E5BD}"/>
              </a:ext>
            </a:extLst>
          </p:cNvPr>
          <p:cNvCxnSpPr>
            <a:cxnSpLocks/>
          </p:cNvCxnSpPr>
          <p:nvPr/>
        </p:nvCxnSpPr>
        <p:spPr>
          <a:xfrm flipV="1">
            <a:off x="6096000" y="3989572"/>
            <a:ext cx="349980" cy="83790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451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6BCF43-5974-9BCD-D8A4-9BF7CA020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7753645"/>
              </p:ext>
            </p:extLst>
          </p:nvPr>
        </p:nvGraphicFramePr>
        <p:xfrm>
          <a:off x="2379406" y="481781"/>
          <a:ext cx="9125206" cy="54294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6808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5" name="Rectangle 194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132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8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9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0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1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6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5" name="Group 144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146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7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8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9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0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1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6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7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FC51BA-3A0B-F633-4C10-00279BDBD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73270"/>
            <a:ext cx="6845092" cy="128089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9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38A31-6C94-789F-4992-BDFA31668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9961" y="2232846"/>
            <a:ext cx="7735019" cy="42594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“Decision-making is simply the process of making a choice” </a:t>
            </a:r>
            <a:r>
              <a:rPr lang="en-GB" sz="24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(McKinsey and Company, 2023)</a:t>
            </a: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6" name="Picture 5" descr="Wood human figure">
            <a:extLst>
              <a:ext uri="{FF2B5EF4-FFF2-40B4-BE49-F238E27FC236}">
                <a16:creationId xmlns:a16="http://schemas.microsoft.com/office/drawing/2014/main" id="{19845AB1-1174-B28C-1180-8F30A67639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5" r="52665" b="-2"/>
          <a:stretch/>
        </p:blipFill>
        <p:spPr>
          <a:xfrm>
            <a:off x="-96928" y="9223"/>
            <a:ext cx="28415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845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43BDC0-302E-BA47-3F04-C0BDFBE65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6449" y="624110"/>
            <a:ext cx="7785551" cy="1280890"/>
          </a:xfrm>
        </p:spPr>
        <p:txBody>
          <a:bodyPr>
            <a:norm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The 7-Step Decision-Making Process.</a:t>
            </a:r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FEF80CFF-F37D-15A0-4D20-3F4A4B3F71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517" r="19003" b="-2"/>
          <a:stretch/>
        </p:blipFill>
        <p:spPr>
          <a:xfrm>
            <a:off x="-1554" y="1730"/>
            <a:ext cx="2720544" cy="6858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3D7FA-EAB0-3EB1-93AE-3AAF22E7C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114" y="1264555"/>
            <a:ext cx="7261931" cy="5266100"/>
          </a:xfrm>
        </p:spPr>
        <p:txBody>
          <a:bodyPr>
            <a:noAutofit/>
          </a:bodyPr>
          <a:lstStyle/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1: Clarify and define the problem.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22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2: Establish SMART goals. </a:t>
            </a:r>
            <a:b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3: Generate solutions.</a:t>
            </a: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22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4: Evaluate and compare.</a:t>
            </a: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22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5: Decide on a feasible and appropriate solution.</a:t>
            </a: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22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6: Implement solution.</a:t>
            </a: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endParaRPr lang="en-GB" sz="22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7: Evaluate outcome.</a:t>
            </a:r>
            <a:br>
              <a:rPr lang="en-GB" sz="22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(Kress, 2020)</a:t>
            </a:r>
          </a:p>
        </p:txBody>
      </p:sp>
    </p:spTree>
    <p:extLst>
      <p:ext uri="{BB962C8B-B14F-4D97-AF65-F5344CB8AC3E}">
        <p14:creationId xmlns:p14="http://schemas.microsoft.com/office/powerpoint/2010/main" val="348018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081D1-C6DE-2BD7-903B-BAA696BA1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7124" y="658762"/>
            <a:ext cx="9449670" cy="4721519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GB" b="0" dirty="0">
              <a:solidFill>
                <a:schemeClr val="tx1"/>
              </a:solidFill>
              <a:effectLst/>
            </a:endParaRPr>
          </a:p>
          <a:p>
            <a:pPr marL="0" indent="0" algn="ctr">
              <a:buNone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</a:rPr>
              <a:t>“Effective decision-making at work not only leads to empowerment and confidence but also paves the way for professional growth and success.”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</a:rPr>
              <a:t>(Kahneman,2011)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291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2E73B6-D7AF-7CBD-45B9-5E8579C30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2992" y="668880"/>
            <a:ext cx="6845092" cy="128089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FA742030-0B2C-9C8B-A659-8E1A75C798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991" r="32529" b="-2"/>
          <a:stretch/>
        </p:blipFill>
        <p:spPr>
          <a:xfrm>
            <a:off x="-1554" y="1730"/>
            <a:ext cx="2720544" cy="6858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8CAF4-1092-413E-3C94-26AC29964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92" y="1745257"/>
            <a:ext cx="7333637" cy="450028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in employability… Why?</a:t>
            </a:r>
          </a:p>
          <a:p>
            <a:pPr marL="0" indent="0">
              <a:buNone/>
            </a:pPr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Builds confidence and independence.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Increases problem-solving skills.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Enhances efficiency and productivity.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43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66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80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E90F66AE-0D20-745F-7CB3-98AB5850FB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625" r="38061"/>
          <a:stretch/>
        </p:blipFill>
        <p:spPr>
          <a:xfrm>
            <a:off x="-1554" y="1730"/>
            <a:ext cx="2720544" cy="6858000"/>
          </a:xfrm>
          <a:prstGeom prst="rect">
            <a:avLst/>
          </a:prstGeom>
        </p:spPr>
      </p:pic>
      <p:sp>
        <p:nvSpPr>
          <p:cNvPr id="93" name="Rectangle 92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5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20D11-1471-F57E-4574-71688AAE4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528" y="706392"/>
            <a:ext cx="7167569" cy="3533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9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  <a:p>
            <a:endParaRPr lang="en-GB" sz="2800" b="1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in a Youth Work setting…Why?</a:t>
            </a:r>
          </a:p>
          <a:p>
            <a:pPr marL="0" indent="0">
              <a:buNone/>
            </a:pPr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Resolving issues.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Promotes well-being.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Positive influence.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974B8B7-DA2D-5D0E-5A89-50AA957E151C}"/>
              </a:ext>
            </a:extLst>
          </p:cNvPr>
          <p:cNvSpPr txBox="1"/>
          <p:nvPr/>
        </p:nvSpPr>
        <p:spPr>
          <a:xfrm>
            <a:off x="4007743" y="4707760"/>
            <a:ext cx="788907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Action points for own personal development.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-Reflect.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138930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0C9B6-63CA-C161-E487-799A7BDF8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9640" y="670036"/>
            <a:ext cx="9351347" cy="45936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i="1" u="sng" strike="noStrike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 marL="0" indent="0">
              <a:buNone/>
            </a:pPr>
            <a:endParaRPr lang="en-GB" sz="3200" i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3200" i="0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200" b="1" i="0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“Able to plan things carefully, keep things tidy, and work effectively”. </a:t>
            </a:r>
            <a:r>
              <a:rPr lang="en-GB" sz="2400" b="1" i="0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(Cambridge Dictionary)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981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7" name="Rectangle 236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39" name="Group 238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240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1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2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3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4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5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8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9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0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1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3" name="Group 252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54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5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7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8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9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0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1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2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3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4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5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38DD5B-F2C9-3BB1-E049-ED548F8B5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5588" y="645261"/>
            <a:ext cx="6845092" cy="665088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</p:txBody>
      </p:sp>
      <p:pic>
        <p:nvPicPr>
          <p:cNvPr id="157" name="Picture 156" descr="People at the meeting desk">
            <a:extLst>
              <a:ext uri="{FF2B5EF4-FFF2-40B4-BE49-F238E27FC236}">
                <a16:creationId xmlns:a16="http://schemas.microsoft.com/office/drawing/2014/main" id="{1582F2D9-5070-125B-1075-694E018765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17" r="43369"/>
          <a:stretch/>
        </p:blipFill>
        <p:spPr>
          <a:xfrm>
            <a:off x="-1554" y="1730"/>
            <a:ext cx="2720544" cy="6858000"/>
          </a:xfrm>
          <a:prstGeom prst="rect">
            <a:avLst/>
          </a:prstGeom>
        </p:spPr>
      </p:pic>
      <p:sp>
        <p:nvSpPr>
          <p:cNvPr id="267" name="Rectangle 266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9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464A3-5D9C-24C3-AA1B-78ED8E91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2739" y="1488439"/>
            <a:ext cx="7090791" cy="4512196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in employability…Why?</a:t>
            </a:r>
          </a:p>
          <a:p>
            <a:pPr marL="0" indent="0">
              <a:buNone/>
            </a:pPr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Efficiency.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Productivity.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Time management.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201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A6FD9-A379-CC17-E3C8-B7E0B5188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7088" y="2725995"/>
            <a:ext cx="9557825" cy="14060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“Good organisation is a key way of saving time.” (Cottrell 2014)</a:t>
            </a:r>
          </a:p>
        </p:txBody>
      </p:sp>
    </p:spTree>
    <p:extLst>
      <p:ext uri="{BB962C8B-B14F-4D97-AF65-F5344CB8AC3E}">
        <p14:creationId xmlns:p14="http://schemas.microsoft.com/office/powerpoint/2010/main" val="37009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8" name="Rectangle 237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40" name="Group 239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241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2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3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4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5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8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9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0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1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2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4" name="Group 253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55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6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7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8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9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0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1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2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3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4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5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6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234" name="Picture 233">
            <a:extLst>
              <a:ext uri="{FF2B5EF4-FFF2-40B4-BE49-F238E27FC236}">
                <a16:creationId xmlns:a16="http://schemas.microsoft.com/office/drawing/2014/main" id="{3A438F0A-7FAA-C921-B12D-20906E16E1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43" r="36543"/>
          <a:stretch/>
        </p:blipFill>
        <p:spPr>
          <a:xfrm>
            <a:off x="-1554" y="1730"/>
            <a:ext cx="2720544" cy="6858000"/>
          </a:xfrm>
          <a:prstGeom prst="rect">
            <a:avLst/>
          </a:prstGeom>
        </p:spPr>
      </p:pic>
      <p:sp>
        <p:nvSpPr>
          <p:cNvPr id="268" name="Rectangle 267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0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9C416-FEF6-069A-4077-82687453E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5157" y="714375"/>
            <a:ext cx="7043720" cy="390482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Clr>
                <a:srgbClr val="F5E835"/>
              </a:buClr>
              <a:buNone/>
            </a:pPr>
            <a:r>
              <a:rPr lang="en-GB" sz="3600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 marL="0" indent="0">
              <a:lnSpc>
                <a:spcPct val="90000"/>
              </a:lnSpc>
              <a:buClr>
                <a:srgbClr val="F5E835"/>
              </a:buClr>
              <a:buNone/>
            </a:pPr>
            <a:endParaRPr lang="en-GB" sz="28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Clr>
                <a:srgbClr val="F5E835"/>
              </a:buClr>
              <a:buNone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in a Youth Work setting…Why?</a:t>
            </a: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Plan and prepare.</a:t>
            </a:r>
          </a:p>
          <a:p>
            <a:pPr marL="0" indent="0">
              <a:lnSpc>
                <a:spcPct val="90000"/>
              </a:lnSpc>
              <a:buClr>
                <a:srgbClr val="F5E835"/>
              </a:buClr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Well-being and Safety of Young People.</a:t>
            </a:r>
          </a:p>
          <a:p>
            <a:pPr marL="0" indent="0">
              <a:lnSpc>
                <a:spcPct val="90000"/>
              </a:lnSpc>
              <a:buClr>
                <a:srgbClr val="F5E835"/>
              </a:buClr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Improves Young People’s organisational skills.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Clr>
                <a:srgbClr val="F5E835"/>
              </a:buClr>
              <a:buNone/>
            </a:pPr>
            <a:endParaRPr lang="en-GB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93A329-A212-697B-4324-B586EB5749C3}"/>
              </a:ext>
            </a:extLst>
          </p:cNvPr>
          <p:cNvSpPr txBox="1"/>
          <p:nvPr/>
        </p:nvSpPr>
        <p:spPr>
          <a:xfrm>
            <a:off x="4119465" y="4722938"/>
            <a:ext cx="7923852" cy="164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buClr>
                <a:srgbClr val="F5E835"/>
              </a:buClr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Action points for own personal development.</a:t>
            </a:r>
          </a:p>
          <a:p>
            <a:pPr marL="0" indent="0">
              <a:lnSpc>
                <a:spcPct val="90000"/>
              </a:lnSpc>
              <a:buClr>
                <a:srgbClr val="F5E835"/>
              </a:buClr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8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Colour </a:t>
            </a:r>
            <a:r>
              <a:rPr lang="en-GB" sz="28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coding.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Time management.</a:t>
            </a:r>
          </a:p>
        </p:txBody>
      </p:sp>
    </p:spTree>
    <p:extLst>
      <p:ext uri="{BB962C8B-B14F-4D97-AF65-F5344CB8AC3E}">
        <p14:creationId xmlns:p14="http://schemas.microsoft.com/office/powerpoint/2010/main" val="3577047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124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0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2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138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9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0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1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4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5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6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7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8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9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4C5DEA-A14E-9FF1-4E1B-0B7B7D22C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i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</p:txBody>
      </p:sp>
      <p:pic>
        <p:nvPicPr>
          <p:cNvPr id="43" name="Picture 42" descr="Two telephones communicating">
            <a:extLst>
              <a:ext uri="{FF2B5EF4-FFF2-40B4-BE49-F238E27FC236}">
                <a16:creationId xmlns:a16="http://schemas.microsoft.com/office/drawing/2014/main" id="{63FD5370-2E50-8A7C-E785-DBBF1A3F68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593" r="39655"/>
          <a:stretch/>
        </p:blipFill>
        <p:spPr>
          <a:xfrm>
            <a:off x="-1324" y="9223"/>
            <a:ext cx="2711349" cy="6858000"/>
          </a:xfrm>
          <a:prstGeom prst="rect">
            <a:avLst/>
          </a:prstGeom>
        </p:spPr>
      </p:pic>
      <p:sp>
        <p:nvSpPr>
          <p:cNvPr id="151" name="Rectangle 150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3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C29F0-B73C-BCBF-091F-F41DF5E81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9520" y="1815087"/>
            <a:ext cx="6847944" cy="440688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in employability…Why?</a:t>
            </a:r>
          </a:p>
          <a:p>
            <a:pPr marL="0" indent="0">
              <a:buNone/>
            </a:pPr>
            <a:endParaRPr lang="en-GB" sz="28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Show respect and care.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Increases professional relationships.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Improves performance.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23052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3963E-E4A1-28B4-B666-26314A380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2655431"/>
            <a:ext cx="8915400" cy="154713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2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“When you practise active listening, you are fully engaged and immersed in what the other person is saying.”  (</a:t>
            </a:r>
            <a:r>
              <a:rPr lang="en-GB" sz="3200" b="0" i="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Cuncic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</a:rPr>
              <a:t>, 2022)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906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94D593-6F59-7B60-2214-3EAFB9CE9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9229BF-0CA4-F78C-0F5A-9E374B85B1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25" r="44695" b="-2"/>
          <a:stretch/>
        </p:blipFill>
        <p:spPr>
          <a:xfrm>
            <a:off x="-1554" y="1730"/>
            <a:ext cx="2720544" cy="6858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D2C3E-F8C2-DB91-C756-DBB496479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6105" y="1729198"/>
            <a:ext cx="7443274" cy="3135126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in Youth work setting…Why?</a:t>
            </a:r>
          </a:p>
          <a:p>
            <a:pPr marL="0" indent="0">
              <a:buNone/>
            </a:pPr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Builds trust and understanding.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Empower expression.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Teaches Empathy.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812124-E779-1136-90D1-EEF58A67574B}"/>
              </a:ext>
            </a:extLst>
          </p:cNvPr>
          <p:cNvSpPr txBox="1"/>
          <p:nvPr/>
        </p:nvSpPr>
        <p:spPr>
          <a:xfrm>
            <a:off x="3924366" y="4953001"/>
            <a:ext cx="79628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Action points for own personal development.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Research and Implement strategies.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934497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63C85234-2815-43E0-B6D4-85768D072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3020C834-9D29-48AC-A91B-93490076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31574" y="228600"/>
            <a:ext cx="2851523" cy="6638625"/>
            <a:chOff x="2487613" y="285750"/>
            <a:chExt cx="2428875" cy="5654676"/>
          </a:xfrm>
        </p:grpSpPr>
        <p:sp>
          <p:nvSpPr>
            <p:cNvPr id="80" name="Freeform 11">
              <a:extLst>
                <a:ext uri="{FF2B5EF4-FFF2-40B4-BE49-F238E27FC236}">
                  <a16:creationId xmlns:a16="http://schemas.microsoft.com/office/drawing/2014/main" id="{77276475-4AA2-49BE-AC37-C54F8F88F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2">
              <a:extLst>
                <a:ext uri="{FF2B5EF4-FFF2-40B4-BE49-F238E27FC236}">
                  <a16:creationId xmlns:a16="http://schemas.microsoft.com/office/drawing/2014/main" id="{09BD2472-4721-46D7-9E28-C57E06EA7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3">
              <a:extLst>
                <a:ext uri="{FF2B5EF4-FFF2-40B4-BE49-F238E27FC236}">
                  <a16:creationId xmlns:a16="http://schemas.microsoft.com/office/drawing/2014/main" id="{0FC4CBE8-76C4-411F-8B9C-2ECC0AD84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07C14349-849D-4732-B91C-5D08257B7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5">
              <a:extLst>
                <a:ext uri="{FF2B5EF4-FFF2-40B4-BE49-F238E27FC236}">
                  <a16:creationId xmlns:a16="http://schemas.microsoft.com/office/drawing/2014/main" id="{A592B5A4-A197-4E19-8F85-3C52EC898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6">
              <a:extLst>
                <a:ext uri="{FF2B5EF4-FFF2-40B4-BE49-F238E27FC236}">
                  <a16:creationId xmlns:a16="http://schemas.microsoft.com/office/drawing/2014/main" id="{90712CB6-0CDF-428B-BAD1-07EA1AC68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7">
              <a:extLst>
                <a:ext uri="{FF2B5EF4-FFF2-40B4-BE49-F238E27FC236}">
                  <a16:creationId xmlns:a16="http://schemas.microsoft.com/office/drawing/2014/main" id="{EDE68759-CC9D-487D-BD1C-346D8E696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8">
              <a:extLst>
                <a:ext uri="{FF2B5EF4-FFF2-40B4-BE49-F238E27FC236}">
                  <a16:creationId xmlns:a16="http://schemas.microsoft.com/office/drawing/2014/main" id="{9E6BEA2D-6BDB-4D13-8400-EA48D0D9D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9">
              <a:extLst>
                <a:ext uri="{FF2B5EF4-FFF2-40B4-BE49-F238E27FC236}">
                  <a16:creationId xmlns:a16="http://schemas.microsoft.com/office/drawing/2014/main" id="{AB404E8B-9F1E-46FF-A871-73DD1D5BD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0">
              <a:extLst>
                <a:ext uri="{FF2B5EF4-FFF2-40B4-BE49-F238E27FC236}">
                  <a16:creationId xmlns:a16="http://schemas.microsoft.com/office/drawing/2014/main" id="{02ECB5FB-3D55-4049-BE34-409E695D56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1">
              <a:extLst>
                <a:ext uri="{FF2B5EF4-FFF2-40B4-BE49-F238E27FC236}">
                  <a16:creationId xmlns:a16="http://schemas.microsoft.com/office/drawing/2014/main" id="{E93DC0E9-E61E-4657-8163-94992BF222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2">
              <a:extLst>
                <a:ext uri="{FF2B5EF4-FFF2-40B4-BE49-F238E27FC236}">
                  <a16:creationId xmlns:a16="http://schemas.microsoft.com/office/drawing/2014/main" id="{0729A208-2B8A-49CB-A1D8-7B76821E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76E08E07-5618-4A92-AEEC-3091E3780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94" name="Freeform 27">
              <a:extLst>
                <a:ext uri="{FF2B5EF4-FFF2-40B4-BE49-F238E27FC236}">
                  <a16:creationId xmlns:a16="http://schemas.microsoft.com/office/drawing/2014/main" id="{D15C806C-4F60-4B97-B21C-D5CB43968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28">
              <a:extLst>
                <a:ext uri="{FF2B5EF4-FFF2-40B4-BE49-F238E27FC236}">
                  <a16:creationId xmlns:a16="http://schemas.microsoft.com/office/drawing/2014/main" id="{3D774D9C-4224-46FD-BEAD-0A49CC88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29">
              <a:extLst>
                <a:ext uri="{FF2B5EF4-FFF2-40B4-BE49-F238E27FC236}">
                  <a16:creationId xmlns:a16="http://schemas.microsoft.com/office/drawing/2014/main" id="{AF5C1558-FA8A-4146-9015-B70BD70AF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0">
              <a:extLst>
                <a:ext uri="{FF2B5EF4-FFF2-40B4-BE49-F238E27FC236}">
                  <a16:creationId xmlns:a16="http://schemas.microsoft.com/office/drawing/2014/main" id="{534F605C-EBB6-4EBE-B9A2-587FE0E30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1">
              <a:extLst>
                <a:ext uri="{FF2B5EF4-FFF2-40B4-BE49-F238E27FC236}">
                  <a16:creationId xmlns:a16="http://schemas.microsoft.com/office/drawing/2014/main" id="{4079F38C-5941-4C49-96B9-4FD2A706A9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2">
              <a:extLst>
                <a:ext uri="{FF2B5EF4-FFF2-40B4-BE49-F238E27FC236}">
                  <a16:creationId xmlns:a16="http://schemas.microsoft.com/office/drawing/2014/main" id="{90047C1C-5410-427D-881C-0882A575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3">
              <a:extLst>
                <a:ext uri="{FF2B5EF4-FFF2-40B4-BE49-F238E27FC236}">
                  <a16:creationId xmlns:a16="http://schemas.microsoft.com/office/drawing/2014/main" id="{15A4A584-B446-485D-B913-BD193A87B6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4">
              <a:extLst>
                <a:ext uri="{FF2B5EF4-FFF2-40B4-BE49-F238E27FC236}">
                  <a16:creationId xmlns:a16="http://schemas.microsoft.com/office/drawing/2014/main" id="{69C5EDF0-3CA0-476C-A5C7-E22D7974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5">
              <a:extLst>
                <a:ext uri="{FF2B5EF4-FFF2-40B4-BE49-F238E27FC236}">
                  <a16:creationId xmlns:a16="http://schemas.microsoft.com/office/drawing/2014/main" id="{D7D7B886-8B64-4529-A910-B50806D51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6">
              <a:extLst>
                <a:ext uri="{FF2B5EF4-FFF2-40B4-BE49-F238E27FC236}">
                  <a16:creationId xmlns:a16="http://schemas.microsoft.com/office/drawing/2014/main" id="{65E6865E-28BC-4418-9BD9-4AE29CE8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7">
              <a:extLst>
                <a:ext uri="{FF2B5EF4-FFF2-40B4-BE49-F238E27FC236}">
                  <a16:creationId xmlns:a16="http://schemas.microsoft.com/office/drawing/2014/main" id="{FD8FC825-C6BF-4406-BC65-55FFD5BB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38">
              <a:extLst>
                <a:ext uri="{FF2B5EF4-FFF2-40B4-BE49-F238E27FC236}">
                  <a16:creationId xmlns:a16="http://schemas.microsoft.com/office/drawing/2014/main" id="{5A5FE50F-24A9-4AFD-AF1E-FBA45FD4E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39D44E-A7AF-546B-3FDD-E6207E44C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2826" y="714375"/>
            <a:ext cx="6845092" cy="78677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72" name="Picture 71" descr="Blood in a test tube">
            <a:extLst>
              <a:ext uri="{FF2B5EF4-FFF2-40B4-BE49-F238E27FC236}">
                <a16:creationId xmlns:a16="http://schemas.microsoft.com/office/drawing/2014/main" id="{05EACA5B-66FC-FD34-A662-335D7F28AC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750" r="25770" b="-2"/>
          <a:stretch/>
        </p:blipFill>
        <p:spPr>
          <a:xfrm>
            <a:off x="-1554" y="1730"/>
            <a:ext cx="2720544" cy="6858000"/>
          </a:xfrm>
          <a:prstGeom prst="rect">
            <a:avLst/>
          </a:prstGeom>
        </p:spPr>
      </p:pic>
      <p:sp>
        <p:nvSpPr>
          <p:cNvPr id="107" name="Rectangle 106">
            <a:extLst>
              <a:ext uri="{FF2B5EF4-FFF2-40B4-BE49-F238E27FC236}">
                <a16:creationId xmlns:a16="http://schemas.microsoft.com/office/drawing/2014/main" id="{926D9C90-73C9-40EA-869D-5EB849F5F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9" name="Freeform 11">
            <a:extLst>
              <a:ext uri="{FF2B5EF4-FFF2-40B4-BE49-F238E27FC236}">
                <a16:creationId xmlns:a16="http://schemas.microsoft.com/office/drawing/2014/main" id="{44779D36-BCBC-4639-8333-249431E26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9B2C0-7174-F247-EFAB-F8B284FED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887" y="1502877"/>
            <a:ext cx="7832010" cy="46496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Decision-making, organisation and active listening are important in a youth work setting.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Has a positive influence on young people.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Increases efficiency and productivity.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Creates a safe and supportive environment.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Transferable skills to excel as a youth worker.</a:t>
            </a:r>
          </a:p>
        </p:txBody>
      </p:sp>
    </p:spTree>
    <p:extLst>
      <p:ext uri="{BB962C8B-B14F-4D97-AF65-F5344CB8AC3E}">
        <p14:creationId xmlns:p14="http://schemas.microsoft.com/office/powerpoint/2010/main" val="2552339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DF068-4B38-2232-13FA-1124AC5A4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580103"/>
            <a:ext cx="8915400" cy="59583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</a:p>
          <a:p>
            <a:pPr marL="0" indent="0">
              <a:buNone/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Kahneman, D. (2011) Thinking, fast and slow. New York, NY: Farrar, Straus and Giroux.</a:t>
            </a:r>
          </a:p>
          <a:p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7 step decision making process | decision making model | </a:t>
            </a:r>
            <a:r>
              <a:rPr lang="en-GB" sz="1600" i="1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lauren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kress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YouTube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https://www.youtube.com/watch?v=d53AFjxT5hQ (Accessed: 28 November 2023). </a:t>
            </a: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(No date a)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write smart goals in 5 steps (with examples)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https://www.indeed.com/career-advice/career-development/how-to-write-smart-goals (Accessed: 28 November 2023). </a:t>
            </a:r>
          </a:p>
          <a:p>
            <a:r>
              <a:rPr lang="en-GB" sz="1600" b="0" i="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Arlin</a:t>
            </a:r>
            <a:r>
              <a:rPr lang="en-GB" sz="1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0" i="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Cuncic</a:t>
            </a:r>
            <a:r>
              <a:rPr lang="en-GB" sz="1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(2022) </a:t>
            </a:r>
            <a:r>
              <a:rPr lang="en-GB" sz="1600" b="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7 active listening techniques to practice in your daily conversations</a:t>
            </a:r>
            <a:r>
              <a:rPr lang="en-GB" sz="1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0" i="1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sz="1600" b="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Mind</a:t>
            </a:r>
            <a:r>
              <a:rPr lang="en-GB" sz="1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https://www.verywellmind.com/what-is-active-listening-3024343 (Accessed: 27 November 2023).</a:t>
            </a:r>
            <a:endParaRPr lang="en-GB" sz="1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Moore, S. (2010) 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Ultimate Study Skills Handbook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Milton Keynes: Open University Press. </a:t>
            </a:r>
          </a:p>
          <a:p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Evidence-based practice for effective decision-making: Factsheets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https://www.cipd.org/uk/knowledge/factsheets/evidence-based-practice-factsheet/ (Accessed: 27 November 2023). </a:t>
            </a:r>
          </a:p>
          <a:p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5+ Thousand Clip Art thank you royalty-free images, stock photos &amp; Pictures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6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Shutterstock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https://www.shutterstock.com/search/clip-art-thank-you (Accessed: 29 November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67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342B4-AB5C-C7A9-3D7F-CE412344A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987" y="2802073"/>
            <a:ext cx="8915400" cy="42719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4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4000" dirty="0">
                <a:solidFill>
                  <a:schemeClr val="tx1"/>
                </a:solidFill>
              </a:rPr>
              <a:t>Thank you for taking your time and listening to my presentation. </a:t>
            </a:r>
          </a:p>
        </p:txBody>
      </p:sp>
      <p:pic>
        <p:nvPicPr>
          <p:cNvPr id="2050" name="Picture 2" descr="4,560 Clip Art Thank You Images, Stock Photos, 3D objects, &amp; Vectors |  Shutterstock">
            <a:extLst>
              <a:ext uri="{FF2B5EF4-FFF2-40B4-BE49-F238E27FC236}">
                <a16:creationId xmlns:a16="http://schemas.microsoft.com/office/drawing/2014/main" id="{3E70E6D6-A5C9-4623-4B00-E6C9387908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18"/>
          <a:stretch/>
        </p:blipFill>
        <p:spPr bwMode="auto">
          <a:xfrm>
            <a:off x="3605440" y="676736"/>
            <a:ext cx="4981119" cy="24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8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11187</TotalTime>
  <Words>700</Words>
  <Application>Microsoft Office PowerPoint</Application>
  <PresentationFormat>Widescreen</PresentationFormat>
  <Paragraphs>111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Century Gothic</vt:lpstr>
      <vt:lpstr>Wingdings 3</vt:lpstr>
      <vt:lpstr>Wisp</vt:lpstr>
      <vt:lpstr>Study Skills Presentation (ECGE4003Q)</vt:lpstr>
      <vt:lpstr>PowerPoint Presentation</vt:lpstr>
      <vt:lpstr>PowerPoint Presentation</vt:lpstr>
      <vt:lpstr>Decision Making</vt:lpstr>
      <vt:lpstr>The 7-Step Decision-Making Process.</vt:lpstr>
      <vt:lpstr>PowerPoint Presentation</vt:lpstr>
      <vt:lpstr>Decision Making</vt:lpstr>
      <vt:lpstr>PowerPoint Presentation</vt:lpstr>
      <vt:lpstr>PowerPoint Presentation</vt:lpstr>
      <vt:lpstr>Organisation</vt:lpstr>
      <vt:lpstr>PowerPoint Presentation</vt:lpstr>
      <vt:lpstr>PowerPoint Presentation</vt:lpstr>
      <vt:lpstr>Active Listening</vt:lpstr>
      <vt:lpstr>PowerPoint Presentation</vt:lpstr>
      <vt:lpstr>Active Listening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Presentation (ECGE4003Q)</dc:title>
  <dc:creator>Llinos Davies</dc:creator>
  <cp:lastModifiedBy>Llinos Davies</cp:lastModifiedBy>
  <cp:revision>6</cp:revision>
  <dcterms:created xsi:type="dcterms:W3CDTF">2023-11-16T10:56:37Z</dcterms:created>
  <dcterms:modified xsi:type="dcterms:W3CDTF">2023-11-29T09:36:33Z</dcterms:modified>
</cp:coreProperties>
</file>