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9" dt="2026-10-21T20:10:08.112"/>
    <p1510:client id="{5E23F7CE-323D-63D0-335A-CCD620FE5A26}" v="189" dt="2026-10-21T19:47:41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30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412480" y="822960"/>
            <a:ext cx="2926080" cy="2926080"/>
          </a:xfrm>
          <a:prstGeom prst="ellipse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601200" y="3108960"/>
            <a:ext cx="1645920" cy="1645920"/>
          </a:xfrm>
          <a:prstGeom prst="ellipse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7589520" y="4206240"/>
            <a:ext cx="1143000" cy="1143000"/>
          </a:xfrm>
          <a:prstGeom prst="ellipse">
            <a:avLst/>
          </a:prstGeom>
          <a:solidFill>
            <a:srgbClr val="4B6F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31520" y="777240"/>
            <a:ext cx="7223760" cy="292388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>
              <a:spcAft>
                <a:spcPts val="700"/>
              </a:spcAft>
              <a:defRPr sz="1300" b="1">
                <a:solidFill>
                  <a:srgbClr val="ECB74A"/>
                </a:solidFill>
                <a:latin typeface="Aptos"/>
              </a:defRPr>
            </a:pPr>
            <a:r>
              <a:rPr lang="en-GB" dirty="0"/>
              <a:t>Component 1</a:t>
            </a:r>
            <a:r>
              <a:rPr dirty="0"/>
              <a:t>  •  15-MINUTE </a:t>
            </a:r>
            <a:r>
              <a:rPr lang="en-GB"/>
              <a:t>PRESENTATION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7498079" cy="18288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3200" b="1">
                <a:solidFill>
                  <a:srgbClr val="FFFFFF"/>
                </a:solidFill>
                <a:latin typeface="Aptos"/>
              </a:defRPr>
            </a:pPr>
            <a:r>
              <a:t>Integrating Health,</a:t>
            </a:r>
          </a:p>
          <a:p>
            <a:pPr>
              <a:spcAft>
                <a:spcPts val="700"/>
              </a:spcAft>
              <a:defRPr sz="3200" b="1">
                <a:solidFill>
                  <a:srgbClr val="FFFFFF"/>
                </a:solidFill>
                <a:latin typeface="Aptos"/>
              </a:defRPr>
            </a:pPr>
            <a:r>
              <a:t>Wellbeing &amp; Sustainable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520440"/>
            <a:ext cx="6583680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DEEBF0"/>
                </a:solidFill>
                <a:latin typeface="Aptos"/>
              </a:defRPr>
            </a:pPr>
            <a:r>
              <a:t>A critical evaluation of the NHS Diabetes Prevention Programme in England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5166360"/>
            <a:ext cx="6400800" cy="1161857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t>Name: </a:t>
            </a:r>
            <a:r>
              <a:rPr lang="en-US"/>
              <a:t>Shakan Pitters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rPr lang="en-US"/>
              <a:t>Student</a:t>
            </a:r>
            <a:r>
              <a:t> ID: </a:t>
            </a:r>
            <a:r>
              <a:rPr lang="en-US"/>
              <a:t>2319072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t>Module: </a:t>
            </a:r>
            <a:r>
              <a:rPr lang="en-US"/>
              <a:t>BMHP6030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rPr lang="en-US"/>
              <a:t>Lecturer: Zakiyyah Ahmed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6629400" y="1234440"/>
            <a:ext cx="47548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629400" y="1234440"/>
            <a:ext cx="82296" cy="18288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629400" y="3337560"/>
            <a:ext cx="47548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629400" y="3337560"/>
            <a:ext cx="82296" cy="182880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1. Introduction &amp; presentation aim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OVERVIEW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548640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18304A"/>
                </a:solidFill>
                <a:latin typeface="Aptos"/>
              </a:defRPr>
            </a:pPr>
            <a:r>
              <a:t>Why integrate these ideas?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645920"/>
            <a:ext cx="5486400" cy="347472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Health is shaped by more than healthcare: income, housing, education and environment matter.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Wellbeing includes physical, psychological and social dimensions.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Sustainable services prevent avoidable illness while using resources responsibly.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Equity asks whether people can access and benefit from support fairly.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0568" y="1371600"/>
            <a:ext cx="44074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800" b="1">
                <a:solidFill>
                  <a:srgbClr val="18304A"/>
                </a:solidFill>
                <a:latin typeface="Aptos"/>
              </a:defRPr>
            </a:pPr>
            <a:r>
              <a:t>CASE STUDY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30568" y="1828800"/>
            <a:ext cx="44074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6303A"/>
                </a:solidFill>
                <a:latin typeface="Aptos"/>
              </a:defRPr>
            </a:pPr>
            <a:r>
              <a:t>Healthier You: the NHS Diabetes Prevention Programme (NHS DPP)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830568" y="3474720"/>
            <a:ext cx="44074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CENTRAL ARGUMENT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30568" y="3931920"/>
            <a:ext cx="44074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Prevention can improve outcomes—but its impact depends on access, sustained support and the social conditions in which people live.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Framing: WHO (1948); United Nations (2015); Marmot et al. (2020).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1143000"/>
            <a:ext cx="82296" cy="192024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92024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4672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46720" y="1143000"/>
            <a:ext cx="82296" cy="192024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2. Key concepts: health, wellbeing &amp; sustainability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CONCEPTS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1247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HEALTH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37360"/>
            <a:ext cx="3172968" cy="830997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>
              <a:spcAft>
                <a:spcPts val="700"/>
              </a:spcAft>
              <a:defRPr sz="1600" b="0">
                <a:solidFill>
                  <a:srgbClr val="26303A"/>
                </a:solidFill>
                <a:latin typeface="Aptos"/>
              </a:defRPr>
            </a:pPr>
            <a:r>
              <a:rPr dirty="0"/>
              <a:t>Physical, mental and social </a:t>
            </a:r>
            <a:r>
              <a:rPr lang="en-US"/>
              <a:t>wellbeing, not</a:t>
            </a:r>
            <a:r>
              <a:t> simply the absence </a:t>
            </a:r>
            <a:r>
              <a:rPr dirty="0"/>
              <a:t>of disease.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WELLBEING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72968" cy="12344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Subjective: how people feel and evaluate life. Objective: living conditions and opportunities.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SUSTAINABLE DEVELOPMENT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47888" y="1737360"/>
            <a:ext cx="3172968" cy="12344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Meeting present needs without compromising future generations.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3520440"/>
            <a:ext cx="1069848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Critical point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7240" y="3977639"/>
            <a:ext cx="10424160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6303A"/>
                </a:solidFill>
                <a:latin typeface="Aptos"/>
              </a:defRPr>
            </a:pPr>
            <a:r>
              <a:t>A broad definition of health recognises social and mental dimensions, but “complete wellbeing” can be unrealistic. People living with long-term conditions can still experience meaningful lives and good wellbeing. Services should therefore measure lived experience as well as clinical outcomes.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WHO Constitution (1948); WHO Ottawa Charter (1986); United Nations (2015).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143000"/>
            <a:ext cx="539496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114300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217920" y="1143000"/>
            <a:ext cx="53035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143000"/>
            <a:ext cx="82296" cy="15087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40080" y="2880360"/>
            <a:ext cx="539496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640080" y="2880360"/>
            <a:ext cx="82296" cy="15087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6217920" y="2880360"/>
            <a:ext cx="53035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217920" y="288036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3. Theories that explain health and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THEORY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1247" y="1280160"/>
            <a:ext cx="504748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BIOPSYCHOSOCIAL MODEL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37360"/>
            <a:ext cx="504748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Biology + thoughts/emotions + social context shape health. (Engel, 1977)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19088" y="1280160"/>
            <a:ext cx="49560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ECOLOGICAL MODEL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1737360"/>
            <a:ext cx="49560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Individual behaviour is shaped by family, services, community and policy.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41247" y="3017520"/>
            <a:ext cx="504748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HOLISTIC CARE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41247" y="3474720"/>
            <a:ext cx="504748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Considers physical health, mental wellbeing, relationships and personal circumstances.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19088" y="3017520"/>
            <a:ext cx="49560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HEALTH BELIEF MODEL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19088" y="3474720"/>
            <a:ext cx="49560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Perceived risk, severity, benefits, barriers, cues to action and self-efficacy influence behaviour.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4800600"/>
            <a:ext cx="10607040" cy="7772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Comparison: the Health Belief Model helps explain individual decisions; the Ecological Model better exposes structural barriers. Neither model alone guarantees that services address poverty or unequal opportunities.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Engel (1977); Rosenstock (1974); Dahlgren and Whitehead (1991).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" y="1325880"/>
            <a:ext cx="2468880" cy="1508760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3611880" y="1325880"/>
            <a:ext cx="2468880" cy="1508760"/>
          </a:xfrm>
          <a:prstGeom prst="round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492240" y="1325880"/>
            <a:ext cx="2468880" cy="1508760"/>
          </a:xfrm>
          <a:prstGeom prst="round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9372600" y="1325880"/>
            <a:ext cx="2468880" cy="1508760"/>
          </a:xfrm>
          <a:prstGeom prst="roundRect">
            <a:avLst/>
          </a:prstGeom>
          <a:solidFill>
            <a:srgbClr val="4E74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217920" y="3337560"/>
            <a:ext cx="50292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217920" y="3337560"/>
            <a:ext cx="82296" cy="169164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4. Sustainable Development Goals (SDGs)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SDGS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Good health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&amp; wellbeing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4904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4904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Reduced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inequalities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62940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2940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Responsible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consumption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50976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50976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Climate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action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291840"/>
            <a:ext cx="502920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How the goals connect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3794760"/>
            <a:ext cx="5120640" cy="150876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 3: prevent or delay type 2 diabetes.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 10: reduce unfair barriers to participation.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SDGs 12 and 13: use resources responsibly and reduce healthcare’s environmental impact.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19088" y="3474720"/>
            <a:ext cx="46817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CRITICAL VIEW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19088" y="3931920"/>
            <a:ext cx="4681728" cy="10058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A programme may improve individual outcomes yet leave wider inequalities unchanged. Sustainable development requires clinical action plus social and environmental policy.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United Nations (2015), 2030 Agenda for Sustainable Development.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43000"/>
            <a:ext cx="82296" cy="19659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9659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43000"/>
            <a:ext cx="82296" cy="19659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5. Policy &amp; governance in the UK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POLICY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WHO: HEALTH IN ALL POLICIES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Encourages every policy area to consider health impacts—for example, transport, housing and education.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NHS LONG TERM PLAN (2019)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Emphasises prevention, population health and reducing pressure on services.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HEALTH &amp; CARE ACT 2022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Provides a framework for collaboration and integrated care systems in England.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3566160"/>
            <a:ext cx="1051560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Critical analysis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4023360"/>
            <a:ext cx="10424160" cy="12344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Cross-sector collaboration can address causes of ill health beyond clinical services.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Implementation depends on funding, accountability and local capacity.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Integration on paper does not automatically mean equal access or equal outcomes.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WHO (2014); NHS England (2019); Health and Care Act 2022.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1206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41732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217920" y="2834640"/>
            <a:ext cx="51206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217920" y="2834640"/>
            <a:ext cx="82296" cy="141732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217920" y="4434840"/>
            <a:ext cx="512064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4434840"/>
            <a:ext cx="82296" cy="118872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6. Case study: Healthier You NHS Diabetes Prevention Programme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CASE STUDY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097280"/>
            <a:ext cx="521208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100" b="1">
                <a:solidFill>
                  <a:srgbClr val="18304A"/>
                </a:solidFill>
                <a:latin typeface="Aptos"/>
              </a:defRPr>
            </a:pPr>
            <a:r>
              <a:t>What does the programme do?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1645920"/>
            <a:ext cx="5120640" cy="246888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Identifies adults at increased risk of type 2 diabetes.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Offers a nine-month lifestyle-change programme.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Provides support for healthier eating, physical activity and weight management.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Offers face-to-face group and digital options.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19088" y="13716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828800"/>
            <a:ext cx="4773168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Earlier support may reduce future disease risk and complications.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19088" y="29718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WELLBEING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19088" y="3429000"/>
            <a:ext cx="4773168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Coaching and group support may build knowledge, confidence and social connection.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19088" y="45720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SUSTAINABILITY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5029200"/>
            <a:ext cx="4773168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6303A"/>
                </a:solidFill>
                <a:latin typeface="Aptos"/>
              </a:defRPr>
            </a:pPr>
            <a:r>
              <a:t>Prevention may reduce future service demand—but needs upfront investment.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NHS England, NHS Diabetes Prevention Programme (accessed 2026).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" y="1078992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731520" y="1792224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731520" y="2505456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731520" y="3218687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731520" y="3931920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731520" y="4645152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8138160" y="5440680"/>
            <a:ext cx="32004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8138160" y="5440680"/>
            <a:ext cx="82296" cy="64008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7. Applying the Health Belief Model (HBM)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THEORY IN PRACTICE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1133856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Susceptibility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94760" y="1133856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Understand personal risk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" y="1847088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Severity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94760" y="1847088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Understand possible complications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680" y="2560320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Benefits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94760" y="2560320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See value in lifestyle changes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68680" y="3273551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Barriers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794760" y="3273551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Time, cost, caring duties, digital access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3986783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Cues to action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794760" y="3986783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GP advice, health checks, invitations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68680" y="4700016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Self-efficacy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794760" y="4700016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Build confidence and practical skills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339328" y="5577840"/>
            <a:ext cx="28529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1">
                <a:solidFill>
                  <a:srgbClr val="18304A"/>
                </a:solidFill>
                <a:latin typeface="Aptos"/>
              </a:defRPr>
            </a:pPr>
            <a:r>
              <a:t>LIMITATION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339328" y="6035040"/>
            <a:ext cx="2852928" cy="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100" b="0">
                <a:solidFill>
                  <a:srgbClr val="26303A"/>
                </a:solidFill>
                <a:latin typeface="Aptos"/>
              </a:defRPr>
            </a:pPr>
            <a:r>
              <a:t>Motivation cannot remove structural barriers.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Rosenstock (1974). Application to the NHS DPP is an analytical interpretation.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43000"/>
            <a:ext cx="82296" cy="16002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60020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43000"/>
            <a:ext cx="82296" cy="160020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263640" y="3200400"/>
            <a:ext cx="49834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263640" y="3200400"/>
            <a:ext cx="82296" cy="18288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8. Evidence: reach, outcomes &amp;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EVIDENCE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SCALE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By December 2025, nearly 1 million people had started the programme in England.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OUTCOME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NHS England reports a 37% lower risk of type 2 diabetes among programme completers.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WEIGHT CHANGE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The 2025 NHS England summary reports average weight loss of 3.3 kg among completers.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063240"/>
            <a:ext cx="512064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How to interpret the figures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3520440"/>
            <a:ext cx="5166360" cy="164592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Completion outcomes are not the same as outcomes for everyone offered the programme.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A relative risk reduction is not a 37-percentage-point reduction.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Reach, completion, clinical outcomes and equity should be assessed separately.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64807" y="3337560"/>
            <a:ext cx="46360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QUALITATIVE EVIDENCE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64807" y="3794760"/>
            <a:ext cx="46360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6303A"/>
                </a:solidFill>
                <a:latin typeface="Aptos"/>
              </a:defRPr>
            </a:pPr>
            <a:r>
              <a:t>Early implementation research used interviews and focus groups with stakeholders. This helps explain recruitment, delivery and data-collection challenges—but it is not a substitute for recent participant-experience evidence.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NHS England (2025, 30 Dec); NHS England (2025); formative evaluation, BMJ Open/PMC (2018).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8872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88720"/>
            <a:ext cx="82296" cy="15087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88720"/>
            <a:ext cx="82296" cy="15087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9. Equity, access &amp; health inequalities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EQUITY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DEPRIVATION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Income, food affordability, safe spaces and time affect how feasible lifestyle changes are.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DIGITAL EXCLUSION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Online delivery may improve convenience but exclude people without devices, data or confidence.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CULTURAL ACCESS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Language, disability, health literacy and culturally relevant support shape engagement.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154680"/>
            <a:ext cx="1033272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Recommendations for more equitable delivery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3657600"/>
            <a:ext cx="10515600" cy="160020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 a genuine choice of accessible face-to-face and digital formats.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Provide translated, culturally relevant materials and disability adjustments.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Work with trusted community organisations and address practical participation barriers.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Report enrolment, completion and outcomes by deprivation, ethnicity, age and delivery mode.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Marmot et al. (2020); Dahlgren and Whitehead (1991); NHS England DPP resources.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7724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77240" y="2240280"/>
            <a:ext cx="82296" cy="164592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438912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89120" y="2240280"/>
            <a:ext cx="82296" cy="164592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800100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001000" y="2240280"/>
            <a:ext cx="82296" cy="164592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10. Conclusion: what does sustainable care require?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188720"/>
            <a:ext cx="10332720" cy="492443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 algn="ctr">
              <a:spcAft>
                <a:spcPts val="700"/>
              </a:spcAft>
              <a:defRPr sz="2600" b="1">
                <a:solidFill>
                  <a:srgbClr val="18304A"/>
                </a:solidFill>
                <a:latin typeface="Aptos"/>
              </a:defRPr>
            </a:pPr>
            <a:r>
              <a:rPr dirty="0"/>
              <a:t>Prevention is </a:t>
            </a:r>
            <a:r>
              <a:rPr lang="en-US"/>
              <a:t>necessary, but</a:t>
            </a:r>
            <a:r>
              <a:rPr dirty="0"/>
              <a:t> it is not sufficient on its own.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840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INTEGRATE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840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Link clinical care with social care, public health and community support.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9028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MAKE IT FAIR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9028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Design services around the barriers different communities experience.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MEASURE IMPACT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0216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Track long-term health outcomes, participant experience and inequality gaps.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4400" y="4572000"/>
            <a:ext cx="10149840" cy="8229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800" b="0">
                <a:solidFill>
                  <a:srgbClr val="26303A"/>
                </a:solidFill>
                <a:latin typeface="Aptos"/>
              </a:defRPr>
            </a:pPr>
            <a:r>
              <a:t>The NHS Diabetes Prevention Programme supports SDG 3, but sustainable success depends on accessible services, evidence-led evaluation and action on the wider social determinants of health.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Synthesis: Engel (1977); United Nations (2015); Marmot et al. (2020); NHS England DPP evidence.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References (1/2)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10881360" cy="51206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Department of Health and Social Care (2022) Health and Care Act 2022. London: The Stationery Office.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Dahlgren, G. and Whitehead, M. (1991) Policies and strategies to promote social equity in health. Stockholm: Institute for Futures Studies.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Engel, G.L. (1977) ‘The need for a new medical model: a challenge for biomedicine’, Science, 196(4286), pp. 129–136.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Marmot, M. et al. (2020) Health Equity in England: The Marmot Review 10 Years On. London: Institute of Health Equity.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(2019) The NHS Long Term Plan. London: NHS England.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(2025) ‘NHS initiative helps thousands more tackle their diabetes risk’. 27 May. Available at: https://www.england.nhs.uk/2025/05/nhs-initiative-helps-thousands-more-tackle-their-diabetes-risk/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(2025) ‘NHS diabetes prevention scheme helps one million people’. 30 December. Available at: https://www.england.nhs.uk/2025/12/nhs-diabetes-prevention-scheme-helps-one-million-people/ (Accessed: 18 October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References (2/2)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10881360" cy="51206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Rosenstock, I.M. (1974) ‘Historical origins of the Health Belief Model’, Health Education Monographs, 2(4), pp. 328–335.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United Nations (2015) Transforming our world: the 2030 Agenda for Sustainable Development. Available at: https://sdgs.un.org/2030agenda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(1948) Constitution of the World Health Organization.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(1986) Ottawa Charter for Health Promotion.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(2014) Health in All Policies: Helsinki Statement. Framework for Country Action.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(n.d.) NHS Diabetes Prevention Programme (NHS DPP). Available at: https://www.england.nhs.uk/diabetes/diabetes-prevention/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‘NHS Diabetes Prevention Programme in England: formative evaluation of the programme in early phase implementation’ (2018) Available at: https://pmc.ncbi.nlm.nih.gov/articles/PMC5855311/ (Accessed: 18 October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46</cp:revision>
  <dcterms:created xsi:type="dcterms:W3CDTF">2013-01-27T09:14:16Z</dcterms:created>
  <dcterms:modified xsi:type="dcterms:W3CDTF">2026-10-21T20:10:28Z</dcterms:modified>
  <cp:category/>
</cp:coreProperties>
</file>