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5.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6.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7.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025" r:id="rId2"/>
    <p:sldMasterId id="2147484032" r:id="rId3"/>
    <p:sldMasterId id="2147484035" r:id="rId4"/>
    <p:sldMasterId id="2147484043" r:id="rId5"/>
    <p:sldMasterId id="2147484046" r:id="rId6"/>
    <p:sldMasterId id="2147484050" r:id="rId7"/>
    <p:sldMasterId id="2147484054" r:id="rId8"/>
  </p:sldMasterIdLst>
  <p:notesMasterIdLst>
    <p:notesMasterId r:id="rId33"/>
  </p:notesMasterIdLst>
  <p:sldIdLst>
    <p:sldId id="274" r:id="rId9"/>
    <p:sldId id="299" r:id="rId10"/>
    <p:sldId id="298" r:id="rId11"/>
    <p:sldId id="297" r:id="rId12"/>
    <p:sldId id="296" r:id="rId13"/>
    <p:sldId id="295" r:id="rId14"/>
    <p:sldId id="302" r:id="rId15"/>
    <p:sldId id="303" r:id="rId16"/>
    <p:sldId id="294" r:id="rId17"/>
    <p:sldId id="293" r:id="rId18"/>
    <p:sldId id="292" r:id="rId19"/>
    <p:sldId id="291" r:id="rId20"/>
    <p:sldId id="290" r:id="rId21"/>
    <p:sldId id="289" r:id="rId22"/>
    <p:sldId id="288" r:id="rId23"/>
    <p:sldId id="287" r:id="rId24"/>
    <p:sldId id="286" r:id="rId25"/>
    <p:sldId id="285" r:id="rId26"/>
    <p:sldId id="301" r:id="rId27"/>
    <p:sldId id="284" r:id="rId28"/>
    <p:sldId id="283" r:id="rId29"/>
    <p:sldId id="282" r:id="rId30"/>
    <p:sldId id="300" r:id="rId31"/>
    <p:sldId id="28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6D9"/>
    <a:srgbClr val="0B148B"/>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8AE7D-FD28-4B20-A54D-E7967ECD48F5}" v="40" dt="2022-07-19T09:17:02.971"/>
    <p1510:client id="{2724C1E8-F82E-80BB-A837-038A8FBB3556}" v="312" dt="2022-07-27T10:52:25.326"/>
    <p1510:client id="{5A3375C9-DD73-7AFC-388D-2102E198849C}" v="231" dt="2022-07-27T10:31:25.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58284" autoAdjust="0"/>
  </p:normalViewPr>
  <p:slideViewPr>
    <p:cSldViewPr snapToGrid="0">
      <p:cViewPr varScale="1">
        <p:scale>
          <a:sx n="54" d="100"/>
          <a:sy n="54" d="100"/>
        </p:scale>
        <p:origin x="137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microsoft.com/office/2015/10/relationships/revisionInfo" Target="revisionInfo.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MacDonald" userId="S::natalie.macdonald@uwtsd.ac.uk::b149e53e-c5ba-4f14-9dc8-64d738eb5ef6" providerId="AD" clId="Web-{2724C1E8-F82E-80BB-A837-038A8FBB3556}"/>
    <pc:docChg chg="addSld delSld modSld">
      <pc:chgData name="Natalie MacDonald" userId="S::natalie.macdonald@uwtsd.ac.uk::b149e53e-c5ba-4f14-9dc8-64d738eb5ef6" providerId="AD" clId="Web-{2724C1E8-F82E-80BB-A837-038A8FBB3556}" dt="2022-07-27T10:52:25.326" v="312" actId="20577"/>
      <pc:docMkLst>
        <pc:docMk/>
      </pc:docMkLst>
      <pc:sldChg chg="del">
        <pc:chgData name="Natalie MacDonald" userId="S::natalie.macdonald@uwtsd.ac.uk::b149e53e-c5ba-4f14-9dc8-64d738eb5ef6" providerId="AD" clId="Web-{2724C1E8-F82E-80BB-A837-038A8FBB3556}" dt="2022-07-27T10:33:32.921" v="22"/>
        <pc:sldMkLst>
          <pc:docMk/>
          <pc:sldMk cId="3387842404" sldId="258"/>
        </pc:sldMkLst>
      </pc:sldChg>
      <pc:sldChg chg="del">
        <pc:chgData name="Natalie MacDonald" userId="S::natalie.macdonald@uwtsd.ac.uk::b149e53e-c5ba-4f14-9dc8-64d738eb5ef6" providerId="AD" clId="Web-{2724C1E8-F82E-80BB-A837-038A8FBB3556}" dt="2022-07-27T10:51:12.961" v="286"/>
        <pc:sldMkLst>
          <pc:docMk/>
          <pc:sldMk cId="784931277" sldId="259"/>
        </pc:sldMkLst>
      </pc:sldChg>
      <pc:sldChg chg="del">
        <pc:chgData name="Natalie MacDonald" userId="S::natalie.macdonald@uwtsd.ac.uk::b149e53e-c5ba-4f14-9dc8-64d738eb5ef6" providerId="AD" clId="Web-{2724C1E8-F82E-80BB-A837-038A8FBB3556}" dt="2022-07-27T10:51:14.383" v="287"/>
        <pc:sldMkLst>
          <pc:docMk/>
          <pc:sldMk cId="1687395732" sldId="260"/>
        </pc:sldMkLst>
      </pc:sldChg>
      <pc:sldChg chg="del">
        <pc:chgData name="Natalie MacDonald" userId="S::natalie.macdonald@uwtsd.ac.uk::b149e53e-c5ba-4f14-9dc8-64d738eb5ef6" providerId="AD" clId="Web-{2724C1E8-F82E-80BB-A837-038A8FBB3556}" dt="2022-07-27T10:33:33.796" v="23"/>
        <pc:sldMkLst>
          <pc:docMk/>
          <pc:sldMk cId="40021183" sldId="261"/>
        </pc:sldMkLst>
      </pc:sldChg>
      <pc:sldChg chg="del">
        <pc:chgData name="Natalie MacDonald" userId="S::natalie.macdonald@uwtsd.ac.uk::b149e53e-c5ba-4f14-9dc8-64d738eb5ef6" providerId="AD" clId="Web-{2724C1E8-F82E-80BB-A837-038A8FBB3556}" dt="2022-07-27T10:33:34.687" v="24"/>
        <pc:sldMkLst>
          <pc:docMk/>
          <pc:sldMk cId="503052839" sldId="262"/>
        </pc:sldMkLst>
      </pc:sldChg>
      <pc:sldChg chg="del">
        <pc:chgData name="Natalie MacDonald" userId="S::natalie.macdonald@uwtsd.ac.uk::b149e53e-c5ba-4f14-9dc8-64d738eb5ef6" providerId="AD" clId="Web-{2724C1E8-F82E-80BB-A837-038A8FBB3556}" dt="2022-07-27T10:51:17.024" v="288"/>
        <pc:sldMkLst>
          <pc:docMk/>
          <pc:sldMk cId="2384378513" sldId="263"/>
        </pc:sldMkLst>
      </pc:sldChg>
      <pc:sldChg chg="del">
        <pc:chgData name="Natalie MacDonald" userId="S::natalie.macdonald@uwtsd.ac.uk::b149e53e-c5ba-4f14-9dc8-64d738eb5ef6" providerId="AD" clId="Web-{2724C1E8-F82E-80BB-A837-038A8FBB3556}" dt="2022-07-27T10:51:19.774" v="289"/>
        <pc:sldMkLst>
          <pc:docMk/>
          <pc:sldMk cId="551243926" sldId="264"/>
        </pc:sldMkLst>
      </pc:sldChg>
      <pc:sldChg chg="del">
        <pc:chgData name="Natalie MacDonald" userId="S::natalie.macdonald@uwtsd.ac.uk::b149e53e-c5ba-4f14-9dc8-64d738eb5ef6" providerId="AD" clId="Web-{2724C1E8-F82E-80BB-A837-038A8FBB3556}" dt="2022-07-27T10:51:37.291" v="299"/>
        <pc:sldMkLst>
          <pc:docMk/>
          <pc:sldMk cId="1985219982" sldId="265"/>
        </pc:sldMkLst>
      </pc:sldChg>
      <pc:sldChg chg="del">
        <pc:chgData name="Natalie MacDonald" userId="S::natalie.macdonald@uwtsd.ac.uk::b149e53e-c5ba-4f14-9dc8-64d738eb5ef6" providerId="AD" clId="Web-{2724C1E8-F82E-80BB-A837-038A8FBB3556}" dt="2022-07-27T10:51:36.041" v="298"/>
        <pc:sldMkLst>
          <pc:docMk/>
          <pc:sldMk cId="1594254642" sldId="266"/>
        </pc:sldMkLst>
      </pc:sldChg>
      <pc:sldChg chg="del">
        <pc:chgData name="Natalie MacDonald" userId="S::natalie.macdonald@uwtsd.ac.uk::b149e53e-c5ba-4f14-9dc8-64d738eb5ef6" providerId="AD" clId="Web-{2724C1E8-F82E-80BB-A837-038A8FBB3556}" dt="2022-07-27T10:51:33.666" v="297"/>
        <pc:sldMkLst>
          <pc:docMk/>
          <pc:sldMk cId="1768386310" sldId="267"/>
        </pc:sldMkLst>
      </pc:sldChg>
      <pc:sldChg chg="del">
        <pc:chgData name="Natalie MacDonald" userId="S::natalie.macdonald@uwtsd.ac.uk::b149e53e-c5ba-4f14-9dc8-64d738eb5ef6" providerId="AD" clId="Web-{2724C1E8-F82E-80BB-A837-038A8FBB3556}" dt="2022-07-27T10:51:32.306" v="296"/>
        <pc:sldMkLst>
          <pc:docMk/>
          <pc:sldMk cId="1833248966" sldId="268"/>
        </pc:sldMkLst>
      </pc:sldChg>
      <pc:sldChg chg="del">
        <pc:chgData name="Natalie MacDonald" userId="S::natalie.macdonald@uwtsd.ac.uk::b149e53e-c5ba-4f14-9dc8-64d738eb5ef6" providerId="AD" clId="Web-{2724C1E8-F82E-80BB-A837-038A8FBB3556}" dt="2022-07-27T10:51:31.306" v="295"/>
        <pc:sldMkLst>
          <pc:docMk/>
          <pc:sldMk cId="3107601838" sldId="269"/>
        </pc:sldMkLst>
      </pc:sldChg>
      <pc:sldChg chg="del">
        <pc:chgData name="Natalie MacDonald" userId="S::natalie.macdonald@uwtsd.ac.uk::b149e53e-c5ba-4f14-9dc8-64d738eb5ef6" providerId="AD" clId="Web-{2724C1E8-F82E-80BB-A837-038A8FBB3556}" dt="2022-07-27T10:51:29.947" v="294"/>
        <pc:sldMkLst>
          <pc:docMk/>
          <pc:sldMk cId="17185573" sldId="270"/>
        </pc:sldMkLst>
      </pc:sldChg>
      <pc:sldChg chg="del">
        <pc:chgData name="Natalie MacDonald" userId="S::natalie.macdonald@uwtsd.ac.uk::b149e53e-c5ba-4f14-9dc8-64d738eb5ef6" providerId="AD" clId="Web-{2724C1E8-F82E-80BB-A837-038A8FBB3556}" dt="2022-07-27T10:51:28.947" v="293"/>
        <pc:sldMkLst>
          <pc:docMk/>
          <pc:sldMk cId="3427775284" sldId="271"/>
        </pc:sldMkLst>
      </pc:sldChg>
      <pc:sldChg chg="modSp">
        <pc:chgData name="Natalie MacDonald" userId="S::natalie.macdonald@uwtsd.ac.uk::b149e53e-c5ba-4f14-9dc8-64d738eb5ef6" providerId="AD" clId="Web-{2724C1E8-F82E-80BB-A837-038A8FBB3556}" dt="2022-07-27T10:52:25.326" v="312" actId="20577"/>
        <pc:sldMkLst>
          <pc:docMk/>
          <pc:sldMk cId="140954325" sldId="274"/>
        </pc:sldMkLst>
        <pc:spChg chg="mod">
          <ac:chgData name="Natalie MacDonald" userId="S::natalie.macdonald@uwtsd.ac.uk::b149e53e-c5ba-4f14-9dc8-64d738eb5ef6" providerId="AD" clId="Web-{2724C1E8-F82E-80BB-A837-038A8FBB3556}" dt="2022-07-27T10:52:25.326" v="312" actId="20577"/>
          <ac:spMkLst>
            <pc:docMk/>
            <pc:sldMk cId="140954325" sldId="274"/>
            <ac:spMk id="2050" creationId="{AA2E3982-959D-5F2C-3DA1-3A57E6921C1C}"/>
          </ac:spMkLst>
        </pc:spChg>
      </pc:sldChg>
      <pc:sldChg chg="del">
        <pc:chgData name="Natalie MacDonald" userId="S::natalie.macdonald@uwtsd.ac.uk::b149e53e-c5ba-4f14-9dc8-64d738eb5ef6" providerId="AD" clId="Web-{2724C1E8-F82E-80BB-A837-038A8FBB3556}" dt="2022-07-27T10:51:26.837" v="291"/>
        <pc:sldMkLst>
          <pc:docMk/>
          <pc:sldMk cId="759626171" sldId="275"/>
        </pc:sldMkLst>
      </pc:sldChg>
      <pc:sldChg chg="del">
        <pc:chgData name="Natalie MacDonald" userId="S::natalie.macdonald@uwtsd.ac.uk::b149e53e-c5ba-4f14-9dc8-64d738eb5ef6" providerId="AD" clId="Web-{2724C1E8-F82E-80BB-A837-038A8FBB3556}" dt="2022-07-27T10:51:25.775" v="290"/>
        <pc:sldMkLst>
          <pc:docMk/>
          <pc:sldMk cId="1173010108" sldId="276"/>
        </pc:sldMkLst>
      </pc:sldChg>
      <pc:sldChg chg="del">
        <pc:chgData name="Natalie MacDonald" userId="S::natalie.macdonald@uwtsd.ac.uk::b149e53e-c5ba-4f14-9dc8-64d738eb5ef6" providerId="AD" clId="Web-{2724C1E8-F82E-80BB-A837-038A8FBB3556}" dt="2022-07-27T10:51:27.947" v="292"/>
        <pc:sldMkLst>
          <pc:docMk/>
          <pc:sldMk cId="3666238622" sldId="277"/>
        </pc:sldMkLst>
      </pc:sldChg>
      <pc:sldChg chg="modSp add">
        <pc:chgData name="Natalie MacDonald" userId="S::natalie.macdonald@uwtsd.ac.uk::b149e53e-c5ba-4f14-9dc8-64d738eb5ef6" providerId="AD" clId="Web-{2724C1E8-F82E-80BB-A837-038A8FBB3556}" dt="2022-07-27T10:34:08.924" v="30" actId="14100"/>
        <pc:sldMkLst>
          <pc:docMk/>
          <pc:sldMk cId="1665827561" sldId="278"/>
        </pc:sldMkLst>
        <pc:spChg chg="mod">
          <ac:chgData name="Natalie MacDonald" userId="S::natalie.macdonald@uwtsd.ac.uk::b149e53e-c5ba-4f14-9dc8-64d738eb5ef6" providerId="AD" clId="Web-{2724C1E8-F82E-80BB-A837-038A8FBB3556}" dt="2022-07-27T10:34:08.924" v="30" actId="14100"/>
          <ac:spMkLst>
            <pc:docMk/>
            <pc:sldMk cId="1665827561" sldId="278"/>
            <ac:spMk id="3" creationId="{00000000-0000-0000-0000-000000000000}"/>
          </ac:spMkLst>
        </pc:spChg>
        <pc:spChg chg="mod">
          <ac:chgData name="Natalie MacDonald" userId="S::natalie.macdonald@uwtsd.ac.uk::b149e53e-c5ba-4f14-9dc8-64d738eb5ef6" providerId="AD" clId="Web-{2724C1E8-F82E-80BB-A837-038A8FBB3556}" dt="2022-07-27T10:34:02.658" v="28" actId="1076"/>
          <ac:spMkLst>
            <pc:docMk/>
            <pc:sldMk cId="1665827561" sldId="278"/>
            <ac:spMk id="33793" creationId="{00000000-0000-0000-0000-000000000000}"/>
          </ac:spMkLst>
        </pc:spChg>
      </pc:sldChg>
      <pc:sldChg chg="modSp add">
        <pc:chgData name="Natalie MacDonald" userId="S::natalie.macdonald@uwtsd.ac.uk::b149e53e-c5ba-4f14-9dc8-64d738eb5ef6" providerId="AD" clId="Web-{2724C1E8-F82E-80BB-A837-038A8FBB3556}" dt="2022-07-27T10:34:48.661" v="35" actId="20577"/>
        <pc:sldMkLst>
          <pc:docMk/>
          <pc:sldMk cId="3198994500" sldId="279"/>
        </pc:sldMkLst>
        <pc:spChg chg="mod">
          <ac:chgData name="Natalie MacDonald" userId="S::natalie.macdonald@uwtsd.ac.uk::b149e53e-c5ba-4f14-9dc8-64d738eb5ef6" providerId="AD" clId="Web-{2724C1E8-F82E-80BB-A837-038A8FBB3556}" dt="2022-07-27T10:34:44.051" v="32" actId="20577"/>
          <ac:spMkLst>
            <pc:docMk/>
            <pc:sldMk cId="3198994500" sldId="279"/>
            <ac:spMk id="2" creationId="{00000000-0000-0000-0000-000000000000}"/>
          </ac:spMkLst>
        </pc:spChg>
        <pc:spChg chg="mod">
          <ac:chgData name="Natalie MacDonald" userId="S::natalie.macdonald@uwtsd.ac.uk::b149e53e-c5ba-4f14-9dc8-64d738eb5ef6" providerId="AD" clId="Web-{2724C1E8-F82E-80BB-A837-038A8FBB3556}" dt="2022-07-27T10:34:48.661" v="35" actId="20577"/>
          <ac:spMkLst>
            <pc:docMk/>
            <pc:sldMk cId="3198994500" sldId="279"/>
            <ac:spMk id="3" creationId="{00000000-0000-0000-0000-000000000000}"/>
          </ac:spMkLst>
        </pc:spChg>
      </pc:sldChg>
      <pc:sldChg chg="modSp add">
        <pc:chgData name="Natalie MacDonald" userId="S::natalie.macdonald@uwtsd.ac.uk::b149e53e-c5ba-4f14-9dc8-64d738eb5ef6" providerId="AD" clId="Web-{2724C1E8-F82E-80BB-A837-038A8FBB3556}" dt="2022-07-27T10:35:30.101" v="48" actId="1076"/>
        <pc:sldMkLst>
          <pc:docMk/>
          <pc:sldMk cId="3245731577" sldId="280"/>
        </pc:sldMkLst>
        <pc:spChg chg="mod">
          <ac:chgData name="Natalie MacDonald" userId="S::natalie.macdonald@uwtsd.ac.uk::b149e53e-c5ba-4f14-9dc8-64d738eb5ef6" providerId="AD" clId="Web-{2724C1E8-F82E-80BB-A837-038A8FBB3556}" dt="2022-07-27T10:35:09.569" v="41" actId="1076"/>
          <ac:spMkLst>
            <pc:docMk/>
            <pc:sldMk cId="3245731577" sldId="280"/>
            <ac:spMk id="2" creationId="{00000000-0000-0000-0000-000000000000}"/>
          </ac:spMkLst>
        </pc:spChg>
        <pc:spChg chg="mod">
          <ac:chgData name="Natalie MacDonald" userId="S::natalie.macdonald@uwtsd.ac.uk::b149e53e-c5ba-4f14-9dc8-64d738eb5ef6" providerId="AD" clId="Web-{2724C1E8-F82E-80BB-A837-038A8FBB3556}" dt="2022-07-27T10:35:30.101" v="48" actId="1076"/>
          <ac:spMkLst>
            <pc:docMk/>
            <pc:sldMk cId="3245731577" sldId="280"/>
            <ac:spMk id="3" creationId="{00000000-0000-0000-0000-000000000000}"/>
          </ac:spMkLst>
        </pc:spChg>
      </pc:sldChg>
      <pc:sldChg chg="modSp add">
        <pc:chgData name="Natalie MacDonald" userId="S::natalie.macdonald@uwtsd.ac.uk::b149e53e-c5ba-4f14-9dc8-64d738eb5ef6" providerId="AD" clId="Web-{2724C1E8-F82E-80BB-A837-038A8FBB3556}" dt="2022-07-27T10:36:34.184" v="67" actId="14100"/>
        <pc:sldMkLst>
          <pc:docMk/>
          <pc:sldMk cId="198220614" sldId="281"/>
        </pc:sldMkLst>
        <pc:spChg chg="mod">
          <ac:chgData name="Natalie MacDonald" userId="S::natalie.macdonald@uwtsd.ac.uk::b149e53e-c5ba-4f14-9dc8-64d738eb5ef6" providerId="AD" clId="Web-{2724C1E8-F82E-80BB-A837-038A8FBB3556}" dt="2022-07-27T10:36:20.104" v="64" actId="1076"/>
          <ac:spMkLst>
            <pc:docMk/>
            <pc:sldMk cId="198220614" sldId="281"/>
            <ac:spMk id="2" creationId="{7E7D39FF-0F97-4F3F-AC90-08C8DC45FF04}"/>
          </ac:spMkLst>
        </pc:spChg>
        <pc:spChg chg="mod">
          <ac:chgData name="Natalie MacDonald" userId="S::natalie.macdonald@uwtsd.ac.uk::b149e53e-c5ba-4f14-9dc8-64d738eb5ef6" providerId="AD" clId="Web-{2724C1E8-F82E-80BB-A837-038A8FBB3556}" dt="2022-07-27T10:36:34.184" v="67" actId="14100"/>
          <ac:spMkLst>
            <pc:docMk/>
            <pc:sldMk cId="198220614" sldId="281"/>
            <ac:spMk id="3" creationId="{B3DF0A27-D378-4888-B4E6-273870EBD6EA}"/>
          </ac:spMkLst>
        </pc:spChg>
        <pc:spChg chg="mod">
          <ac:chgData name="Natalie MacDonald" userId="S::natalie.macdonald@uwtsd.ac.uk::b149e53e-c5ba-4f14-9dc8-64d738eb5ef6" providerId="AD" clId="Web-{2724C1E8-F82E-80BB-A837-038A8FBB3556}" dt="2022-07-27T10:36:28.152" v="66" actId="14100"/>
          <ac:spMkLst>
            <pc:docMk/>
            <pc:sldMk cId="198220614" sldId="281"/>
            <ac:spMk id="4" creationId="{4132284B-DA64-45BD-9E27-5BE24FC08EA1}"/>
          </ac:spMkLst>
        </pc:spChg>
      </pc:sldChg>
      <pc:sldChg chg="modSp add">
        <pc:chgData name="Natalie MacDonald" userId="S::natalie.macdonald@uwtsd.ac.uk::b149e53e-c5ba-4f14-9dc8-64d738eb5ef6" providerId="AD" clId="Web-{2724C1E8-F82E-80BB-A837-038A8FBB3556}" dt="2022-07-27T10:38:56.428" v="96" actId="1076"/>
        <pc:sldMkLst>
          <pc:docMk/>
          <pc:sldMk cId="2229378762" sldId="282"/>
        </pc:sldMkLst>
        <pc:spChg chg="mod">
          <ac:chgData name="Natalie MacDonald" userId="S::natalie.macdonald@uwtsd.ac.uk::b149e53e-c5ba-4f14-9dc8-64d738eb5ef6" providerId="AD" clId="Web-{2724C1E8-F82E-80BB-A837-038A8FBB3556}" dt="2022-07-27T10:38:56.428" v="96" actId="1076"/>
          <ac:spMkLst>
            <pc:docMk/>
            <pc:sldMk cId="2229378762" sldId="282"/>
            <ac:spMk id="3" creationId="{00000000-0000-0000-0000-000000000000}"/>
          </ac:spMkLst>
        </pc:spChg>
        <pc:spChg chg="mod">
          <ac:chgData name="Natalie MacDonald" userId="S::natalie.macdonald@uwtsd.ac.uk::b149e53e-c5ba-4f14-9dc8-64d738eb5ef6" providerId="AD" clId="Web-{2724C1E8-F82E-80BB-A837-038A8FBB3556}" dt="2022-07-27T10:38:26.738" v="87" actId="20577"/>
          <ac:spMkLst>
            <pc:docMk/>
            <pc:sldMk cId="2229378762" sldId="282"/>
            <ac:spMk id="4" creationId="{00000000-0000-0000-0000-000000000000}"/>
          </ac:spMkLst>
        </pc:spChg>
        <pc:spChg chg="mod">
          <ac:chgData name="Natalie MacDonald" userId="S::natalie.macdonald@uwtsd.ac.uk::b149e53e-c5ba-4f14-9dc8-64d738eb5ef6" providerId="AD" clId="Web-{2724C1E8-F82E-80BB-A837-038A8FBB3556}" dt="2022-07-27T10:37:44.891" v="82" actId="20577"/>
          <ac:spMkLst>
            <pc:docMk/>
            <pc:sldMk cId="2229378762" sldId="282"/>
            <ac:spMk id="30721" creationId="{00000000-0000-0000-0000-000000000000}"/>
          </ac:spMkLst>
        </pc:spChg>
      </pc:sldChg>
      <pc:sldChg chg="modSp add modNotes">
        <pc:chgData name="Natalie MacDonald" userId="S::natalie.macdonald@uwtsd.ac.uk::b149e53e-c5ba-4f14-9dc8-64d738eb5ef6" providerId="AD" clId="Web-{2724C1E8-F82E-80BB-A837-038A8FBB3556}" dt="2022-07-27T10:40:52.560" v="130" actId="20577"/>
        <pc:sldMkLst>
          <pc:docMk/>
          <pc:sldMk cId="3399816700" sldId="283"/>
        </pc:sldMkLst>
        <pc:spChg chg="mod">
          <ac:chgData name="Natalie MacDonald" userId="S::natalie.macdonald@uwtsd.ac.uk::b149e53e-c5ba-4f14-9dc8-64d738eb5ef6" providerId="AD" clId="Web-{2724C1E8-F82E-80BB-A837-038A8FBB3556}" dt="2022-07-27T10:39:17.132" v="98" actId="20577"/>
          <ac:spMkLst>
            <pc:docMk/>
            <pc:sldMk cId="3399816700" sldId="283"/>
            <ac:spMk id="2" creationId="{00000000-0000-0000-0000-000000000000}"/>
          </ac:spMkLst>
        </pc:spChg>
        <pc:spChg chg="mod">
          <ac:chgData name="Natalie MacDonald" userId="S::natalie.macdonald@uwtsd.ac.uk::b149e53e-c5ba-4f14-9dc8-64d738eb5ef6" providerId="AD" clId="Web-{2724C1E8-F82E-80BB-A837-038A8FBB3556}" dt="2022-07-27T10:40:50.279" v="129" actId="20577"/>
          <ac:spMkLst>
            <pc:docMk/>
            <pc:sldMk cId="3399816700" sldId="283"/>
            <ac:spMk id="3" creationId="{00000000-0000-0000-0000-000000000000}"/>
          </ac:spMkLst>
        </pc:spChg>
        <pc:spChg chg="mod">
          <ac:chgData name="Natalie MacDonald" userId="S::natalie.macdonald@uwtsd.ac.uk::b149e53e-c5ba-4f14-9dc8-64d738eb5ef6" providerId="AD" clId="Web-{2724C1E8-F82E-80BB-A837-038A8FBB3556}" dt="2022-07-27T10:40:52.560" v="130" actId="20577"/>
          <ac:spMkLst>
            <pc:docMk/>
            <pc:sldMk cId="3399816700" sldId="283"/>
            <ac:spMk id="4" creationId="{00000000-0000-0000-0000-000000000000}"/>
          </ac:spMkLst>
        </pc:spChg>
      </pc:sldChg>
      <pc:sldChg chg="modSp add">
        <pc:chgData name="Natalie MacDonald" userId="S::natalie.macdonald@uwtsd.ac.uk::b149e53e-c5ba-4f14-9dc8-64d738eb5ef6" providerId="AD" clId="Web-{2724C1E8-F82E-80BB-A837-038A8FBB3556}" dt="2022-07-27T10:41:42.439" v="146" actId="20577"/>
        <pc:sldMkLst>
          <pc:docMk/>
          <pc:sldMk cId="513163995" sldId="284"/>
        </pc:sldMkLst>
        <pc:spChg chg="mod">
          <ac:chgData name="Natalie MacDonald" userId="S::natalie.macdonald@uwtsd.ac.uk::b149e53e-c5ba-4f14-9dc8-64d738eb5ef6" providerId="AD" clId="Web-{2724C1E8-F82E-80BB-A837-038A8FBB3556}" dt="2022-07-27T10:41:42.439" v="146" actId="20577"/>
          <ac:spMkLst>
            <pc:docMk/>
            <pc:sldMk cId="513163995" sldId="284"/>
            <ac:spMk id="2" creationId="{00000000-0000-0000-0000-000000000000}"/>
          </ac:spMkLst>
        </pc:spChg>
        <pc:spChg chg="mod">
          <ac:chgData name="Natalie MacDonald" userId="S::natalie.macdonald@uwtsd.ac.uk::b149e53e-c5ba-4f14-9dc8-64d738eb5ef6" providerId="AD" clId="Web-{2724C1E8-F82E-80BB-A837-038A8FBB3556}" dt="2022-07-27T10:41:10.312" v="134" actId="1076"/>
          <ac:spMkLst>
            <pc:docMk/>
            <pc:sldMk cId="513163995" sldId="284"/>
            <ac:spMk id="4" creationId="{00000000-0000-0000-0000-000000000000}"/>
          </ac:spMkLst>
        </pc:spChg>
        <pc:spChg chg="mod">
          <ac:chgData name="Natalie MacDonald" userId="S::natalie.macdonald@uwtsd.ac.uk::b149e53e-c5ba-4f14-9dc8-64d738eb5ef6" providerId="AD" clId="Web-{2724C1E8-F82E-80BB-A837-038A8FBB3556}" dt="2022-07-27T10:41:05.952" v="132" actId="14100"/>
          <ac:spMkLst>
            <pc:docMk/>
            <pc:sldMk cId="513163995" sldId="284"/>
            <ac:spMk id="28674" creationId="{00000000-0000-0000-0000-000000000000}"/>
          </ac:spMkLst>
        </pc:spChg>
      </pc:sldChg>
      <pc:sldChg chg="delSp modSp add">
        <pc:chgData name="Natalie MacDonald" userId="S::natalie.macdonald@uwtsd.ac.uk::b149e53e-c5ba-4f14-9dc8-64d738eb5ef6" providerId="AD" clId="Web-{2724C1E8-F82E-80BB-A837-038A8FBB3556}" dt="2022-07-27T10:44:04.745" v="177" actId="20577"/>
        <pc:sldMkLst>
          <pc:docMk/>
          <pc:sldMk cId="2711734435" sldId="285"/>
        </pc:sldMkLst>
        <pc:spChg chg="mod">
          <ac:chgData name="Natalie MacDonald" userId="S::natalie.macdonald@uwtsd.ac.uk::b149e53e-c5ba-4f14-9dc8-64d738eb5ef6" providerId="AD" clId="Web-{2724C1E8-F82E-80BB-A837-038A8FBB3556}" dt="2022-07-27T10:42:35.739" v="158" actId="1076"/>
          <ac:spMkLst>
            <pc:docMk/>
            <pc:sldMk cId="2711734435" sldId="285"/>
            <ac:spMk id="2" creationId="{00000000-0000-0000-0000-000000000000}"/>
          </ac:spMkLst>
        </pc:spChg>
        <pc:spChg chg="mod">
          <ac:chgData name="Natalie MacDonald" userId="S::natalie.macdonald@uwtsd.ac.uk::b149e53e-c5ba-4f14-9dc8-64d738eb5ef6" providerId="AD" clId="Web-{2724C1E8-F82E-80BB-A837-038A8FBB3556}" dt="2022-07-27T10:44:04.745" v="177" actId="20577"/>
          <ac:spMkLst>
            <pc:docMk/>
            <pc:sldMk cId="2711734435" sldId="285"/>
            <ac:spMk id="3" creationId="{00000000-0000-0000-0000-000000000000}"/>
          </ac:spMkLst>
        </pc:spChg>
        <pc:spChg chg="del mod">
          <ac:chgData name="Natalie MacDonald" userId="S::natalie.macdonald@uwtsd.ac.uk::b149e53e-c5ba-4f14-9dc8-64d738eb5ef6" providerId="AD" clId="Web-{2724C1E8-F82E-80BB-A837-038A8FBB3556}" dt="2022-07-27T10:42:01.862" v="149"/>
          <ac:spMkLst>
            <pc:docMk/>
            <pc:sldMk cId="2711734435" sldId="285"/>
            <ac:spMk id="4" creationId="{00000000-0000-0000-0000-000000000000}"/>
          </ac:spMkLst>
        </pc:spChg>
      </pc:sldChg>
      <pc:sldChg chg="modSp add">
        <pc:chgData name="Natalie MacDonald" userId="S::natalie.macdonald@uwtsd.ac.uk::b149e53e-c5ba-4f14-9dc8-64d738eb5ef6" providerId="AD" clId="Web-{2724C1E8-F82E-80BB-A837-038A8FBB3556}" dt="2022-07-27T10:45:27.454" v="199" actId="20577"/>
        <pc:sldMkLst>
          <pc:docMk/>
          <pc:sldMk cId="367058499" sldId="286"/>
        </pc:sldMkLst>
        <pc:spChg chg="mod">
          <ac:chgData name="Natalie MacDonald" userId="S::natalie.macdonald@uwtsd.ac.uk::b149e53e-c5ba-4f14-9dc8-64d738eb5ef6" providerId="AD" clId="Web-{2724C1E8-F82E-80BB-A837-038A8FBB3556}" dt="2022-07-27T10:45:19.094" v="196" actId="20577"/>
          <ac:spMkLst>
            <pc:docMk/>
            <pc:sldMk cId="367058499" sldId="286"/>
            <ac:spMk id="2" creationId="{26FAC273-1F24-4C4B-AC18-2562FAAABB49}"/>
          </ac:spMkLst>
        </pc:spChg>
        <pc:spChg chg="mod">
          <ac:chgData name="Natalie MacDonald" userId="S::natalie.macdonald@uwtsd.ac.uk::b149e53e-c5ba-4f14-9dc8-64d738eb5ef6" providerId="AD" clId="Web-{2724C1E8-F82E-80BB-A837-038A8FBB3556}" dt="2022-07-27T10:45:22.375" v="197" actId="1076"/>
          <ac:spMkLst>
            <pc:docMk/>
            <pc:sldMk cId="367058499" sldId="286"/>
            <ac:spMk id="3" creationId="{06AF2114-ED66-4901-B9C5-F51D40D141B5}"/>
          </ac:spMkLst>
        </pc:spChg>
        <pc:spChg chg="mod">
          <ac:chgData name="Natalie MacDonald" userId="S::natalie.macdonald@uwtsd.ac.uk::b149e53e-c5ba-4f14-9dc8-64d738eb5ef6" providerId="AD" clId="Web-{2724C1E8-F82E-80BB-A837-038A8FBB3556}" dt="2022-07-27T10:45:27.454" v="199" actId="20577"/>
          <ac:spMkLst>
            <pc:docMk/>
            <pc:sldMk cId="367058499" sldId="286"/>
            <ac:spMk id="4" creationId="{14FC129E-672F-4140-9BE4-B83F914703F6}"/>
          </ac:spMkLst>
        </pc:spChg>
      </pc:sldChg>
      <pc:sldChg chg="modSp add">
        <pc:chgData name="Natalie MacDonald" userId="S::natalie.macdonald@uwtsd.ac.uk::b149e53e-c5ba-4f14-9dc8-64d738eb5ef6" providerId="AD" clId="Web-{2724C1E8-F82E-80BB-A837-038A8FBB3556}" dt="2022-07-27T10:45:45.752" v="204" actId="1076"/>
        <pc:sldMkLst>
          <pc:docMk/>
          <pc:sldMk cId="2501342121" sldId="287"/>
        </pc:sldMkLst>
        <pc:spChg chg="mod">
          <ac:chgData name="Natalie MacDonald" userId="S::natalie.macdonald@uwtsd.ac.uk::b149e53e-c5ba-4f14-9dc8-64d738eb5ef6" providerId="AD" clId="Web-{2724C1E8-F82E-80BB-A837-038A8FBB3556}" dt="2022-07-27T10:45:38.876" v="202" actId="20577"/>
          <ac:spMkLst>
            <pc:docMk/>
            <pc:sldMk cId="2501342121" sldId="287"/>
            <ac:spMk id="2" creationId="{00000000-0000-0000-0000-000000000000}"/>
          </ac:spMkLst>
        </pc:spChg>
        <pc:spChg chg="mod">
          <ac:chgData name="Natalie MacDonald" userId="S::natalie.macdonald@uwtsd.ac.uk::b149e53e-c5ba-4f14-9dc8-64d738eb5ef6" providerId="AD" clId="Web-{2724C1E8-F82E-80BB-A837-038A8FBB3556}" dt="2022-07-27T10:45:45.752" v="204" actId="1076"/>
          <ac:spMkLst>
            <pc:docMk/>
            <pc:sldMk cId="2501342121" sldId="287"/>
            <ac:spMk id="4" creationId="{00000000-0000-0000-0000-000000000000}"/>
          </ac:spMkLst>
        </pc:spChg>
      </pc:sldChg>
      <pc:sldChg chg="addSp delSp modSp add">
        <pc:chgData name="Natalie MacDonald" userId="S::natalie.macdonald@uwtsd.ac.uk::b149e53e-c5ba-4f14-9dc8-64d738eb5ef6" providerId="AD" clId="Web-{2724C1E8-F82E-80BB-A837-038A8FBB3556}" dt="2022-07-27T10:46:22.379" v="212" actId="20577"/>
        <pc:sldMkLst>
          <pc:docMk/>
          <pc:sldMk cId="3272851668" sldId="288"/>
        </pc:sldMkLst>
        <pc:spChg chg="del">
          <ac:chgData name="Natalie MacDonald" userId="S::natalie.macdonald@uwtsd.ac.uk::b149e53e-c5ba-4f14-9dc8-64d738eb5ef6" providerId="AD" clId="Web-{2724C1E8-F82E-80BB-A837-038A8FBB3556}" dt="2022-07-27T10:46:01.972" v="205"/>
          <ac:spMkLst>
            <pc:docMk/>
            <pc:sldMk cId="3272851668" sldId="288"/>
            <ac:spMk id="2" creationId="{00000000-0000-0000-0000-000000000000}"/>
          </ac:spMkLst>
        </pc:spChg>
        <pc:spChg chg="mod">
          <ac:chgData name="Natalie MacDonald" userId="S::natalie.macdonald@uwtsd.ac.uk::b149e53e-c5ba-4f14-9dc8-64d738eb5ef6" providerId="AD" clId="Web-{2724C1E8-F82E-80BB-A837-038A8FBB3556}" dt="2022-07-27T10:46:22.379" v="212" actId="20577"/>
          <ac:spMkLst>
            <pc:docMk/>
            <pc:sldMk cId="3272851668" sldId="288"/>
            <ac:spMk id="3" creationId="{00000000-0000-0000-0000-000000000000}"/>
          </ac:spMkLst>
        </pc:spChg>
        <pc:spChg chg="mod">
          <ac:chgData name="Natalie MacDonald" userId="S::natalie.macdonald@uwtsd.ac.uk::b149e53e-c5ba-4f14-9dc8-64d738eb5ef6" providerId="AD" clId="Web-{2724C1E8-F82E-80BB-A837-038A8FBB3556}" dt="2022-07-27T10:46:22.379" v="212" actId="20577"/>
          <ac:spMkLst>
            <pc:docMk/>
            <pc:sldMk cId="3272851668" sldId="288"/>
            <ac:spMk id="4" creationId="{00000000-0000-0000-0000-000000000000}"/>
          </ac:spMkLst>
        </pc:spChg>
        <pc:spChg chg="add del mod">
          <ac:chgData name="Natalie MacDonald" userId="S::natalie.macdonald@uwtsd.ac.uk::b149e53e-c5ba-4f14-9dc8-64d738eb5ef6" providerId="AD" clId="Web-{2724C1E8-F82E-80BB-A837-038A8FBB3556}" dt="2022-07-27T10:46:13.723" v="209"/>
          <ac:spMkLst>
            <pc:docMk/>
            <pc:sldMk cId="3272851668" sldId="288"/>
            <ac:spMk id="6" creationId="{A9BB6C71-0C31-B3C7-F07F-718ED1944722}"/>
          </ac:spMkLst>
        </pc:spChg>
        <pc:spChg chg="add mod">
          <ac:chgData name="Natalie MacDonald" userId="S::natalie.macdonald@uwtsd.ac.uk::b149e53e-c5ba-4f14-9dc8-64d738eb5ef6" providerId="AD" clId="Web-{2724C1E8-F82E-80BB-A837-038A8FBB3556}" dt="2022-07-27T10:46:16.207" v="210" actId="20577"/>
          <ac:spMkLst>
            <pc:docMk/>
            <pc:sldMk cId="3272851668" sldId="288"/>
            <ac:spMk id="8" creationId="{D44A9DED-6E44-7849-78F0-C85367DBDD5F}"/>
          </ac:spMkLst>
        </pc:spChg>
      </pc:sldChg>
      <pc:sldChg chg="addSp delSp modSp add">
        <pc:chgData name="Natalie MacDonald" userId="S::natalie.macdonald@uwtsd.ac.uk::b149e53e-c5ba-4f14-9dc8-64d738eb5ef6" providerId="AD" clId="Web-{2724C1E8-F82E-80BB-A837-038A8FBB3556}" dt="2022-07-27T10:46:37.021" v="216"/>
        <pc:sldMkLst>
          <pc:docMk/>
          <pc:sldMk cId="2337984428" sldId="289"/>
        </pc:sldMkLst>
        <pc:spChg chg="add del mod">
          <ac:chgData name="Natalie MacDonald" userId="S::natalie.macdonald@uwtsd.ac.uk::b149e53e-c5ba-4f14-9dc8-64d738eb5ef6" providerId="AD" clId="Web-{2724C1E8-F82E-80BB-A837-038A8FBB3556}" dt="2022-07-27T10:46:34.740" v="215"/>
          <ac:spMkLst>
            <pc:docMk/>
            <pc:sldMk cId="2337984428" sldId="289"/>
            <ac:spMk id="3" creationId="{7EE88CF3-48B9-D31C-1038-EB958EB76754}"/>
          </ac:spMkLst>
        </pc:spChg>
        <pc:spChg chg="mod">
          <ac:chgData name="Natalie MacDonald" userId="S::natalie.macdonald@uwtsd.ac.uk::b149e53e-c5ba-4f14-9dc8-64d738eb5ef6" providerId="AD" clId="Web-{2724C1E8-F82E-80BB-A837-038A8FBB3556}" dt="2022-07-27T10:46:29.020" v="213" actId="20577"/>
          <ac:spMkLst>
            <pc:docMk/>
            <pc:sldMk cId="2337984428" sldId="289"/>
            <ac:spMk id="4" creationId="{00000000-0000-0000-0000-000000000000}"/>
          </ac:spMkLst>
        </pc:spChg>
        <pc:spChg chg="add mod">
          <ac:chgData name="Natalie MacDonald" userId="S::natalie.macdonald@uwtsd.ac.uk::b149e53e-c5ba-4f14-9dc8-64d738eb5ef6" providerId="AD" clId="Web-{2724C1E8-F82E-80BB-A837-038A8FBB3556}" dt="2022-07-27T10:46:37.021" v="216"/>
          <ac:spMkLst>
            <pc:docMk/>
            <pc:sldMk cId="2337984428" sldId="289"/>
            <ac:spMk id="7" creationId="{B77DC4DB-FC3F-18AF-939D-7F5861707A4C}"/>
          </ac:spMkLst>
        </pc:spChg>
        <pc:spChg chg="del">
          <ac:chgData name="Natalie MacDonald" userId="S::natalie.macdonald@uwtsd.ac.uk::b149e53e-c5ba-4f14-9dc8-64d738eb5ef6" providerId="AD" clId="Web-{2724C1E8-F82E-80BB-A837-038A8FBB3556}" dt="2022-07-27T10:46:32.896" v="214"/>
          <ac:spMkLst>
            <pc:docMk/>
            <pc:sldMk cId="2337984428" sldId="289"/>
            <ac:spMk id="24577" creationId="{00000000-0000-0000-0000-000000000000}"/>
          </ac:spMkLst>
        </pc:spChg>
      </pc:sldChg>
      <pc:sldChg chg="modSp add">
        <pc:chgData name="Natalie MacDonald" userId="S::natalie.macdonald@uwtsd.ac.uk::b149e53e-c5ba-4f14-9dc8-64d738eb5ef6" providerId="AD" clId="Web-{2724C1E8-F82E-80BB-A837-038A8FBB3556}" dt="2022-07-27T10:47:00.944" v="223" actId="20577"/>
        <pc:sldMkLst>
          <pc:docMk/>
          <pc:sldMk cId="2471383802" sldId="290"/>
        </pc:sldMkLst>
        <pc:spChg chg="mod">
          <ac:chgData name="Natalie MacDonald" userId="S::natalie.macdonald@uwtsd.ac.uk::b149e53e-c5ba-4f14-9dc8-64d738eb5ef6" providerId="AD" clId="Web-{2724C1E8-F82E-80BB-A837-038A8FBB3556}" dt="2022-07-27T10:46:49.366" v="220" actId="1076"/>
          <ac:spMkLst>
            <pc:docMk/>
            <pc:sldMk cId="2471383802" sldId="290"/>
            <ac:spMk id="2" creationId="{00000000-0000-0000-0000-000000000000}"/>
          </ac:spMkLst>
        </pc:spChg>
        <pc:spChg chg="mod">
          <ac:chgData name="Natalie MacDonald" userId="S::natalie.macdonald@uwtsd.ac.uk::b149e53e-c5ba-4f14-9dc8-64d738eb5ef6" providerId="AD" clId="Web-{2724C1E8-F82E-80BB-A837-038A8FBB3556}" dt="2022-07-27T10:46:53.569" v="222" actId="20577"/>
          <ac:spMkLst>
            <pc:docMk/>
            <pc:sldMk cId="2471383802" sldId="290"/>
            <ac:spMk id="3" creationId="{00000000-0000-0000-0000-000000000000}"/>
          </ac:spMkLst>
        </pc:spChg>
        <pc:spChg chg="mod">
          <ac:chgData name="Natalie MacDonald" userId="S::natalie.macdonald@uwtsd.ac.uk::b149e53e-c5ba-4f14-9dc8-64d738eb5ef6" providerId="AD" clId="Web-{2724C1E8-F82E-80BB-A837-038A8FBB3556}" dt="2022-07-27T10:47:00.944" v="223" actId="20577"/>
          <ac:spMkLst>
            <pc:docMk/>
            <pc:sldMk cId="2471383802" sldId="290"/>
            <ac:spMk id="4" creationId="{00000000-0000-0000-0000-000000000000}"/>
          </ac:spMkLst>
        </pc:spChg>
      </pc:sldChg>
      <pc:sldChg chg="modSp add">
        <pc:chgData name="Natalie MacDonald" userId="S::natalie.macdonald@uwtsd.ac.uk::b149e53e-c5ba-4f14-9dc8-64d738eb5ef6" providerId="AD" clId="Web-{2724C1E8-F82E-80BB-A837-038A8FBB3556}" dt="2022-07-27T10:47:17.039" v="227" actId="20577"/>
        <pc:sldMkLst>
          <pc:docMk/>
          <pc:sldMk cId="2799553671" sldId="291"/>
        </pc:sldMkLst>
        <pc:spChg chg="mod">
          <ac:chgData name="Natalie MacDonald" userId="S::natalie.macdonald@uwtsd.ac.uk::b149e53e-c5ba-4f14-9dc8-64d738eb5ef6" providerId="AD" clId="Web-{2724C1E8-F82E-80BB-A837-038A8FBB3556}" dt="2022-07-27T10:47:17.039" v="227" actId="20577"/>
          <ac:spMkLst>
            <pc:docMk/>
            <pc:sldMk cId="2799553671" sldId="291"/>
            <ac:spMk id="2" creationId="{00000000-0000-0000-0000-000000000000}"/>
          </ac:spMkLst>
        </pc:spChg>
        <pc:spChg chg="mod">
          <ac:chgData name="Natalie MacDonald" userId="S::natalie.macdonald@uwtsd.ac.uk::b149e53e-c5ba-4f14-9dc8-64d738eb5ef6" providerId="AD" clId="Web-{2724C1E8-F82E-80BB-A837-038A8FBB3556}" dt="2022-07-27T10:47:07.039" v="224" actId="20577"/>
          <ac:spMkLst>
            <pc:docMk/>
            <pc:sldMk cId="2799553671" sldId="291"/>
            <ac:spMk id="4" creationId="{00000000-0000-0000-0000-000000000000}"/>
          </ac:spMkLst>
        </pc:spChg>
      </pc:sldChg>
      <pc:sldChg chg="modSp add">
        <pc:chgData name="Natalie MacDonald" userId="S::natalie.macdonald@uwtsd.ac.uk::b149e53e-c5ba-4f14-9dc8-64d738eb5ef6" providerId="AD" clId="Web-{2724C1E8-F82E-80BB-A837-038A8FBB3556}" dt="2022-07-27T10:47:30.275" v="231" actId="20577"/>
        <pc:sldMkLst>
          <pc:docMk/>
          <pc:sldMk cId="2703021055" sldId="292"/>
        </pc:sldMkLst>
        <pc:spChg chg="mod">
          <ac:chgData name="Natalie MacDonald" userId="S::natalie.macdonald@uwtsd.ac.uk::b149e53e-c5ba-4f14-9dc8-64d738eb5ef6" providerId="AD" clId="Web-{2724C1E8-F82E-80BB-A837-038A8FBB3556}" dt="2022-07-27T10:47:26.931" v="230" actId="20577"/>
          <ac:spMkLst>
            <pc:docMk/>
            <pc:sldMk cId="2703021055" sldId="292"/>
            <ac:spMk id="2" creationId="{00000000-0000-0000-0000-000000000000}"/>
          </ac:spMkLst>
        </pc:spChg>
        <pc:spChg chg="mod">
          <ac:chgData name="Natalie MacDonald" userId="S::natalie.macdonald@uwtsd.ac.uk::b149e53e-c5ba-4f14-9dc8-64d738eb5ef6" providerId="AD" clId="Web-{2724C1E8-F82E-80BB-A837-038A8FBB3556}" dt="2022-07-27T10:47:30.275" v="231" actId="20577"/>
          <ac:spMkLst>
            <pc:docMk/>
            <pc:sldMk cId="2703021055" sldId="292"/>
            <ac:spMk id="22531" creationId="{00000000-0000-0000-0000-000000000000}"/>
          </ac:spMkLst>
        </pc:spChg>
      </pc:sldChg>
      <pc:sldChg chg="modSp add">
        <pc:chgData name="Natalie MacDonald" userId="S::natalie.macdonald@uwtsd.ac.uk::b149e53e-c5ba-4f14-9dc8-64d738eb5ef6" providerId="AD" clId="Web-{2724C1E8-F82E-80BB-A837-038A8FBB3556}" dt="2022-07-27T10:48:27.669" v="244" actId="20577"/>
        <pc:sldMkLst>
          <pc:docMk/>
          <pc:sldMk cId="274896243" sldId="293"/>
        </pc:sldMkLst>
        <pc:spChg chg="mod">
          <ac:chgData name="Natalie MacDonald" userId="S::natalie.macdonald@uwtsd.ac.uk::b149e53e-c5ba-4f14-9dc8-64d738eb5ef6" providerId="AD" clId="Web-{2724C1E8-F82E-80BB-A837-038A8FBB3556}" dt="2022-07-27T10:47:42.635" v="233" actId="20577"/>
          <ac:spMkLst>
            <pc:docMk/>
            <pc:sldMk cId="274896243" sldId="293"/>
            <ac:spMk id="2" creationId="{00000000-0000-0000-0000-000000000000}"/>
          </ac:spMkLst>
        </pc:spChg>
        <pc:spChg chg="mod">
          <ac:chgData name="Natalie MacDonald" userId="S::natalie.macdonald@uwtsd.ac.uk::b149e53e-c5ba-4f14-9dc8-64d738eb5ef6" providerId="AD" clId="Web-{2724C1E8-F82E-80BB-A837-038A8FBB3556}" dt="2022-07-27T10:47:57.104" v="240" actId="1076"/>
          <ac:spMkLst>
            <pc:docMk/>
            <pc:sldMk cId="274896243" sldId="293"/>
            <ac:spMk id="3" creationId="{00000000-0000-0000-0000-000000000000}"/>
          </ac:spMkLst>
        </pc:spChg>
        <pc:spChg chg="mod">
          <ac:chgData name="Natalie MacDonald" userId="S::natalie.macdonald@uwtsd.ac.uk::b149e53e-c5ba-4f14-9dc8-64d738eb5ef6" providerId="AD" clId="Web-{2724C1E8-F82E-80BB-A837-038A8FBB3556}" dt="2022-07-27T10:48:27.669" v="244" actId="20577"/>
          <ac:spMkLst>
            <pc:docMk/>
            <pc:sldMk cId="274896243" sldId="293"/>
            <ac:spMk id="4" creationId="{00000000-0000-0000-0000-000000000000}"/>
          </ac:spMkLst>
        </pc:spChg>
      </pc:sldChg>
      <pc:sldChg chg="modSp add">
        <pc:chgData name="Natalie MacDonald" userId="S::natalie.macdonald@uwtsd.ac.uk::b149e53e-c5ba-4f14-9dc8-64d738eb5ef6" providerId="AD" clId="Web-{2724C1E8-F82E-80BB-A837-038A8FBB3556}" dt="2022-07-27T10:48:43.498" v="248" actId="20577"/>
        <pc:sldMkLst>
          <pc:docMk/>
          <pc:sldMk cId="106391815" sldId="294"/>
        </pc:sldMkLst>
        <pc:spChg chg="mod">
          <ac:chgData name="Natalie MacDonald" userId="S::natalie.macdonald@uwtsd.ac.uk::b149e53e-c5ba-4f14-9dc8-64d738eb5ef6" providerId="AD" clId="Web-{2724C1E8-F82E-80BB-A837-038A8FBB3556}" dt="2022-07-27T10:48:38.326" v="247" actId="20577"/>
          <ac:spMkLst>
            <pc:docMk/>
            <pc:sldMk cId="106391815" sldId="294"/>
            <ac:spMk id="2" creationId="{00000000-0000-0000-0000-000000000000}"/>
          </ac:spMkLst>
        </pc:spChg>
        <pc:spChg chg="mod">
          <ac:chgData name="Natalie MacDonald" userId="S::natalie.macdonald@uwtsd.ac.uk::b149e53e-c5ba-4f14-9dc8-64d738eb5ef6" providerId="AD" clId="Web-{2724C1E8-F82E-80BB-A837-038A8FBB3556}" dt="2022-07-27T10:48:43.498" v="248" actId="20577"/>
          <ac:spMkLst>
            <pc:docMk/>
            <pc:sldMk cId="106391815" sldId="294"/>
            <ac:spMk id="20483" creationId="{00000000-0000-0000-0000-000000000000}"/>
          </ac:spMkLst>
        </pc:spChg>
      </pc:sldChg>
      <pc:sldChg chg="modSp add">
        <pc:chgData name="Natalie MacDonald" userId="S::natalie.macdonald@uwtsd.ac.uk::b149e53e-c5ba-4f14-9dc8-64d738eb5ef6" providerId="AD" clId="Web-{2724C1E8-F82E-80BB-A837-038A8FBB3556}" dt="2022-07-27T10:49:17.657" v="256" actId="1076"/>
        <pc:sldMkLst>
          <pc:docMk/>
          <pc:sldMk cId="26859007" sldId="295"/>
        </pc:sldMkLst>
        <pc:spChg chg="mod">
          <ac:chgData name="Natalie MacDonald" userId="S::natalie.macdonald@uwtsd.ac.uk::b149e53e-c5ba-4f14-9dc8-64d738eb5ef6" providerId="AD" clId="Web-{2724C1E8-F82E-80BB-A837-038A8FBB3556}" dt="2022-07-27T10:49:02.140" v="254" actId="1076"/>
          <ac:spMkLst>
            <pc:docMk/>
            <pc:sldMk cId="26859007" sldId="295"/>
            <ac:spMk id="2" creationId="{00000000-0000-0000-0000-000000000000}"/>
          </ac:spMkLst>
        </pc:spChg>
        <pc:spChg chg="mod">
          <ac:chgData name="Natalie MacDonald" userId="S::natalie.macdonald@uwtsd.ac.uk::b149e53e-c5ba-4f14-9dc8-64d738eb5ef6" providerId="AD" clId="Web-{2724C1E8-F82E-80BB-A837-038A8FBB3556}" dt="2022-07-27T10:49:17.657" v="256" actId="1076"/>
          <ac:spMkLst>
            <pc:docMk/>
            <pc:sldMk cId="26859007" sldId="295"/>
            <ac:spMk id="3" creationId="{00000000-0000-0000-0000-000000000000}"/>
          </ac:spMkLst>
        </pc:spChg>
        <pc:spChg chg="mod">
          <ac:chgData name="Natalie MacDonald" userId="S::natalie.macdonald@uwtsd.ac.uk::b149e53e-c5ba-4f14-9dc8-64d738eb5ef6" providerId="AD" clId="Web-{2724C1E8-F82E-80BB-A837-038A8FBB3556}" dt="2022-07-27T10:48:51.405" v="250" actId="20577"/>
          <ac:spMkLst>
            <pc:docMk/>
            <pc:sldMk cId="26859007" sldId="295"/>
            <ac:spMk id="4" creationId="{00000000-0000-0000-0000-000000000000}"/>
          </ac:spMkLst>
        </pc:spChg>
      </pc:sldChg>
      <pc:sldChg chg="modSp add">
        <pc:chgData name="Natalie MacDonald" userId="S::natalie.macdonald@uwtsd.ac.uk::b149e53e-c5ba-4f14-9dc8-64d738eb5ef6" providerId="AD" clId="Web-{2724C1E8-F82E-80BB-A837-038A8FBB3556}" dt="2022-07-27T10:49:51.987" v="265" actId="14100"/>
        <pc:sldMkLst>
          <pc:docMk/>
          <pc:sldMk cId="301264542" sldId="296"/>
        </pc:sldMkLst>
        <pc:spChg chg="mod">
          <ac:chgData name="Natalie MacDonald" userId="S::natalie.macdonald@uwtsd.ac.uk::b149e53e-c5ba-4f14-9dc8-64d738eb5ef6" providerId="AD" clId="Web-{2724C1E8-F82E-80BB-A837-038A8FBB3556}" dt="2022-07-27T10:49:36.064" v="260" actId="20577"/>
          <ac:spMkLst>
            <pc:docMk/>
            <pc:sldMk cId="301264542" sldId="296"/>
            <ac:spMk id="18433" creationId="{00000000-0000-0000-0000-000000000000}"/>
          </ac:spMkLst>
        </pc:spChg>
        <pc:spChg chg="mod">
          <ac:chgData name="Natalie MacDonald" userId="S::natalie.macdonald@uwtsd.ac.uk::b149e53e-c5ba-4f14-9dc8-64d738eb5ef6" providerId="AD" clId="Web-{2724C1E8-F82E-80BB-A837-038A8FBB3556}" dt="2022-07-27T10:49:46.174" v="264" actId="1076"/>
          <ac:spMkLst>
            <pc:docMk/>
            <pc:sldMk cId="301264542" sldId="296"/>
            <ac:spMk id="18434" creationId="{00000000-0000-0000-0000-000000000000}"/>
          </ac:spMkLst>
        </pc:spChg>
        <pc:spChg chg="mod">
          <ac:chgData name="Natalie MacDonald" userId="S::natalie.macdonald@uwtsd.ac.uk::b149e53e-c5ba-4f14-9dc8-64d738eb5ef6" providerId="AD" clId="Web-{2724C1E8-F82E-80BB-A837-038A8FBB3556}" dt="2022-07-27T10:49:51.987" v="265" actId="14100"/>
          <ac:spMkLst>
            <pc:docMk/>
            <pc:sldMk cId="301264542" sldId="296"/>
            <ac:spMk id="18435" creationId="{00000000-0000-0000-0000-000000000000}"/>
          </ac:spMkLst>
        </pc:spChg>
      </pc:sldChg>
      <pc:sldChg chg="modSp add">
        <pc:chgData name="Natalie MacDonald" userId="S::natalie.macdonald@uwtsd.ac.uk::b149e53e-c5ba-4f14-9dc8-64d738eb5ef6" providerId="AD" clId="Web-{2724C1E8-F82E-80BB-A837-038A8FBB3556}" dt="2022-07-27T10:50:11.973" v="271" actId="20577"/>
        <pc:sldMkLst>
          <pc:docMk/>
          <pc:sldMk cId="2918680397" sldId="297"/>
        </pc:sldMkLst>
        <pc:spChg chg="mod">
          <ac:chgData name="Natalie MacDonald" userId="S::natalie.macdonald@uwtsd.ac.uk::b149e53e-c5ba-4f14-9dc8-64d738eb5ef6" providerId="AD" clId="Web-{2724C1E8-F82E-80BB-A837-038A8FBB3556}" dt="2022-07-27T10:50:04.769" v="269" actId="1076"/>
          <ac:spMkLst>
            <pc:docMk/>
            <pc:sldMk cId="2918680397" sldId="297"/>
            <ac:spMk id="2" creationId="{00000000-0000-0000-0000-000000000000}"/>
          </ac:spMkLst>
        </pc:spChg>
        <pc:spChg chg="mod">
          <ac:chgData name="Natalie MacDonald" userId="S::natalie.macdonald@uwtsd.ac.uk::b149e53e-c5ba-4f14-9dc8-64d738eb5ef6" providerId="AD" clId="Web-{2724C1E8-F82E-80BB-A837-038A8FBB3556}" dt="2022-07-27T10:50:11.973" v="271" actId="20577"/>
          <ac:spMkLst>
            <pc:docMk/>
            <pc:sldMk cId="2918680397" sldId="297"/>
            <ac:spMk id="4" creationId="{00000000-0000-0000-0000-000000000000}"/>
          </ac:spMkLst>
        </pc:spChg>
      </pc:sldChg>
      <pc:sldChg chg="modSp add">
        <pc:chgData name="Natalie MacDonald" userId="S::natalie.macdonald@uwtsd.ac.uk::b149e53e-c5ba-4f14-9dc8-64d738eb5ef6" providerId="AD" clId="Web-{2724C1E8-F82E-80BB-A837-038A8FBB3556}" dt="2022-07-27T10:50:27.302" v="275" actId="1076"/>
        <pc:sldMkLst>
          <pc:docMk/>
          <pc:sldMk cId="2325827701" sldId="298"/>
        </pc:sldMkLst>
        <pc:spChg chg="mod">
          <ac:chgData name="Natalie MacDonald" userId="S::natalie.macdonald@uwtsd.ac.uk::b149e53e-c5ba-4f14-9dc8-64d738eb5ef6" providerId="AD" clId="Web-{2724C1E8-F82E-80BB-A837-038A8FBB3556}" dt="2022-07-27T10:50:27.302" v="275" actId="1076"/>
          <ac:spMkLst>
            <pc:docMk/>
            <pc:sldMk cId="2325827701" sldId="298"/>
            <ac:spMk id="15361" creationId="{00000000-0000-0000-0000-000000000000}"/>
          </ac:spMkLst>
        </pc:spChg>
        <pc:spChg chg="mod">
          <ac:chgData name="Natalie MacDonald" userId="S::natalie.macdonald@uwtsd.ac.uk::b149e53e-c5ba-4f14-9dc8-64d738eb5ef6" providerId="AD" clId="Web-{2724C1E8-F82E-80BB-A837-038A8FBB3556}" dt="2022-07-27T10:50:17.661" v="272" actId="20577"/>
          <ac:spMkLst>
            <pc:docMk/>
            <pc:sldMk cId="2325827701" sldId="298"/>
            <ac:spMk id="15363" creationId="{00000000-0000-0000-0000-000000000000}"/>
          </ac:spMkLst>
        </pc:spChg>
      </pc:sldChg>
      <pc:sldChg chg="modSp add">
        <pc:chgData name="Natalie MacDonald" userId="S::natalie.macdonald@uwtsd.ac.uk::b149e53e-c5ba-4f14-9dc8-64d738eb5ef6" providerId="AD" clId="Web-{2724C1E8-F82E-80BB-A837-038A8FBB3556}" dt="2022-07-27T10:50:51.976" v="285" actId="1076"/>
        <pc:sldMkLst>
          <pc:docMk/>
          <pc:sldMk cId="2876232435" sldId="299"/>
        </pc:sldMkLst>
        <pc:spChg chg="mod">
          <ac:chgData name="Natalie MacDonald" userId="S::natalie.macdonald@uwtsd.ac.uk::b149e53e-c5ba-4f14-9dc8-64d738eb5ef6" providerId="AD" clId="Web-{2724C1E8-F82E-80BB-A837-038A8FBB3556}" dt="2022-07-27T10:50:51.976" v="285" actId="1076"/>
          <ac:spMkLst>
            <pc:docMk/>
            <pc:sldMk cId="2876232435" sldId="299"/>
            <ac:spMk id="2" creationId="{00000000-0000-0000-0000-000000000000}"/>
          </ac:spMkLst>
        </pc:spChg>
        <pc:spChg chg="mod">
          <ac:chgData name="Natalie MacDonald" userId="S::natalie.macdonald@uwtsd.ac.uk::b149e53e-c5ba-4f14-9dc8-64d738eb5ef6" providerId="AD" clId="Web-{2724C1E8-F82E-80BB-A837-038A8FBB3556}" dt="2022-07-27T10:50:36.928" v="278" actId="20577"/>
          <ac:spMkLst>
            <pc:docMk/>
            <pc:sldMk cId="2876232435" sldId="299"/>
            <ac:spMk id="14339" creationId="{00000000-0000-0000-0000-000000000000}"/>
          </ac:spMkLst>
        </pc:spChg>
      </pc:sldChg>
      <pc:sldChg chg="delSp modSp new">
        <pc:chgData name="Natalie MacDonald" userId="S::natalie.macdonald@uwtsd.ac.uk::b149e53e-c5ba-4f14-9dc8-64d738eb5ef6" providerId="AD" clId="Web-{2724C1E8-F82E-80BB-A837-038A8FBB3556}" dt="2022-07-27T10:38:43.364" v="94" actId="1076"/>
        <pc:sldMkLst>
          <pc:docMk/>
          <pc:sldMk cId="3648816961" sldId="300"/>
        </pc:sldMkLst>
        <pc:spChg chg="mod">
          <ac:chgData name="Natalie MacDonald" userId="S::natalie.macdonald@uwtsd.ac.uk::b149e53e-c5ba-4f14-9dc8-64d738eb5ef6" providerId="AD" clId="Web-{2724C1E8-F82E-80BB-A837-038A8FBB3556}" dt="2022-07-27T10:37:56.689" v="86" actId="1076"/>
          <ac:spMkLst>
            <pc:docMk/>
            <pc:sldMk cId="3648816961" sldId="300"/>
            <ac:spMk id="2" creationId="{73D9705C-10A8-B068-B04F-CBD1E30031DC}"/>
          </ac:spMkLst>
        </pc:spChg>
        <pc:spChg chg="mod">
          <ac:chgData name="Natalie MacDonald" userId="S::natalie.macdonald@uwtsd.ac.uk::b149e53e-c5ba-4f14-9dc8-64d738eb5ef6" providerId="AD" clId="Web-{2724C1E8-F82E-80BB-A837-038A8FBB3556}" dt="2022-07-27T10:38:43.364" v="94" actId="1076"/>
          <ac:spMkLst>
            <pc:docMk/>
            <pc:sldMk cId="3648816961" sldId="300"/>
            <ac:spMk id="3" creationId="{ED9D55FA-EE62-97DC-BB7D-40B685E9C4C2}"/>
          </ac:spMkLst>
        </pc:spChg>
        <pc:spChg chg="del">
          <ac:chgData name="Natalie MacDonald" userId="S::natalie.macdonald@uwtsd.ac.uk::b149e53e-c5ba-4f14-9dc8-64d738eb5ef6" providerId="AD" clId="Web-{2724C1E8-F82E-80BB-A837-038A8FBB3556}" dt="2022-07-27T10:38:30.691" v="88"/>
          <ac:spMkLst>
            <pc:docMk/>
            <pc:sldMk cId="3648816961" sldId="300"/>
            <ac:spMk id="4" creationId="{A94B8D61-BB12-0288-CB61-F016941408CE}"/>
          </ac:spMkLst>
        </pc:spChg>
      </pc:sldChg>
      <pc:sldChg chg="addSp delSp modSp add replId">
        <pc:chgData name="Natalie MacDonald" userId="S::natalie.macdonald@uwtsd.ac.uk::b149e53e-c5ba-4f14-9dc8-64d738eb5ef6" providerId="AD" clId="Web-{2724C1E8-F82E-80BB-A837-038A8FBB3556}" dt="2022-07-27T10:45:04.796" v="193" actId="20577"/>
        <pc:sldMkLst>
          <pc:docMk/>
          <pc:sldMk cId="1944299284" sldId="301"/>
        </pc:sldMkLst>
        <pc:spChg chg="mod">
          <ac:chgData name="Natalie MacDonald" userId="S::natalie.macdonald@uwtsd.ac.uk::b149e53e-c5ba-4f14-9dc8-64d738eb5ef6" providerId="AD" clId="Web-{2724C1E8-F82E-80BB-A837-038A8FBB3556}" dt="2022-07-27T10:44:33.919" v="186" actId="1076"/>
          <ac:spMkLst>
            <pc:docMk/>
            <pc:sldMk cId="1944299284" sldId="301"/>
            <ac:spMk id="2" creationId="{00000000-0000-0000-0000-000000000000}"/>
          </ac:spMkLst>
        </pc:spChg>
        <pc:spChg chg="del">
          <ac:chgData name="Natalie MacDonald" userId="S::natalie.macdonald@uwtsd.ac.uk::b149e53e-c5ba-4f14-9dc8-64d738eb5ef6" providerId="AD" clId="Web-{2724C1E8-F82E-80BB-A837-038A8FBB3556}" dt="2022-07-27T10:44:08.480" v="178"/>
          <ac:spMkLst>
            <pc:docMk/>
            <pc:sldMk cId="1944299284" sldId="301"/>
            <ac:spMk id="3" creationId="{00000000-0000-0000-0000-000000000000}"/>
          </ac:spMkLst>
        </pc:spChg>
        <pc:spChg chg="mod">
          <ac:chgData name="Natalie MacDonald" userId="S::natalie.macdonald@uwtsd.ac.uk::b149e53e-c5ba-4f14-9dc8-64d738eb5ef6" providerId="AD" clId="Web-{2724C1E8-F82E-80BB-A837-038A8FBB3556}" dt="2022-07-27T10:45:04.796" v="193" actId="20577"/>
          <ac:spMkLst>
            <pc:docMk/>
            <pc:sldMk cId="1944299284" sldId="301"/>
            <ac:spMk id="4" creationId="{00000000-0000-0000-0000-000000000000}"/>
          </ac:spMkLst>
        </pc:spChg>
        <pc:spChg chg="add del mod">
          <ac:chgData name="Natalie MacDonald" userId="S::natalie.macdonald@uwtsd.ac.uk::b149e53e-c5ba-4f14-9dc8-64d738eb5ef6" providerId="AD" clId="Web-{2724C1E8-F82E-80BB-A837-038A8FBB3556}" dt="2022-07-27T10:44:38.185" v="188"/>
          <ac:spMkLst>
            <pc:docMk/>
            <pc:sldMk cId="1944299284" sldId="301"/>
            <ac:spMk id="6" creationId="{88085F32-4893-C464-8192-6FEBC0B4970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B6523-66DB-4897-B96A-0E117F4D1F9A}" type="datetimeFigureOut">
              <a:t>9/16/2024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BEEEFC-0DB2-4852-9D77-286406B4173D}" type="slidenum">
              <a:t>‹#›</a:t>
            </a:fld>
            <a:endParaRPr lang="en-GB"/>
          </a:p>
        </p:txBody>
      </p:sp>
    </p:spTree>
    <p:extLst>
      <p:ext uri="{BB962C8B-B14F-4D97-AF65-F5344CB8AC3E}">
        <p14:creationId xmlns:p14="http://schemas.microsoft.com/office/powerpoint/2010/main" val="2598651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2.cde.state.co.us/media/resultsmatter/RMSeries/JasminAndAlyssandraPlaying.asp"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simplypsychology.org/control-and-experimental-group-differences.html"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F18E059C-F10D-494F-1874-9595D40A61C2}"/>
              </a:ext>
            </a:extLst>
          </p:cNvPr>
          <p:cNvSpPr>
            <a:spLocks noGrp="1" noRot="1" noChangeAspect="1" noChangeArrowheads="1" noTextEdit="1"/>
          </p:cNvSpPr>
          <p:nvPr>
            <p:ph type="sldImg"/>
          </p:nvPr>
        </p:nvSpPr>
        <p:spPr>
          <a:xfrm>
            <a:off x="106363" y="750888"/>
            <a:ext cx="6677025" cy="3756025"/>
          </a:xfrm>
          <a:ln/>
        </p:spPr>
      </p:sp>
      <p:sp>
        <p:nvSpPr>
          <p:cNvPr id="16387" name="Notes Placeholder 2">
            <a:extLst>
              <a:ext uri="{FF2B5EF4-FFF2-40B4-BE49-F238E27FC236}">
                <a16:creationId xmlns:a16="http://schemas.microsoft.com/office/drawing/2014/main" id="{045BD5A2-371A-893E-AE67-F8A66E7635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795E3132-4A55-4EE9-2A8F-F3D259551F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9300" indent="-287338">
              <a:defRPr sz="2400">
                <a:solidFill>
                  <a:schemeClr val="tx1"/>
                </a:solidFill>
                <a:latin typeface="Times" panose="02020603050405020304" pitchFamily="18" charset="0"/>
                <a:ea typeface="MS PGothic" panose="020B0600070205080204" pitchFamily="34" charset="-128"/>
              </a:defRPr>
            </a:lvl2pPr>
            <a:lvl3pPr marL="1152525" indent="-230188">
              <a:defRPr sz="2400">
                <a:solidFill>
                  <a:schemeClr val="tx1"/>
                </a:solidFill>
                <a:latin typeface="Times" panose="02020603050405020304" pitchFamily="18" charset="0"/>
                <a:ea typeface="MS PGothic" panose="020B0600070205080204" pitchFamily="34" charset="-128"/>
              </a:defRPr>
            </a:lvl3pPr>
            <a:lvl4pPr marL="1614488" indent="-230188">
              <a:defRPr sz="2400">
                <a:solidFill>
                  <a:schemeClr val="tx1"/>
                </a:solidFill>
                <a:latin typeface="Times" panose="02020603050405020304" pitchFamily="18" charset="0"/>
                <a:ea typeface="MS PGothic" panose="020B0600070205080204" pitchFamily="34" charset="-128"/>
              </a:defRPr>
            </a:lvl4pPr>
            <a:lvl5pPr marL="2078038" indent="-230188">
              <a:defRPr sz="2400">
                <a:solidFill>
                  <a:schemeClr val="tx1"/>
                </a:solidFill>
                <a:latin typeface="Times" panose="02020603050405020304" pitchFamily="18" charset="0"/>
                <a:ea typeface="MS PGothic" panose="020B0600070205080204" pitchFamily="34" charset="-128"/>
              </a:defRPr>
            </a:lvl5pPr>
            <a:lvl6pPr marL="25352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924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496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9068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2989A22-7570-4498-B4C6-202830579B84}" type="slidenum">
              <a:rPr lang="en-GB" altLang="en-US" sz="1200">
                <a:solidFill>
                  <a:srgbClr val="000000"/>
                </a:solidFill>
                <a:latin typeface="Arial" panose="020B0604020202020204" pitchFamily="34" charset="0"/>
              </a:rPr>
              <a:pPr/>
              <a:t>1</a:t>
            </a:fld>
            <a:endParaRPr lang="en-GB" altLang="en-US" sz="1200">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If students are not clear explain what is meant by data. Data is</a:t>
            </a:r>
            <a:r>
              <a:rPr lang="en-GB" baseline="0" dirty="0"/>
              <a:t> </a:t>
            </a:r>
            <a:r>
              <a:rPr lang="en-GB" dirty="0"/>
              <a:t>the information collected.</a:t>
            </a:r>
          </a:p>
        </p:txBody>
      </p:sp>
      <p:sp>
        <p:nvSpPr>
          <p:cNvPr id="4" name="Slide Number Placeholder 3"/>
          <p:cNvSpPr>
            <a:spLocks noGrp="1"/>
          </p:cNvSpPr>
          <p:nvPr>
            <p:ph type="sldNum" sz="quarter" idx="10"/>
          </p:nvPr>
        </p:nvSpPr>
        <p:spPr/>
        <p:txBody>
          <a:bodyPr/>
          <a:lstStyle/>
          <a:p>
            <a:fld id="{09F98BA7-56F2-423E-9B94-885970A02864}" type="slidenum">
              <a:rPr lang="en-GB" smtClean="0"/>
              <a:pPr/>
              <a:t>2</a:t>
            </a:fld>
            <a:endParaRPr lang="en-GB"/>
          </a:p>
        </p:txBody>
      </p:sp>
    </p:spTree>
    <p:extLst>
      <p:ext uri="{BB962C8B-B14F-4D97-AF65-F5344CB8AC3E}">
        <p14:creationId xmlns:p14="http://schemas.microsoft.com/office/powerpoint/2010/main" val="15173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They may have other suggestions as well, such as reading documents,</a:t>
            </a:r>
            <a:r>
              <a:rPr lang="en-GB" baseline="0" dirty="0"/>
              <a:t> analysing children’s mark making.</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3</a:t>
            </a:fld>
            <a:endParaRPr lang="en-GB"/>
          </a:p>
        </p:txBody>
      </p:sp>
    </p:spTree>
    <p:extLst>
      <p:ext uri="{BB962C8B-B14F-4D97-AF65-F5344CB8AC3E}">
        <p14:creationId xmlns:p14="http://schemas.microsoft.com/office/powerpoint/2010/main" val="146776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Hand out a mini questionnaire. Ask them to fill</a:t>
            </a:r>
            <a:r>
              <a:rPr lang="en-GB" baseline="0" dirty="0"/>
              <a:t> it in. It is fine for them to discuss while doing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4</a:t>
            </a:fld>
            <a:endParaRPr lang="en-GB"/>
          </a:p>
        </p:txBody>
      </p:sp>
    </p:spTree>
    <p:extLst>
      <p:ext uri="{BB962C8B-B14F-4D97-AF65-F5344CB8AC3E}">
        <p14:creationId xmlns:p14="http://schemas.microsoft.com/office/powerpoint/2010/main" val="4040162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1. On each table ( small groups) get them to collate what they have found.</a:t>
            </a:r>
          </a:p>
          <a:p>
            <a:r>
              <a:rPr lang="en-GB" dirty="0"/>
              <a:t>For example 100% female.</a:t>
            </a:r>
          </a:p>
          <a:p>
            <a:r>
              <a:rPr lang="en-GB" dirty="0"/>
              <a:t>2. 50 % are aged 18-29 50 % 30-</a:t>
            </a:r>
            <a:r>
              <a:rPr lang="en-GB" baseline="0" dirty="0"/>
              <a:t>31</a:t>
            </a:r>
          </a:p>
          <a:p>
            <a:r>
              <a:rPr lang="en-GB" baseline="0" dirty="0"/>
              <a:t>3. 25% used UCAS, 25% used University website </a:t>
            </a:r>
            <a:r>
              <a:rPr lang="en-GB" baseline="0" dirty="0" err="1"/>
              <a:t>etc</a:t>
            </a:r>
            <a:endParaRPr lang="en-GB" baseline="0" dirty="0"/>
          </a:p>
          <a:p>
            <a:r>
              <a:rPr lang="en-GB" baseline="0" dirty="0"/>
              <a:t>How may ranked information as useful and so on.</a:t>
            </a:r>
          </a:p>
          <a:p>
            <a:endParaRPr lang="en-GB" baseline="0" dirty="0"/>
          </a:p>
          <a:p>
            <a:r>
              <a:rPr lang="en-GB" dirty="0"/>
              <a:t>You could then ask each table to give information back to you. </a:t>
            </a:r>
          </a:p>
          <a:p>
            <a:r>
              <a:rPr lang="en-GB" dirty="0"/>
              <a:t>Show then that if this had been a real questionnaire survey the results across the year 2 group would be analysed together and presented as graphs </a:t>
            </a:r>
            <a:r>
              <a:rPr lang="en-GB" dirty="0" err="1"/>
              <a:t>etc</a:t>
            </a:r>
            <a:endParaRPr lang="en-GB" dirty="0"/>
          </a:p>
          <a:p>
            <a:endParaRPr lang="en-GB" dirty="0"/>
          </a:p>
          <a:p>
            <a:r>
              <a:rPr lang="en-GB" b="1" dirty="0"/>
              <a:t>You</a:t>
            </a:r>
            <a:r>
              <a:rPr lang="en-GB" b="1" baseline="0" dirty="0"/>
              <a:t> can show this on the board. For example make a graph representing one</a:t>
            </a:r>
            <a:r>
              <a:rPr lang="en-GB" b="1" dirty="0"/>
              <a:t> of the groups answers.</a:t>
            </a:r>
          </a:p>
          <a:p>
            <a:r>
              <a:rPr lang="en-GB" b="1" baseline="0" dirty="0"/>
              <a:t>Ask them what the value of such data</a:t>
            </a:r>
            <a:r>
              <a:rPr lang="en-GB" b="1" dirty="0"/>
              <a:t> might be?</a:t>
            </a:r>
            <a:endParaRPr lang="en-GB" b="1" baseline="0"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5</a:t>
            </a:fld>
            <a:endParaRPr lang="en-GB"/>
          </a:p>
        </p:txBody>
      </p:sp>
    </p:spTree>
    <p:extLst>
      <p:ext uri="{BB962C8B-B14F-4D97-AF65-F5344CB8AC3E}">
        <p14:creationId xmlns:p14="http://schemas.microsoft.com/office/powerpoint/2010/main" val="1902024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666909" y="4632960"/>
            <a:ext cx="5335270" cy="4929161"/>
          </a:xfrm>
        </p:spPr>
        <p:txBody>
          <a:bodyPr/>
          <a:lstStyle/>
          <a:p>
            <a:r>
              <a:rPr lang="en-GB" dirty="0"/>
              <a:t>Have a discussion.</a:t>
            </a:r>
          </a:p>
          <a:p>
            <a:r>
              <a:rPr lang="en-GB" dirty="0"/>
              <a:t>Were the questions clear?</a:t>
            </a:r>
          </a:p>
          <a:p>
            <a:r>
              <a:rPr lang="en-GB" dirty="0"/>
              <a:t>Did it take too long to complete?</a:t>
            </a:r>
          </a:p>
          <a:p>
            <a:r>
              <a:rPr lang="en-GB" dirty="0"/>
              <a:t>Were the questions understandable?</a:t>
            </a:r>
          </a:p>
          <a:p>
            <a:endParaRPr lang="en-GB" dirty="0"/>
          </a:p>
          <a:p>
            <a:r>
              <a:rPr lang="en-GB" dirty="0"/>
              <a:t>What sort of data did the questionnaire allow them to collect?</a:t>
            </a:r>
          </a:p>
          <a:p>
            <a:r>
              <a:rPr lang="en-GB" dirty="0"/>
              <a:t>Was there weaknesses of the questions. In question 4. Which of the following was the most useful source of information? </a:t>
            </a:r>
          </a:p>
          <a:p>
            <a:r>
              <a:rPr lang="en-GB" dirty="0"/>
              <a:t>Maybe the students did not think they were useful resources at all.  Therefore maybe</a:t>
            </a:r>
          </a:p>
          <a:p>
            <a:r>
              <a:rPr lang="en-GB" dirty="0"/>
              <a:t> biased or misleading result.</a:t>
            </a:r>
          </a:p>
          <a:p>
            <a:r>
              <a:rPr lang="en-GB" dirty="0"/>
              <a:t>Is the scale in question 5,</a:t>
            </a:r>
          </a:p>
          <a:p>
            <a:r>
              <a:rPr lang="en-GB" dirty="0"/>
              <a:t> 1=no comment, 2= not useful, 3= a little useful, 4=useful, 5= very useful biased towards giving a positive answer.</a:t>
            </a:r>
          </a:p>
          <a:p>
            <a:endParaRPr lang="en-GB" dirty="0"/>
          </a:p>
          <a:p>
            <a:r>
              <a:rPr lang="en-GB" dirty="0"/>
              <a:t>Note question 6 is ambiguous</a:t>
            </a:r>
          </a:p>
          <a:p>
            <a:r>
              <a:rPr lang="en-GB" dirty="0"/>
              <a:t>6. How would you </a:t>
            </a:r>
            <a:r>
              <a:rPr lang="en-GB" b="1" dirty="0"/>
              <a:t>improve and make the information you were given more interesting</a:t>
            </a:r>
            <a:r>
              <a:rPr lang="en-GB" dirty="0"/>
              <a:t>? Please explain below.</a:t>
            </a:r>
          </a:p>
          <a:p>
            <a:r>
              <a:rPr lang="en-GB" dirty="0"/>
              <a:t>This is two questions in one</a:t>
            </a:r>
          </a:p>
          <a:p>
            <a:r>
              <a:rPr lang="en-GB" dirty="0"/>
              <a:t>1.How would you improve</a:t>
            </a:r>
          </a:p>
          <a:p>
            <a:r>
              <a:rPr lang="en-GB" dirty="0"/>
              <a:t>2.How would you make more interesting.</a:t>
            </a:r>
          </a:p>
          <a:p>
            <a:r>
              <a:rPr lang="en-GB" dirty="0"/>
              <a:t>Are questionnaires useful for finding out why?</a:t>
            </a:r>
          </a:p>
          <a:p>
            <a:r>
              <a:rPr lang="en-GB" dirty="0"/>
              <a:t>Were then any ethical considerations. Were the reasons fro doing questionnaire explained clearly enough.?</a:t>
            </a:r>
          </a:p>
          <a:p>
            <a:r>
              <a:rPr lang="en-GB" dirty="0"/>
              <a:t>What about anonymity?</a:t>
            </a:r>
          </a:p>
          <a:p>
            <a:r>
              <a:rPr lang="en-GB" dirty="0"/>
              <a:t>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6</a:t>
            </a:fld>
            <a:endParaRPr lang="en-GB"/>
          </a:p>
        </p:txBody>
      </p:sp>
    </p:spTree>
    <p:extLst>
      <p:ext uri="{BB962C8B-B14F-4D97-AF65-F5344CB8AC3E}">
        <p14:creationId xmlns:p14="http://schemas.microsoft.com/office/powerpoint/2010/main" val="3042796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32323"/>
                </a:solidFill>
                <a:effectLst/>
                <a:highlight>
                  <a:srgbClr val="FFFFFF"/>
                </a:highlight>
                <a:latin typeface="Roboto Slab" panose="020F0502020204030204" pitchFamily="2" charset="0"/>
              </a:rPr>
              <a:t>Likert Scale Questions</a:t>
            </a:r>
          </a:p>
          <a:p>
            <a:pPr algn="l" fontAlgn="base"/>
            <a:r>
              <a:rPr lang="en-GB" b="0" i="0" dirty="0">
                <a:solidFill>
                  <a:srgbClr val="444444"/>
                </a:solidFill>
                <a:effectLst/>
                <a:highlight>
                  <a:srgbClr val="FFFFFF"/>
                </a:highlight>
                <a:latin typeface="Open Sans" panose="020B0606030504020204" pitchFamily="34" charset="0"/>
              </a:rPr>
              <a:t>These questions ask participants to rate how much they agree or disagree with a statement. They are useful for measuring attitudes and opinions.</a:t>
            </a:r>
          </a:p>
          <a:p>
            <a:pPr algn="l" fontAlgn="base"/>
            <a:r>
              <a:rPr lang="en-GB" b="1" i="0" dirty="0">
                <a:solidFill>
                  <a:srgbClr val="444444"/>
                </a:solidFill>
                <a:effectLst/>
                <a:highlight>
                  <a:srgbClr val="FFFFFF"/>
                </a:highlight>
                <a:latin typeface="Open Sans" panose="020B0606030504020204" pitchFamily="34" charset="0"/>
              </a:rPr>
              <a:t>Example:</a:t>
            </a:r>
            <a:endParaRPr lang="en-GB" b="0" i="0" dirty="0">
              <a:solidFill>
                <a:srgbClr val="444444"/>
              </a:solidFill>
              <a:effectLst/>
              <a:highlight>
                <a:srgbClr val="FFFFFF"/>
              </a:highlight>
              <a:latin typeface="Open Sans" panose="020B0606030504020204" pitchFamily="34" charset="0"/>
            </a:endParaRPr>
          </a:p>
          <a:p>
            <a:pPr algn="l" fontAlgn="base"/>
            <a:r>
              <a:rPr lang="en-GB" b="1" i="0" dirty="0">
                <a:solidFill>
                  <a:srgbClr val="444444"/>
                </a:solidFill>
                <a:effectLst/>
                <a:highlight>
                  <a:srgbClr val="FFFFFF"/>
                </a:highlight>
                <a:latin typeface="Open Sans" panose="020B0606030504020204" pitchFamily="34" charset="0"/>
              </a:rPr>
              <a:t>How strongly do you agree or disagree with the following statement:</a:t>
            </a:r>
            <a:endParaRPr lang="en-GB" b="0" i="0" dirty="0">
              <a:solidFill>
                <a:srgbClr val="444444"/>
              </a:solidFill>
              <a:effectLst/>
              <a:highlight>
                <a:srgbClr val="FFFFFF"/>
              </a:highlight>
              <a:latin typeface="Open Sans" panose="020B0606030504020204" pitchFamily="34" charset="0"/>
            </a:endParaRPr>
          </a:p>
          <a:p>
            <a:pPr algn="l" fontAlgn="base"/>
            <a:r>
              <a:rPr lang="en-GB" b="0" i="0" dirty="0">
                <a:solidFill>
                  <a:srgbClr val="444444"/>
                </a:solidFill>
                <a:effectLst/>
                <a:highlight>
                  <a:srgbClr val="FFFFFF"/>
                </a:highlight>
                <a:latin typeface="Open Sans" panose="020B0606030504020204" pitchFamily="34" charset="0"/>
              </a:rPr>
              <a:t>“I enjoy exercising regularly.”</a:t>
            </a: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a</a:t>
            </a:r>
            <a:r>
              <a:rPr lang="en-GB" b="0" i="0" dirty="0">
                <a:solidFill>
                  <a:srgbClr val="444444"/>
                </a:solidFill>
                <a:effectLst/>
                <a:highlight>
                  <a:srgbClr val="FFFFFF"/>
                </a:highlight>
                <a:latin typeface="Open Sans" panose="020B0606030504020204" pitchFamily="34" charset="0"/>
              </a:rPr>
              <a:t>. Strongly Agree</a:t>
            </a: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b</a:t>
            </a:r>
            <a:r>
              <a:rPr lang="en-GB" b="0" i="0" dirty="0">
                <a:solidFill>
                  <a:srgbClr val="444444"/>
                </a:solidFill>
                <a:effectLst/>
                <a:highlight>
                  <a:srgbClr val="FFFFFF"/>
                </a:highlight>
                <a:latin typeface="Open Sans" panose="020B0606030504020204" pitchFamily="34" charset="0"/>
              </a:rPr>
              <a:t>. Agree</a:t>
            </a: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c</a:t>
            </a:r>
            <a:r>
              <a:rPr lang="en-GB" b="0" i="0" dirty="0">
                <a:solidFill>
                  <a:srgbClr val="444444"/>
                </a:solidFill>
                <a:effectLst/>
                <a:highlight>
                  <a:srgbClr val="FFFFFF"/>
                </a:highlight>
                <a:latin typeface="Open Sans" panose="020B0606030504020204" pitchFamily="34" charset="0"/>
              </a:rPr>
              <a:t>. Neither Agree nor Disagree</a:t>
            </a: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d</a:t>
            </a:r>
            <a:r>
              <a:rPr lang="en-GB" b="0" i="0" dirty="0">
                <a:solidFill>
                  <a:srgbClr val="444444"/>
                </a:solidFill>
                <a:effectLst/>
                <a:highlight>
                  <a:srgbClr val="FFFFFF"/>
                </a:highlight>
                <a:latin typeface="Open Sans" panose="020B0606030504020204" pitchFamily="34" charset="0"/>
              </a:rPr>
              <a:t>. Disagree</a:t>
            </a: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e</a:t>
            </a:r>
            <a:r>
              <a:rPr lang="en-GB" b="0" i="0" dirty="0">
                <a:solidFill>
                  <a:srgbClr val="444444"/>
                </a:solidFill>
                <a:effectLst/>
                <a:highlight>
                  <a:srgbClr val="FFFFFF"/>
                </a:highlight>
                <a:latin typeface="Open Sans" panose="020B0606030504020204" pitchFamily="34" charset="0"/>
              </a:rPr>
              <a:t>. Strongly Disagree</a:t>
            </a:r>
          </a:p>
          <a:p>
            <a:pPr algn="l" fontAlgn="base">
              <a:buFont typeface="Arial" panose="020B0604020202020204" pitchFamily="34" charset="0"/>
              <a:buChar char="•"/>
            </a:pPr>
            <a:endParaRPr lang="en-GB" b="0" i="0" dirty="0">
              <a:solidFill>
                <a:srgbClr val="444444"/>
              </a:solidFill>
              <a:effectLst/>
              <a:highlight>
                <a:srgbClr val="FFFFFF"/>
              </a:highlight>
              <a:latin typeface="Open Sans" panose="020B0606030504020204" pitchFamily="34" charset="0"/>
            </a:endParaRPr>
          </a:p>
          <a:p>
            <a:pPr algn="l" fontAlgn="base"/>
            <a:r>
              <a:rPr lang="en-GB" b="0" i="0" dirty="0">
                <a:solidFill>
                  <a:srgbClr val="232323"/>
                </a:solidFill>
                <a:effectLst/>
                <a:highlight>
                  <a:srgbClr val="FFFFFF"/>
                </a:highlight>
                <a:latin typeface="Roboto Slab" pitchFamily="2" charset="0"/>
              </a:rPr>
              <a:t>Rating Scale Questions</a:t>
            </a:r>
          </a:p>
          <a:p>
            <a:pPr algn="l" fontAlgn="base"/>
            <a:r>
              <a:rPr lang="en-GB" b="0" i="0" dirty="0">
                <a:solidFill>
                  <a:srgbClr val="444444"/>
                </a:solidFill>
                <a:effectLst/>
                <a:highlight>
                  <a:srgbClr val="FFFFFF"/>
                </a:highlight>
                <a:latin typeface="Open Sans" panose="020B0606030504020204" pitchFamily="34" charset="0"/>
              </a:rPr>
              <a:t>These questions ask participants to rate something on a scale (e.g. from 1 to 10). They are useful for measuring attitudes and opinions.</a:t>
            </a:r>
          </a:p>
          <a:p>
            <a:pPr algn="l" fontAlgn="base"/>
            <a:r>
              <a:rPr lang="en-GB" b="1" i="0" dirty="0">
                <a:solidFill>
                  <a:srgbClr val="444444"/>
                </a:solidFill>
                <a:effectLst/>
                <a:highlight>
                  <a:srgbClr val="FFFFFF"/>
                </a:highlight>
                <a:latin typeface="Open Sans" panose="020B0606030504020204" pitchFamily="34" charset="0"/>
              </a:rPr>
              <a:t>Example:</a:t>
            </a:r>
            <a:endParaRPr lang="en-GB" b="0" i="0" dirty="0">
              <a:solidFill>
                <a:srgbClr val="444444"/>
              </a:solidFill>
              <a:effectLst/>
              <a:highlight>
                <a:srgbClr val="FFFFFF"/>
              </a:highlight>
              <a:latin typeface="Open Sans" panose="020B0606030504020204" pitchFamily="34" charset="0"/>
            </a:endParaRPr>
          </a:p>
          <a:p>
            <a:pPr algn="l" fontAlgn="base">
              <a:buFont typeface="Arial" panose="020B0604020202020204" pitchFamily="34" charset="0"/>
              <a:buChar char="•"/>
            </a:pPr>
            <a:r>
              <a:rPr lang="en-GB" b="1" i="0" dirty="0">
                <a:solidFill>
                  <a:srgbClr val="444444"/>
                </a:solidFill>
                <a:effectLst/>
                <a:highlight>
                  <a:srgbClr val="FFFFFF"/>
                </a:highlight>
                <a:latin typeface="Open Sans" panose="020B0606030504020204" pitchFamily="34" charset="0"/>
              </a:rPr>
              <a:t>On a scale of 1 to 10, how likely are you to recommend this product to a friend?</a:t>
            </a:r>
            <a:endParaRPr lang="en-GB" b="0" i="0" dirty="0">
              <a:solidFill>
                <a:srgbClr val="444444"/>
              </a:solidFill>
              <a:effectLst/>
              <a:highlight>
                <a:srgbClr val="FFFFFF"/>
              </a:highlight>
              <a:latin typeface="Open Sans" panose="020B0606030504020204" pitchFamily="34" charset="0"/>
            </a:endParaRPr>
          </a:p>
          <a:p>
            <a:pPr algn="l" fontAlgn="base">
              <a:buFont typeface="Arial" panose="020B0604020202020204" pitchFamily="34" charset="0"/>
              <a:buNone/>
            </a:pPr>
            <a:endParaRPr lang="en-GB" b="0" i="0" dirty="0">
              <a:solidFill>
                <a:srgbClr val="444444"/>
              </a:solidFill>
              <a:effectLst/>
              <a:highlight>
                <a:srgbClr val="FFFFFF"/>
              </a:highlight>
              <a:latin typeface="Open Sans" panose="020B0606030504020204" pitchFamily="34" charset="0"/>
            </a:endParaRPr>
          </a:p>
          <a:p>
            <a:r>
              <a:rPr lang="en-GB" dirty="0"/>
              <a:t>Pictorial questionnaire useful for those with low literacy </a:t>
            </a:r>
          </a:p>
        </p:txBody>
      </p:sp>
      <p:sp>
        <p:nvSpPr>
          <p:cNvPr id="4" name="Slide Number Placeholder 3"/>
          <p:cNvSpPr>
            <a:spLocks noGrp="1"/>
          </p:cNvSpPr>
          <p:nvPr>
            <p:ph type="sldNum" sz="quarter" idx="5"/>
          </p:nvPr>
        </p:nvSpPr>
        <p:spPr/>
        <p:txBody>
          <a:bodyPr/>
          <a:lstStyle/>
          <a:p>
            <a:fld id="{C7BEEEFC-0DB2-4852-9D77-286406B4173D}" type="slidenum">
              <a:rPr lang="en-GB" smtClean="0"/>
              <a:t>7</a:t>
            </a:fld>
            <a:endParaRPr lang="en-GB"/>
          </a:p>
        </p:txBody>
      </p:sp>
    </p:spTree>
    <p:extLst>
      <p:ext uri="{BB962C8B-B14F-4D97-AF65-F5344CB8AC3E}">
        <p14:creationId xmlns:p14="http://schemas.microsoft.com/office/powerpoint/2010/main" val="2883878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28DD6"/>
                </a:solidFill>
                <a:effectLst/>
                <a:highlight>
                  <a:srgbClr val="FFFFFF"/>
                </a:highlight>
                <a:latin typeface="Open Sans" panose="020B0606030504020204" pitchFamily="34" charset="0"/>
              </a:rPr>
              <a:t>This tool was originally created with children for children to help them communicate about their pain.</a:t>
            </a:r>
            <a:br>
              <a:rPr lang="en-GB" dirty="0"/>
            </a:br>
            <a:r>
              <a:rPr lang="en-GB" b="0" i="0" dirty="0">
                <a:solidFill>
                  <a:srgbClr val="028DD6"/>
                </a:solidFill>
                <a:effectLst/>
                <a:highlight>
                  <a:srgbClr val="FFFFFF"/>
                </a:highlight>
                <a:latin typeface="Open Sans" panose="020B0606030504020204" pitchFamily="34" charset="0"/>
              </a:rPr>
              <a:t>Now the scale is used around the world with people ages 3 and older, facilitating communication</a:t>
            </a:r>
            <a:br>
              <a:rPr lang="en-GB" dirty="0"/>
            </a:br>
            <a:r>
              <a:rPr lang="en-GB" b="0" i="0" dirty="0">
                <a:solidFill>
                  <a:srgbClr val="028DD6"/>
                </a:solidFill>
                <a:effectLst/>
                <a:highlight>
                  <a:srgbClr val="FFFFFF"/>
                </a:highlight>
                <a:latin typeface="Open Sans" panose="020B0606030504020204" pitchFamily="34" charset="0"/>
              </a:rPr>
              <a:t>and improving assessment so pain management can be addressed.</a:t>
            </a:r>
          </a:p>
          <a:p>
            <a:endParaRPr lang="en-GB" b="0" i="0" dirty="0">
              <a:solidFill>
                <a:srgbClr val="028DD6"/>
              </a:solidFill>
              <a:effectLst/>
              <a:highlight>
                <a:srgbClr val="FFFFFF"/>
              </a:highlight>
              <a:latin typeface="Open Sans" panose="020B0606030504020204" pitchFamily="34" charset="0"/>
            </a:endParaRPr>
          </a:p>
          <a:p>
            <a:r>
              <a:rPr lang="en-GB" b="0" i="0" dirty="0">
                <a:solidFill>
                  <a:srgbClr val="028DD6"/>
                </a:solidFill>
                <a:effectLst/>
                <a:highlight>
                  <a:srgbClr val="FFFFFF"/>
                </a:highlight>
                <a:latin typeface="Open Sans" panose="020B0606030504020204" pitchFamily="34" charset="0"/>
              </a:rPr>
              <a:t>Why 2.,4,6,8 10 ? Sitting on the fence 5 </a:t>
            </a:r>
            <a:endParaRPr lang="en-GB" dirty="0"/>
          </a:p>
        </p:txBody>
      </p:sp>
      <p:sp>
        <p:nvSpPr>
          <p:cNvPr id="4" name="Slide Number Placeholder 3"/>
          <p:cNvSpPr>
            <a:spLocks noGrp="1"/>
          </p:cNvSpPr>
          <p:nvPr>
            <p:ph type="sldNum" sz="quarter" idx="5"/>
          </p:nvPr>
        </p:nvSpPr>
        <p:spPr/>
        <p:txBody>
          <a:bodyPr/>
          <a:lstStyle/>
          <a:p>
            <a:fld id="{C7BEEEFC-0DB2-4852-9D77-286406B4173D}" type="slidenum">
              <a:rPr lang="en-GB" smtClean="0"/>
              <a:t>8</a:t>
            </a:fld>
            <a:endParaRPr lang="en-GB"/>
          </a:p>
        </p:txBody>
      </p:sp>
    </p:spTree>
    <p:extLst>
      <p:ext uri="{BB962C8B-B14F-4D97-AF65-F5344CB8AC3E}">
        <p14:creationId xmlns:p14="http://schemas.microsoft.com/office/powerpoint/2010/main" val="462346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Now look  at  different research tool</a:t>
            </a:r>
          </a:p>
          <a:p>
            <a:r>
              <a:rPr lang="en-GB" dirty="0"/>
              <a:t>Get the students to design a few interview questions to find out why people on the course decided to study early childhood</a:t>
            </a:r>
          </a:p>
          <a:p>
            <a:r>
              <a:rPr lang="en-GB" dirty="0"/>
              <a:t>Get them to think about why questions. Why did you decide to come to TSD</a:t>
            </a:r>
          </a:p>
          <a:p>
            <a:r>
              <a:rPr lang="en-GB" dirty="0"/>
              <a:t>Why did you want o study early childhood in particular</a:t>
            </a:r>
          </a:p>
          <a:p>
            <a:endParaRPr lang="en-GB" dirty="0"/>
          </a:p>
          <a:p>
            <a:r>
              <a:rPr lang="en-GB" dirty="0"/>
              <a:t>Does the course help you fulfil a career goal? </a:t>
            </a:r>
            <a:r>
              <a:rPr lang="en-GB" dirty="0" err="1"/>
              <a:t>etc</a:t>
            </a:r>
            <a:endParaRPr lang="en-GB" dirty="0"/>
          </a:p>
          <a:p>
            <a:endParaRPr lang="en-GB" dirty="0"/>
          </a:p>
          <a:p>
            <a:r>
              <a:rPr lang="en-GB" dirty="0"/>
              <a:t>Once they have some questions they need to interview each other and try to keep note of the data they collect.</a:t>
            </a:r>
          </a:p>
        </p:txBody>
      </p:sp>
      <p:sp>
        <p:nvSpPr>
          <p:cNvPr id="4" name="Slide Number Placeholder 3"/>
          <p:cNvSpPr>
            <a:spLocks noGrp="1"/>
          </p:cNvSpPr>
          <p:nvPr>
            <p:ph type="sldNum" sz="quarter" idx="10"/>
          </p:nvPr>
        </p:nvSpPr>
        <p:spPr/>
        <p:txBody>
          <a:bodyPr/>
          <a:lstStyle/>
          <a:p>
            <a:fld id="{09F98BA7-56F2-423E-9B94-885970A02864}" type="slidenum">
              <a:rPr lang="en-GB" smtClean="0"/>
              <a:pPr/>
              <a:t>9</a:t>
            </a:fld>
            <a:endParaRPr lang="en-GB"/>
          </a:p>
        </p:txBody>
      </p:sp>
    </p:spTree>
    <p:extLst>
      <p:ext uri="{BB962C8B-B14F-4D97-AF65-F5344CB8AC3E}">
        <p14:creationId xmlns:p14="http://schemas.microsoft.com/office/powerpoint/2010/main" val="1527776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Discussion with group</a:t>
            </a:r>
          </a:p>
          <a:p>
            <a:r>
              <a:rPr lang="en-GB" dirty="0"/>
              <a:t>What type of data did they collect- They should recognise it is qualitative. </a:t>
            </a:r>
          </a:p>
          <a:p>
            <a:r>
              <a:rPr lang="en-GB" dirty="0"/>
              <a:t>Did they think the question they asked on reflection were useful or helpful or could they have asked more open questions.</a:t>
            </a:r>
          </a:p>
          <a:p>
            <a:endParaRPr lang="en-GB" dirty="0"/>
          </a:p>
          <a:p>
            <a:r>
              <a:rPr lang="en-GB" dirty="0"/>
              <a:t>Are interviews always useful. Are there limitations. </a:t>
            </a:r>
            <a:r>
              <a:rPr lang="en-GB" dirty="0" err="1"/>
              <a:t>E,g</a:t>
            </a:r>
            <a:r>
              <a:rPr lang="en-GB" dirty="0"/>
              <a:t>. They take time and commitment. Some people would be shy to open up to the interviewer.</a:t>
            </a:r>
          </a:p>
          <a:p>
            <a:endParaRPr lang="en-GB" dirty="0"/>
          </a:p>
          <a:p>
            <a:r>
              <a:rPr lang="en-GB" dirty="0"/>
              <a:t>What do you think are the key issues for ethics. What did we not do today that would happen. For example did you ask consent, was it informed.?</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10</a:t>
            </a:fld>
            <a:endParaRPr lang="en-GB"/>
          </a:p>
        </p:txBody>
      </p:sp>
    </p:spTree>
    <p:extLst>
      <p:ext uri="{BB962C8B-B14F-4D97-AF65-F5344CB8AC3E}">
        <p14:creationId xmlns:p14="http://schemas.microsoft.com/office/powerpoint/2010/main" val="1458547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Use the video clips in the link.</a:t>
            </a:r>
          </a:p>
          <a:p>
            <a:r>
              <a:rPr lang="en-GB" dirty="0"/>
              <a:t>Ask the students to watch the clip and to keep note on what they have seen.</a:t>
            </a:r>
          </a:p>
          <a:p>
            <a:r>
              <a:rPr lang="en-GB" dirty="0"/>
              <a:t>Was it easy to keep tabs on what they saw. What strategies did they use.</a:t>
            </a:r>
          </a:p>
          <a:p>
            <a:endParaRPr lang="en-GB" dirty="0"/>
          </a:p>
          <a:p>
            <a:r>
              <a:rPr lang="en-GB" dirty="0"/>
              <a:t>Then watch the clip again and this time ask them just to concentrate  on the communication skills of the children. Is this more useful?</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do observations tell you that interviews can’t?</a:t>
            </a:r>
            <a:r>
              <a:rPr lang="cy-GB" dirty="0">
                <a:hlinkClick r:id="rId3"/>
              </a:rPr>
              <a:t> </a:t>
            </a:r>
            <a:r>
              <a:rPr lang="cy-GB" dirty="0" err="1">
                <a:hlinkClick r:id="rId3"/>
              </a:rPr>
              <a:t>Other</a:t>
            </a:r>
            <a:r>
              <a:rPr lang="cy-GB" dirty="0">
                <a:hlinkClick r:id="rId3"/>
              </a:rPr>
              <a:t> </a:t>
            </a:r>
            <a:r>
              <a:rPr lang="cy-GB" dirty="0" err="1">
                <a:hlinkClick r:id="rId3"/>
              </a:rPr>
              <a:t>clips</a:t>
            </a:r>
            <a:r>
              <a:rPr lang="cy-GB" dirty="0">
                <a:hlinkClick r:id="rId3"/>
              </a:rPr>
              <a:t> </a:t>
            </a:r>
            <a:r>
              <a:rPr lang="cy-GB" dirty="0" err="1">
                <a:hlinkClick r:id="rId3"/>
              </a:rPr>
              <a:t>you</a:t>
            </a:r>
            <a:r>
              <a:rPr lang="cy-GB" dirty="0">
                <a:hlinkClick r:id="rId3"/>
              </a:rPr>
              <a:t> can </a:t>
            </a:r>
            <a:r>
              <a:rPr lang="cy-GB" dirty="0" err="1">
                <a:hlinkClick r:id="rId3"/>
              </a:rPr>
              <a:t>use</a:t>
            </a:r>
            <a:r>
              <a:rPr lang="cy-GB" dirty="0">
                <a:hlinkClick r:id="rId3"/>
              </a:rPr>
              <a:t> </a:t>
            </a:r>
            <a:r>
              <a:rPr lang="cy-GB" dirty="0" err="1">
                <a:hlinkClick r:id="rId3"/>
              </a:rPr>
              <a:t>if</a:t>
            </a:r>
            <a:r>
              <a:rPr lang="cy-GB" dirty="0">
                <a:hlinkClick r:id="rId3"/>
              </a:rPr>
              <a:t> </a:t>
            </a:r>
            <a:r>
              <a:rPr lang="cy-GB" dirty="0" err="1">
                <a:hlinkClick r:id="rId3"/>
              </a:rPr>
              <a:t>you</a:t>
            </a:r>
            <a:r>
              <a:rPr lang="cy-GB" dirty="0">
                <a:hlinkClick r:id="rId3"/>
              </a:rPr>
              <a:t> want</a:t>
            </a:r>
          </a:p>
          <a:p>
            <a:pPr marL="0" marR="0" indent="0" algn="l" defTabSz="914400" rtl="0" eaLnBrk="1" fontAlgn="auto" latinLnBrk="0" hangingPunct="1">
              <a:lnSpc>
                <a:spcPct val="100000"/>
              </a:lnSpc>
              <a:spcBef>
                <a:spcPts val="0"/>
              </a:spcBef>
              <a:spcAft>
                <a:spcPts val="0"/>
              </a:spcAft>
              <a:buClrTx/>
              <a:buSzTx/>
              <a:buFontTx/>
              <a:buNone/>
              <a:tabLst/>
              <a:defRPr/>
            </a:pPr>
            <a:endParaRPr lang="cy-GB" dirty="0">
              <a:hlinkClick r:id="rId3"/>
            </a:endParaRPr>
          </a:p>
          <a:p>
            <a:pPr marL="0" marR="0" indent="0" algn="l" defTabSz="914400" rtl="0" eaLnBrk="1" fontAlgn="auto" latinLnBrk="0" hangingPunct="1">
              <a:lnSpc>
                <a:spcPct val="100000"/>
              </a:lnSpc>
              <a:spcBef>
                <a:spcPts val="0"/>
              </a:spcBef>
              <a:spcAft>
                <a:spcPts val="0"/>
              </a:spcAft>
              <a:buClrTx/>
              <a:buSzTx/>
              <a:buFontTx/>
              <a:buNone/>
              <a:tabLst/>
              <a:defRPr/>
            </a:pPr>
            <a:r>
              <a:rPr lang="cy-GB" dirty="0">
                <a:hlinkClick r:id="rId3"/>
              </a:rPr>
              <a:t>http://www2.cde.state.co.us/media/resultsmatter/RMSeries/JasminAndAlyssandraPlaying.asp</a:t>
            </a:r>
            <a:endParaRPr lang="cy-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11</a:t>
            </a:fld>
            <a:endParaRPr lang="en-GB"/>
          </a:p>
        </p:txBody>
      </p:sp>
    </p:spTree>
    <p:extLst>
      <p:ext uri="{BB962C8B-B14F-4D97-AF65-F5344CB8AC3E}">
        <p14:creationId xmlns:p14="http://schemas.microsoft.com/office/powerpoint/2010/main" val="2617604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12</a:t>
            </a:fld>
            <a:endParaRPr lang="en-GB"/>
          </a:p>
        </p:txBody>
      </p:sp>
    </p:spTree>
    <p:extLst>
      <p:ext uri="{BB962C8B-B14F-4D97-AF65-F5344CB8AC3E}">
        <p14:creationId xmlns:p14="http://schemas.microsoft.com/office/powerpoint/2010/main" val="1294380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What type of information (data) have you collected in the observations?</a:t>
            </a:r>
          </a:p>
          <a:p>
            <a:endParaRPr lang="en-GB" dirty="0"/>
          </a:p>
          <a:p>
            <a:r>
              <a:rPr lang="en-GB" dirty="0"/>
              <a:t>What do observations tell you that interviews can’t?</a:t>
            </a:r>
          </a:p>
          <a:p>
            <a:r>
              <a:rPr lang="en-GB" dirty="0"/>
              <a:t>Are observations useful. Can they give you an insight into how a child see’s the world, interacts with the world?</a:t>
            </a:r>
          </a:p>
          <a:p>
            <a:endParaRPr lang="en-GB" dirty="0"/>
          </a:p>
          <a:p>
            <a:r>
              <a:rPr lang="en-GB" dirty="0"/>
              <a:t>Is an observation limited. Do people paly up fro the camera. Does the observer actually change  someone’s behaviour just by being there. </a:t>
            </a:r>
          </a:p>
          <a:p>
            <a:endParaRPr lang="en-GB" dirty="0"/>
          </a:p>
          <a:p>
            <a:r>
              <a:rPr lang="en-GB" dirty="0"/>
              <a:t>Observation has several ethical considerations.</a:t>
            </a:r>
          </a:p>
          <a:p>
            <a:r>
              <a:rPr lang="en-GB" dirty="0"/>
              <a:t>Can you think of any</a:t>
            </a:r>
          </a:p>
          <a:p>
            <a:r>
              <a:rPr lang="en-GB" dirty="0"/>
              <a:t>Consent</a:t>
            </a:r>
          </a:p>
          <a:p>
            <a:r>
              <a:rPr lang="en-GB" dirty="0"/>
              <a:t>Morality of filming</a:t>
            </a:r>
          </a:p>
          <a:p>
            <a:r>
              <a:rPr lang="en-GB" dirty="0"/>
              <a:t>Who see's the film?</a:t>
            </a:r>
          </a:p>
          <a:p>
            <a:r>
              <a:rPr lang="en-GB" dirty="0"/>
              <a:t>Doe the fact you consented for the film to be viewed by other when you were 5 mean you still want people to see it when you a e 45. Child Of Our Time  programme is such a moral dilemma.</a:t>
            </a:r>
          </a:p>
          <a:p>
            <a:r>
              <a:rPr lang="en-GB" dirty="0"/>
              <a:t>We learn from the programme but what about the children's wellbeing&gt;?</a:t>
            </a:r>
          </a:p>
          <a:p>
            <a:r>
              <a:rPr lang="en-GB" dirty="0"/>
              <a:t>Are they wanting their childhood to be common knowledge. </a:t>
            </a:r>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13</a:t>
            </a:fld>
            <a:endParaRPr lang="en-GB"/>
          </a:p>
        </p:txBody>
      </p:sp>
    </p:spTree>
    <p:extLst>
      <p:ext uri="{BB962C8B-B14F-4D97-AF65-F5344CB8AC3E}">
        <p14:creationId xmlns:p14="http://schemas.microsoft.com/office/powerpoint/2010/main" val="3551940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Questionnaire</a:t>
            </a:r>
          </a:p>
          <a:p>
            <a:r>
              <a:rPr lang="en-GB" dirty="0"/>
              <a:t>When it is a useful tool?</a:t>
            </a:r>
          </a:p>
          <a:p>
            <a:r>
              <a:rPr lang="en-GB" dirty="0"/>
              <a:t>Get them to ponder</a:t>
            </a:r>
          </a:p>
          <a:p>
            <a:r>
              <a:rPr lang="en-GB" dirty="0"/>
              <a:t>When you want quick data?</a:t>
            </a:r>
          </a:p>
          <a:p>
            <a:r>
              <a:rPr lang="en-GB" dirty="0"/>
              <a:t>What you want to several people ?</a:t>
            </a:r>
          </a:p>
          <a:p>
            <a:r>
              <a:rPr lang="en-GB" dirty="0"/>
              <a:t>You what to find out what they do?</a:t>
            </a:r>
          </a:p>
          <a:p>
            <a:r>
              <a:rPr lang="en-GB" dirty="0"/>
              <a:t> </a:t>
            </a:r>
          </a:p>
          <a:p>
            <a:r>
              <a:rPr lang="en-GB" dirty="0"/>
              <a:t>You can include pen questions but too many will put people off. Mots questionnaires are short and if you want people to send them back to you. </a:t>
            </a:r>
          </a:p>
          <a:p>
            <a:endParaRPr lang="en-GB" dirty="0"/>
          </a:p>
          <a:p>
            <a:r>
              <a:rPr lang="en-GB" dirty="0"/>
              <a:t>What sort of data can it collect? Usually quantitative , but can include qualitative. </a:t>
            </a:r>
          </a:p>
          <a:p>
            <a:r>
              <a:rPr lang="en-GB" dirty="0"/>
              <a:t>When would you use it?</a:t>
            </a:r>
          </a:p>
          <a:p>
            <a:r>
              <a:rPr lang="en-GB" dirty="0"/>
              <a:t>Parent evaluations</a:t>
            </a:r>
          </a:p>
          <a:p>
            <a:r>
              <a:rPr lang="en-GB" dirty="0"/>
              <a:t>Market research</a:t>
            </a:r>
          </a:p>
          <a:p>
            <a:r>
              <a:rPr lang="en-GB" dirty="0"/>
              <a:t>Module feedback</a:t>
            </a:r>
          </a:p>
          <a:p>
            <a:r>
              <a:rPr lang="en-GB" dirty="0"/>
              <a:t>Assessing what children like best at school?</a:t>
            </a:r>
          </a:p>
          <a:p>
            <a:endParaRPr lang="en-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14</a:t>
            </a:fld>
            <a:endParaRPr lang="en-GB"/>
          </a:p>
        </p:txBody>
      </p:sp>
    </p:spTree>
    <p:extLst>
      <p:ext uri="{BB962C8B-B14F-4D97-AF65-F5344CB8AC3E}">
        <p14:creationId xmlns:p14="http://schemas.microsoft.com/office/powerpoint/2010/main" val="3474895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Interviews</a:t>
            </a:r>
          </a:p>
          <a:p>
            <a:r>
              <a:rPr lang="en-GB" dirty="0"/>
              <a:t>Collect qualitative data.</a:t>
            </a:r>
          </a:p>
          <a:p>
            <a:r>
              <a:rPr lang="en-GB" dirty="0"/>
              <a:t>Open ended questions</a:t>
            </a:r>
          </a:p>
          <a:p>
            <a:r>
              <a:rPr lang="en-GB" dirty="0"/>
              <a:t>Can be structured like a questionnaire but asked in person</a:t>
            </a:r>
          </a:p>
          <a:p>
            <a:r>
              <a:rPr lang="en-GB" dirty="0"/>
              <a:t>Can be semis structured where the interviewer prompts and asks people to explain their answers further.</a:t>
            </a:r>
          </a:p>
          <a:p>
            <a:r>
              <a:rPr lang="en-GB" dirty="0"/>
              <a:t>Some interviews are just noting conservation between the interview and interviewee with on a subject no definite questions.</a:t>
            </a:r>
          </a:p>
          <a:p>
            <a:endParaRPr lang="en-GB" dirty="0"/>
          </a:p>
          <a:p>
            <a:endParaRPr lang="en-GB" dirty="0"/>
          </a:p>
          <a:p>
            <a:endParaRPr lang="en-GB" dirty="0"/>
          </a:p>
          <a:p>
            <a:r>
              <a:rPr lang="en-GB" dirty="0"/>
              <a:t>Some moral dilemmas </a:t>
            </a:r>
          </a:p>
          <a:p>
            <a:r>
              <a:rPr lang="en-GB" dirty="0"/>
              <a:t>Do you tape or record? If you record who sees this information? What about consent, confidentiality, etc.</a:t>
            </a:r>
          </a:p>
          <a:p>
            <a:endParaRPr lang="en-GB" dirty="0"/>
          </a:p>
          <a:p>
            <a:r>
              <a:rPr lang="en-GB" dirty="0"/>
              <a:t>When is interviewing useful?</a:t>
            </a:r>
          </a:p>
          <a:p>
            <a:r>
              <a:rPr lang="en-GB" dirty="0"/>
              <a:t>To get at feelings , thought ideas</a:t>
            </a:r>
          </a:p>
          <a:p>
            <a:r>
              <a:rPr lang="en-GB" dirty="0"/>
              <a:t>Gives you depth of information but often only with a few people. </a:t>
            </a:r>
          </a:p>
          <a:p>
            <a:r>
              <a:rPr lang="en-GB" dirty="0"/>
              <a:t>Cannot make generalisations but can highlight interesting issues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15</a:t>
            </a:fld>
            <a:endParaRPr lang="en-GB"/>
          </a:p>
        </p:txBody>
      </p:sp>
    </p:spTree>
    <p:extLst>
      <p:ext uri="{BB962C8B-B14F-4D97-AF65-F5344CB8AC3E}">
        <p14:creationId xmlns:p14="http://schemas.microsoft.com/office/powerpoint/2010/main" val="2170698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Good field note that do not include anything you would not want a child parent to see or read. Careful comments</a:t>
            </a:r>
          </a:p>
          <a:p>
            <a:r>
              <a:rPr lang="en-GB" dirty="0"/>
              <a:t>Do you video?</a:t>
            </a:r>
          </a:p>
          <a:p>
            <a:r>
              <a:rPr lang="en-GB" dirty="0"/>
              <a:t>Does this take over </a:t>
            </a:r>
          </a:p>
          <a:p>
            <a:r>
              <a:rPr lang="en-GB" dirty="0"/>
              <a:t>Big brother watch you </a:t>
            </a:r>
          </a:p>
          <a:p>
            <a:r>
              <a:rPr lang="en-GB" dirty="0"/>
              <a:t>Do people react differently when filming</a:t>
            </a:r>
          </a:p>
          <a:p>
            <a:r>
              <a:rPr lang="en-GB" dirty="0"/>
              <a:t>Are you observing from a far, or to you respond to children etc.</a:t>
            </a:r>
          </a:p>
          <a:p>
            <a:endParaRPr lang="en-GB" dirty="0"/>
          </a:p>
          <a:p>
            <a:r>
              <a:rPr lang="en-GB" dirty="0"/>
              <a:t>For example if observing you must stop if the child is in difficulty . First concern is wellbeing not your research</a:t>
            </a:r>
          </a:p>
          <a:p>
            <a:endParaRPr lang="en-GB" dirty="0"/>
          </a:p>
          <a:p>
            <a:endParaRPr lang="en-GB" dirty="0"/>
          </a:p>
          <a:p>
            <a:r>
              <a:rPr lang="en-GB" dirty="0"/>
              <a:t>If a child says yes to being observed but during sessions then says no you must respect this and stop the research. Do all research subjects respect this?</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16</a:t>
            </a:fld>
            <a:endParaRPr lang="en-GB"/>
          </a:p>
        </p:txBody>
      </p:sp>
    </p:spTree>
    <p:extLst>
      <p:ext uri="{BB962C8B-B14F-4D97-AF65-F5344CB8AC3E}">
        <p14:creationId xmlns:p14="http://schemas.microsoft.com/office/powerpoint/2010/main" val="19098340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cy-GB" dirty="0"/>
              <a:t>gweler yr erthyglau atodol am wybodaeth bellach</a:t>
            </a:r>
            <a:endParaRPr lang="en-GB" dirty="0"/>
          </a:p>
        </p:txBody>
      </p:sp>
      <p:sp>
        <p:nvSpPr>
          <p:cNvPr id="4" name="Slide Number Placeholder 3"/>
          <p:cNvSpPr>
            <a:spLocks noGrp="1"/>
          </p:cNvSpPr>
          <p:nvPr>
            <p:ph type="sldNum" sz="quarter" idx="5"/>
          </p:nvPr>
        </p:nvSpPr>
        <p:spPr/>
        <p:txBody>
          <a:bodyPr/>
          <a:lstStyle/>
          <a:p>
            <a:fld id="{09F98BA7-56F2-423E-9B94-885970A02864}" type="slidenum">
              <a:rPr lang="en-GB" smtClean="0"/>
              <a:pPr/>
              <a:t>17</a:t>
            </a:fld>
            <a:endParaRPr lang="en-GB"/>
          </a:p>
        </p:txBody>
      </p:sp>
    </p:spTree>
    <p:extLst>
      <p:ext uri="{BB962C8B-B14F-4D97-AF65-F5344CB8AC3E}">
        <p14:creationId xmlns:p14="http://schemas.microsoft.com/office/powerpoint/2010/main" val="1211228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It is horses for courses.</a:t>
            </a:r>
          </a:p>
          <a:p>
            <a:r>
              <a:rPr lang="en-GB" dirty="0"/>
              <a:t>Questionnaires  can be quick and give you lots of data, but may be difficult to analyse</a:t>
            </a:r>
          </a:p>
          <a:p>
            <a:r>
              <a:rPr lang="en-GB" dirty="0"/>
              <a:t>They may not give you depth and sometimes do noir explain why people answer a certain way</a:t>
            </a:r>
          </a:p>
          <a:p>
            <a:endParaRPr lang="en-GB" dirty="0"/>
          </a:p>
          <a:p>
            <a:endParaRPr lang="en-GB" dirty="0"/>
          </a:p>
          <a:p>
            <a:r>
              <a:rPr lang="en-GB" dirty="0"/>
              <a:t>An interview can tell you about people’s thought and feelings and why they think things but cannot tell you what they actually do. An observation can be intrusive but can show you how people / children actually behave</a:t>
            </a:r>
          </a:p>
          <a:p>
            <a:endParaRPr lang="en-GB" dirty="0"/>
          </a:p>
          <a:p>
            <a:r>
              <a:rPr lang="en-GB" dirty="0"/>
              <a:t>Remember things like the HALO effect- people may answer questionnaires to make themselves look better </a:t>
            </a:r>
            <a:r>
              <a:rPr lang="en-GB" dirty="0" err="1"/>
              <a:t>i.e</a:t>
            </a:r>
            <a:r>
              <a:rPr lang="en-GB" dirty="0"/>
              <a:t> if I was asked how many sweets I ate I would lie and claim I do not eat very many.</a:t>
            </a:r>
          </a:p>
          <a:p>
            <a:r>
              <a:rPr lang="en-GB" dirty="0"/>
              <a:t>Some people will want to please (Hawthorne effect) and tell the interviewer what they think she/ he wants to hear.</a:t>
            </a:r>
          </a:p>
          <a:p>
            <a:r>
              <a:rPr lang="en-GB" dirty="0"/>
              <a:t> For example if I was being interviewed by someone like Tina Bruce, I would be likely to tell her that I though free flow paly was very important, simply to impress her. </a:t>
            </a:r>
          </a:p>
          <a:p>
            <a:r>
              <a:rPr lang="en-GB" dirty="0"/>
              <a:t>Therefore you may mix you methods to get the most fair research</a:t>
            </a:r>
          </a:p>
          <a:p>
            <a:r>
              <a:rPr lang="en-GB" dirty="0"/>
              <a:t>This can be called triangulation and will be discussed in some of the articles you read.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18</a:t>
            </a:fld>
            <a:endParaRPr lang="en-GB"/>
          </a:p>
        </p:txBody>
      </p:sp>
    </p:spTree>
    <p:extLst>
      <p:ext uri="{BB962C8B-B14F-4D97-AF65-F5344CB8AC3E}">
        <p14:creationId xmlns:p14="http://schemas.microsoft.com/office/powerpoint/2010/main" val="41223109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It is horses for courses.</a:t>
            </a:r>
          </a:p>
          <a:p>
            <a:r>
              <a:rPr lang="en-GB" dirty="0"/>
              <a:t>Questionnaires  can be quick and give you lots of data, but may be difficult to analyse</a:t>
            </a:r>
          </a:p>
          <a:p>
            <a:r>
              <a:rPr lang="en-GB" dirty="0"/>
              <a:t>They may not give you depth and sometimes do noir explain why people answer a certain way</a:t>
            </a:r>
          </a:p>
          <a:p>
            <a:endParaRPr lang="en-GB" dirty="0"/>
          </a:p>
          <a:p>
            <a:endParaRPr lang="en-GB" dirty="0"/>
          </a:p>
          <a:p>
            <a:r>
              <a:rPr lang="en-GB" dirty="0"/>
              <a:t>An interview can tell you about people’s thought and feelings and why they think things but cannot tell you what they actually do. An observation can be intrusive but can show you how people / children actually behave</a:t>
            </a:r>
          </a:p>
          <a:p>
            <a:endParaRPr lang="en-GB" dirty="0"/>
          </a:p>
          <a:p>
            <a:r>
              <a:rPr lang="en-GB" dirty="0"/>
              <a:t>Remember things like the HALO effect- people may answer questionnaires to make themselves look better </a:t>
            </a:r>
            <a:r>
              <a:rPr lang="en-GB" dirty="0" err="1"/>
              <a:t>i.e</a:t>
            </a:r>
            <a:r>
              <a:rPr lang="en-GB" dirty="0"/>
              <a:t> if I was asked how many sweets I ate I would lie and claim I do not eat very many.</a:t>
            </a:r>
          </a:p>
          <a:p>
            <a:r>
              <a:rPr lang="en-GB" dirty="0"/>
              <a:t>Some people will want to please (Hawthorne effect) and tell the interviewer what they think she/ he wants to hear.</a:t>
            </a:r>
          </a:p>
          <a:p>
            <a:r>
              <a:rPr lang="en-GB" dirty="0"/>
              <a:t> For example if I was being interviewed by someone like Tina Bruce, I would be likely to tell her that I though free flow paly was very important, simply to impress her. </a:t>
            </a:r>
          </a:p>
          <a:p>
            <a:r>
              <a:rPr lang="en-GB" dirty="0"/>
              <a:t>Therefore you may mix you methods to get the most fair research</a:t>
            </a:r>
          </a:p>
          <a:p>
            <a:r>
              <a:rPr lang="en-GB" dirty="0"/>
              <a:t>This can be called triangulation and will be discussed in some of the articles you read.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19</a:t>
            </a:fld>
            <a:endParaRPr lang="en-GB"/>
          </a:p>
        </p:txBody>
      </p:sp>
    </p:spTree>
    <p:extLst>
      <p:ext uri="{BB962C8B-B14F-4D97-AF65-F5344CB8AC3E}">
        <p14:creationId xmlns:p14="http://schemas.microsoft.com/office/powerpoint/2010/main" val="4072171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In q 1 you might want to ask students already studying early childhood</a:t>
            </a:r>
          </a:p>
          <a:p>
            <a:endParaRPr lang="en-GB" dirty="0"/>
          </a:p>
          <a:p>
            <a:r>
              <a:rPr lang="en-GB" dirty="0"/>
              <a:t>In q2 it make more sense to question students who did not decide to study early childhood.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20</a:t>
            </a:fld>
            <a:endParaRPr lang="en-GB"/>
          </a:p>
        </p:txBody>
      </p:sp>
    </p:spTree>
    <p:extLst>
      <p:ext uri="{BB962C8B-B14F-4D97-AF65-F5344CB8AC3E}">
        <p14:creationId xmlns:p14="http://schemas.microsoft.com/office/powerpoint/2010/main" val="4113215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a:p>
            <a:endParaRPr lang="en-GB" dirty="0"/>
          </a:p>
          <a:p>
            <a:pPr marL="0" indent="0">
              <a:lnSpc>
                <a:spcPct val="170000"/>
              </a:lnSpc>
              <a:spcBef>
                <a:spcPts val="1000"/>
              </a:spcBef>
              <a:buFont typeface="Arial"/>
              <a:buNone/>
            </a:pPr>
            <a:r>
              <a:rPr lang="en-GB" dirty="0"/>
              <a:t>Non-Probability:</a:t>
            </a:r>
          </a:p>
          <a:p>
            <a:pPr marL="0" indent="0">
              <a:lnSpc>
                <a:spcPct val="170000"/>
              </a:lnSpc>
              <a:spcBef>
                <a:spcPts val="1000"/>
              </a:spcBef>
              <a:buFont typeface="Arial"/>
              <a:buNone/>
            </a:pPr>
            <a:endParaRPr lang="en-US" dirty="0"/>
          </a:p>
          <a:p>
            <a:pPr marL="171450" indent="-171450">
              <a:lnSpc>
                <a:spcPct val="170000"/>
              </a:lnSpc>
              <a:spcBef>
                <a:spcPts val="1000"/>
              </a:spcBef>
              <a:buFont typeface="Arial"/>
              <a:buChar char="•"/>
            </a:pPr>
            <a:r>
              <a:rPr lang="en-GB" dirty="0"/>
              <a:t>Convenience</a:t>
            </a:r>
          </a:p>
          <a:p>
            <a:pPr marL="0" indent="0">
              <a:lnSpc>
                <a:spcPct val="170000"/>
              </a:lnSpc>
              <a:spcBef>
                <a:spcPts val="1000"/>
              </a:spcBef>
              <a:buFont typeface="Arial"/>
              <a:buNone/>
            </a:pPr>
            <a:endParaRPr lang="en-GB" dirty="0"/>
          </a:p>
          <a:p>
            <a:pPr marL="0" indent="0">
              <a:lnSpc>
                <a:spcPct val="170000"/>
              </a:lnSpc>
              <a:spcBef>
                <a:spcPts val="1000"/>
              </a:spcBef>
              <a:buFont typeface="Arial"/>
              <a:buNone/>
            </a:pPr>
            <a:r>
              <a:rPr lang="en-GB" b="0" i="0" dirty="0">
                <a:solidFill>
                  <a:srgbClr val="333333"/>
                </a:solidFill>
                <a:effectLst/>
                <a:highlight>
                  <a:srgbClr val="FFFFFF"/>
                </a:highlight>
                <a:latin typeface="Open Sans" panose="020B0606030504020204" pitchFamily="34" charset="0"/>
              </a:rPr>
              <a:t>A convenience sample is the one that is drawn from a source that is conveniently accessible to the researcher.</a:t>
            </a:r>
            <a:endParaRPr lang="en-GB" dirty="0"/>
          </a:p>
          <a:p>
            <a:pPr marL="0" indent="0">
              <a:lnSpc>
                <a:spcPct val="170000"/>
              </a:lnSpc>
              <a:spcBef>
                <a:spcPts val="1000"/>
              </a:spcBef>
              <a:buFont typeface="Arial"/>
              <a:buNone/>
            </a:pPr>
            <a:endParaRPr lang="en-US" dirty="0"/>
          </a:p>
          <a:p>
            <a:pPr>
              <a:lnSpc>
                <a:spcPct val="170000"/>
              </a:lnSpc>
              <a:spcBef>
                <a:spcPts val="1000"/>
              </a:spcBef>
            </a:pPr>
            <a:r>
              <a:rPr lang="en-GB" dirty="0"/>
              <a:t>Children in your class</a:t>
            </a:r>
            <a:endParaRPr lang="en-US" dirty="0"/>
          </a:p>
          <a:p>
            <a:pPr>
              <a:lnSpc>
                <a:spcPct val="170000"/>
              </a:lnSpc>
              <a:spcBef>
                <a:spcPts val="1000"/>
              </a:spcBef>
            </a:pPr>
            <a:r>
              <a:rPr lang="en-GB" dirty="0"/>
              <a:t>Students in the lecture</a:t>
            </a:r>
          </a:p>
          <a:p>
            <a:pPr>
              <a:lnSpc>
                <a:spcPct val="170000"/>
              </a:lnSpc>
              <a:spcBef>
                <a:spcPts val="1000"/>
              </a:spcBef>
            </a:pPr>
            <a:endParaRPr lang="en-US" dirty="0"/>
          </a:p>
          <a:p>
            <a:pPr marL="171450" indent="-171450">
              <a:lnSpc>
                <a:spcPct val="170000"/>
              </a:lnSpc>
              <a:spcBef>
                <a:spcPts val="1000"/>
              </a:spcBef>
              <a:buFont typeface="Arial"/>
              <a:buChar char="•"/>
            </a:pPr>
            <a:r>
              <a:rPr lang="en-GB" dirty="0"/>
              <a:t>Purposive</a:t>
            </a:r>
          </a:p>
          <a:p>
            <a:pPr marL="171450" indent="-171450">
              <a:lnSpc>
                <a:spcPct val="170000"/>
              </a:lnSpc>
              <a:spcBef>
                <a:spcPts val="1000"/>
              </a:spcBef>
              <a:buFont typeface="Arial"/>
              <a:buChar char="•"/>
            </a:pPr>
            <a:endParaRPr lang="en-GB" dirty="0"/>
          </a:p>
          <a:p>
            <a:pPr marL="0" indent="0">
              <a:lnSpc>
                <a:spcPct val="170000"/>
              </a:lnSpc>
              <a:spcBef>
                <a:spcPts val="1000"/>
              </a:spcBef>
              <a:buFont typeface="Arial"/>
              <a:buNone/>
            </a:pPr>
            <a:r>
              <a:rPr lang="en-GB" dirty="0"/>
              <a:t> </a:t>
            </a:r>
            <a:r>
              <a:rPr lang="en-GB" b="0" i="0" dirty="0">
                <a:solidFill>
                  <a:srgbClr val="333333"/>
                </a:solidFill>
                <a:effectLst/>
                <a:highlight>
                  <a:srgbClr val="FFFFFF"/>
                </a:highlight>
                <a:latin typeface="Open Sans" panose="020B0606030504020204" pitchFamily="34" charset="0"/>
              </a:rPr>
              <a:t>A purposive sample is the one whose characteristics are defined for a purpose that is relevant to the study.</a:t>
            </a:r>
            <a:endParaRPr lang="en-US" dirty="0"/>
          </a:p>
          <a:p>
            <a:pPr>
              <a:lnSpc>
                <a:spcPct val="170000"/>
              </a:lnSpc>
              <a:spcBef>
                <a:spcPts val="1000"/>
              </a:spcBef>
            </a:pPr>
            <a:r>
              <a:rPr lang="en-GB" dirty="0"/>
              <a:t>Forest School Leaders</a:t>
            </a:r>
          </a:p>
          <a:p>
            <a:pPr>
              <a:lnSpc>
                <a:spcPct val="170000"/>
              </a:lnSpc>
              <a:spcBef>
                <a:spcPts val="1000"/>
              </a:spcBef>
            </a:pPr>
            <a:endParaRPr lang="en-US" dirty="0"/>
          </a:p>
          <a:p>
            <a:pPr marL="171450" indent="-171450">
              <a:lnSpc>
                <a:spcPct val="170000"/>
              </a:lnSpc>
              <a:spcBef>
                <a:spcPts val="1000"/>
              </a:spcBef>
              <a:buFont typeface="Arial"/>
              <a:buChar char="•"/>
            </a:pPr>
            <a:r>
              <a:rPr lang="en-GB" dirty="0"/>
              <a:t>Probability / Random sampling methods</a:t>
            </a:r>
          </a:p>
          <a:p>
            <a:pPr marL="171450" indent="-171450">
              <a:lnSpc>
                <a:spcPct val="170000"/>
              </a:lnSpc>
              <a:spcBef>
                <a:spcPts val="1000"/>
              </a:spcBef>
              <a:buFont typeface="Arial"/>
              <a:buChar char="•"/>
            </a:pPr>
            <a:endParaRPr lang="en-GB" dirty="0"/>
          </a:p>
          <a:p>
            <a:pPr marL="171450" indent="-171450">
              <a:lnSpc>
                <a:spcPct val="170000"/>
              </a:lnSpc>
              <a:spcBef>
                <a:spcPts val="1000"/>
              </a:spcBef>
              <a:buFont typeface="Arial"/>
              <a:buChar char="•"/>
            </a:pPr>
            <a:r>
              <a:rPr lang="en-GB" b="0" i="0" dirty="0">
                <a:solidFill>
                  <a:srgbClr val="000000"/>
                </a:solidFill>
                <a:effectLst/>
                <a:highlight>
                  <a:srgbClr val="F5F8FE"/>
                </a:highlight>
                <a:latin typeface="Georgia" panose="02040502050405020303" pitchFamily="18" charset="0"/>
              </a:rPr>
              <a:t>A randomized control trial (</a:t>
            </a:r>
            <a:r>
              <a:rPr lang="en-GB" b="0" i="0" dirty="0" err="1">
                <a:solidFill>
                  <a:srgbClr val="000000"/>
                </a:solidFill>
                <a:effectLst/>
                <a:highlight>
                  <a:srgbClr val="F5F8FE"/>
                </a:highlight>
                <a:latin typeface="Georgia" panose="02040502050405020303" pitchFamily="18" charset="0"/>
              </a:rPr>
              <a:t>RCT</a:t>
            </a:r>
            <a:r>
              <a:rPr lang="en-GB" b="0" i="0" dirty="0">
                <a:solidFill>
                  <a:srgbClr val="000000"/>
                </a:solidFill>
                <a:effectLst/>
                <a:highlight>
                  <a:srgbClr val="F5F8FE"/>
                </a:highlight>
                <a:latin typeface="Georgia" panose="02040502050405020303" pitchFamily="18" charset="0"/>
              </a:rPr>
              <a:t>) is a type of study design that involves randomly assigning participants to either an </a:t>
            </a:r>
            <a:r>
              <a:rPr lang="en-GB" b="0" i="0" u="none" strike="noStrike" dirty="0">
                <a:solidFill>
                  <a:srgbClr val="02838D"/>
                </a:solidFill>
                <a:effectLst/>
                <a:highlight>
                  <a:srgbClr val="F5F8FE"/>
                </a:highlight>
                <a:latin typeface="Georgia" panose="02040502050405020303" pitchFamily="18" charset="0"/>
                <a:hlinkClick r:id="rId3"/>
              </a:rPr>
              <a:t>experimental group or a control group</a:t>
            </a:r>
            <a:r>
              <a:rPr lang="en-GB" b="0" i="0" dirty="0">
                <a:solidFill>
                  <a:srgbClr val="000000"/>
                </a:solidFill>
                <a:effectLst/>
                <a:highlight>
                  <a:srgbClr val="F5F8FE"/>
                </a:highlight>
                <a:latin typeface="Georgia" panose="02040502050405020303" pitchFamily="18" charset="0"/>
              </a:rPr>
              <a:t> to measure the effectiveness of an intervention or treatment.`</a:t>
            </a:r>
            <a:endParaRPr lang="en-US" dirty="0"/>
          </a:p>
          <a:p>
            <a:pPr marL="171450" indent="-171450">
              <a:lnSpc>
                <a:spcPct val="170000"/>
              </a:lnSpc>
              <a:spcBef>
                <a:spcPts val="1000"/>
              </a:spcBef>
              <a:buFont typeface="Arial"/>
              <a:buChar char="•"/>
            </a:pPr>
            <a:endParaRPr lang="en-US" dirty="0"/>
          </a:p>
          <a:p>
            <a:pPr marL="171450" indent="-171450">
              <a:lnSpc>
                <a:spcPct val="170000"/>
              </a:lnSpc>
              <a:spcBef>
                <a:spcPts val="1000"/>
              </a:spcBef>
              <a:buFont typeface="Arial"/>
              <a:buChar char="•"/>
            </a:pPr>
            <a:r>
              <a:rPr lang="en-GB" dirty="0"/>
              <a:t>Every other house / </a:t>
            </a:r>
            <a:r>
              <a:rPr lang="en-GB" b="0" i="0" dirty="0">
                <a:solidFill>
                  <a:srgbClr val="0D405F"/>
                </a:solidFill>
                <a:effectLst/>
                <a:highlight>
                  <a:srgbClr val="FFFFFF"/>
                </a:highlight>
                <a:latin typeface="Inter"/>
              </a:rPr>
              <a:t>To qualify as being random, each research unit (e.g., person, business, or organization in your population) must have an </a:t>
            </a:r>
            <a:r>
              <a:rPr lang="en-GB" b="1" i="0" dirty="0">
                <a:solidFill>
                  <a:srgbClr val="0D405F"/>
                </a:solidFill>
                <a:effectLst/>
                <a:highlight>
                  <a:srgbClr val="FFFFFF"/>
                </a:highlight>
                <a:latin typeface="Inter"/>
              </a:rPr>
              <a:t>equal</a:t>
            </a:r>
            <a:r>
              <a:rPr lang="en-GB" b="0" i="0" dirty="0">
                <a:solidFill>
                  <a:srgbClr val="0D405F"/>
                </a:solidFill>
                <a:effectLst/>
                <a:highlight>
                  <a:srgbClr val="FFFFFF"/>
                </a:highlight>
                <a:latin typeface="Inter"/>
              </a:rPr>
              <a:t> chance of being selected. This is usually done through a random selection process, like a drawing.</a:t>
            </a:r>
            <a:endParaRPr lang="en-US" dirty="0"/>
          </a:p>
          <a:p>
            <a:endParaRPr lang="en-GB" dirty="0">
              <a:cs typeface="Calibri"/>
            </a:endParaRPr>
          </a:p>
          <a:p>
            <a:r>
              <a:rPr lang="en-GB" dirty="0"/>
              <a:t>This doesn't not need to be done in major  depth. Just so they can see when they are reading other  people's work.</a:t>
            </a:r>
            <a:endParaRPr lang="en-GB" dirty="0">
              <a:cs typeface="Calibri"/>
            </a:endParaRPr>
          </a:p>
          <a:p>
            <a:r>
              <a:rPr lang="en-GB" dirty="0"/>
              <a:t>Some research is done by targeting groups.</a:t>
            </a:r>
          </a:p>
          <a:p>
            <a:endParaRPr lang="en-GB" dirty="0"/>
          </a:p>
          <a:p>
            <a:r>
              <a:rPr lang="en-GB" dirty="0"/>
              <a:t>For example Doing research with the teacher’s class. </a:t>
            </a:r>
          </a:p>
          <a:p>
            <a:r>
              <a:rPr lang="en-GB" dirty="0"/>
              <a:t>Standing out side TESCO to find out why people shop there etc.</a:t>
            </a:r>
          </a:p>
          <a:p>
            <a:endParaRPr lang="en-GB" dirty="0"/>
          </a:p>
          <a:p>
            <a:r>
              <a:rPr lang="en-GB" dirty="0"/>
              <a:t>You might want to know Forest Leasers experiences so send and email just to people which are registered as Forest Leaders.</a:t>
            </a:r>
          </a:p>
          <a:p>
            <a:r>
              <a:rPr lang="en-GB" dirty="0"/>
              <a:t>They are non-</a:t>
            </a:r>
            <a:r>
              <a:rPr lang="en-GB" dirty="0" err="1"/>
              <a:t>proabability</a:t>
            </a:r>
            <a:r>
              <a:rPr lang="en-GB" dirty="0"/>
              <a:t> as they are not chosen by chance.</a:t>
            </a:r>
          </a:p>
          <a:p>
            <a:endParaRPr lang="en-GB" dirty="0"/>
          </a:p>
          <a:p>
            <a:endParaRPr lang="en-GB" dirty="0"/>
          </a:p>
          <a:p>
            <a:r>
              <a:rPr lang="en-GB" dirty="0"/>
              <a:t>Probability samples means you act systematically or randomly</a:t>
            </a:r>
          </a:p>
          <a:p>
            <a:r>
              <a:rPr lang="en-GB" dirty="0"/>
              <a:t>If you wanted the opinion of a wide population you might sample every  other house or 1 house in every street.</a:t>
            </a:r>
          </a:p>
          <a:p>
            <a:endParaRPr lang="en-GB" dirty="0"/>
          </a:p>
          <a:p>
            <a:r>
              <a:rPr lang="en-GB" dirty="0"/>
              <a:t>If you wanted to fins out about the eating habits of 4 years olds. You might sample a class of 4 year olds in one school in very county etc.</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21</a:t>
            </a:fld>
            <a:endParaRPr lang="en-GB"/>
          </a:p>
        </p:txBody>
      </p:sp>
    </p:spTree>
    <p:extLst>
      <p:ext uri="{BB962C8B-B14F-4D97-AF65-F5344CB8AC3E}">
        <p14:creationId xmlns:p14="http://schemas.microsoft.com/office/powerpoint/2010/main" val="2984270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22</a:t>
            </a:fld>
            <a:endParaRPr lang="en-GB"/>
          </a:p>
        </p:txBody>
      </p:sp>
    </p:spTree>
    <p:extLst>
      <p:ext uri="{BB962C8B-B14F-4D97-AF65-F5344CB8AC3E}">
        <p14:creationId xmlns:p14="http://schemas.microsoft.com/office/powerpoint/2010/main" val="1643296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F98BA7-56F2-423E-9B94-885970A02864}" type="slidenum">
              <a:rPr lang="en-GB" smtClean="0"/>
              <a:pPr/>
              <a:t>24</a:t>
            </a:fld>
            <a:endParaRPr lang="en-GB"/>
          </a:p>
        </p:txBody>
      </p:sp>
    </p:spTree>
    <p:extLst>
      <p:ext uri="{BB962C8B-B14F-4D97-AF65-F5344CB8AC3E}">
        <p14:creationId xmlns:p14="http://schemas.microsoft.com/office/powerpoint/2010/main" val="40932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366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018308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84139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628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771118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8170824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952BC4-54F5-D1CB-F0D6-58318A91864A}"/>
              </a:ext>
            </a:extLst>
          </p:cNvPr>
          <p:cNvSpPr>
            <a:spLocks noGrp="1"/>
          </p:cNvSpPr>
          <p:nvPr>
            <p:ph type="dt" sz="half" idx="10"/>
          </p:nvPr>
        </p:nvSpPr>
        <p:spPr>
          <a:xfrm>
            <a:off x="527051" y="6524626"/>
            <a:ext cx="1295400" cy="219075"/>
          </a:xfrm>
        </p:spPr>
        <p:txBody>
          <a:bodyPr/>
          <a:lstStyle>
            <a:lvl1pPr eaLnBrk="0" fontAlgn="base" hangingPunct="0">
              <a:spcBef>
                <a:spcPct val="0"/>
              </a:spcBef>
              <a:spcAft>
                <a:spcPct val="0"/>
              </a:spcAft>
              <a:defRPr>
                <a:latin typeface="Times" charset="0"/>
              </a:defRPr>
            </a:lvl1pPr>
          </a:lstStyle>
          <a:p>
            <a:pPr>
              <a:defRPr/>
            </a:pPr>
            <a:fld id="{FE54E0AE-4591-4F24-825A-51CC9A27CF4F}" type="datetimeFigureOut">
              <a:rPr lang="en-GB"/>
              <a:pPr>
                <a:defRPr/>
              </a:pPr>
              <a:t>16/09/2024</a:t>
            </a:fld>
            <a:endParaRPr lang="en-GB"/>
          </a:p>
        </p:txBody>
      </p:sp>
      <p:sp>
        <p:nvSpPr>
          <p:cNvPr id="5" name="Footer Placeholder 4">
            <a:extLst>
              <a:ext uri="{FF2B5EF4-FFF2-40B4-BE49-F238E27FC236}">
                <a16:creationId xmlns:a16="http://schemas.microsoft.com/office/drawing/2014/main" id="{4C3847C6-A263-67B1-E0F4-71F198E721A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a:extLst>
              <a:ext uri="{FF2B5EF4-FFF2-40B4-BE49-F238E27FC236}">
                <a16:creationId xmlns:a16="http://schemas.microsoft.com/office/drawing/2014/main" id="{F90D5DAE-0785-DC23-9B70-DD673C960E83}"/>
              </a:ext>
            </a:extLst>
          </p:cNvPr>
          <p:cNvSpPr>
            <a:spLocks noGrp="1"/>
          </p:cNvSpPr>
          <p:nvPr>
            <p:ph type="sldNum" sz="quarter" idx="12"/>
          </p:nvPr>
        </p:nvSpPr>
        <p:spPr/>
        <p:txBody>
          <a:bodyPr/>
          <a:lstStyle>
            <a:lvl1pPr eaLnBrk="0" hangingPunct="0">
              <a:defRPr smtClean="0">
                <a:latin typeface="Times" panose="02020603050405020304" pitchFamily="18" charset="0"/>
              </a:defRPr>
            </a:lvl1pPr>
          </a:lstStyle>
          <a:p>
            <a:pPr>
              <a:defRPr/>
            </a:pPr>
            <a:fld id="{B8A1D83A-B291-4092-B7A7-EB7B73B040CD}" type="slidenum">
              <a:rPr lang="en-GB" altLang="en-US"/>
              <a:pPr>
                <a:defRPr/>
              </a:pPr>
              <a:t>‹#›</a:t>
            </a:fld>
            <a:endParaRPr lang="en-GB" altLang="en-US"/>
          </a:p>
        </p:txBody>
      </p:sp>
    </p:spTree>
    <p:extLst>
      <p:ext uri="{BB962C8B-B14F-4D97-AF65-F5344CB8AC3E}">
        <p14:creationId xmlns:p14="http://schemas.microsoft.com/office/powerpoint/2010/main" val="9861321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40057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16/09/2024</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7546370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546210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29013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1036847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274418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140392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692550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621255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99550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783971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45376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899740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51665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393413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674665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61641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405594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757794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2777666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23740252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6712201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248109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455968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51924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image" Target="../media/image9.pn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image" Target="../media/image10.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4" Type="http://schemas.openxmlformats.org/officeDocument/2006/relationships/image" Target="../media/image17.png"/></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image" Target="../media/image22.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9"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6D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16/09/2024</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40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4123375608"/>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16/09/2024</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204901773"/>
      </p:ext>
    </p:extLst>
  </p:cSld>
  <p:clrMap bg1="lt1" tx1="dk1" bg2="lt2" tx2="dk2" accent1="accent1" accent2="accent2" accent3="accent3" accent4="accent4" accent5="accent5" accent6="accent6" hlink="hlink" folHlink="folHlink"/>
  <p:sldLayoutIdLst>
    <p:sldLayoutId id="2147484033" r:id="rId1"/>
    <p:sldLayoutId id="214748403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2955243511"/>
      </p:ext>
    </p:extLst>
  </p:cSld>
  <p:clrMap bg1="lt1" tx1="dk1" bg2="lt2" tx2="dk2" accent1="accent1" accent2="accent2" accent3="accent3" accent4="accent4" accent5="accent5" accent6="accent6" hlink="hlink" folHlink="folHlink"/>
  <p:sldLayoutIdLst>
    <p:sldLayoutId id="2147484036" r:id="rId1"/>
    <p:sldLayoutId id="2147484037" r:id="rId2"/>
    <p:sldLayoutId id="2147484038" r:id="rId3"/>
    <p:sldLayoutId id="2147484039" r:id="rId4"/>
    <p:sldLayoutId id="2147484040" r:id="rId5"/>
    <p:sldLayoutId id="2147484041" r:id="rId6"/>
    <p:sldLayoutId id="214748404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10556955"/>
      </p:ext>
    </p:extLst>
  </p:cSld>
  <p:clrMap bg1="lt1" tx1="dk1" bg2="lt2" tx2="dk2" accent1="accent1" accent2="accent2" accent3="accent3" accent4="accent4" accent5="accent5" accent6="accent6" hlink="hlink" folHlink="folHlink"/>
  <p:sldLayoutIdLst>
    <p:sldLayoutId id="2147484044" r:id="rId1"/>
    <p:sldLayoutId id="214748404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2575726729"/>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0825557"/>
      </p:ext>
    </p:extLst>
  </p:cSld>
  <p:clrMap bg1="lt1" tx1="dk1" bg2="lt2" tx2="dk2" accent1="accent1" accent2="accent2" accent3="accent3" accent4="accent4" accent5="accent5" accent6="accent6" hlink="hlink" folHlink="folHlink"/>
  <p:sldLayoutIdLst>
    <p:sldLayoutId id="2147484051" r:id="rId1"/>
    <p:sldLayoutId id="2147484052" r:id="rId2"/>
    <p:sldLayoutId id="214748405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985698"/>
      </p:ext>
    </p:extLst>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a:extLst>
              <a:ext uri="{FF2B5EF4-FFF2-40B4-BE49-F238E27FC236}">
                <a16:creationId xmlns:a16="http://schemas.microsoft.com/office/drawing/2014/main" id="{AA2E3982-959D-5F2C-3DA1-3A57E6921C1C}"/>
              </a:ext>
            </a:extLst>
          </p:cNvPr>
          <p:cNvSpPr>
            <a:spLocks noGrp="1"/>
          </p:cNvSpPr>
          <p:nvPr>
            <p:ph type="ctrTitle"/>
          </p:nvPr>
        </p:nvSpPr>
        <p:spPr>
          <a:xfrm>
            <a:off x="261967" y="1269206"/>
            <a:ext cx="7772400" cy="4319587"/>
          </a:xfrm>
        </p:spPr>
        <p:txBody>
          <a:bodyPr rtlCol="0">
            <a:normAutofit fontScale="90000"/>
          </a:bodyPr>
          <a:lstStyle/>
          <a:p>
            <a:pPr>
              <a:defRPr/>
            </a:pPr>
            <a:br>
              <a:rPr lang="cy-GB" altLang="en-US" dirty="0">
                <a:latin typeface="Lucida Sans" pitchFamily="34" charset="0"/>
              </a:rPr>
            </a:br>
            <a:r>
              <a:rPr lang="cy-GB" altLang="en-US" sz="2700" dirty="0">
                <a:solidFill>
                  <a:schemeClr val="bg1"/>
                </a:solidFill>
                <a:latin typeface="Lucida Sans"/>
              </a:rPr>
              <a:t>ECEY5010C: Ymchwil ar gyfer Dysgu </a:t>
            </a:r>
            <a:br>
              <a:rPr lang="cy-GB" altLang="en-US" sz="2700" dirty="0">
                <a:solidFill>
                  <a:schemeClr val="bg1"/>
                </a:solidFill>
                <a:latin typeface="Lucida Sans"/>
              </a:rPr>
            </a:br>
            <a:r>
              <a:rPr lang="cy-GB" altLang="en-US" sz="2700" dirty="0">
                <a:solidFill>
                  <a:schemeClr val="bg1"/>
                </a:solidFill>
                <a:latin typeface="Lucida Sans"/>
              </a:rPr>
              <a:t>Darlith 2  </a:t>
            </a:r>
            <a:br>
              <a:rPr lang="cy-GB" altLang="en-US" sz="2700" dirty="0">
                <a:solidFill>
                  <a:schemeClr val="bg1"/>
                </a:solidFill>
                <a:latin typeface="Lucida Sans"/>
              </a:rPr>
            </a:br>
            <a:r>
              <a:rPr lang="cy-GB" altLang="en-US" sz="2700" dirty="0">
                <a:solidFill>
                  <a:schemeClr val="bg1"/>
                </a:solidFill>
                <a:latin typeface="Lucida Sans"/>
              </a:rPr>
              <a:t>Methodoleg</a:t>
            </a:r>
          </a:p>
          <a:p>
            <a:pPr>
              <a:defRPr/>
            </a:pPr>
            <a:endParaRPr lang="cy-GB" sz="2700" dirty="0">
              <a:solidFill>
                <a:schemeClr val="bg1"/>
              </a:solidFill>
              <a:latin typeface="Lucida Sans"/>
              <a:cs typeface="Arial"/>
            </a:endParaRPr>
          </a:p>
          <a:p>
            <a:pPr>
              <a:defRPr/>
            </a:pPr>
            <a:endParaRPr lang="cy-GB" sz="2700" dirty="0">
              <a:solidFill>
                <a:schemeClr val="bg1"/>
              </a:solidFill>
              <a:latin typeface="Lucida Sans"/>
              <a:cs typeface="Arial"/>
            </a:endParaRPr>
          </a:p>
          <a:p>
            <a:pPr>
              <a:defRPr/>
            </a:pPr>
            <a:r>
              <a:rPr lang="cy-GB" sz="2700" dirty="0">
                <a:solidFill>
                  <a:schemeClr val="bg1"/>
                </a:solidFill>
                <a:latin typeface="Lucida Sans"/>
                <a:cs typeface="Arial"/>
              </a:rPr>
              <a:t>ECEY5010: Research </a:t>
            </a:r>
            <a:r>
              <a:rPr lang="cy-GB" sz="2700" dirty="0" err="1">
                <a:solidFill>
                  <a:schemeClr val="bg1"/>
                </a:solidFill>
                <a:latin typeface="Lucida Sans"/>
                <a:cs typeface="Arial"/>
              </a:rPr>
              <a:t>for</a:t>
            </a:r>
            <a:r>
              <a:rPr lang="cy-GB" sz="2700" dirty="0">
                <a:solidFill>
                  <a:schemeClr val="bg1"/>
                </a:solidFill>
                <a:latin typeface="Lucida Sans"/>
                <a:cs typeface="Arial"/>
              </a:rPr>
              <a:t> </a:t>
            </a:r>
            <a:r>
              <a:rPr lang="cy-GB" sz="2700" dirty="0" err="1">
                <a:solidFill>
                  <a:schemeClr val="bg1"/>
                </a:solidFill>
                <a:latin typeface="Lucida Sans"/>
                <a:cs typeface="Arial"/>
              </a:rPr>
              <a:t>Learning</a:t>
            </a:r>
            <a:br>
              <a:rPr lang="cy-GB" sz="2700" dirty="0">
                <a:solidFill>
                  <a:schemeClr val="bg1"/>
                </a:solidFill>
                <a:latin typeface="Lucida Sans"/>
                <a:cs typeface="Arial"/>
              </a:rPr>
            </a:br>
            <a:r>
              <a:rPr lang="cy-GB" sz="2700" dirty="0" err="1">
                <a:solidFill>
                  <a:schemeClr val="bg1"/>
                </a:solidFill>
                <a:latin typeface="Lucida Sans"/>
                <a:cs typeface="Arial"/>
              </a:rPr>
              <a:t>Lecture</a:t>
            </a:r>
            <a:r>
              <a:rPr lang="cy-GB" sz="2700" dirty="0">
                <a:solidFill>
                  <a:schemeClr val="bg1"/>
                </a:solidFill>
                <a:latin typeface="Lucida Sans"/>
                <a:cs typeface="Arial"/>
              </a:rPr>
              <a:t> 2</a:t>
            </a:r>
            <a:br>
              <a:rPr lang="cy-GB" sz="2700" dirty="0">
                <a:solidFill>
                  <a:schemeClr val="bg1"/>
                </a:solidFill>
                <a:latin typeface="Lucida Sans"/>
                <a:cs typeface="Arial"/>
              </a:rPr>
            </a:br>
            <a:r>
              <a:rPr lang="cy-GB" sz="2700" dirty="0" err="1">
                <a:solidFill>
                  <a:schemeClr val="bg1"/>
                </a:solidFill>
                <a:latin typeface="Lucida Sans"/>
                <a:cs typeface="Arial"/>
              </a:rPr>
              <a:t>Methodology</a:t>
            </a:r>
            <a:endParaRPr lang="cy-GB" sz="2700" dirty="0">
              <a:solidFill>
                <a:schemeClr val="bg1"/>
              </a:solidFill>
              <a:latin typeface="Lucida Sans"/>
              <a:cs typeface="Arial"/>
            </a:endParaRPr>
          </a:p>
          <a:p>
            <a:pPr>
              <a:defRPr/>
            </a:pPr>
            <a:br>
              <a:rPr lang="en-US" altLang="en-US" sz="2700" dirty="0"/>
            </a:br>
            <a:br>
              <a:rPr lang="en-US" altLang="en-US" dirty="0">
                <a:solidFill>
                  <a:schemeClr val="bg1"/>
                </a:solidFill>
              </a:rPr>
            </a:br>
            <a:br>
              <a:rPr lang="en-GB" altLang="en-US" sz="3600" b="1" dirty="0"/>
            </a:br>
            <a:endParaRPr lang="en-US" altLang="en-US" dirty="0">
              <a:solidFill>
                <a:schemeClr val="bg1"/>
              </a:solidFill>
            </a:endParaRPr>
          </a:p>
        </p:txBody>
      </p:sp>
    </p:spTree>
    <p:extLst>
      <p:ext uri="{BB962C8B-B14F-4D97-AF65-F5344CB8AC3E}">
        <p14:creationId xmlns:p14="http://schemas.microsoft.com/office/powerpoint/2010/main" val="14095432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7" y="163842"/>
            <a:ext cx="11248845" cy="1339940"/>
          </a:xfrm>
        </p:spPr>
        <p:txBody>
          <a:bodyPr vert="horz" lIns="91440" tIns="45720" rIns="91440" bIns="45720" rtlCol="0" anchor="ctr">
            <a:noAutofit/>
          </a:bodyPr>
          <a:lstStyle/>
          <a:p>
            <a:r>
              <a:rPr lang="cy-GB" sz="4800" dirty="0"/>
              <a:t>Mathau o Ymchwil Gwreiddiol (Cynradd)</a:t>
            </a:r>
            <a:br>
              <a:rPr lang="en-GB" sz="4800" dirty="0"/>
            </a:br>
            <a:r>
              <a:rPr lang="en-GB" sz="4800" dirty="0">
                <a:solidFill>
                  <a:srgbClr val="0070C0"/>
                </a:solidFill>
              </a:rPr>
              <a:t>Types of Primary Research</a:t>
            </a:r>
          </a:p>
        </p:txBody>
      </p:sp>
      <p:sp>
        <p:nvSpPr>
          <p:cNvPr id="14338" name="Content Placeholder 2"/>
          <p:cNvSpPr>
            <a:spLocks noGrp="1"/>
          </p:cNvSpPr>
          <p:nvPr>
            <p:ph sz="half" idx="1"/>
          </p:nvPr>
        </p:nvSpPr>
        <p:spPr/>
        <p:txBody>
          <a:bodyPr/>
          <a:lstStyle/>
          <a:p>
            <a:r>
              <a:rPr lang="cy-GB" dirty="0"/>
              <a:t>Sut fyddech yn casglu data gwreiddiol (cynradd)?</a:t>
            </a:r>
          </a:p>
          <a:p>
            <a:endParaRPr lang="cy-GB" dirty="0"/>
          </a:p>
          <a:p>
            <a:endParaRPr lang="en-GB" dirty="0"/>
          </a:p>
          <a:p>
            <a:endParaRPr lang="en-GB" dirty="0"/>
          </a:p>
          <a:p>
            <a:r>
              <a:rPr lang="en-GB" dirty="0"/>
              <a:t>Data?</a:t>
            </a:r>
          </a:p>
        </p:txBody>
      </p:sp>
      <p:sp>
        <p:nvSpPr>
          <p:cNvPr id="14339" name="Content Placeholder 3"/>
          <p:cNvSpPr>
            <a:spLocks noGrp="1"/>
          </p:cNvSpPr>
          <p:nvPr>
            <p:ph sz="half" idx="2"/>
          </p:nvPr>
        </p:nvSpPr>
        <p:spPr/>
        <p:txBody>
          <a:bodyPr vert="horz" lIns="91440" tIns="45720" rIns="91440" bIns="45720" rtlCol="0" anchor="t">
            <a:normAutofit/>
          </a:bodyPr>
          <a:lstStyle/>
          <a:p>
            <a:r>
              <a:rPr lang="en-GB" dirty="0">
                <a:solidFill>
                  <a:srgbClr val="0070C0"/>
                </a:solidFill>
              </a:rPr>
              <a:t>How would you collect primary data?</a:t>
            </a:r>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r>
              <a:rPr lang="en-GB" dirty="0">
                <a:solidFill>
                  <a:srgbClr val="0070C0"/>
                </a:solidFill>
              </a:rPr>
              <a:t>Data?</a:t>
            </a:r>
            <a:endParaRPr lang="en-GB" dirty="0">
              <a:solidFill>
                <a:srgbClr val="444D26"/>
              </a:solidFill>
              <a:cs typeface="Arial"/>
            </a:endParaRPr>
          </a:p>
          <a:p>
            <a:endParaRPr lang="en-GB" dirty="0"/>
          </a:p>
        </p:txBody>
      </p:sp>
    </p:spTree>
    <p:extLst>
      <p:ext uri="{BB962C8B-B14F-4D97-AF65-F5344CB8AC3E}">
        <p14:creationId xmlns:p14="http://schemas.microsoft.com/office/powerpoint/2010/main" val="2876232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222760" y="261039"/>
            <a:ext cx="8229600" cy="1143000"/>
          </a:xfrm>
        </p:spPr>
        <p:txBody>
          <a:bodyPr>
            <a:normAutofit fontScale="90000"/>
          </a:bodyPr>
          <a:lstStyle/>
          <a:p>
            <a:br>
              <a:rPr lang="en-GB" sz="4000" dirty="0"/>
            </a:br>
            <a:r>
              <a:rPr lang="cy-GB" sz="4800" dirty="0"/>
              <a:t>Mathau o Ddulliau </a:t>
            </a:r>
            <a:br>
              <a:rPr lang="cy-GB" sz="4800" dirty="0"/>
            </a:br>
            <a:r>
              <a:rPr lang="en-GB" sz="4800" i="1" dirty="0">
                <a:solidFill>
                  <a:srgbClr val="0070C0"/>
                </a:solidFill>
              </a:rPr>
              <a:t>Types of Methods</a:t>
            </a:r>
            <a:br>
              <a:rPr lang="en-GB" sz="4000" dirty="0"/>
            </a:br>
            <a:endParaRPr lang="en-GB" sz="4000"/>
          </a:p>
        </p:txBody>
      </p:sp>
      <p:sp>
        <p:nvSpPr>
          <p:cNvPr id="15362" name="Content Placeholder 2"/>
          <p:cNvSpPr>
            <a:spLocks noGrp="1"/>
          </p:cNvSpPr>
          <p:nvPr>
            <p:ph sz="half" idx="1"/>
          </p:nvPr>
        </p:nvSpPr>
        <p:spPr>
          <a:xfrm>
            <a:off x="1919288" y="1844676"/>
            <a:ext cx="4038600" cy="4525963"/>
          </a:xfrm>
        </p:spPr>
        <p:txBody>
          <a:bodyPr/>
          <a:lstStyle/>
          <a:p>
            <a:r>
              <a:rPr lang="cy-GB" dirty="0"/>
              <a:t>Holiadur</a:t>
            </a:r>
          </a:p>
          <a:p>
            <a:r>
              <a:rPr lang="cy-GB" dirty="0"/>
              <a:t>Cyfweliadau</a:t>
            </a:r>
          </a:p>
          <a:p>
            <a:r>
              <a:rPr lang="cy-GB" dirty="0"/>
              <a:t>Grŵp Ffocws</a:t>
            </a:r>
          </a:p>
          <a:p>
            <a:r>
              <a:rPr lang="cy-GB" dirty="0"/>
              <a:t>Arsylwadau</a:t>
            </a:r>
          </a:p>
          <a:p>
            <a:r>
              <a:rPr lang="cy-GB" dirty="0"/>
              <a:t>Arbrofi</a:t>
            </a:r>
          </a:p>
          <a:p>
            <a:r>
              <a:rPr lang="cy-GB" dirty="0"/>
              <a:t>Astudiaeth Achos</a:t>
            </a:r>
          </a:p>
          <a:p>
            <a:endParaRPr lang="en-GB" dirty="0"/>
          </a:p>
        </p:txBody>
      </p:sp>
      <p:sp>
        <p:nvSpPr>
          <p:cNvPr id="15363" name="Content Placeholder 3"/>
          <p:cNvSpPr>
            <a:spLocks noGrp="1"/>
          </p:cNvSpPr>
          <p:nvPr>
            <p:ph sz="half" idx="2"/>
          </p:nvPr>
        </p:nvSpPr>
        <p:spPr>
          <a:xfrm>
            <a:off x="6167438" y="1773238"/>
            <a:ext cx="4038600" cy="4525962"/>
          </a:xfrm>
        </p:spPr>
        <p:txBody>
          <a:bodyPr vert="horz" lIns="91440" tIns="45720" rIns="91440" bIns="45720" rtlCol="0" anchor="t">
            <a:normAutofit/>
          </a:bodyPr>
          <a:lstStyle/>
          <a:p>
            <a:r>
              <a:rPr lang="en-GB" dirty="0">
                <a:solidFill>
                  <a:srgbClr val="0070C0"/>
                </a:solidFill>
              </a:rPr>
              <a:t>Questionnaire</a:t>
            </a:r>
            <a:endParaRPr lang="en-GB" dirty="0">
              <a:solidFill>
                <a:srgbClr val="0070C0"/>
              </a:solidFill>
              <a:cs typeface="Arial"/>
            </a:endParaRPr>
          </a:p>
          <a:p>
            <a:r>
              <a:rPr lang="en-GB" dirty="0">
                <a:solidFill>
                  <a:srgbClr val="0070C0"/>
                </a:solidFill>
              </a:rPr>
              <a:t>Interviews</a:t>
            </a:r>
            <a:endParaRPr lang="en-GB" dirty="0">
              <a:solidFill>
                <a:srgbClr val="0070C0"/>
              </a:solidFill>
              <a:cs typeface="Arial"/>
            </a:endParaRPr>
          </a:p>
          <a:p>
            <a:r>
              <a:rPr lang="en-GB" dirty="0">
                <a:solidFill>
                  <a:srgbClr val="0070C0"/>
                </a:solidFill>
              </a:rPr>
              <a:t>Focus Group</a:t>
            </a:r>
            <a:endParaRPr lang="en-GB" dirty="0">
              <a:solidFill>
                <a:srgbClr val="0070C0"/>
              </a:solidFill>
              <a:cs typeface="Arial"/>
            </a:endParaRPr>
          </a:p>
          <a:p>
            <a:r>
              <a:rPr lang="en-GB" dirty="0">
                <a:solidFill>
                  <a:srgbClr val="0070C0"/>
                </a:solidFill>
              </a:rPr>
              <a:t>Observations</a:t>
            </a:r>
            <a:endParaRPr lang="en-GB" dirty="0">
              <a:solidFill>
                <a:srgbClr val="0070C0"/>
              </a:solidFill>
              <a:cs typeface="Arial"/>
            </a:endParaRPr>
          </a:p>
          <a:p>
            <a:r>
              <a:rPr lang="en-GB" dirty="0">
                <a:solidFill>
                  <a:srgbClr val="0070C0"/>
                </a:solidFill>
              </a:rPr>
              <a:t>Experiment</a:t>
            </a:r>
            <a:endParaRPr lang="en-GB" dirty="0">
              <a:solidFill>
                <a:srgbClr val="0070C0"/>
              </a:solidFill>
              <a:cs typeface="Arial"/>
            </a:endParaRPr>
          </a:p>
          <a:p>
            <a:r>
              <a:rPr lang="en-GB" dirty="0">
                <a:solidFill>
                  <a:srgbClr val="0070C0"/>
                </a:solidFill>
              </a:rPr>
              <a:t>Case Study</a:t>
            </a:r>
            <a:endParaRPr lang="en-GB" dirty="0">
              <a:solidFill>
                <a:srgbClr val="0070C0"/>
              </a:solidFill>
              <a:cs typeface="Arial"/>
            </a:endParaRPr>
          </a:p>
          <a:p>
            <a:endParaRPr lang="en-GB" dirty="0"/>
          </a:p>
          <a:p>
            <a:endParaRPr lang="en-GB" dirty="0"/>
          </a:p>
        </p:txBody>
      </p:sp>
    </p:spTree>
    <p:extLst>
      <p:ext uri="{BB962C8B-B14F-4D97-AF65-F5344CB8AC3E}">
        <p14:creationId xmlns:p14="http://schemas.microsoft.com/office/powerpoint/2010/main" val="2325827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45" y="106332"/>
            <a:ext cx="10515600" cy="1325563"/>
          </a:xfrm>
        </p:spPr>
        <p:txBody>
          <a:bodyPr vert="horz" lIns="91440" tIns="45720" rIns="91440" bIns="45720" rtlCol="0" anchor="ctr">
            <a:noAutofit/>
          </a:bodyPr>
          <a:lstStyle/>
          <a:p>
            <a:pPr>
              <a:defRPr/>
            </a:pPr>
            <a:r>
              <a:rPr lang="en-GB" sz="4800" dirty="0" err="1"/>
              <a:t>Holiadur</a:t>
            </a:r>
            <a:r>
              <a:rPr lang="en-GB" sz="4800" dirty="0"/>
              <a:t> </a:t>
            </a:r>
            <a:br>
              <a:rPr lang="en-GB" sz="4800" dirty="0"/>
            </a:br>
            <a:r>
              <a:rPr lang="en-GB" sz="4800" dirty="0">
                <a:solidFill>
                  <a:srgbClr val="0070C0"/>
                </a:solidFill>
              </a:rPr>
              <a:t>Questionnaire</a:t>
            </a:r>
          </a:p>
        </p:txBody>
      </p:sp>
      <p:sp>
        <p:nvSpPr>
          <p:cNvPr id="16386" name="Content Placeholder 2"/>
          <p:cNvSpPr>
            <a:spLocks noGrp="1"/>
          </p:cNvSpPr>
          <p:nvPr>
            <p:ph sz="half" idx="1"/>
          </p:nvPr>
        </p:nvSpPr>
        <p:spPr/>
        <p:txBody>
          <a:bodyPr>
            <a:normAutofit/>
          </a:bodyPr>
          <a:lstStyle/>
          <a:p>
            <a:r>
              <a:rPr lang="cy-GB" dirty="0"/>
              <a:t>Rhoddwyd holiadur ichi gyda’r gobaith o ganfod:</a:t>
            </a:r>
          </a:p>
          <a:p>
            <a:pPr>
              <a:buFont typeface="Arial" charset="0"/>
              <a:buNone/>
            </a:pPr>
            <a:r>
              <a:rPr lang="cy-GB" dirty="0"/>
              <a:t>Pa wybodaeth mae pobl yn ei defnyddio i ddysgu am astudio gradd.</a:t>
            </a:r>
          </a:p>
          <a:p>
            <a:pPr>
              <a:buFont typeface="Arial" charset="0"/>
              <a:buNone/>
            </a:pPr>
            <a:endParaRPr lang="cy-GB" dirty="0"/>
          </a:p>
          <a:p>
            <a:pPr>
              <a:buFont typeface="Arial" charset="0"/>
              <a:buNone/>
            </a:pPr>
            <a:r>
              <a:rPr lang="cy-GB" dirty="0"/>
              <a:t>Llenwch yr holiadur.</a:t>
            </a:r>
          </a:p>
          <a:p>
            <a:pPr>
              <a:buFont typeface="Arial" charset="0"/>
              <a:buNone/>
            </a:pPr>
            <a:endParaRPr lang="cy-GB" dirty="0"/>
          </a:p>
          <a:p>
            <a:endParaRPr lang="cy-GB" dirty="0"/>
          </a:p>
        </p:txBody>
      </p:sp>
      <p:sp>
        <p:nvSpPr>
          <p:cNvPr id="4" name="Content Placeholder 3"/>
          <p:cNvSpPr>
            <a:spLocks noGrp="1"/>
          </p:cNvSpPr>
          <p:nvPr>
            <p:ph sz="half" idx="2"/>
          </p:nvPr>
        </p:nvSpPr>
        <p:spPr/>
        <p:txBody>
          <a:bodyPr vert="horz" lIns="91440" tIns="45720" rIns="91440" bIns="45720" rtlCol="0" anchor="t">
            <a:normAutofit/>
          </a:bodyPr>
          <a:lstStyle/>
          <a:p>
            <a:pPr>
              <a:defRPr/>
            </a:pPr>
            <a:r>
              <a:rPr lang="en-GB" dirty="0">
                <a:solidFill>
                  <a:srgbClr val="0070C0"/>
                </a:solidFill>
              </a:rPr>
              <a:t>You have been given a questionnaire which hopes to find out:</a:t>
            </a:r>
            <a:endParaRPr lang="en-GB" dirty="0">
              <a:solidFill>
                <a:srgbClr val="0070C0"/>
              </a:solidFill>
              <a:cs typeface="Arial"/>
            </a:endParaRPr>
          </a:p>
          <a:p>
            <a:pPr marL="0" indent="0">
              <a:buNone/>
              <a:defRPr/>
            </a:pPr>
            <a:r>
              <a:rPr lang="en-GB" dirty="0">
                <a:solidFill>
                  <a:srgbClr val="0070C0"/>
                </a:solidFill>
              </a:rPr>
              <a:t>What information people use to find out about studying a degree.</a:t>
            </a:r>
            <a:endParaRPr lang="en-GB" dirty="0">
              <a:solidFill>
                <a:srgbClr val="0070C0"/>
              </a:solidFill>
              <a:cs typeface="Arial"/>
            </a:endParaRPr>
          </a:p>
          <a:p>
            <a:pPr marL="0" indent="0">
              <a:buNone/>
              <a:defRPr/>
            </a:pPr>
            <a:endParaRPr lang="en-GB" dirty="0">
              <a:solidFill>
                <a:srgbClr val="0070C0"/>
              </a:solidFill>
              <a:cs typeface="Arial"/>
            </a:endParaRPr>
          </a:p>
          <a:p>
            <a:pPr marL="0" indent="0">
              <a:buNone/>
              <a:defRPr/>
            </a:pPr>
            <a:r>
              <a:rPr lang="en-GB" dirty="0">
                <a:solidFill>
                  <a:srgbClr val="0070C0"/>
                </a:solidFill>
              </a:rPr>
              <a:t>Fill in the questionnaire.</a:t>
            </a:r>
            <a:endParaRPr lang="en-GB" dirty="0">
              <a:solidFill>
                <a:srgbClr val="0070C0"/>
              </a:solidFill>
              <a:cs typeface="Arial"/>
            </a:endParaRPr>
          </a:p>
        </p:txBody>
      </p:sp>
    </p:spTree>
    <p:extLst>
      <p:ext uri="{BB962C8B-B14F-4D97-AF65-F5344CB8AC3E}">
        <p14:creationId xmlns:p14="http://schemas.microsoft.com/office/powerpoint/2010/main" val="2918680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vert="horz" lIns="91440" tIns="45720" rIns="91440" bIns="45720" rtlCol="0" anchor="ctr">
            <a:noAutofit/>
          </a:bodyPr>
          <a:lstStyle/>
          <a:p>
            <a:r>
              <a:rPr lang="cy-GB" sz="4800" dirty="0"/>
              <a:t>Canlyniadau’r Holiadur</a:t>
            </a:r>
            <a:br>
              <a:rPr lang="cy-GB" sz="4800" dirty="0"/>
            </a:br>
            <a:r>
              <a:rPr lang="en-GB" sz="4800" dirty="0">
                <a:solidFill>
                  <a:srgbClr val="0070C0"/>
                </a:solidFill>
              </a:rPr>
              <a:t>Results of Questionnaire</a:t>
            </a:r>
            <a:br>
              <a:rPr lang="en-GB" sz="4800" dirty="0">
                <a:solidFill>
                  <a:srgbClr val="0070C0"/>
                </a:solidFill>
              </a:rPr>
            </a:br>
            <a:endParaRPr lang="en-GB" sz="4000" dirty="0">
              <a:solidFill>
                <a:schemeClr val="accent1"/>
              </a:solidFill>
            </a:endParaRPr>
          </a:p>
        </p:txBody>
      </p:sp>
      <p:sp>
        <p:nvSpPr>
          <p:cNvPr id="18434" name="Content Placeholder 2"/>
          <p:cNvSpPr>
            <a:spLocks noGrp="1"/>
          </p:cNvSpPr>
          <p:nvPr>
            <p:ph sz="half" idx="1"/>
          </p:nvPr>
        </p:nvSpPr>
        <p:spPr>
          <a:xfrm>
            <a:off x="6009372" y="1829962"/>
            <a:ext cx="6117892" cy="5112568"/>
          </a:xfrm>
        </p:spPr>
        <p:txBody>
          <a:bodyPr vert="horz" lIns="91440" tIns="45720" rIns="91440" bIns="45720" rtlCol="0" anchor="t">
            <a:normAutofit/>
          </a:bodyPr>
          <a:lstStyle/>
          <a:p>
            <a:pPr marL="0" indent="0">
              <a:buNone/>
            </a:pPr>
            <a:r>
              <a:rPr lang="en-GB" dirty="0">
                <a:solidFill>
                  <a:srgbClr val="0070C0"/>
                </a:solidFill>
              </a:rPr>
              <a:t>Analyse the quantitative parts of the questionnaires (on  your table).</a:t>
            </a:r>
            <a:endParaRPr lang="en-GB" dirty="0">
              <a:solidFill>
                <a:srgbClr val="0070C0"/>
              </a:solidFill>
              <a:cs typeface="Arial"/>
            </a:endParaRPr>
          </a:p>
          <a:p>
            <a:pPr marL="0" indent="0">
              <a:buNone/>
            </a:pPr>
            <a:r>
              <a:rPr lang="en-GB" dirty="0">
                <a:solidFill>
                  <a:srgbClr val="0070C0"/>
                </a:solidFill>
              </a:rPr>
              <a:t>How many male / female?</a:t>
            </a:r>
            <a:endParaRPr lang="en-GB" dirty="0">
              <a:solidFill>
                <a:srgbClr val="0070C0"/>
              </a:solidFill>
              <a:cs typeface="Arial"/>
            </a:endParaRPr>
          </a:p>
          <a:p>
            <a:pPr marL="0" indent="0">
              <a:buNone/>
            </a:pPr>
            <a:r>
              <a:rPr lang="en-GB" dirty="0">
                <a:solidFill>
                  <a:srgbClr val="0070C0"/>
                </a:solidFill>
              </a:rPr>
              <a:t>How many in each age group?</a:t>
            </a:r>
            <a:endParaRPr lang="en-GB" dirty="0">
              <a:solidFill>
                <a:srgbClr val="0070C0"/>
              </a:solidFill>
              <a:cs typeface="Arial"/>
            </a:endParaRPr>
          </a:p>
          <a:p>
            <a:pPr marL="0" indent="0">
              <a:buNone/>
            </a:pPr>
            <a:r>
              <a:rPr lang="en-GB" dirty="0">
                <a:solidFill>
                  <a:srgbClr val="0070C0"/>
                </a:solidFill>
              </a:rPr>
              <a:t>How many people used different information to find out about courses? </a:t>
            </a:r>
            <a:endParaRPr lang="en-GB" dirty="0">
              <a:solidFill>
                <a:srgbClr val="0070C0"/>
              </a:solidFill>
              <a:cs typeface="Arial"/>
            </a:endParaRPr>
          </a:p>
          <a:p>
            <a:pPr marL="0" indent="0">
              <a:buNone/>
            </a:pPr>
            <a:r>
              <a:rPr lang="en-GB" dirty="0">
                <a:solidFill>
                  <a:srgbClr val="0070C0"/>
                </a:solidFill>
              </a:rPr>
              <a:t>Was there any qualitative data?</a:t>
            </a:r>
            <a:endParaRPr lang="en-GB" dirty="0">
              <a:solidFill>
                <a:srgbClr val="0070C0"/>
              </a:solidFill>
              <a:cs typeface="Arial"/>
            </a:endParaRPr>
          </a:p>
          <a:p>
            <a:pPr marL="0" indent="0">
              <a:buNone/>
            </a:pPr>
            <a:endParaRPr lang="en-GB" dirty="0"/>
          </a:p>
          <a:p>
            <a:pPr marL="0" indent="0">
              <a:buNone/>
            </a:pPr>
            <a:r>
              <a:rPr lang="en-GB" dirty="0"/>
              <a:t> </a:t>
            </a:r>
          </a:p>
          <a:p>
            <a:pPr marL="0" indent="0">
              <a:buNone/>
            </a:pPr>
            <a:endParaRPr lang="en-GB" dirty="0"/>
          </a:p>
          <a:p>
            <a:pPr marL="0" indent="0">
              <a:buNone/>
            </a:pPr>
            <a:endParaRPr lang="en-GB" dirty="0"/>
          </a:p>
          <a:p>
            <a:pPr marL="0" indent="0">
              <a:buNone/>
            </a:pPr>
            <a:endParaRPr lang="en-GB" dirty="0"/>
          </a:p>
        </p:txBody>
      </p:sp>
      <p:sp>
        <p:nvSpPr>
          <p:cNvPr id="18435" name="Content Placeholder 3"/>
          <p:cNvSpPr>
            <a:spLocks noGrp="1"/>
          </p:cNvSpPr>
          <p:nvPr>
            <p:ph sz="half" idx="2"/>
          </p:nvPr>
        </p:nvSpPr>
        <p:spPr>
          <a:xfrm>
            <a:off x="136259" y="1628800"/>
            <a:ext cx="5743717" cy="5229200"/>
          </a:xfrm>
        </p:spPr>
        <p:txBody>
          <a:bodyPr>
            <a:normAutofit/>
          </a:bodyPr>
          <a:lstStyle/>
          <a:p>
            <a:r>
              <a:rPr lang="cy-GB" dirty="0"/>
              <a:t>Dadansoddwch data meintiol y holiadur (ar eich bwrdd)</a:t>
            </a:r>
          </a:p>
          <a:p>
            <a:r>
              <a:rPr lang="cy-GB" dirty="0"/>
              <a:t>Sawl merch / bachgen?</a:t>
            </a:r>
          </a:p>
          <a:p>
            <a:r>
              <a:rPr lang="cy-GB" dirty="0"/>
              <a:t>Sawl person ym mhob grŵp oedran?</a:t>
            </a:r>
          </a:p>
          <a:p>
            <a:r>
              <a:rPr lang="cy-GB" dirty="0"/>
              <a:t>Sawl person defnyddiodd gwahanol wybodaeth i ddarganfod am gyrsiau</a:t>
            </a:r>
          </a:p>
          <a:p>
            <a:r>
              <a:rPr lang="cy-GB" dirty="0"/>
              <a:t>Oes unrhyw data ansoddol?</a:t>
            </a:r>
          </a:p>
          <a:p>
            <a:endParaRPr lang="en-GB" dirty="0"/>
          </a:p>
          <a:p>
            <a:endParaRPr lang="en-GB" dirty="0"/>
          </a:p>
        </p:txBody>
      </p:sp>
    </p:spTree>
    <p:extLst>
      <p:ext uri="{BB962C8B-B14F-4D97-AF65-F5344CB8AC3E}">
        <p14:creationId xmlns:p14="http://schemas.microsoft.com/office/powerpoint/2010/main" val="30126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45" y="163842"/>
            <a:ext cx="10515600" cy="1325563"/>
          </a:xfrm>
        </p:spPr>
        <p:txBody>
          <a:bodyPr vert="horz" lIns="91440" tIns="45720" rIns="91440" bIns="45720" rtlCol="0" anchor="ctr">
            <a:noAutofit/>
          </a:bodyPr>
          <a:lstStyle/>
          <a:p>
            <a:pPr>
              <a:defRPr/>
            </a:pPr>
            <a:r>
              <a:rPr lang="en-GB" sz="4800" dirty="0" err="1"/>
              <a:t>Gwerthuso</a:t>
            </a:r>
            <a:r>
              <a:rPr lang="en-GB" sz="4800" dirty="0"/>
              <a:t> </a:t>
            </a:r>
            <a:r>
              <a:rPr lang="en-GB" sz="4800" dirty="0" err="1"/>
              <a:t>Holiadur</a:t>
            </a:r>
            <a:br>
              <a:rPr lang="en-GB" sz="4800" dirty="0"/>
            </a:br>
            <a:r>
              <a:rPr lang="en-GB" sz="4800" dirty="0">
                <a:solidFill>
                  <a:srgbClr val="0070C0"/>
                </a:solidFill>
              </a:rPr>
              <a:t>Evaluate Questionnaire</a:t>
            </a:r>
          </a:p>
        </p:txBody>
      </p:sp>
      <p:sp>
        <p:nvSpPr>
          <p:cNvPr id="3" name="Content Placeholder 2"/>
          <p:cNvSpPr>
            <a:spLocks noGrp="1"/>
          </p:cNvSpPr>
          <p:nvPr>
            <p:ph sz="half" idx="1"/>
          </p:nvPr>
        </p:nvSpPr>
        <p:spPr>
          <a:xfrm>
            <a:off x="405692" y="1590733"/>
            <a:ext cx="5181600" cy="4351338"/>
          </a:xfrm>
        </p:spPr>
        <p:txBody>
          <a:bodyPr vert="horz" lIns="91440" tIns="45720" rIns="91440" bIns="45720" rtlCol="0" anchor="t">
            <a:normAutofit lnSpcReduction="10000"/>
          </a:bodyPr>
          <a:lstStyle/>
          <a:p>
            <a:pPr>
              <a:lnSpc>
                <a:spcPct val="80000"/>
              </a:lnSpc>
            </a:pPr>
            <a:r>
              <a:rPr lang="cy-GB" dirty="0"/>
              <a:t>Pa fath o ddata roedd modd ichi eu casglu?</a:t>
            </a:r>
            <a:endParaRPr lang="cy-GB" dirty="0">
              <a:cs typeface="Arial"/>
            </a:endParaRPr>
          </a:p>
          <a:p>
            <a:pPr>
              <a:lnSpc>
                <a:spcPct val="80000"/>
              </a:lnSpc>
            </a:pPr>
            <a:r>
              <a:rPr lang="cy-GB" dirty="0"/>
              <a:t>Beth oedd cryfderau’r cwestiynau a ofynnwyd?</a:t>
            </a:r>
            <a:endParaRPr lang="cy-GB" dirty="0">
              <a:cs typeface="Arial"/>
            </a:endParaRPr>
          </a:p>
          <a:p>
            <a:pPr>
              <a:lnSpc>
                <a:spcPct val="80000"/>
              </a:lnSpc>
            </a:pPr>
            <a:r>
              <a:rPr lang="cy-GB" dirty="0"/>
              <a:t>Beth oedd gwendidau’r cwestiynau a ofynnwyd? </a:t>
            </a:r>
            <a:endParaRPr lang="cy-GB" dirty="0">
              <a:cs typeface="Arial"/>
            </a:endParaRPr>
          </a:p>
          <a:p>
            <a:pPr>
              <a:lnSpc>
                <a:spcPct val="80000"/>
              </a:lnSpc>
            </a:pPr>
            <a:r>
              <a:rPr lang="cy-GB" dirty="0"/>
              <a:t>Pa gyfyngiadau sy’n codi wrth ddefnyddio holiaduron?</a:t>
            </a:r>
            <a:endParaRPr lang="cy-GB" dirty="0">
              <a:cs typeface="Arial"/>
            </a:endParaRPr>
          </a:p>
          <a:p>
            <a:pPr>
              <a:lnSpc>
                <a:spcPct val="80000"/>
              </a:lnSpc>
            </a:pPr>
            <a:r>
              <a:rPr lang="cy-GB" dirty="0"/>
              <a:t>Pa faterion moesegol y dylid bod wedi’u hystyried?</a:t>
            </a:r>
            <a:endParaRPr lang="cy-GB" dirty="0">
              <a:cs typeface="Arial"/>
            </a:endParaRPr>
          </a:p>
          <a:p>
            <a:pPr>
              <a:lnSpc>
                <a:spcPct val="80000"/>
              </a:lnSpc>
            </a:pPr>
            <a:endParaRPr lang="cy-GB" sz="2600" dirty="0"/>
          </a:p>
        </p:txBody>
      </p:sp>
      <p:sp>
        <p:nvSpPr>
          <p:cNvPr id="4" name="Content Placeholder 3"/>
          <p:cNvSpPr>
            <a:spLocks noGrp="1"/>
          </p:cNvSpPr>
          <p:nvPr>
            <p:ph sz="half" idx="2"/>
          </p:nvPr>
        </p:nvSpPr>
        <p:spPr>
          <a:xfrm>
            <a:off x="6205756" y="1511397"/>
            <a:ext cx="5181600" cy="4351338"/>
          </a:xfrm>
        </p:spPr>
        <p:txBody>
          <a:bodyPr vert="horz" lIns="91440" tIns="45720" rIns="91440" bIns="45720" rtlCol="0" anchor="t">
            <a:normAutofit lnSpcReduction="10000"/>
          </a:bodyPr>
          <a:lstStyle/>
          <a:p>
            <a:pPr>
              <a:defRPr/>
            </a:pPr>
            <a:r>
              <a:rPr lang="en-GB" dirty="0">
                <a:solidFill>
                  <a:srgbClr val="0070C0"/>
                </a:solidFill>
              </a:rPr>
              <a:t>What type of data were you able to collect?</a:t>
            </a:r>
            <a:endParaRPr lang="en-GB" dirty="0">
              <a:solidFill>
                <a:srgbClr val="0070C0"/>
              </a:solidFill>
              <a:cs typeface="Arial"/>
            </a:endParaRPr>
          </a:p>
          <a:p>
            <a:pPr>
              <a:defRPr/>
            </a:pPr>
            <a:r>
              <a:rPr lang="en-GB" dirty="0">
                <a:solidFill>
                  <a:srgbClr val="0070C0"/>
                </a:solidFill>
              </a:rPr>
              <a:t>What were the strengths of the questions asked?</a:t>
            </a:r>
            <a:endParaRPr lang="en-GB" dirty="0">
              <a:solidFill>
                <a:srgbClr val="0070C0"/>
              </a:solidFill>
              <a:cs typeface="Arial"/>
            </a:endParaRPr>
          </a:p>
          <a:p>
            <a:pPr>
              <a:defRPr/>
            </a:pPr>
            <a:r>
              <a:rPr lang="en-GB" dirty="0">
                <a:solidFill>
                  <a:srgbClr val="0070C0"/>
                </a:solidFill>
              </a:rPr>
              <a:t>What were the weaknesses of the questions asked? </a:t>
            </a:r>
            <a:endParaRPr lang="en-GB" dirty="0">
              <a:solidFill>
                <a:srgbClr val="0070C0"/>
              </a:solidFill>
              <a:cs typeface="Arial"/>
            </a:endParaRPr>
          </a:p>
          <a:p>
            <a:pPr>
              <a:defRPr/>
            </a:pPr>
            <a:r>
              <a:rPr lang="en-GB" dirty="0">
                <a:solidFill>
                  <a:srgbClr val="0070C0"/>
                </a:solidFill>
              </a:rPr>
              <a:t>What is the limitation of using questionnaires?</a:t>
            </a:r>
            <a:endParaRPr lang="en-GB" dirty="0">
              <a:solidFill>
                <a:srgbClr val="0070C0"/>
              </a:solidFill>
              <a:cs typeface="Arial"/>
            </a:endParaRPr>
          </a:p>
          <a:p>
            <a:pPr>
              <a:defRPr/>
            </a:pPr>
            <a:r>
              <a:rPr lang="en-GB" dirty="0">
                <a:solidFill>
                  <a:srgbClr val="0070C0"/>
                </a:solidFill>
              </a:rPr>
              <a:t>What ethical issues should have been considered?</a:t>
            </a:r>
            <a:endParaRPr lang="en-GB" dirty="0">
              <a:solidFill>
                <a:srgbClr val="0070C0"/>
              </a:solidFill>
              <a:cs typeface="Arial"/>
            </a:endParaRPr>
          </a:p>
          <a:p>
            <a:pPr>
              <a:defRPr/>
            </a:pPr>
            <a:endParaRPr lang="en-GB" dirty="0"/>
          </a:p>
        </p:txBody>
      </p:sp>
    </p:spTree>
    <p:extLst>
      <p:ext uri="{BB962C8B-B14F-4D97-AF65-F5344CB8AC3E}">
        <p14:creationId xmlns:p14="http://schemas.microsoft.com/office/powerpoint/2010/main" val="26859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0760D-30E2-A084-E70C-F1C4EF6E602E}"/>
              </a:ext>
            </a:extLst>
          </p:cNvPr>
          <p:cNvSpPr>
            <a:spLocks noGrp="1"/>
          </p:cNvSpPr>
          <p:nvPr>
            <p:ph type="title"/>
          </p:nvPr>
        </p:nvSpPr>
        <p:spPr/>
        <p:txBody>
          <a:bodyPr>
            <a:normAutofit/>
          </a:bodyPr>
          <a:lstStyle/>
          <a:p>
            <a:r>
              <a:rPr kumimoji="0" lang="cy-GB" altLang="en-US" sz="2800" b="0" i="0" u="none" strike="noStrike" cap="none" normalizeH="0" baseline="0" dirty="0">
                <a:ln>
                  <a:noFill/>
                </a:ln>
                <a:solidFill>
                  <a:srgbClr val="1F1F1F"/>
                </a:solidFill>
                <a:effectLst/>
                <a:latin typeface="Arial Unicode MS"/>
                <a:ea typeface="inherit"/>
              </a:rPr>
              <a:t>Mathau o gwestiynau mewn holiaduron</a:t>
            </a:r>
            <a:r>
              <a:rPr kumimoji="0" lang="cy-GB" altLang="en-US" sz="2800" b="0" i="0" u="none" strike="noStrike" cap="none" normalizeH="0" baseline="0" dirty="0">
                <a:ln>
                  <a:noFill/>
                </a:ln>
                <a:solidFill>
                  <a:schemeClr val="tx1"/>
                </a:solidFill>
                <a:effectLst/>
              </a:rPr>
              <a:t> </a:t>
            </a:r>
            <a:br>
              <a:rPr kumimoji="0" lang="cy-GB" altLang="en-US" sz="2800" b="0" i="0" u="none" strike="noStrike" cap="none" normalizeH="0" baseline="0" dirty="0">
                <a:ln>
                  <a:noFill/>
                </a:ln>
                <a:solidFill>
                  <a:schemeClr val="tx1"/>
                </a:solidFill>
                <a:effectLst/>
                <a:latin typeface="Arial" panose="020B0604020202020204" pitchFamily="34" charset="0"/>
              </a:rPr>
            </a:br>
            <a:r>
              <a:rPr lang="en-GB" sz="2800" dirty="0">
                <a:solidFill>
                  <a:srgbClr val="0070C0"/>
                </a:solidFill>
              </a:rPr>
              <a:t>Types of questions in questionnaires</a:t>
            </a:r>
          </a:p>
        </p:txBody>
      </p:sp>
      <p:sp>
        <p:nvSpPr>
          <p:cNvPr id="3" name="Content Placeholder 2">
            <a:extLst>
              <a:ext uri="{FF2B5EF4-FFF2-40B4-BE49-F238E27FC236}">
                <a16:creationId xmlns:a16="http://schemas.microsoft.com/office/drawing/2014/main" id="{4CC3820C-4DCC-A962-67FD-D67E90A90ED5}"/>
              </a:ext>
            </a:extLst>
          </p:cNvPr>
          <p:cNvSpPr>
            <a:spLocks noGrp="1"/>
          </p:cNvSpPr>
          <p:nvPr>
            <p:ph sz="half" idx="1"/>
          </p:nvPr>
        </p:nvSpPr>
        <p:spPr>
          <a:xfrm>
            <a:off x="6589485" y="1487866"/>
            <a:ext cx="5181600" cy="4351338"/>
          </a:xfrm>
        </p:spPr>
        <p:txBody>
          <a:bodyPr>
            <a:normAutofit/>
          </a:bodyPr>
          <a:lstStyle/>
          <a:p>
            <a:r>
              <a:rPr lang="en-GB" dirty="0">
                <a:solidFill>
                  <a:srgbClr val="0070C0"/>
                </a:solidFill>
              </a:rPr>
              <a:t>Rating scale questionnaires</a:t>
            </a:r>
          </a:p>
          <a:p>
            <a:r>
              <a:rPr lang="en-GB" dirty="0">
                <a:solidFill>
                  <a:srgbClr val="0070C0"/>
                </a:solidFill>
              </a:rPr>
              <a:t>Likert scales</a:t>
            </a:r>
          </a:p>
          <a:p>
            <a:r>
              <a:rPr lang="en-GB" dirty="0">
                <a:solidFill>
                  <a:srgbClr val="0070C0"/>
                </a:solidFill>
              </a:rPr>
              <a:t>Open ended / closed ended questions</a:t>
            </a:r>
          </a:p>
          <a:p>
            <a:r>
              <a:rPr lang="en-GB" dirty="0">
                <a:solidFill>
                  <a:srgbClr val="0070C0"/>
                </a:solidFill>
              </a:rPr>
              <a:t>Multiple choice</a:t>
            </a:r>
          </a:p>
          <a:p>
            <a:r>
              <a:rPr lang="en-GB" dirty="0">
                <a:solidFill>
                  <a:srgbClr val="0070C0"/>
                </a:solidFill>
              </a:rPr>
              <a:t>Mixed questionnaire</a:t>
            </a:r>
          </a:p>
          <a:p>
            <a:r>
              <a:rPr lang="en-GB" dirty="0" err="1">
                <a:solidFill>
                  <a:srgbClr val="0070C0"/>
                </a:solidFill>
              </a:rPr>
              <a:t>Pictoral</a:t>
            </a:r>
            <a:r>
              <a:rPr lang="en-GB" dirty="0">
                <a:solidFill>
                  <a:srgbClr val="0070C0"/>
                </a:solidFill>
              </a:rPr>
              <a:t> questionnaire</a:t>
            </a:r>
          </a:p>
          <a:p>
            <a:r>
              <a:rPr lang="en-GB" dirty="0">
                <a:solidFill>
                  <a:srgbClr val="0070C0"/>
                </a:solidFill>
              </a:rPr>
              <a:t>Demographic questions</a:t>
            </a:r>
          </a:p>
          <a:p>
            <a:endParaRPr lang="en-GB" dirty="0"/>
          </a:p>
        </p:txBody>
      </p:sp>
      <p:sp>
        <p:nvSpPr>
          <p:cNvPr id="5" name="Rectangle 1">
            <a:extLst>
              <a:ext uri="{FF2B5EF4-FFF2-40B4-BE49-F238E27FC236}">
                <a16:creationId xmlns:a16="http://schemas.microsoft.com/office/drawing/2014/main" id="{13A24885-2CAD-310D-575D-653FFE20E3F2}"/>
              </a:ext>
            </a:extLst>
          </p:cNvPr>
          <p:cNvSpPr>
            <a:spLocks noChangeArrowheads="1"/>
          </p:cNvSpPr>
          <p:nvPr/>
        </p:nvSpPr>
        <p:spPr bwMode="auto">
          <a:xfrm>
            <a:off x="0"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F2969FA6-7D25-2092-B0C3-655F6571194A}"/>
              </a:ext>
            </a:extLst>
          </p:cNvPr>
          <p:cNvSpPr txBox="1"/>
          <p:nvPr/>
        </p:nvSpPr>
        <p:spPr>
          <a:xfrm>
            <a:off x="435429" y="1513266"/>
            <a:ext cx="6154056" cy="4031873"/>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Holiaduron graddfa raddio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Graddfeydd </a:t>
            </a:r>
            <a:r>
              <a:rPr kumimoji="0" lang="cy-GB" altLang="en-US" sz="3200" b="0" i="0" u="none" strike="noStrike" cap="none" normalizeH="0" baseline="0" dirty="0" err="1">
                <a:ln>
                  <a:noFill/>
                </a:ln>
                <a:solidFill>
                  <a:srgbClr val="1F1F1F"/>
                </a:solidFill>
                <a:effectLst/>
                <a:latin typeface="Arial Unicode MS"/>
                <a:ea typeface="inherit"/>
              </a:rPr>
              <a:t>Likert</a:t>
            </a:r>
            <a:r>
              <a:rPr kumimoji="0" lang="cy-GB" altLang="en-US" sz="3200" b="0" i="0" u="none" strike="noStrike" cap="none" normalizeH="0" baseline="0" dirty="0">
                <a:ln>
                  <a:noFill/>
                </a:ln>
                <a:solidFill>
                  <a:srgbClr val="1F1F1F"/>
                </a:solidFill>
                <a:effectLst/>
                <a:latin typeface="Arial Unicode MS"/>
                <a:ea typeface="inherit"/>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Cwestiynau penagored / caeedig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Dewis lluosog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Holiadur cymysg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Holiadur darluniadol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3200" b="0" i="0" u="none" strike="noStrike" cap="none" normalizeH="0" baseline="0" dirty="0">
                <a:ln>
                  <a:noFill/>
                </a:ln>
                <a:solidFill>
                  <a:srgbClr val="1F1F1F"/>
                </a:solidFill>
                <a:effectLst/>
                <a:latin typeface="Arial Unicode MS"/>
                <a:ea typeface="inherit"/>
              </a:rPr>
              <a:t>Cwestiynau </a:t>
            </a:r>
            <a:r>
              <a:rPr kumimoji="0" lang="cy-GB" altLang="en-US" sz="3200" b="0" i="0" u="none" strike="noStrike" cap="none" normalizeH="0" baseline="0" dirty="0" err="1">
                <a:ln>
                  <a:noFill/>
                </a:ln>
                <a:solidFill>
                  <a:srgbClr val="1F1F1F"/>
                </a:solidFill>
                <a:effectLst/>
                <a:latin typeface="Arial Unicode MS"/>
                <a:ea typeface="inherit"/>
              </a:rPr>
              <a:t>demografig</a:t>
            </a:r>
            <a:endParaRPr lang="en-GB" sz="3200" dirty="0"/>
          </a:p>
        </p:txBody>
      </p:sp>
    </p:spTree>
    <p:extLst>
      <p:ext uri="{BB962C8B-B14F-4D97-AF65-F5344CB8AC3E}">
        <p14:creationId xmlns:p14="http://schemas.microsoft.com/office/powerpoint/2010/main" val="561715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3F739-88DA-2667-9145-A14269CFF537}"/>
              </a:ext>
            </a:extLst>
          </p:cNvPr>
          <p:cNvSpPr>
            <a:spLocks noGrp="1"/>
          </p:cNvSpPr>
          <p:nvPr>
            <p:ph type="title"/>
          </p:nvPr>
        </p:nvSpPr>
        <p:spPr>
          <a:xfrm>
            <a:off x="1084943" y="365125"/>
            <a:ext cx="10515600" cy="1325563"/>
          </a:xfrm>
        </p:spPr>
        <p:txBody>
          <a:bodyPr>
            <a:normAutofit fontScale="90000"/>
          </a:bodyPr>
          <a:lstStyle/>
          <a:p>
            <a:pPr algn="ctr"/>
            <a:r>
              <a:rPr lang="en-GB" sz="3600" dirty="0"/>
              <a:t>Wong Baker FACES</a:t>
            </a:r>
            <a:br>
              <a:rPr lang="en-GB" sz="3600" dirty="0"/>
            </a:br>
            <a:r>
              <a:rPr kumimoji="0" lang="cy-GB" altLang="en-US" sz="3600" b="0" i="0" u="none" strike="noStrike" cap="none" normalizeH="0" baseline="0" dirty="0">
                <a:ln>
                  <a:noFill/>
                </a:ln>
                <a:solidFill>
                  <a:srgbClr val="1F1F1F"/>
                </a:solidFill>
                <a:effectLst/>
                <a:latin typeface="Arial Unicode MS"/>
                <a:ea typeface="inherit"/>
              </a:rPr>
              <a:t>Graddfa Graddio Poen</a:t>
            </a:r>
            <a:r>
              <a:rPr kumimoji="0" lang="cy-GB" altLang="en-US" sz="3600" b="0" i="0" u="none" strike="noStrike" cap="none" normalizeH="0" baseline="0" dirty="0">
                <a:ln>
                  <a:noFill/>
                </a:ln>
                <a:solidFill>
                  <a:schemeClr val="tx1"/>
                </a:solidFill>
                <a:effectLst/>
              </a:rPr>
              <a:t>  / </a:t>
            </a:r>
            <a:r>
              <a:rPr lang="en-GB" sz="3600" dirty="0">
                <a:solidFill>
                  <a:srgbClr val="0070C0"/>
                </a:solidFill>
              </a:rPr>
              <a:t>Pain Rating Scale</a:t>
            </a:r>
            <a:br>
              <a:rPr kumimoji="0" lang="cy-GB" altLang="en-US" sz="3600" b="0" i="0" u="none" strike="noStrike" cap="none" normalizeH="0" baseline="0" dirty="0">
                <a:ln>
                  <a:noFill/>
                </a:ln>
                <a:solidFill>
                  <a:schemeClr val="tx1"/>
                </a:solidFill>
                <a:effectLst/>
                <a:latin typeface="Arial" panose="020B0604020202020204" pitchFamily="34" charset="0"/>
              </a:rPr>
            </a:br>
            <a:endParaRPr lang="en-GB" dirty="0"/>
          </a:p>
        </p:txBody>
      </p:sp>
      <p:pic>
        <p:nvPicPr>
          <p:cNvPr id="2052" name="Picture 4" descr="Pain Scale – Memorial Hospital">
            <a:extLst>
              <a:ext uri="{FF2B5EF4-FFF2-40B4-BE49-F238E27FC236}">
                <a16:creationId xmlns:a16="http://schemas.microsoft.com/office/drawing/2014/main" id="{58B90A60-0F5A-E7EA-E216-EBE6B3B68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6486" y="1690688"/>
            <a:ext cx="9626600" cy="30970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2874AB7-68DD-9AB1-490E-7DA4631B2D15}"/>
              </a:ext>
            </a:extLst>
          </p:cNvPr>
          <p:cNvSpPr>
            <a:spLocks noChangeArrowheads="1"/>
          </p:cNvSpPr>
          <p:nvPr/>
        </p:nvSpPr>
        <p:spPr bwMode="auto">
          <a:xfrm>
            <a:off x="246743"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68917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cy-GB" sz="4800" dirty="0">
                <a:solidFill>
                  <a:srgbClr val="000000"/>
                </a:solidFill>
              </a:rPr>
              <a:t>Cyfweliad </a:t>
            </a:r>
            <a:br>
              <a:rPr lang="en-GB" sz="4800" dirty="0"/>
            </a:br>
            <a:r>
              <a:rPr lang="en-GB" sz="4800" dirty="0">
                <a:solidFill>
                  <a:srgbClr val="0070C0"/>
                </a:solidFill>
              </a:rPr>
              <a:t>Interview</a:t>
            </a:r>
          </a:p>
        </p:txBody>
      </p:sp>
      <p:sp>
        <p:nvSpPr>
          <p:cNvPr id="20482" name="Content Placeholder 2"/>
          <p:cNvSpPr>
            <a:spLocks noGrp="1"/>
          </p:cNvSpPr>
          <p:nvPr>
            <p:ph sz="half" idx="1"/>
          </p:nvPr>
        </p:nvSpPr>
        <p:spPr/>
        <p:txBody>
          <a:bodyPr>
            <a:normAutofit/>
          </a:bodyPr>
          <a:lstStyle/>
          <a:p>
            <a:r>
              <a:rPr lang="cy-GB"/>
              <a:t>Yn eich grŵp bach</a:t>
            </a:r>
          </a:p>
          <a:p>
            <a:r>
              <a:rPr lang="cy-GB"/>
              <a:t>Dyluniwch gwestiynau cyfweliad i ganfod </a:t>
            </a:r>
            <a:r>
              <a:rPr lang="cy-GB" b="1" u="sng"/>
              <a:t>pam</a:t>
            </a:r>
            <a:r>
              <a:rPr lang="cy-GB"/>
              <a:t> y penderfynodd pobl yn eich grŵp astudio plentyndod cynnar.</a:t>
            </a:r>
          </a:p>
          <a:p>
            <a:r>
              <a:rPr lang="cy-GB"/>
              <a:t>Gwnewch gyfweliad ag aelod arall o’r grŵp</a:t>
            </a:r>
          </a:p>
        </p:txBody>
      </p:sp>
      <p:sp>
        <p:nvSpPr>
          <p:cNvPr id="20483" name="Content Placeholder 3"/>
          <p:cNvSpPr>
            <a:spLocks noGrp="1"/>
          </p:cNvSpPr>
          <p:nvPr>
            <p:ph sz="half" idx="2"/>
          </p:nvPr>
        </p:nvSpPr>
        <p:spPr/>
        <p:txBody>
          <a:bodyPr vert="horz" lIns="91440" tIns="45720" rIns="91440" bIns="45720" rtlCol="0" anchor="t">
            <a:normAutofit/>
          </a:bodyPr>
          <a:lstStyle/>
          <a:p>
            <a:r>
              <a:rPr lang="en-GB" dirty="0">
                <a:solidFill>
                  <a:srgbClr val="0070C0"/>
                </a:solidFill>
              </a:rPr>
              <a:t>In your small group</a:t>
            </a:r>
            <a:endParaRPr lang="en-GB" dirty="0">
              <a:solidFill>
                <a:srgbClr val="0070C0"/>
              </a:solidFill>
              <a:cs typeface="Arial"/>
            </a:endParaRPr>
          </a:p>
          <a:p>
            <a:r>
              <a:rPr lang="en-GB" dirty="0">
                <a:solidFill>
                  <a:srgbClr val="0070C0"/>
                </a:solidFill>
              </a:rPr>
              <a:t>Design some interview questions find out </a:t>
            </a:r>
            <a:r>
              <a:rPr lang="en-GB" b="1" u="sng" dirty="0">
                <a:solidFill>
                  <a:srgbClr val="0070C0"/>
                </a:solidFill>
              </a:rPr>
              <a:t>why </a:t>
            </a:r>
            <a:r>
              <a:rPr lang="en-GB" dirty="0">
                <a:solidFill>
                  <a:srgbClr val="0070C0"/>
                </a:solidFill>
              </a:rPr>
              <a:t>people in your group decided to study early childhood.</a:t>
            </a:r>
            <a:endParaRPr lang="en-GB" dirty="0">
              <a:solidFill>
                <a:srgbClr val="0070C0"/>
              </a:solidFill>
              <a:cs typeface="Arial"/>
            </a:endParaRPr>
          </a:p>
          <a:p>
            <a:r>
              <a:rPr lang="en-GB" dirty="0">
                <a:solidFill>
                  <a:srgbClr val="0070C0"/>
                </a:solidFill>
              </a:rPr>
              <a:t>Interview another member of the group?</a:t>
            </a:r>
            <a:endParaRPr lang="en-GB" dirty="0">
              <a:solidFill>
                <a:srgbClr val="0070C0"/>
              </a:solidFill>
              <a:cs typeface="Arial"/>
            </a:endParaRPr>
          </a:p>
        </p:txBody>
      </p:sp>
    </p:spTree>
    <p:extLst>
      <p:ext uri="{BB962C8B-B14F-4D97-AF65-F5344CB8AC3E}">
        <p14:creationId xmlns:p14="http://schemas.microsoft.com/office/powerpoint/2010/main" val="106391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8229600" cy="1143000"/>
          </a:xfrm>
        </p:spPr>
        <p:txBody>
          <a:bodyPr>
            <a:normAutofit fontScale="90000"/>
          </a:bodyPr>
          <a:lstStyle/>
          <a:p>
            <a:br>
              <a:rPr lang="en-GB" sz="4000" dirty="0"/>
            </a:br>
            <a:r>
              <a:rPr lang="cy-GB" sz="4800" dirty="0"/>
              <a:t>Gwerthuso Cyfweliad</a:t>
            </a:r>
            <a:br>
              <a:rPr lang="cy-GB" sz="4800" dirty="0"/>
            </a:br>
            <a:r>
              <a:rPr lang="en-GB" sz="4800" dirty="0">
                <a:solidFill>
                  <a:srgbClr val="0070C0"/>
                </a:solidFill>
              </a:rPr>
              <a:t>Evaluate Interview</a:t>
            </a:r>
            <a:br>
              <a:rPr lang="en-GB" sz="4000" dirty="0"/>
            </a:br>
            <a:endParaRPr lang="en-GB" sz="4000">
              <a:solidFill>
                <a:schemeClr val="accent1"/>
              </a:solidFill>
            </a:endParaRPr>
          </a:p>
        </p:txBody>
      </p:sp>
      <p:sp>
        <p:nvSpPr>
          <p:cNvPr id="3" name="Content Placeholder 2"/>
          <p:cNvSpPr>
            <a:spLocks noGrp="1"/>
          </p:cNvSpPr>
          <p:nvPr>
            <p:ph sz="half" idx="1"/>
          </p:nvPr>
        </p:nvSpPr>
        <p:spPr>
          <a:xfrm>
            <a:off x="-53196" y="1624342"/>
            <a:ext cx="5957977" cy="4351338"/>
          </a:xfrm>
        </p:spPr>
        <p:txBody>
          <a:bodyPr>
            <a:normAutofit fontScale="77500" lnSpcReduction="20000"/>
          </a:bodyPr>
          <a:lstStyle/>
          <a:p>
            <a:pPr>
              <a:lnSpc>
                <a:spcPct val="170000"/>
              </a:lnSpc>
            </a:pPr>
            <a:r>
              <a:rPr lang="cy-GB" sz="2600" dirty="0"/>
              <a:t>Pa fath o ddata roedd y cyfweliad yn eich caniatáu i’w casglu? Beth oedd cryfderau’r cwestiynau a ofynnwyd?</a:t>
            </a:r>
          </a:p>
          <a:p>
            <a:pPr>
              <a:lnSpc>
                <a:spcPct val="170000"/>
              </a:lnSpc>
            </a:pPr>
            <a:r>
              <a:rPr lang="cy-GB" sz="2600" dirty="0"/>
              <a:t>Beth oedd gwendidau’r cwestiynau a ofynnwyd? </a:t>
            </a:r>
          </a:p>
          <a:p>
            <a:pPr>
              <a:lnSpc>
                <a:spcPct val="170000"/>
              </a:lnSpc>
            </a:pPr>
            <a:r>
              <a:rPr lang="cy-GB" sz="2600" dirty="0"/>
              <a:t>Pa gyfyngiadau sy’n codi wrth ddefnyddio cyfweliadau? </a:t>
            </a:r>
          </a:p>
          <a:p>
            <a:pPr>
              <a:lnSpc>
                <a:spcPct val="170000"/>
              </a:lnSpc>
            </a:pPr>
            <a:r>
              <a:rPr lang="cy-GB" sz="2600" dirty="0"/>
              <a:t>Pa faterion moesegol y dylid bod wedi’u hystyried?</a:t>
            </a:r>
          </a:p>
          <a:p>
            <a:pPr>
              <a:lnSpc>
                <a:spcPct val="80000"/>
              </a:lnSpc>
            </a:pPr>
            <a:endParaRPr lang="cy-GB" sz="2600" dirty="0"/>
          </a:p>
        </p:txBody>
      </p:sp>
      <p:sp>
        <p:nvSpPr>
          <p:cNvPr id="4" name="Content Placeholder 3"/>
          <p:cNvSpPr>
            <a:spLocks noGrp="1"/>
          </p:cNvSpPr>
          <p:nvPr>
            <p:ph sz="half" idx="2"/>
          </p:nvPr>
        </p:nvSpPr>
        <p:spPr>
          <a:xfrm>
            <a:off x="5798389" y="1408682"/>
            <a:ext cx="6331788" cy="4351338"/>
          </a:xfrm>
        </p:spPr>
        <p:txBody>
          <a:bodyPr vert="horz" lIns="91440" tIns="45720" rIns="91440" bIns="45720" rtlCol="0" anchor="t">
            <a:noAutofit/>
          </a:bodyPr>
          <a:lstStyle/>
          <a:p>
            <a:pPr>
              <a:lnSpc>
                <a:spcPct val="170000"/>
              </a:lnSpc>
              <a:defRPr/>
            </a:pPr>
            <a:r>
              <a:rPr lang="en-GB" sz="2000" dirty="0">
                <a:solidFill>
                  <a:srgbClr val="0070C0"/>
                </a:solidFill>
              </a:rPr>
              <a:t>What type of data did the interview allow you to collect? What were the strengths of the questions asked?</a:t>
            </a:r>
            <a:endParaRPr lang="en-GB" sz="2000">
              <a:solidFill>
                <a:srgbClr val="0070C0"/>
              </a:solidFill>
              <a:cs typeface="Arial"/>
            </a:endParaRPr>
          </a:p>
          <a:p>
            <a:pPr>
              <a:lnSpc>
                <a:spcPct val="170000"/>
              </a:lnSpc>
              <a:defRPr/>
            </a:pPr>
            <a:r>
              <a:rPr lang="en-GB" sz="2000" dirty="0">
                <a:solidFill>
                  <a:srgbClr val="0070C0"/>
                </a:solidFill>
              </a:rPr>
              <a:t>What were the weaknesses of the questions asked? </a:t>
            </a:r>
            <a:endParaRPr lang="en-GB" sz="2000">
              <a:solidFill>
                <a:srgbClr val="0070C0"/>
              </a:solidFill>
              <a:cs typeface="Arial"/>
            </a:endParaRPr>
          </a:p>
          <a:p>
            <a:pPr>
              <a:lnSpc>
                <a:spcPct val="170000"/>
              </a:lnSpc>
              <a:defRPr/>
            </a:pPr>
            <a:r>
              <a:rPr lang="en-GB" sz="2000" dirty="0">
                <a:solidFill>
                  <a:srgbClr val="0070C0"/>
                </a:solidFill>
              </a:rPr>
              <a:t>What are the limitations of interviews? </a:t>
            </a:r>
            <a:endParaRPr lang="en-GB" sz="2000">
              <a:solidFill>
                <a:srgbClr val="0070C0"/>
              </a:solidFill>
              <a:cs typeface="Arial"/>
            </a:endParaRPr>
          </a:p>
          <a:p>
            <a:pPr>
              <a:lnSpc>
                <a:spcPct val="170000"/>
              </a:lnSpc>
              <a:defRPr/>
            </a:pPr>
            <a:r>
              <a:rPr lang="en-GB" sz="2000" dirty="0">
                <a:solidFill>
                  <a:srgbClr val="0070C0"/>
                </a:solidFill>
              </a:rPr>
              <a:t>What ethical issues should have been considered?</a:t>
            </a:r>
            <a:endParaRPr lang="en-GB" sz="2000">
              <a:solidFill>
                <a:srgbClr val="0070C0"/>
              </a:solidFill>
              <a:cs typeface="Arial"/>
            </a:endParaRPr>
          </a:p>
          <a:p>
            <a:pPr>
              <a:defRPr/>
            </a:pPr>
            <a:endParaRPr lang="en-GB" dirty="0"/>
          </a:p>
        </p:txBody>
      </p:sp>
    </p:spTree>
    <p:extLst>
      <p:ext uri="{BB962C8B-B14F-4D97-AF65-F5344CB8AC3E}">
        <p14:creationId xmlns:p14="http://schemas.microsoft.com/office/powerpoint/2010/main" val="274896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pPr>
              <a:defRPr/>
            </a:pPr>
            <a:r>
              <a:rPr lang="en-GB" sz="4800" dirty="0" err="1"/>
              <a:t>Arsylwi</a:t>
            </a:r>
            <a:br>
              <a:rPr lang="en-GB" sz="4800" dirty="0"/>
            </a:br>
            <a:r>
              <a:rPr lang="en-GB" sz="4800" dirty="0">
                <a:solidFill>
                  <a:srgbClr val="0070C0"/>
                </a:solidFill>
              </a:rPr>
              <a:t>Observation</a:t>
            </a:r>
          </a:p>
        </p:txBody>
      </p:sp>
      <p:sp>
        <p:nvSpPr>
          <p:cNvPr id="22530" name="Content Placeholder 2"/>
          <p:cNvSpPr>
            <a:spLocks noGrp="1"/>
          </p:cNvSpPr>
          <p:nvPr>
            <p:ph sz="half" idx="1"/>
          </p:nvPr>
        </p:nvSpPr>
        <p:spPr>
          <a:xfrm>
            <a:off x="1703512" y="2132857"/>
            <a:ext cx="4172272" cy="4785395"/>
          </a:xfrm>
        </p:spPr>
        <p:txBody>
          <a:bodyPr/>
          <a:lstStyle/>
          <a:p>
            <a:r>
              <a:rPr lang="cy-GB" sz="2400" dirty="0"/>
              <a:t>Gwyliwch y clip fideo.</a:t>
            </a:r>
          </a:p>
          <a:p>
            <a:r>
              <a:rPr lang="cy-GB" sz="2400" dirty="0"/>
              <a:t>Cadwch nodiadau ar yr hyn a welwch.</a:t>
            </a:r>
          </a:p>
          <a:p>
            <a:endParaRPr lang="en-GB" dirty="0"/>
          </a:p>
        </p:txBody>
      </p:sp>
      <p:sp>
        <p:nvSpPr>
          <p:cNvPr id="22531" name="Content Placeholder 3"/>
          <p:cNvSpPr>
            <a:spLocks noGrp="1"/>
          </p:cNvSpPr>
          <p:nvPr>
            <p:ph sz="half" idx="2"/>
          </p:nvPr>
        </p:nvSpPr>
        <p:spPr>
          <a:xfrm>
            <a:off x="6085047" y="2132856"/>
            <a:ext cx="4038600" cy="3989040"/>
          </a:xfrm>
        </p:spPr>
        <p:txBody>
          <a:bodyPr vert="horz" lIns="91440" tIns="45720" rIns="91440" bIns="45720" rtlCol="0" anchor="t">
            <a:normAutofit/>
          </a:bodyPr>
          <a:lstStyle/>
          <a:p>
            <a:r>
              <a:rPr lang="en-GB" sz="2400" dirty="0">
                <a:solidFill>
                  <a:srgbClr val="0070C0"/>
                </a:solidFill>
              </a:rPr>
              <a:t>Watch the video clip.</a:t>
            </a:r>
            <a:endParaRPr lang="en-GB" sz="2400" dirty="0">
              <a:solidFill>
                <a:srgbClr val="0070C0"/>
              </a:solidFill>
              <a:cs typeface="Arial"/>
            </a:endParaRPr>
          </a:p>
          <a:p>
            <a:r>
              <a:rPr lang="en-GB" sz="2400" dirty="0">
                <a:solidFill>
                  <a:srgbClr val="0070C0"/>
                </a:solidFill>
              </a:rPr>
              <a:t>Keep notes on what you observe.</a:t>
            </a:r>
            <a:endParaRPr lang="en-GB" sz="2400" dirty="0">
              <a:solidFill>
                <a:srgbClr val="0070C0"/>
              </a:solidFill>
              <a:cs typeface="Arial"/>
            </a:endParaRPr>
          </a:p>
          <a:p>
            <a:endParaRPr lang="en-GB" sz="2400" dirty="0">
              <a:solidFill>
                <a:srgbClr val="0070C0"/>
              </a:solidFill>
              <a:cs typeface="Arial"/>
            </a:endParaRPr>
          </a:p>
          <a:p>
            <a:r>
              <a:rPr lang="en-GB" dirty="0">
                <a:solidFill>
                  <a:srgbClr val="0070C0"/>
                </a:solidFill>
              </a:rPr>
              <a:t>https://www.sirenfilms.co.uk/library/jumping-and-counting/</a:t>
            </a:r>
            <a:endParaRPr lang="en-GB" dirty="0">
              <a:solidFill>
                <a:srgbClr val="0070C0"/>
              </a:solidFill>
              <a:cs typeface="Arial"/>
            </a:endParaRPr>
          </a:p>
          <a:p>
            <a:endParaRPr lang="en-GB" dirty="0">
              <a:solidFill>
                <a:schemeClr val="accent1"/>
              </a:solidFill>
            </a:endParaRPr>
          </a:p>
        </p:txBody>
      </p:sp>
    </p:spTree>
    <p:extLst>
      <p:ext uri="{BB962C8B-B14F-4D97-AF65-F5344CB8AC3E}">
        <p14:creationId xmlns:p14="http://schemas.microsoft.com/office/powerpoint/2010/main" val="2703021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4800" dirty="0" err="1"/>
              <a:t>Arsylwi</a:t>
            </a:r>
            <a:br>
              <a:rPr lang="en-GB" sz="4800" dirty="0"/>
            </a:br>
            <a:r>
              <a:rPr lang="en-GB" sz="4800" dirty="0">
                <a:solidFill>
                  <a:srgbClr val="0070C0"/>
                </a:solidFill>
              </a:rPr>
              <a:t>Observation</a:t>
            </a:r>
          </a:p>
        </p:txBody>
      </p:sp>
      <p:sp>
        <p:nvSpPr>
          <p:cNvPr id="3" name="Content Placeholder 2"/>
          <p:cNvSpPr>
            <a:spLocks noGrp="1"/>
          </p:cNvSpPr>
          <p:nvPr>
            <p:ph sz="half" idx="1"/>
          </p:nvPr>
        </p:nvSpPr>
        <p:spPr/>
        <p:txBody>
          <a:bodyPr/>
          <a:lstStyle/>
          <a:p>
            <a:r>
              <a:rPr lang="en-GB" dirty="0" err="1"/>
              <a:t>Gwyliwch</a:t>
            </a:r>
            <a:r>
              <a:rPr lang="en-GB" dirty="0"/>
              <a:t> </a:t>
            </a:r>
            <a:r>
              <a:rPr lang="en-GB" dirty="0" err="1"/>
              <a:t>ef</a:t>
            </a:r>
            <a:r>
              <a:rPr lang="en-GB" dirty="0"/>
              <a:t> </a:t>
            </a:r>
            <a:r>
              <a:rPr lang="en-GB" dirty="0" err="1"/>
              <a:t>eto</a:t>
            </a:r>
            <a:r>
              <a:rPr lang="en-GB" dirty="0"/>
              <a:t> </a:t>
            </a:r>
            <a:r>
              <a:rPr lang="en-GB" dirty="0" err="1"/>
              <a:t>a’r</a:t>
            </a:r>
            <a:r>
              <a:rPr lang="en-GB" dirty="0"/>
              <a:t> </a:t>
            </a:r>
            <a:r>
              <a:rPr lang="en-GB" dirty="0" err="1"/>
              <a:t>tro</a:t>
            </a:r>
            <a:r>
              <a:rPr lang="en-GB" dirty="0"/>
              <a:t> </a:t>
            </a:r>
            <a:r>
              <a:rPr lang="en-GB" dirty="0" err="1"/>
              <a:t>hwn</a:t>
            </a:r>
            <a:r>
              <a:rPr lang="en-GB" dirty="0"/>
              <a:t> </a:t>
            </a:r>
            <a:r>
              <a:rPr lang="en-GB" dirty="0" err="1"/>
              <a:t>gyda’r</a:t>
            </a:r>
            <a:r>
              <a:rPr lang="en-GB" dirty="0"/>
              <a:t> </a:t>
            </a:r>
            <a:r>
              <a:rPr lang="en-GB" dirty="0" err="1"/>
              <a:t>bwriad</a:t>
            </a:r>
            <a:r>
              <a:rPr lang="en-GB" dirty="0"/>
              <a:t> o </a:t>
            </a:r>
            <a:r>
              <a:rPr lang="en-GB" dirty="0" err="1"/>
              <a:t>roi</a:t>
            </a:r>
            <a:r>
              <a:rPr lang="en-GB" dirty="0"/>
              <a:t> </a:t>
            </a:r>
            <a:r>
              <a:rPr lang="en-GB" dirty="0" err="1"/>
              <a:t>sylw</a:t>
            </a:r>
            <a:r>
              <a:rPr lang="en-GB" dirty="0"/>
              <a:t> </a:t>
            </a:r>
            <a:r>
              <a:rPr lang="en-GB" dirty="0" err="1"/>
              <a:t>i</a:t>
            </a:r>
            <a:r>
              <a:rPr lang="en-GB" dirty="0"/>
              <a:t> </a:t>
            </a:r>
            <a:r>
              <a:rPr lang="en-GB" dirty="0" err="1"/>
              <a:t>sgiliau</a:t>
            </a:r>
            <a:r>
              <a:rPr lang="en-GB" dirty="0"/>
              <a:t> </a:t>
            </a:r>
            <a:r>
              <a:rPr lang="en-GB" dirty="0" err="1"/>
              <a:t>mathemateg</a:t>
            </a:r>
            <a:r>
              <a:rPr lang="en-GB" dirty="0"/>
              <a:t> y plant.</a:t>
            </a:r>
          </a:p>
          <a:p>
            <a:endParaRPr lang="en-GB" dirty="0"/>
          </a:p>
          <a:p>
            <a:endParaRPr lang="en-GB" dirty="0"/>
          </a:p>
        </p:txBody>
      </p:sp>
      <p:sp>
        <p:nvSpPr>
          <p:cNvPr id="4" name="Content Placeholder 3"/>
          <p:cNvSpPr>
            <a:spLocks noGrp="1"/>
          </p:cNvSpPr>
          <p:nvPr>
            <p:ph sz="half" idx="2"/>
          </p:nvPr>
        </p:nvSpPr>
        <p:spPr/>
        <p:txBody>
          <a:bodyPr vert="horz" lIns="91440" tIns="45720" rIns="91440" bIns="45720" rtlCol="0" anchor="t">
            <a:normAutofit/>
          </a:bodyPr>
          <a:lstStyle/>
          <a:p>
            <a:r>
              <a:rPr lang="en-US" i="1" dirty="0">
                <a:solidFill>
                  <a:srgbClr val="0070C0"/>
                </a:solidFill>
              </a:rPr>
              <a:t>Watch it again this time with a view to highlight the child’s mathematical  skills.</a:t>
            </a:r>
            <a:endParaRPr lang="en-US" i="1" dirty="0">
              <a:solidFill>
                <a:srgbClr val="0070C0"/>
              </a:solidFill>
              <a:cs typeface="Arial"/>
            </a:endParaRPr>
          </a:p>
          <a:p>
            <a:r>
              <a:rPr lang="en-GB" i="1" dirty="0">
                <a:solidFill>
                  <a:srgbClr val="0070C0"/>
                </a:solidFill>
              </a:rPr>
              <a:t>https://www.sirenfilms.co.uk/library/jumping-and-counting/</a:t>
            </a:r>
            <a:endParaRPr lang="en-GB" i="1" dirty="0">
              <a:solidFill>
                <a:srgbClr val="0070C0"/>
              </a:solidFill>
              <a:cs typeface="Arial"/>
            </a:endParaRPr>
          </a:p>
        </p:txBody>
      </p:sp>
    </p:spTree>
    <p:extLst>
      <p:ext uri="{BB962C8B-B14F-4D97-AF65-F5344CB8AC3E}">
        <p14:creationId xmlns:p14="http://schemas.microsoft.com/office/powerpoint/2010/main" val="2799553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955" y="178219"/>
            <a:ext cx="10515600" cy="1325563"/>
          </a:xfrm>
        </p:spPr>
        <p:txBody>
          <a:bodyPr vert="horz" lIns="91440" tIns="45720" rIns="91440" bIns="45720" rtlCol="0" anchor="ctr">
            <a:noAutofit/>
          </a:bodyPr>
          <a:lstStyle/>
          <a:p>
            <a:pPr>
              <a:defRPr/>
            </a:pPr>
            <a:r>
              <a:rPr lang="en-GB" sz="4800" dirty="0" err="1"/>
              <a:t>Gwerthuso</a:t>
            </a:r>
            <a:r>
              <a:rPr lang="en-GB" sz="4800" dirty="0"/>
              <a:t> </a:t>
            </a:r>
            <a:r>
              <a:rPr lang="en-GB" sz="4800" dirty="0" err="1"/>
              <a:t>Arsylwi</a:t>
            </a:r>
            <a:br>
              <a:rPr lang="en-GB" sz="4800" dirty="0"/>
            </a:br>
            <a:r>
              <a:rPr lang="en-GB" sz="4800" dirty="0">
                <a:solidFill>
                  <a:srgbClr val="0070C0"/>
                </a:solidFill>
              </a:rPr>
              <a:t>Evaluate Observation</a:t>
            </a:r>
          </a:p>
        </p:txBody>
      </p:sp>
      <p:sp>
        <p:nvSpPr>
          <p:cNvPr id="3" name="Content Placeholder 2"/>
          <p:cNvSpPr>
            <a:spLocks noGrp="1"/>
          </p:cNvSpPr>
          <p:nvPr>
            <p:ph sz="half" idx="1"/>
          </p:nvPr>
        </p:nvSpPr>
        <p:spPr/>
        <p:txBody>
          <a:bodyPr>
            <a:normAutofit lnSpcReduction="10000"/>
          </a:bodyPr>
          <a:lstStyle/>
          <a:p>
            <a:pPr>
              <a:lnSpc>
                <a:spcPct val="80000"/>
              </a:lnSpc>
              <a:buFont typeface="Arial" charset="0"/>
              <a:buNone/>
            </a:pPr>
            <a:r>
              <a:rPr lang="cy-GB" sz="2400"/>
              <a:t>Arsylwi</a:t>
            </a:r>
          </a:p>
          <a:p>
            <a:pPr>
              <a:lnSpc>
                <a:spcPct val="80000"/>
              </a:lnSpc>
            </a:pPr>
            <a:r>
              <a:rPr lang="cy-GB" sz="2400"/>
              <a:t>Pa fath o wybodaeth roedd yr arsylwi’n eich caniatáu i’w chasglu?</a:t>
            </a:r>
          </a:p>
          <a:p>
            <a:pPr>
              <a:lnSpc>
                <a:spcPct val="80000"/>
              </a:lnSpc>
            </a:pPr>
            <a:r>
              <a:rPr lang="cy-GB" sz="2400"/>
              <a:t>Pa fath o ddata y byddai hyn yn eu rhoi ichi?</a:t>
            </a:r>
          </a:p>
          <a:p>
            <a:pPr>
              <a:lnSpc>
                <a:spcPct val="80000"/>
              </a:lnSpc>
            </a:pPr>
            <a:r>
              <a:rPr lang="cy-GB" sz="2400"/>
              <a:t>Beth yw cryfderau data o’r math hwn?</a:t>
            </a:r>
          </a:p>
          <a:p>
            <a:pPr>
              <a:lnSpc>
                <a:spcPct val="80000"/>
              </a:lnSpc>
            </a:pPr>
            <a:r>
              <a:rPr lang="cy-GB" sz="2400"/>
              <a:t>Beth yw gwendidau data o’r math hwn?</a:t>
            </a:r>
          </a:p>
          <a:p>
            <a:pPr>
              <a:lnSpc>
                <a:spcPct val="80000"/>
              </a:lnSpc>
            </a:pPr>
            <a:r>
              <a:rPr lang="cy-GB" sz="2400"/>
              <a:t>Beth yw cyfyngiadau cyfweliadau? </a:t>
            </a:r>
          </a:p>
          <a:p>
            <a:pPr>
              <a:lnSpc>
                <a:spcPct val="80000"/>
              </a:lnSpc>
            </a:pPr>
            <a:r>
              <a:rPr lang="cy-GB" sz="2400"/>
              <a:t>Pa faterion moesegol y dylid eu hystyried?</a:t>
            </a:r>
          </a:p>
        </p:txBody>
      </p:sp>
      <p:sp>
        <p:nvSpPr>
          <p:cNvPr id="4" name="Content Placeholder 3"/>
          <p:cNvSpPr>
            <a:spLocks noGrp="1"/>
          </p:cNvSpPr>
          <p:nvPr>
            <p:ph sz="half" idx="2"/>
          </p:nvPr>
        </p:nvSpPr>
        <p:spPr/>
        <p:txBody>
          <a:bodyPr vert="horz" lIns="91440" tIns="45720" rIns="91440" bIns="45720" rtlCol="0" anchor="t">
            <a:normAutofit lnSpcReduction="10000"/>
          </a:bodyPr>
          <a:lstStyle/>
          <a:p>
            <a:pPr marL="0" indent="0">
              <a:lnSpc>
                <a:spcPct val="80000"/>
              </a:lnSpc>
              <a:buNone/>
            </a:pPr>
            <a:r>
              <a:rPr lang="en-GB" sz="2400" dirty="0">
                <a:solidFill>
                  <a:srgbClr val="0070C0"/>
                </a:solidFill>
              </a:rPr>
              <a:t>Observation</a:t>
            </a:r>
            <a:endParaRPr lang="en-GB" sz="2400" dirty="0">
              <a:solidFill>
                <a:srgbClr val="0070C0"/>
              </a:solidFill>
              <a:cs typeface="Arial"/>
            </a:endParaRPr>
          </a:p>
          <a:p>
            <a:pPr marL="0" indent="0">
              <a:lnSpc>
                <a:spcPct val="80000"/>
              </a:lnSpc>
            </a:pPr>
            <a:r>
              <a:rPr lang="en-GB" sz="2400" dirty="0">
                <a:solidFill>
                  <a:srgbClr val="0070C0"/>
                </a:solidFill>
              </a:rPr>
              <a:t>What type of information did the observation allow you to collect</a:t>
            </a:r>
            <a:endParaRPr lang="en-GB" sz="2400" dirty="0">
              <a:solidFill>
                <a:srgbClr val="0070C0"/>
              </a:solidFill>
              <a:cs typeface="Arial"/>
            </a:endParaRPr>
          </a:p>
          <a:p>
            <a:pPr marL="0" indent="0">
              <a:lnSpc>
                <a:spcPct val="80000"/>
              </a:lnSpc>
            </a:pPr>
            <a:r>
              <a:rPr lang="en-GB" sz="2400" dirty="0">
                <a:solidFill>
                  <a:srgbClr val="0070C0"/>
                </a:solidFill>
              </a:rPr>
              <a:t>What type of data would this give you?</a:t>
            </a:r>
            <a:endParaRPr lang="en-GB" sz="2400" dirty="0">
              <a:solidFill>
                <a:srgbClr val="0070C0"/>
              </a:solidFill>
              <a:cs typeface="Arial"/>
            </a:endParaRPr>
          </a:p>
          <a:p>
            <a:pPr marL="0" indent="0">
              <a:lnSpc>
                <a:spcPct val="80000"/>
              </a:lnSpc>
            </a:pPr>
            <a:r>
              <a:rPr lang="en-GB" sz="2400" dirty="0">
                <a:solidFill>
                  <a:srgbClr val="0070C0"/>
                </a:solidFill>
              </a:rPr>
              <a:t>What are the strengths of this type of data?</a:t>
            </a:r>
            <a:endParaRPr lang="en-GB" sz="2400" dirty="0">
              <a:solidFill>
                <a:srgbClr val="0070C0"/>
              </a:solidFill>
              <a:cs typeface="Arial"/>
            </a:endParaRPr>
          </a:p>
          <a:p>
            <a:pPr marL="0" indent="0">
              <a:lnSpc>
                <a:spcPct val="80000"/>
              </a:lnSpc>
            </a:pPr>
            <a:r>
              <a:rPr lang="en-GB" sz="2400" dirty="0">
                <a:solidFill>
                  <a:srgbClr val="0070C0"/>
                </a:solidFill>
              </a:rPr>
              <a:t>What are the weaknesses of this type of data?</a:t>
            </a:r>
            <a:endParaRPr lang="en-GB" sz="2400" dirty="0">
              <a:solidFill>
                <a:srgbClr val="0070C0"/>
              </a:solidFill>
              <a:cs typeface="Arial"/>
            </a:endParaRPr>
          </a:p>
          <a:p>
            <a:pPr marL="0" indent="0">
              <a:lnSpc>
                <a:spcPct val="80000"/>
              </a:lnSpc>
            </a:pPr>
            <a:r>
              <a:rPr lang="en-GB" sz="2400" dirty="0">
                <a:solidFill>
                  <a:srgbClr val="0070C0"/>
                </a:solidFill>
              </a:rPr>
              <a:t>What are the limitations of interviews? </a:t>
            </a:r>
            <a:endParaRPr lang="en-GB" sz="2400" dirty="0">
              <a:solidFill>
                <a:srgbClr val="0070C0"/>
              </a:solidFill>
              <a:cs typeface="Arial"/>
            </a:endParaRPr>
          </a:p>
          <a:p>
            <a:pPr marL="0" indent="0">
              <a:lnSpc>
                <a:spcPct val="80000"/>
              </a:lnSpc>
            </a:pPr>
            <a:r>
              <a:rPr lang="en-GB" sz="2400" dirty="0">
                <a:solidFill>
                  <a:srgbClr val="0070C0"/>
                </a:solidFill>
              </a:rPr>
              <a:t>What ethical issues should be considered?</a:t>
            </a:r>
            <a:endParaRPr lang="en-GB" sz="2400" dirty="0">
              <a:solidFill>
                <a:srgbClr val="0070C0"/>
              </a:solidFill>
              <a:cs typeface="Arial"/>
            </a:endParaRPr>
          </a:p>
          <a:p>
            <a:pPr marL="0" indent="0">
              <a:lnSpc>
                <a:spcPct val="80000"/>
              </a:lnSpc>
              <a:buNone/>
            </a:pPr>
            <a:endParaRPr lang="en-GB" sz="2400">
              <a:cs typeface="Arial" panose="020B0604020202020204"/>
            </a:endParaRPr>
          </a:p>
        </p:txBody>
      </p:sp>
    </p:spTree>
    <p:extLst>
      <p:ext uri="{BB962C8B-B14F-4D97-AF65-F5344CB8AC3E}">
        <p14:creationId xmlns:p14="http://schemas.microsoft.com/office/powerpoint/2010/main" val="2471383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sz="half" idx="1"/>
          </p:nvPr>
        </p:nvSpPr>
        <p:spPr/>
        <p:txBody>
          <a:bodyPr/>
          <a:lstStyle/>
          <a:p>
            <a:pPr>
              <a:buFont typeface="Arial" charset="0"/>
              <a:buNone/>
            </a:pPr>
            <a:r>
              <a:rPr lang="cy-GB" b="1" dirty="0"/>
              <a:t>Holiadur</a:t>
            </a:r>
          </a:p>
          <a:p>
            <a:r>
              <a:rPr lang="cy-GB" dirty="0"/>
              <a:t>Cwestiynau caeedig?</a:t>
            </a:r>
          </a:p>
          <a:p>
            <a:r>
              <a:rPr lang="cy-GB" dirty="0"/>
              <a:t>Cwestiynau agored?</a:t>
            </a:r>
          </a:p>
          <a:p>
            <a:r>
              <a:rPr lang="cy-GB" dirty="0"/>
              <a:t>Meintiol neu Ansoddol</a:t>
            </a:r>
          </a:p>
          <a:p>
            <a:r>
              <a:rPr lang="cy-GB" dirty="0"/>
              <a:t>Pryd fyddech chi’n defnyddio’r dull ymchwil hwn? </a:t>
            </a:r>
          </a:p>
          <a:p>
            <a:endParaRPr lang="cy-GB" dirty="0"/>
          </a:p>
        </p:txBody>
      </p:sp>
      <p:sp>
        <p:nvSpPr>
          <p:cNvPr id="4" name="Content Placeholder 3"/>
          <p:cNvSpPr>
            <a:spLocks noGrp="1"/>
          </p:cNvSpPr>
          <p:nvPr>
            <p:ph sz="half" idx="2"/>
          </p:nvPr>
        </p:nvSpPr>
        <p:spPr/>
        <p:txBody>
          <a:bodyPr vert="horz" lIns="91440" tIns="45720" rIns="91440" bIns="45720" rtlCol="0" anchor="t">
            <a:normAutofit/>
          </a:bodyPr>
          <a:lstStyle/>
          <a:p>
            <a:pPr marL="0" indent="0">
              <a:buNone/>
              <a:defRPr/>
            </a:pPr>
            <a:r>
              <a:rPr lang="en-GB" b="1" dirty="0">
                <a:solidFill>
                  <a:srgbClr val="0070C0"/>
                </a:solidFill>
              </a:rPr>
              <a:t>Questionnaire</a:t>
            </a:r>
            <a:endParaRPr lang="en-GB" b="1" dirty="0">
              <a:solidFill>
                <a:srgbClr val="0070C0"/>
              </a:solidFill>
              <a:cs typeface="Arial"/>
            </a:endParaRPr>
          </a:p>
          <a:p>
            <a:pPr>
              <a:defRPr/>
            </a:pPr>
            <a:r>
              <a:rPr lang="en-GB" dirty="0">
                <a:solidFill>
                  <a:srgbClr val="0070C0"/>
                </a:solidFill>
              </a:rPr>
              <a:t>Closed questions?</a:t>
            </a:r>
            <a:endParaRPr lang="en-GB" dirty="0">
              <a:solidFill>
                <a:srgbClr val="0070C0"/>
              </a:solidFill>
              <a:cs typeface="Arial"/>
            </a:endParaRPr>
          </a:p>
          <a:p>
            <a:pPr>
              <a:defRPr/>
            </a:pPr>
            <a:r>
              <a:rPr lang="en-GB" dirty="0">
                <a:solidFill>
                  <a:srgbClr val="0070C0"/>
                </a:solidFill>
              </a:rPr>
              <a:t>Open questions?</a:t>
            </a:r>
            <a:endParaRPr lang="en-GB" dirty="0">
              <a:solidFill>
                <a:srgbClr val="0070C0"/>
              </a:solidFill>
              <a:cs typeface="Arial"/>
            </a:endParaRPr>
          </a:p>
          <a:p>
            <a:pPr>
              <a:defRPr/>
            </a:pPr>
            <a:r>
              <a:rPr lang="en-GB" dirty="0">
                <a:solidFill>
                  <a:srgbClr val="0070C0"/>
                </a:solidFill>
              </a:rPr>
              <a:t>Quantitative or Qualitative</a:t>
            </a:r>
            <a:endParaRPr lang="en-GB" dirty="0">
              <a:solidFill>
                <a:srgbClr val="0070C0"/>
              </a:solidFill>
              <a:cs typeface="Arial"/>
            </a:endParaRPr>
          </a:p>
          <a:p>
            <a:pPr>
              <a:defRPr/>
            </a:pPr>
            <a:r>
              <a:rPr lang="en-GB" dirty="0">
                <a:solidFill>
                  <a:srgbClr val="0070C0"/>
                </a:solidFill>
              </a:rPr>
              <a:t>When would you use this research tool? </a:t>
            </a:r>
            <a:endParaRPr lang="en-GB" dirty="0">
              <a:solidFill>
                <a:srgbClr val="0070C0"/>
              </a:solidFill>
              <a:cs typeface="Arial"/>
            </a:endParaRPr>
          </a:p>
          <a:p>
            <a:pPr>
              <a:defRPr/>
            </a:pPr>
            <a:endParaRPr lang="en-GB" dirty="0"/>
          </a:p>
          <a:p>
            <a:pPr>
              <a:defRPr/>
            </a:pPr>
            <a:endParaRPr lang="en-GB" dirty="0"/>
          </a:p>
          <a:p>
            <a:pPr marL="0" indent="0">
              <a:buNone/>
              <a:defRPr/>
            </a:pPr>
            <a:endParaRPr lang="en-GB" dirty="0"/>
          </a:p>
        </p:txBody>
      </p:sp>
      <p:sp>
        <p:nvSpPr>
          <p:cNvPr id="5" name="Title 1"/>
          <p:cNvSpPr txBox="1">
            <a:spLocks/>
          </p:cNvSpPr>
          <p:nvPr/>
        </p:nvSpPr>
        <p:spPr>
          <a:xfrm>
            <a:off x="2208213" y="188913"/>
            <a:ext cx="8229600" cy="1600200"/>
          </a:xfrm>
          <a:prstGeom prst="rect">
            <a:avLst/>
          </a:prstGeom>
        </p:spPr>
        <p:txBody>
          <a:bodyPr anchor="ctr">
            <a:normAutofit/>
          </a:bodyPr>
          <a:lstStyle/>
          <a:p>
            <a:pPr algn="ctr">
              <a:lnSpc>
                <a:spcPct val="80000"/>
              </a:lnSpc>
            </a:pPr>
            <a:br>
              <a:rPr lang="en-GB" sz="2600">
                <a:latin typeface="Calibri" pitchFamily="34" charset="0"/>
              </a:rPr>
            </a:br>
            <a:endParaRPr lang="en-GB" sz="4100">
              <a:latin typeface="Calibri" pitchFamily="34" charset="0"/>
            </a:endParaRPr>
          </a:p>
        </p:txBody>
      </p:sp>
      <p:sp>
        <p:nvSpPr>
          <p:cNvPr id="7" name="Title 1">
            <a:extLst>
              <a:ext uri="{FF2B5EF4-FFF2-40B4-BE49-F238E27FC236}">
                <a16:creationId xmlns:a16="http://schemas.microsoft.com/office/drawing/2014/main" id="{B77DC4DB-FC3F-18AF-939D-7F5861707A4C}"/>
              </a:ext>
            </a:extLst>
          </p:cNvPr>
          <p:cNvSpPr>
            <a:spLocks noGrp="1"/>
          </p:cNvSpPr>
          <p:nvPr>
            <p:ph type="title"/>
          </p:nvPr>
        </p:nvSpPr>
        <p:spPr>
          <a:xfrm>
            <a:off x="838200" y="365125"/>
            <a:ext cx="10515600" cy="1325563"/>
          </a:xfrm>
        </p:spPr>
        <p:txBody>
          <a:bodyPr vert="horz" lIns="91440" tIns="45720" rIns="91440" bIns="45720" rtlCol="0" anchor="ctr">
            <a:noAutofit/>
          </a:bodyPr>
          <a:lstStyle/>
          <a:p>
            <a:r>
              <a:rPr lang="cy-GB" sz="4800" dirty="0"/>
              <a:t>Pa fath o ddata?</a:t>
            </a:r>
            <a:r>
              <a:rPr lang="en-GB" sz="4800" dirty="0"/>
              <a:t> </a:t>
            </a:r>
            <a:br>
              <a:rPr lang="en-GB" sz="4800" dirty="0"/>
            </a:br>
            <a:r>
              <a:rPr lang="en-GB" sz="4800" dirty="0">
                <a:solidFill>
                  <a:srgbClr val="0070C0"/>
                </a:solidFill>
              </a:rPr>
              <a:t>What type of data?</a:t>
            </a:r>
          </a:p>
        </p:txBody>
      </p:sp>
    </p:spTree>
    <p:extLst>
      <p:ext uri="{BB962C8B-B14F-4D97-AF65-F5344CB8AC3E}">
        <p14:creationId xmlns:p14="http://schemas.microsoft.com/office/powerpoint/2010/main" val="233798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fontScale="92500" lnSpcReduction="10000"/>
          </a:bodyPr>
          <a:lstStyle/>
          <a:p>
            <a:pPr>
              <a:lnSpc>
                <a:spcPct val="90000"/>
              </a:lnSpc>
              <a:buFont typeface="Arial" charset="0"/>
              <a:buNone/>
            </a:pPr>
            <a:r>
              <a:rPr lang="cy-GB" b="1" dirty="0"/>
              <a:t>Cyfweliadau</a:t>
            </a:r>
          </a:p>
          <a:p>
            <a:pPr>
              <a:lnSpc>
                <a:spcPct val="90000"/>
              </a:lnSpc>
            </a:pPr>
            <a:r>
              <a:rPr lang="cy-GB" dirty="0"/>
              <a:t>Cwestiynau penagored</a:t>
            </a:r>
          </a:p>
          <a:p>
            <a:pPr>
              <a:lnSpc>
                <a:spcPct val="90000"/>
              </a:lnSpc>
            </a:pPr>
            <a:r>
              <a:rPr lang="cy-GB" dirty="0"/>
              <a:t>Strwythuredig</a:t>
            </a:r>
          </a:p>
          <a:p>
            <a:pPr>
              <a:lnSpc>
                <a:spcPct val="90000"/>
              </a:lnSpc>
            </a:pPr>
            <a:r>
              <a:rPr lang="cy-GB" noProof="1"/>
              <a:t>Lled-strwythuredig</a:t>
            </a:r>
          </a:p>
          <a:p>
            <a:pPr>
              <a:lnSpc>
                <a:spcPct val="90000"/>
              </a:lnSpc>
            </a:pPr>
            <a:r>
              <a:rPr lang="cy-GB" noProof="1"/>
              <a:t>Distrwythur?</a:t>
            </a:r>
          </a:p>
          <a:p>
            <a:pPr>
              <a:lnSpc>
                <a:spcPct val="90000"/>
              </a:lnSpc>
            </a:pPr>
            <a:endParaRPr lang="cy-GB" noProof="1"/>
          </a:p>
          <a:p>
            <a:pPr>
              <a:lnSpc>
                <a:spcPct val="90000"/>
              </a:lnSpc>
            </a:pPr>
            <a:r>
              <a:rPr lang="cy-GB" dirty="0"/>
              <a:t>Recordio neu Gymryd  Nodiadau?</a:t>
            </a:r>
          </a:p>
          <a:p>
            <a:pPr>
              <a:lnSpc>
                <a:spcPct val="90000"/>
              </a:lnSpc>
            </a:pPr>
            <a:r>
              <a:rPr lang="cy-GB" dirty="0"/>
              <a:t>Pryd fyddech chi’n defnyddio’r dull ymchwil hwn?</a:t>
            </a:r>
          </a:p>
          <a:p>
            <a:pPr>
              <a:lnSpc>
                <a:spcPct val="90000"/>
              </a:lnSpc>
            </a:pPr>
            <a:endParaRPr lang="cy-GB" dirty="0"/>
          </a:p>
        </p:txBody>
      </p:sp>
      <p:sp>
        <p:nvSpPr>
          <p:cNvPr id="4" name="Content Placeholder 3"/>
          <p:cNvSpPr>
            <a:spLocks noGrp="1"/>
          </p:cNvSpPr>
          <p:nvPr>
            <p:ph sz="half" idx="2"/>
          </p:nvPr>
        </p:nvSpPr>
        <p:spPr>
          <a:xfrm>
            <a:off x="6172200" y="1484785"/>
            <a:ext cx="4038600" cy="4525963"/>
          </a:xfrm>
        </p:spPr>
        <p:txBody>
          <a:bodyPr vert="horz" lIns="91440" tIns="45720" rIns="91440" bIns="45720" rtlCol="0" anchor="t">
            <a:normAutofit fontScale="92500" lnSpcReduction="10000"/>
          </a:bodyPr>
          <a:lstStyle/>
          <a:p>
            <a:pPr marL="0" indent="0">
              <a:buNone/>
              <a:defRPr/>
            </a:pPr>
            <a:r>
              <a:rPr lang="en-GB" b="1" dirty="0">
                <a:solidFill>
                  <a:srgbClr val="0070C0"/>
                </a:solidFill>
              </a:rPr>
              <a:t>Interviews</a:t>
            </a:r>
            <a:endParaRPr lang="en-GB" b="1" dirty="0">
              <a:solidFill>
                <a:srgbClr val="0070C0"/>
              </a:solidFill>
              <a:cs typeface="Arial"/>
            </a:endParaRPr>
          </a:p>
          <a:p>
            <a:pPr>
              <a:defRPr/>
            </a:pPr>
            <a:r>
              <a:rPr lang="en-GB" dirty="0">
                <a:solidFill>
                  <a:srgbClr val="0070C0"/>
                </a:solidFill>
              </a:rPr>
              <a:t>Open ended questions</a:t>
            </a:r>
            <a:endParaRPr lang="en-GB" dirty="0">
              <a:solidFill>
                <a:srgbClr val="0070C0"/>
              </a:solidFill>
              <a:cs typeface="Arial"/>
            </a:endParaRPr>
          </a:p>
          <a:p>
            <a:pPr>
              <a:defRPr/>
            </a:pPr>
            <a:r>
              <a:rPr lang="en-GB" dirty="0">
                <a:solidFill>
                  <a:srgbClr val="0070C0"/>
                </a:solidFill>
              </a:rPr>
              <a:t>Structured</a:t>
            </a:r>
            <a:endParaRPr lang="en-GB" dirty="0">
              <a:solidFill>
                <a:srgbClr val="0070C0"/>
              </a:solidFill>
              <a:cs typeface="Arial"/>
            </a:endParaRPr>
          </a:p>
          <a:p>
            <a:pPr>
              <a:defRPr/>
            </a:pPr>
            <a:r>
              <a:rPr lang="en-GB" dirty="0">
                <a:solidFill>
                  <a:srgbClr val="0070C0"/>
                </a:solidFill>
              </a:rPr>
              <a:t>Semi-structured</a:t>
            </a:r>
            <a:endParaRPr lang="en-GB" dirty="0">
              <a:solidFill>
                <a:srgbClr val="0070C0"/>
              </a:solidFill>
              <a:cs typeface="Arial"/>
            </a:endParaRPr>
          </a:p>
          <a:p>
            <a:pPr>
              <a:defRPr/>
            </a:pPr>
            <a:r>
              <a:rPr lang="en-GB" dirty="0">
                <a:solidFill>
                  <a:srgbClr val="0070C0"/>
                </a:solidFill>
              </a:rPr>
              <a:t>Unstructured?</a:t>
            </a:r>
            <a:endParaRPr lang="en-GB" dirty="0">
              <a:solidFill>
                <a:srgbClr val="0070C0"/>
              </a:solidFill>
              <a:cs typeface="Arial"/>
            </a:endParaRPr>
          </a:p>
          <a:p>
            <a:pPr>
              <a:defRPr/>
            </a:pPr>
            <a:endParaRPr lang="en-GB" dirty="0">
              <a:solidFill>
                <a:srgbClr val="0070C0"/>
              </a:solidFill>
              <a:cs typeface="Arial"/>
            </a:endParaRPr>
          </a:p>
          <a:p>
            <a:pPr>
              <a:defRPr/>
            </a:pPr>
            <a:r>
              <a:rPr lang="en-GB" dirty="0">
                <a:solidFill>
                  <a:srgbClr val="0070C0"/>
                </a:solidFill>
              </a:rPr>
              <a:t>Record or Taking Notes?</a:t>
            </a:r>
            <a:endParaRPr lang="en-GB" dirty="0">
              <a:solidFill>
                <a:srgbClr val="0070C0"/>
              </a:solidFill>
              <a:cs typeface="Arial"/>
            </a:endParaRPr>
          </a:p>
          <a:p>
            <a:pPr>
              <a:defRPr/>
            </a:pPr>
            <a:r>
              <a:rPr lang="en-GB" dirty="0">
                <a:solidFill>
                  <a:srgbClr val="0070C0"/>
                </a:solidFill>
              </a:rPr>
              <a:t>When would you use this research tool?</a:t>
            </a:r>
            <a:endParaRPr lang="en-GB" dirty="0">
              <a:solidFill>
                <a:srgbClr val="0070C0"/>
              </a:solidFill>
              <a:cs typeface="Arial"/>
            </a:endParaRPr>
          </a:p>
          <a:p>
            <a:pPr>
              <a:defRPr/>
            </a:pPr>
            <a:endParaRPr lang="en-GB" dirty="0"/>
          </a:p>
        </p:txBody>
      </p:sp>
      <p:sp>
        <p:nvSpPr>
          <p:cNvPr id="8" name="Title 1">
            <a:extLst>
              <a:ext uri="{FF2B5EF4-FFF2-40B4-BE49-F238E27FC236}">
                <a16:creationId xmlns:a16="http://schemas.microsoft.com/office/drawing/2014/main" id="{D44A9DED-6E44-7849-78F0-C85367DBDD5F}"/>
              </a:ext>
            </a:extLst>
          </p:cNvPr>
          <p:cNvSpPr txBox="1">
            <a:spLocks/>
          </p:cNvSpPr>
          <p:nvPr/>
        </p:nvSpPr>
        <p:spPr>
          <a:xfrm>
            <a:off x="228600" y="158091"/>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800" dirty="0"/>
              <a:t>Pa fath o ddata?</a:t>
            </a:r>
            <a:r>
              <a:rPr lang="en-GB" sz="4800" dirty="0"/>
              <a:t> </a:t>
            </a:r>
            <a:br>
              <a:rPr lang="en-GB" sz="4800" dirty="0"/>
            </a:br>
            <a:r>
              <a:rPr lang="en-GB" sz="4800" dirty="0">
                <a:solidFill>
                  <a:srgbClr val="0070C0"/>
                </a:solidFill>
              </a:rPr>
              <a:t>What type of data?</a:t>
            </a:r>
          </a:p>
        </p:txBody>
      </p:sp>
    </p:spTree>
    <p:extLst>
      <p:ext uri="{BB962C8B-B14F-4D97-AF65-F5344CB8AC3E}">
        <p14:creationId xmlns:p14="http://schemas.microsoft.com/office/powerpoint/2010/main" val="3272851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cy-GB" sz="4800" dirty="0"/>
              <a:t>Pa fath o ddata?</a:t>
            </a:r>
            <a:r>
              <a:rPr lang="en-GB" sz="4800" dirty="0"/>
              <a:t> </a:t>
            </a:r>
            <a:br>
              <a:rPr lang="en-GB" sz="4800" dirty="0"/>
            </a:br>
            <a:r>
              <a:rPr lang="en-GB" sz="4800" dirty="0">
                <a:solidFill>
                  <a:srgbClr val="0070C0"/>
                </a:solidFill>
              </a:rPr>
              <a:t>What type of data?</a:t>
            </a:r>
          </a:p>
        </p:txBody>
      </p:sp>
      <p:sp>
        <p:nvSpPr>
          <p:cNvPr id="3" name="Content Placeholder 2"/>
          <p:cNvSpPr>
            <a:spLocks noGrp="1"/>
          </p:cNvSpPr>
          <p:nvPr>
            <p:ph sz="half" idx="1"/>
          </p:nvPr>
        </p:nvSpPr>
        <p:spPr/>
        <p:txBody>
          <a:bodyPr/>
          <a:lstStyle/>
          <a:p>
            <a:pPr>
              <a:buFont typeface="Arial" charset="0"/>
              <a:buNone/>
            </a:pPr>
            <a:r>
              <a:rPr lang="cy-GB" sz="2400" b="1" dirty="0"/>
              <a:t>Arsylwadau</a:t>
            </a:r>
          </a:p>
          <a:p>
            <a:r>
              <a:rPr lang="cy-GB" sz="2400" dirty="0"/>
              <a:t>Nodiadau Maes</a:t>
            </a:r>
          </a:p>
          <a:p>
            <a:r>
              <a:rPr lang="cy-GB" sz="2400" dirty="0"/>
              <a:t>Clipiau fideo</a:t>
            </a:r>
          </a:p>
          <a:p>
            <a:r>
              <a:rPr lang="cy-GB" sz="2400" dirty="0"/>
              <a:t>Yr arsylwr yn cymryd rhan?</a:t>
            </a:r>
          </a:p>
          <a:p>
            <a:r>
              <a:rPr lang="cy-GB" sz="2400" dirty="0"/>
              <a:t>Pryd fyddech </a:t>
            </a:r>
            <a:r>
              <a:rPr lang="cy-GB" sz="2400" dirty="0" err="1"/>
              <a:t>chi’n</a:t>
            </a:r>
            <a:r>
              <a:rPr lang="cy-GB" sz="2400" dirty="0"/>
              <a:t> defnyddio’r dull ymchwil hwn?</a:t>
            </a:r>
          </a:p>
          <a:p>
            <a:pPr>
              <a:lnSpc>
                <a:spcPct val="80000"/>
              </a:lnSpc>
            </a:pPr>
            <a:endParaRPr lang="cy-GB" sz="2400" dirty="0"/>
          </a:p>
        </p:txBody>
      </p:sp>
      <p:sp>
        <p:nvSpPr>
          <p:cNvPr id="4" name="Content Placeholder 3"/>
          <p:cNvSpPr>
            <a:spLocks noGrp="1"/>
          </p:cNvSpPr>
          <p:nvPr>
            <p:ph sz="half" idx="2"/>
          </p:nvPr>
        </p:nvSpPr>
        <p:spPr>
          <a:xfrm>
            <a:off x="6927301" y="1466887"/>
            <a:ext cx="3962400" cy="4830763"/>
          </a:xfrm>
        </p:spPr>
        <p:txBody>
          <a:bodyPr vert="horz" lIns="91440" tIns="45720" rIns="91440" bIns="45720" rtlCol="0" anchor="t">
            <a:noAutofit/>
          </a:bodyPr>
          <a:lstStyle/>
          <a:p>
            <a:pPr marL="0" indent="0">
              <a:buNone/>
              <a:defRPr/>
            </a:pPr>
            <a:endParaRPr lang="en-GB" sz="2400" dirty="0"/>
          </a:p>
          <a:p>
            <a:pPr marL="0" indent="0">
              <a:buNone/>
              <a:defRPr/>
            </a:pPr>
            <a:r>
              <a:rPr lang="en-GB" sz="2400" b="1" dirty="0">
                <a:solidFill>
                  <a:srgbClr val="0070C0"/>
                </a:solidFill>
              </a:rPr>
              <a:t>Observation</a:t>
            </a:r>
            <a:endParaRPr lang="en-GB" sz="2400" b="1" dirty="0">
              <a:solidFill>
                <a:srgbClr val="0070C0"/>
              </a:solidFill>
              <a:cs typeface="Arial"/>
            </a:endParaRPr>
          </a:p>
          <a:p>
            <a:pPr>
              <a:defRPr/>
            </a:pPr>
            <a:r>
              <a:rPr lang="en-GB" sz="2400" dirty="0">
                <a:solidFill>
                  <a:srgbClr val="0070C0"/>
                </a:solidFill>
              </a:rPr>
              <a:t>Field Notes</a:t>
            </a:r>
            <a:endParaRPr lang="en-GB" sz="2400" dirty="0">
              <a:solidFill>
                <a:srgbClr val="0070C0"/>
              </a:solidFill>
              <a:cs typeface="Arial"/>
            </a:endParaRPr>
          </a:p>
          <a:p>
            <a:pPr>
              <a:defRPr/>
            </a:pPr>
            <a:r>
              <a:rPr lang="en-GB" sz="2400" dirty="0">
                <a:solidFill>
                  <a:srgbClr val="0070C0"/>
                </a:solidFill>
              </a:rPr>
              <a:t>Video clips</a:t>
            </a:r>
            <a:endParaRPr lang="en-GB" sz="2400" dirty="0">
              <a:solidFill>
                <a:srgbClr val="0070C0"/>
              </a:solidFill>
              <a:cs typeface="Arial"/>
            </a:endParaRPr>
          </a:p>
          <a:p>
            <a:pPr>
              <a:defRPr/>
            </a:pPr>
            <a:r>
              <a:rPr lang="en-GB" sz="2400" dirty="0">
                <a:solidFill>
                  <a:srgbClr val="0070C0"/>
                </a:solidFill>
              </a:rPr>
              <a:t>Participation of  observer?</a:t>
            </a:r>
            <a:endParaRPr lang="en-GB" sz="2400" dirty="0">
              <a:solidFill>
                <a:srgbClr val="0070C0"/>
              </a:solidFill>
              <a:cs typeface="Arial"/>
            </a:endParaRPr>
          </a:p>
          <a:p>
            <a:pPr>
              <a:defRPr/>
            </a:pPr>
            <a:r>
              <a:rPr lang="en-GB" sz="2400" dirty="0">
                <a:solidFill>
                  <a:srgbClr val="0070C0"/>
                </a:solidFill>
              </a:rPr>
              <a:t>When would you use this research tool?</a:t>
            </a:r>
            <a:endParaRPr lang="en-GB" sz="2400" dirty="0">
              <a:solidFill>
                <a:srgbClr val="0070C0"/>
              </a:solidFill>
              <a:cs typeface="Arial"/>
            </a:endParaRPr>
          </a:p>
          <a:p>
            <a:pPr>
              <a:defRPr/>
            </a:pPr>
            <a:endParaRPr lang="en-GB" sz="2400" dirty="0"/>
          </a:p>
          <a:p>
            <a:pPr>
              <a:defRPr/>
            </a:pPr>
            <a:endParaRPr lang="en-GB" sz="2400" dirty="0"/>
          </a:p>
          <a:p>
            <a:pPr marL="0" indent="0">
              <a:buNone/>
              <a:defRPr/>
            </a:pPr>
            <a:endParaRPr lang="en-GB" sz="2400" dirty="0"/>
          </a:p>
          <a:p>
            <a:pPr>
              <a:defRPr/>
            </a:pPr>
            <a:endParaRPr lang="en-GB" sz="2000" dirty="0"/>
          </a:p>
          <a:p>
            <a:pPr>
              <a:defRPr/>
            </a:pPr>
            <a:endParaRPr lang="en-GB" sz="2000" dirty="0"/>
          </a:p>
          <a:p>
            <a:pPr>
              <a:defRPr/>
            </a:pPr>
            <a:endParaRPr lang="en-GB" sz="2000" dirty="0"/>
          </a:p>
        </p:txBody>
      </p:sp>
    </p:spTree>
    <p:extLst>
      <p:ext uri="{BB962C8B-B14F-4D97-AF65-F5344CB8AC3E}">
        <p14:creationId xmlns:p14="http://schemas.microsoft.com/office/powerpoint/2010/main" val="2501342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AC273-1F24-4C4B-AC18-2562FAAABB49}"/>
              </a:ext>
            </a:extLst>
          </p:cNvPr>
          <p:cNvSpPr>
            <a:spLocks noGrp="1"/>
          </p:cNvSpPr>
          <p:nvPr>
            <p:ph type="title"/>
          </p:nvPr>
        </p:nvSpPr>
        <p:spPr/>
        <p:txBody>
          <a:bodyPr vert="horz" lIns="91440" tIns="45720" rIns="91440" bIns="45720" rtlCol="0" anchor="ctr">
            <a:noAutofit/>
          </a:bodyPr>
          <a:lstStyle/>
          <a:p>
            <a:r>
              <a:rPr lang="en-GB" sz="4800" dirty="0" err="1"/>
              <a:t>Effaith</a:t>
            </a:r>
            <a:r>
              <a:rPr lang="en-GB" sz="4800" dirty="0"/>
              <a:t> Halo a Hawthorne</a:t>
            </a:r>
            <a:br>
              <a:rPr lang="en-GB" sz="4800" dirty="0"/>
            </a:br>
            <a:r>
              <a:rPr lang="en-GB" sz="4800" dirty="0">
                <a:solidFill>
                  <a:srgbClr val="0070C0"/>
                </a:solidFill>
              </a:rPr>
              <a:t>The Halo and Hawthorne effect</a:t>
            </a:r>
          </a:p>
        </p:txBody>
      </p:sp>
      <p:sp>
        <p:nvSpPr>
          <p:cNvPr id="3" name="Content Placeholder 2">
            <a:extLst>
              <a:ext uri="{FF2B5EF4-FFF2-40B4-BE49-F238E27FC236}">
                <a16:creationId xmlns:a16="http://schemas.microsoft.com/office/drawing/2014/main" id="{06AF2114-ED66-4901-B9C5-F51D40D141B5}"/>
              </a:ext>
            </a:extLst>
          </p:cNvPr>
          <p:cNvSpPr>
            <a:spLocks noGrp="1"/>
          </p:cNvSpPr>
          <p:nvPr>
            <p:ph sz="half" idx="1"/>
          </p:nvPr>
        </p:nvSpPr>
        <p:spPr>
          <a:xfrm>
            <a:off x="1117939" y="2132371"/>
            <a:ext cx="4038600" cy="3989040"/>
          </a:xfrm>
        </p:spPr>
        <p:txBody>
          <a:bodyPr/>
          <a:lstStyle/>
          <a:p>
            <a:r>
              <a:rPr lang="cy-GB" dirty="0"/>
              <a:t>gweler yr erthyglau atodol am wybodaeth bellach</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14FC129E-672F-4140-9BE4-B83F914703F6}"/>
              </a:ext>
            </a:extLst>
          </p:cNvPr>
          <p:cNvSpPr>
            <a:spLocks noGrp="1"/>
          </p:cNvSpPr>
          <p:nvPr>
            <p:ph sz="half" idx="2"/>
          </p:nvPr>
        </p:nvSpPr>
        <p:spPr>
          <a:xfrm>
            <a:off x="6157823" y="2132250"/>
            <a:ext cx="4038600" cy="3989040"/>
          </a:xfrm>
        </p:spPr>
        <p:txBody>
          <a:bodyPr vert="horz" lIns="91440" tIns="45720" rIns="91440" bIns="45720" rtlCol="0" anchor="t">
            <a:normAutofit/>
          </a:bodyPr>
          <a:lstStyle/>
          <a:p>
            <a:r>
              <a:rPr lang="en-GB" dirty="0">
                <a:solidFill>
                  <a:srgbClr val="0070C0"/>
                </a:solidFill>
              </a:rPr>
              <a:t>See the attached articles for further information</a:t>
            </a:r>
          </a:p>
        </p:txBody>
      </p:sp>
    </p:spTree>
    <p:extLst>
      <p:ext uri="{BB962C8B-B14F-4D97-AF65-F5344CB8AC3E}">
        <p14:creationId xmlns:p14="http://schemas.microsoft.com/office/powerpoint/2010/main" val="367058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 y="120710"/>
            <a:ext cx="11191335" cy="1339940"/>
          </a:xfrm>
        </p:spPr>
        <p:txBody>
          <a:bodyPr>
            <a:normAutofit fontScale="90000"/>
          </a:bodyPr>
          <a:lstStyle/>
          <a:p>
            <a:r>
              <a:rPr lang="cy-GB" sz="4800" dirty="0"/>
              <a:t>Nid oes ymchwil perffaith</a:t>
            </a:r>
            <a:r>
              <a:rPr lang="en-GB" sz="4800" dirty="0"/>
              <a:t> </a:t>
            </a:r>
            <a:br>
              <a:rPr lang="en-GB" sz="4800" dirty="0"/>
            </a:br>
            <a:r>
              <a:rPr lang="en-GB" sz="4800" dirty="0">
                <a:solidFill>
                  <a:srgbClr val="0070C0"/>
                </a:solidFill>
              </a:rPr>
              <a:t>No research is perfect</a:t>
            </a:r>
            <a:br>
              <a:rPr lang="en-GB" sz="4000" dirty="0"/>
            </a:br>
            <a:endParaRPr lang="en-GB" sz="4000" dirty="0"/>
          </a:p>
        </p:txBody>
      </p:sp>
      <p:sp>
        <p:nvSpPr>
          <p:cNvPr id="3" name="Content Placeholder 2"/>
          <p:cNvSpPr>
            <a:spLocks noGrp="1"/>
          </p:cNvSpPr>
          <p:nvPr>
            <p:ph sz="half" idx="1"/>
          </p:nvPr>
        </p:nvSpPr>
        <p:spPr>
          <a:xfrm>
            <a:off x="107504" y="1066245"/>
            <a:ext cx="12075541" cy="3989040"/>
          </a:xfrm>
        </p:spPr>
        <p:txBody>
          <a:bodyPr vert="horz" lIns="91440" tIns="45720" rIns="91440" bIns="45720" rtlCol="0" anchor="t">
            <a:noAutofit/>
          </a:bodyPr>
          <a:lstStyle/>
          <a:p>
            <a:pPr marL="0" indent="0">
              <a:lnSpc>
                <a:spcPct val="170000"/>
              </a:lnSpc>
              <a:buNone/>
            </a:pPr>
            <a:r>
              <a:rPr lang="cy-GB" sz="2200" dirty="0"/>
              <a:t>Byddwch yn dewis y strategaeth ymchwil yn ôl beth hoffech ei ddarganfod. Er enghraifft:</a:t>
            </a:r>
            <a:endParaRPr lang="cy-GB" sz="2200" dirty="0">
              <a:cs typeface="Arial"/>
            </a:endParaRPr>
          </a:p>
          <a:p>
            <a:pPr marL="342900" indent="-342900">
              <a:lnSpc>
                <a:spcPct val="170000"/>
              </a:lnSpc>
            </a:pPr>
            <a:r>
              <a:rPr lang="cy-GB" sz="2200" dirty="0"/>
              <a:t>Gall holiaduron greu llawer o ddata, yn gyflym.</a:t>
            </a:r>
            <a:endParaRPr lang="cy-GB" sz="2200" dirty="0">
              <a:cs typeface="Arial"/>
            </a:endParaRPr>
          </a:p>
          <a:p>
            <a:pPr marL="342900" indent="-342900">
              <a:lnSpc>
                <a:spcPct val="170000"/>
              </a:lnSpc>
            </a:pPr>
            <a:r>
              <a:rPr lang="cy-GB" sz="2200" dirty="0"/>
              <a:t>Ond efallai na fyddant yn rhoi dyfnder nac yn esbonio’n fanwl </a:t>
            </a:r>
            <a:r>
              <a:rPr lang="cy-GB" sz="2200" b="1" u="sng" dirty="0"/>
              <a:t>pam</a:t>
            </a:r>
            <a:r>
              <a:rPr lang="cy-GB" sz="2200" dirty="0"/>
              <a:t> mae pobl yn gwneud pethau.</a:t>
            </a:r>
            <a:endParaRPr lang="cy-GB" sz="2200">
              <a:cs typeface="Arial"/>
            </a:endParaRPr>
          </a:p>
          <a:p>
            <a:pPr marL="342900" indent="-342900">
              <a:lnSpc>
                <a:spcPct val="170000"/>
              </a:lnSpc>
            </a:pPr>
            <a:r>
              <a:rPr lang="cy-GB" sz="2200" dirty="0"/>
              <a:t>Gall cyfweliadau ddweud wrthych beth mae pobl yn dweud maent yn ei wneud ond dim ond arsylwi sy’n gallu dangos ichi beth maent yn ei wneud mewn gwirionedd.</a:t>
            </a:r>
            <a:endParaRPr lang="cy-GB" sz="2200">
              <a:cs typeface="Arial"/>
            </a:endParaRPr>
          </a:p>
          <a:p>
            <a:pPr marL="342900" indent="-342900">
              <a:lnSpc>
                <a:spcPct val="170000"/>
              </a:lnSpc>
            </a:pPr>
            <a:r>
              <a:rPr lang="cy-GB" sz="2200" dirty="0"/>
              <a:t>Weithiau mae ymchwil yn gofyn am ddulliau cymysg er mwyn ateb cwestiwn yn llawn.</a:t>
            </a:r>
            <a:endParaRPr lang="cy-GB" sz="2200">
              <a:cs typeface="Arial"/>
            </a:endParaRPr>
          </a:p>
          <a:p>
            <a:pPr>
              <a:lnSpc>
                <a:spcPct val="80000"/>
              </a:lnSpc>
            </a:pPr>
            <a:endParaRPr lang="cy-GB" sz="2000" dirty="0"/>
          </a:p>
        </p:txBody>
      </p:sp>
    </p:spTree>
    <p:extLst>
      <p:ext uri="{BB962C8B-B14F-4D97-AF65-F5344CB8AC3E}">
        <p14:creationId xmlns:p14="http://schemas.microsoft.com/office/powerpoint/2010/main" val="2711734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3" y="163842"/>
            <a:ext cx="10515600" cy="1325563"/>
          </a:xfrm>
        </p:spPr>
        <p:txBody>
          <a:bodyPr>
            <a:normAutofit fontScale="90000"/>
          </a:bodyPr>
          <a:lstStyle/>
          <a:p>
            <a:r>
              <a:rPr lang="cy-GB" sz="4800" dirty="0"/>
              <a:t>Nid oes ymchwil perffaith</a:t>
            </a:r>
            <a:r>
              <a:rPr lang="en-GB" sz="4800" dirty="0"/>
              <a:t> </a:t>
            </a:r>
            <a:br>
              <a:rPr lang="en-GB" sz="4800" dirty="0"/>
            </a:br>
            <a:r>
              <a:rPr lang="en-GB" sz="4800" dirty="0">
                <a:solidFill>
                  <a:srgbClr val="0070C0"/>
                </a:solidFill>
              </a:rPr>
              <a:t>No research is perfect</a:t>
            </a:r>
            <a:br>
              <a:rPr lang="en-GB" sz="4000" dirty="0">
                <a:solidFill>
                  <a:srgbClr val="0070C0"/>
                </a:solidFill>
              </a:rPr>
            </a:br>
            <a:endParaRPr lang="en-GB" sz="4000" dirty="0"/>
          </a:p>
        </p:txBody>
      </p:sp>
      <p:sp>
        <p:nvSpPr>
          <p:cNvPr id="4" name="Content Placeholder 3"/>
          <p:cNvSpPr>
            <a:spLocks noGrp="1"/>
          </p:cNvSpPr>
          <p:nvPr>
            <p:ph sz="half" idx="2"/>
          </p:nvPr>
        </p:nvSpPr>
        <p:spPr>
          <a:xfrm>
            <a:off x="316787" y="1452020"/>
            <a:ext cx="11744864" cy="3744416"/>
          </a:xfrm>
        </p:spPr>
        <p:txBody>
          <a:bodyPr vert="horz" lIns="91440" tIns="45720" rIns="91440" bIns="45720" rtlCol="0" anchor="t">
            <a:noAutofit/>
          </a:bodyPr>
          <a:lstStyle/>
          <a:p>
            <a:pPr marL="0" indent="0">
              <a:buNone/>
              <a:defRPr/>
            </a:pPr>
            <a:r>
              <a:rPr lang="en-GB" sz="2400" dirty="0">
                <a:solidFill>
                  <a:srgbClr val="0070C0"/>
                </a:solidFill>
              </a:rPr>
              <a:t>You fit the research strategy you choose to what you want to find out. For example:</a:t>
            </a:r>
            <a:endParaRPr lang="en-US" sz="2400">
              <a:solidFill>
                <a:srgbClr val="0070C0"/>
              </a:solidFill>
              <a:cs typeface="Arial" panose="020B0604020202020204"/>
            </a:endParaRPr>
          </a:p>
          <a:p>
            <a:pPr>
              <a:lnSpc>
                <a:spcPct val="150000"/>
              </a:lnSpc>
              <a:defRPr/>
            </a:pPr>
            <a:r>
              <a:rPr lang="en-GB" sz="2400" dirty="0">
                <a:solidFill>
                  <a:srgbClr val="0070C0"/>
                </a:solidFill>
              </a:rPr>
              <a:t>Questionnaires can generate much data, quickly.</a:t>
            </a:r>
            <a:endParaRPr lang="en-GB" sz="2400">
              <a:solidFill>
                <a:srgbClr val="0070C0"/>
              </a:solidFill>
              <a:cs typeface="Arial"/>
            </a:endParaRPr>
          </a:p>
          <a:p>
            <a:pPr>
              <a:lnSpc>
                <a:spcPct val="150000"/>
              </a:lnSpc>
              <a:defRPr/>
            </a:pPr>
            <a:r>
              <a:rPr lang="en-GB" sz="2400" dirty="0">
                <a:solidFill>
                  <a:srgbClr val="0070C0"/>
                </a:solidFill>
              </a:rPr>
              <a:t>However, they may not give you the depth or explain </a:t>
            </a:r>
            <a:r>
              <a:rPr lang="en-GB" sz="2400" b="1" u="sng" dirty="0">
                <a:solidFill>
                  <a:srgbClr val="0070C0"/>
                </a:solidFill>
              </a:rPr>
              <a:t>why</a:t>
            </a:r>
            <a:r>
              <a:rPr lang="en-GB" sz="2400" dirty="0">
                <a:solidFill>
                  <a:srgbClr val="0070C0"/>
                </a:solidFill>
              </a:rPr>
              <a:t> people do things in detail.</a:t>
            </a:r>
            <a:endParaRPr lang="en-GB" sz="2400">
              <a:solidFill>
                <a:srgbClr val="0070C0"/>
              </a:solidFill>
              <a:cs typeface="Arial"/>
            </a:endParaRPr>
          </a:p>
          <a:p>
            <a:pPr>
              <a:lnSpc>
                <a:spcPct val="150000"/>
              </a:lnSpc>
              <a:defRPr/>
            </a:pPr>
            <a:r>
              <a:rPr lang="en-GB" sz="2400" dirty="0">
                <a:solidFill>
                  <a:srgbClr val="0070C0"/>
                </a:solidFill>
              </a:rPr>
              <a:t>Interviews may tell you what people say they do but only observations can show you what they actually do.</a:t>
            </a:r>
            <a:endParaRPr lang="en-GB" sz="2400">
              <a:solidFill>
                <a:srgbClr val="0070C0"/>
              </a:solidFill>
              <a:cs typeface="Arial"/>
            </a:endParaRPr>
          </a:p>
          <a:p>
            <a:pPr>
              <a:lnSpc>
                <a:spcPct val="150000"/>
              </a:lnSpc>
              <a:defRPr/>
            </a:pPr>
            <a:r>
              <a:rPr lang="en-GB" sz="2400" dirty="0">
                <a:solidFill>
                  <a:srgbClr val="0070C0"/>
                </a:solidFill>
              </a:rPr>
              <a:t>Some research needs a mix of methods in order to answer a question fully.</a:t>
            </a:r>
            <a:endParaRPr lang="en-GB" sz="2400" dirty="0">
              <a:solidFill>
                <a:srgbClr val="0070C0"/>
              </a:solidFill>
              <a:cs typeface="Arial"/>
            </a:endParaRPr>
          </a:p>
        </p:txBody>
      </p:sp>
    </p:spTree>
    <p:extLst>
      <p:ext uri="{BB962C8B-B14F-4D97-AF65-F5344CB8AC3E}">
        <p14:creationId xmlns:p14="http://schemas.microsoft.com/office/powerpoint/2010/main" val="1944299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34" y="159222"/>
            <a:ext cx="11854849" cy="1311186"/>
          </a:xfrm>
        </p:spPr>
        <p:txBody>
          <a:bodyPr rtlCol="0">
            <a:normAutofit fontScale="90000"/>
          </a:bodyPr>
          <a:lstStyle/>
          <a:p>
            <a:pPr>
              <a:defRPr/>
            </a:pPr>
            <a:r>
              <a:rPr lang="cy-GB" sz="4800" dirty="0">
                <a:latin typeface="Arial"/>
                <a:cs typeface="Arial"/>
              </a:rPr>
              <a:t>Cwestiynau Ymchwil a Samplau</a:t>
            </a:r>
            <a:br>
              <a:rPr lang="cy-GB" sz="4800" dirty="0">
                <a:latin typeface="Arial"/>
                <a:cs typeface="Arial"/>
              </a:rPr>
            </a:br>
            <a:r>
              <a:rPr lang="en-GB" sz="4800" dirty="0">
                <a:solidFill>
                  <a:srgbClr val="0070C0"/>
                </a:solidFill>
                <a:latin typeface="Arial"/>
                <a:cs typeface="Arial"/>
              </a:rPr>
              <a:t>Research Questions and Samples</a:t>
            </a:r>
          </a:p>
        </p:txBody>
      </p:sp>
      <p:sp>
        <p:nvSpPr>
          <p:cNvPr id="28674" name="Content Placeholder 2"/>
          <p:cNvSpPr>
            <a:spLocks noGrp="1"/>
          </p:cNvSpPr>
          <p:nvPr>
            <p:ph sz="half" idx="1"/>
          </p:nvPr>
        </p:nvSpPr>
        <p:spPr>
          <a:xfrm>
            <a:off x="222766" y="1470407"/>
            <a:ext cx="5438954" cy="4351338"/>
          </a:xfrm>
        </p:spPr>
        <p:txBody>
          <a:bodyPr>
            <a:normAutofit/>
          </a:bodyPr>
          <a:lstStyle/>
          <a:p>
            <a:r>
              <a:rPr lang="cy-GB" dirty="0"/>
              <a:t>C1 Pam mae myfyrwyr yn astudio plentyndod cynnar?</a:t>
            </a:r>
          </a:p>
          <a:p>
            <a:pPr>
              <a:buFont typeface="Arial" charset="0"/>
              <a:buNone/>
            </a:pPr>
            <a:r>
              <a:rPr lang="cy-GB" dirty="0"/>
              <a:t>Sampl- pwy fyddech yn dymuno eu holi?</a:t>
            </a:r>
          </a:p>
          <a:p>
            <a:r>
              <a:rPr lang="cy-GB" dirty="0"/>
              <a:t>C2 Pam nad yw myfyrwyr yn astudio plentyndod cynnar?</a:t>
            </a:r>
          </a:p>
          <a:p>
            <a:pPr>
              <a:buFont typeface="Arial" charset="0"/>
              <a:buNone/>
            </a:pPr>
            <a:r>
              <a:rPr lang="cy-GB" dirty="0"/>
              <a:t>Sampl- pwy fyddech yn dymuno eu holi?</a:t>
            </a:r>
          </a:p>
          <a:p>
            <a:pPr>
              <a:buFont typeface="Arial" charset="0"/>
              <a:buNone/>
            </a:pPr>
            <a:endParaRPr lang="cy-GB" dirty="0"/>
          </a:p>
          <a:p>
            <a:endParaRPr lang="en-GB" dirty="0"/>
          </a:p>
          <a:p>
            <a:endParaRPr lang="en-GB" dirty="0"/>
          </a:p>
        </p:txBody>
      </p:sp>
      <p:sp>
        <p:nvSpPr>
          <p:cNvPr id="4" name="Content Placeholder 3"/>
          <p:cNvSpPr>
            <a:spLocks noGrp="1"/>
          </p:cNvSpPr>
          <p:nvPr>
            <p:ph sz="half" idx="2"/>
          </p:nvPr>
        </p:nvSpPr>
        <p:spPr>
          <a:xfrm>
            <a:off x="6239818" y="1482254"/>
            <a:ext cx="5568350" cy="4336961"/>
          </a:xfrm>
        </p:spPr>
        <p:txBody>
          <a:bodyPr vert="horz" lIns="91440" tIns="45720" rIns="91440" bIns="45720" rtlCol="0" anchor="t">
            <a:normAutofit/>
          </a:bodyPr>
          <a:lstStyle/>
          <a:p>
            <a:pPr>
              <a:defRPr/>
            </a:pPr>
            <a:r>
              <a:rPr lang="en-GB" dirty="0">
                <a:solidFill>
                  <a:srgbClr val="0070C0"/>
                </a:solidFill>
              </a:rPr>
              <a:t>Q1 Why do students study early childhood?</a:t>
            </a:r>
            <a:endParaRPr lang="en-GB" dirty="0">
              <a:solidFill>
                <a:srgbClr val="0070C0"/>
              </a:solidFill>
              <a:cs typeface="Arial"/>
            </a:endParaRPr>
          </a:p>
          <a:p>
            <a:pPr marL="0" indent="0">
              <a:buNone/>
              <a:defRPr/>
            </a:pPr>
            <a:r>
              <a:rPr lang="en-GB" dirty="0">
                <a:solidFill>
                  <a:srgbClr val="0070C0"/>
                </a:solidFill>
              </a:rPr>
              <a:t>Sample- who would you want to question?</a:t>
            </a:r>
            <a:endParaRPr lang="en-GB" dirty="0">
              <a:solidFill>
                <a:srgbClr val="0070C0"/>
              </a:solidFill>
              <a:cs typeface="Arial"/>
            </a:endParaRPr>
          </a:p>
          <a:p>
            <a:pPr>
              <a:defRPr/>
            </a:pPr>
            <a:r>
              <a:rPr lang="en-GB" dirty="0">
                <a:solidFill>
                  <a:srgbClr val="0070C0"/>
                </a:solidFill>
              </a:rPr>
              <a:t>Q2 Why do students not study early childhood?</a:t>
            </a:r>
            <a:endParaRPr lang="en-GB" dirty="0">
              <a:solidFill>
                <a:srgbClr val="0070C0"/>
              </a:solidFill>
              <a:cs typeface="Arial"/>
            </a:endParaRPr>
          </a:p>
          <a:p>
            <a:pPr marL="0" indent="0">
              <a:buNone/>
              <a:defRPr/>
            </a:pPr>
            <a:r>
              <a:rPr lang="en-GB" dirty="0">
                <a:solidFill>
                  <a:srgbClr val="0070C0"/>
                </a:solidFill>
              </a:rPr>
              <a:t>Sample -Who would you want to question?</a:t>
            </a:r>
            <a:endParaRPr lang="en-GB" dirty="0">
              <a:solidFill>
                <a:srgbClr val="0070C0"/>
              </a:solidFill>
              <a:cs typeface="Arial"/>
            </a:endParaRPr>
          </a:p>
          <a:p>
            <a:pPr marL="0" indent="0">
              <a:buNone/>
              <a:defRPr/>
            </a:pPr>
            <a:endParaRPr lang="en-GB" dirty="0">
              <a:solidFill>
                <a:schemeClr val="accent1"/>
              </a:solidFill>
            </a:endParaRPr>
          </a:p>
          <a:p>
            <a:pPr>
              <a:defRPr/>
            </a:pPr>
            <a:endParaRPr lang="en-GB" dirty="0">
              <a:solidFill>
                <a:schemeClr val="accent1"/>
              </a:solidFill>
            </a:endParaRPr>
          </a:p>
        </p:txBody>
      </p:sp>
    </p:spTree>
    <p:extLst>
      <p:ext uri="{BB962C8B-B14F-4D97-AF65-F5344CB8AC3E}">
        <p14:creationId xmlns:p14="http://schemas.microsoft.com/office/powerpoint/2010/main" val="5131639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1"/>
            <a:ext cx="7886700" cy="1325563"/>
          </a:xfrm>
        </p:spPr>
        <p:txBody>
          <a:bodyPr>
            <a:normAutofit/>
          </a:bodyPr>
          <a:lstStyle/>
          <a:p>
            <a:r>
              <a:rPr lang="cy-GB" sz="4800" dirty="0"/>
              <a:t>Samplu /</a:t>
            </a:r>
            <a:r>
              <a:rPr lang="en-GB" sz="4800" dirty="0">
                <a:solidFill>
                  <a:srgbClr val="0070C0"/>
                </a:solidFill>
              </a:rPr>
              <a:t>Sampling</a:t>
            </a:r>
          </a:p>
        </p:txBody>
      </p:sp>
      <p:sp>
        <p:nvSpPr>
          <p:cNvPr id="3" name="Content Placeholder 2"/>
          <p:cNvSpPr>
            <a:spLocks noGrp="1"/>
          </p:cNvSpPr>
          <p:nvPr>
            <p:ph sz="half" idx="1"/>
          </p:nvPr>
        </p:nvSpPr>
        <p:spPr>
          <a:xfrm>
            <a:off x="235425" y="2162444"/>
            <a:ext cx="5763883" cy="5112568"/>
          </a:xfrm>
        </p:spPr>
        <p:txBody>
          <a:bodyPr vert="horz" lIns="91440" tIns="45720" rIns="91440" bIns="45720" rtlCol="0" anchor="t">
            <a:normAutofit/>
          </a:bodyPr>
          <a:lstStyle/>
          <a:p>
            <a:pPr>
              <a:lnSpc>
                <a:spcPct val="110000"/>
              </a:lnSpc>
            </a:pPr>
            <a:r>
              <a:rPr lang="cy-GB" sz="2400" dirty="0"/>
              <a:t>Annhebygolrwydd: </a:t>
            </a:r>
            <a:r>
              <a:rPr lang="cy-GB" sz="2400" dirty="0">
                <a:cs typeface="Arial"/>
              </a:rPr>
              <a:t>Samplu pelen eira, </a:t>
            </a:r>
            <a:r>
              <a:rPr lang="cy-GB" sz="2400" dirty="0"/>
              <a:t>Cyfleustra</a:t>
            </a:r>
            <a:r>
              <a:rPr lang="cy-GB" sz="2400" dirty="0">
                <a:cs typeface="Arial"/>
              </a:rPr>
              <a:t>, </a:t>
            </a:r>
            <a:r>
              <a:rPr lang="cy-GB" sz="2400" dirty="0"/>
              <a:t>Bwriadus</a:t>
            </a:r>
            <a:endParaRPr lang="cy-GB" sz="2400" dirty="0">
              <a:cs typeface="Arial"/>
            </a:endParaRPr>
          </a:p>
          <a:p>
            <a:pPr>
              <a:lnSpc>
                <a:spcPct val="110000"/>
              </a:lnSpc>
            </a:pPr>
            <a:r>
              <a:rPr lang="cy-GB" sz="2400" dirty="0"/>
              <a:t>Tebygolrwydd </a:t>
            </a:r>
            <a:r>
              <a:rPr lang="cy-GB" sz="2400" dirty="0">
                <a:cs typeface="Arial"/>
              </a:rPr>
              <a:t>/ </a:t>
            </a:r>
            <a:r>
              <a:rPr lang="cy-GB" sz="2400" dirty="0"/>
              <a:t>Dulliau </a:t>
            </a:r>
            <a:r>
              <a:rPr lang="cy-GB" sz="2400" noProof="1"/>
              <a:t>hapsamplu</a:t>
            </a:r>
          </a:p>
          <a:p>
            <a:pPr>
              <a:lnSpc>
                <a:spcPct val="100000"/>
              </a:lnSpc>
            </a:pPr>
            <a:r>
              <a:rPr kumimoji="0" lang="cy-GB" altLang="en-US" sz="2400" b="0" i="0" u="none" strike="noStrike" cap="none" normalizeH="0" baseline="0" dirty="0">
                <a:ln>
                  <a:noFill/>
                </a:ln>
                <a:solidFill>
                  <a:srgbClr val="1F1F1F"/>
                </a:solidFill>
                <a:effectLst/>
                <a:latin typeface="Arial Unicode MS"/>
                <a:ea typeface="inherit"/>
              </a:rPr>
              <a:t>Llwybrau Rheoli ar Hap (</a:t>
            </a:r>
            <a:r>
              <a:rPr kumimoji="0" lang="cy-GB" altLang="en-US" sz="2400" b="0" i="0" u="none" strike="noStrike" cap="none" normalizeH="0" baseline="0" dirty="0" err="1">
                <a:ln>
                  <a:noFill/>
                </a:ln>
                <a:solidFill>
                  <a:srgbClr val="1F1F1F"/>
                </a:solidFill>
                <a:effectLst/>
                <a:latin typeface="Arial Unicode MS"/>
                <a:ea typeface="inherit"/>
              </a:rPr>
              <a:t>LlRH</a:t>
            </a:r>
            <a:r>
              <a:rPr kumimoji="0" lang="cy-GB" altLang="en-US" sz="2400" b="0" i="0" u="none" strike="noStrike" cap="none" normalizeH="0" baseline="0" dirty="0">
                <a:ln>
                  <a:noFill/>
                </a:ln>
                <a:solidFill>
                  <a:srgbClr val="1F1F1F"/>
                </a:solidFill>
                <a:effectLst/>
                <a:latin typeface="Arial Unicode MS"/>
                <a:ea typeface="inherit"/>
              </a:rPr>
              <a:t>) (astudiaethau gwyddonol)</a:t>
            </a:r>
            <a:r>
              <a:rPr kumimoji="0" lang="cy-GB" altLang="en-US" sz="600" b="0" i="0" u="none" strike="noStrike" cap="none" normalizeH="0" baseline="0" dirty="0">
                <a:ln>
                  <a:noFill/>
                </a:ln>
                <a:solidFill>
                  <a:schemeClr val="tx1"/>
                </a:solidFill>
                <a:effectLst/>
              </a:rPr>
              <a:t> </a:t>
            </a:r>
            <a:endParaRPr kumimoji="0" lang="cy-GB" altLang="en-US" sz="2000" b="0" i="0" u="none" strike="noStrike" cap="none" normalizeH="0" baseline="0" dirty="0">
              <a:ln>
                <a:noFill/>
              </a:ln>
              <a:solidFill>
                <a:schemeClr val="tx1"/>
              </a:solidFill>
              <a:effectLst/>
              <a:latin typeface="Arial" panose="020B0604020202020204" pitchFamily="34" charset="0"/>
            </a:endParaRPr>
          </a:p>
          <a:p>
            <a:pPr marL="0" indent="0">
              <a:lnSpc>
                <a:spcPct val="170000"/>
              </a:lnSpc>
              <a:buNone/>
            </a:pPr>
            <a:endParaRPr lang="cy-GB" sz="2400" dirty="0">
              <a:cs typeface="Arial"/>
            </a:endParaRPr>
          </a:p>
          <a:p>
            <a:pPr>
              <a:lnSpc>
                <a:spcPct val="80000"/>
              </a:lnSpc>
            </a:pPr>
            <a:endParaRPr lang="cy-GB" sz="2400" dirty="0"/>
          </a:p>
        </p:txBody>
      </p:sp>
      <p:sp>
        <p:nvSpPr>
          <p:cNvPr id="4" name="Content Placeholder 3"/>
          <p:cNvSpPr>
            <a:spLocks noGrp="1"/>
          </p:cNvSpPr>
          <p:nvPr>
            <p:ph sz="half" idx="2"/>
          </p:nvPr>
        </p:nvSpPr>
        <p:spPr>
          <a:xfrm>
            <a:off x="6326405" y="2097017"/>
            <a:ext cx="5131278" cy="5243422"/>
          </a:xfrm>
        </p:spPr>
        <p:txBody>
          <a:bodyPr vert="horz" lIns="91440" tIns="45720" rIns="91440" bIns="45720" rtlCol="0" anchor="t">
            <a:noAutofit/>
          </a:bodyPr>
          <a:lstStyle/>
          <a:p>
            <a:pPr>
              <a:lnSpc>
                <a:spcPct val="100000"/>
              </a:lnSpc>
              <a:defRPr/>
            </a:pPr>
            <a:r>
              <a:rPr lang="en-GB" sz="2400" dirty="0">
                <a:solidFill>
                  <a:srgbClr val="0070C0"/>
                </a:solidFill>
                <a:latin typeface="Arial"/>
                <a:cs typeface="Arial"/>
              </a:rPr>
              <a:t>Non-Probability: Snowball sampling, </a:t>
            </a:r>
            <a:r>
              <a:rPr lang="en-GB" sz="2400" dirty="0">
                <a:solidFill>
                  <a:srgbClr val="0070C0"/>
                </a:solidFill>
                <a:highlight>
                  <a:srgbClr val="F7F6D9"/>
                </a:highlight>
                <a:latin typeface="Arial"/>
                <a:cs typeface="Arial"/>
              </a:rPr>
              <a:t>Convenience, </a:t>
            </a:r>
            <a:r>
              <a:rPr lang="en-GB" sz="2400" dirty="0">
                <a:solidFill>
                  <a:srgbClr val="0070C0"/>
                </a:solidFill>
                <a:latin typeface="Arial"/>
                <a:cs typeface="Arial"/>
              </a:rPr>
              <a:t>Purposive</a:t>
            </a:r>
            <a:endParaRPr lang="en-GB" sz="2400" dirty="0">
              <a:solidFill>
                <a:srgbClr val="0070C0"/>
              </a:solidFill>
              <a:highlight>
                <a:srgbClr val="F7F6D9"/>
              </a:highlight>
              <a:latin typeface="Arial"/>
              <a:cs typeface="Arial"/>
            </a:endParaRPr>
          </a:p>
          <a:p>
            <a:pPr>
              <a:lnSpc>
                <a:spcPct val="100000"/>
              </a:lnSpc>
              <a:defRPr/>
            </a:pPr>
            <a:r>
              <a:rPr lang="en-GB" sz="2400" dirty="0">
                <a:solidFill>
                  <a:srgbClr val="0070C0"/>
                </a:solidFill>
                <a:latin typeface="Arial"/>
                <a:cs typeface="Arial"/>
              </a:rPr>
              <a:t>Probability </a:t>
            </a:r>
            <a:r>
              <a:rPr lang="en-GB" sz="2400" dirty="0">
                <a:solidFill>
                  <a:srgbClr val="0070C0"/>
                </a:solidFill>
                <a:latin typeface="Arial" panose="020B0604020202020204" pitchFamily="34" charset="0"/>
                <a:cs typeface="Arial" panose="020B0604020202020204" pitchFamily="34" charset="0"/>
              </a:rPr>
              <a:t>/ </a:t>
            </a:r>
            <a:r>
              <a:rPr lang="en-GB" sz="2400" dirty="0">
                <a:solidFill>
                  <a:srgbClr val="0070C0"/>
                </a:solidFill>
                <a:latin typeface="Arial"/>
                <a:cs typeface="Arial"/>
              </a:rPr>
              <a:t>Random sampling methods</a:t>
            </a:r>
          </a:p>
          <a:p>
            <a:pPr>
              <a:lnSpc>
                <a:spcPct val="100000"/>
              </a:lnSpc>
              <a:defRPr/>
            </a:pPr>
            <a:r>
              <a:rPr lang="en-GB" sz="2400" dirty="0">
                <a:solidFill>
                  <a:srgbClr val="0070C0"/>
                </a:solidFill>
                <a:latin typeface="Arial"/>
                <a:cs typeface="Arial"/>
              </a:rPr>
              <a:t>Randomised Control Trails (</a:t>
            </a:r>
            <a:r>
              <a:rPr lang="en-GB" sz="2400" dirty="0" err="1">
                <a:solidFill>
                  <a:srgbClr val="0070C0"/>
                </a:solidFill>
                <a:latin typeface="Arial"/>
                <a:cs typeface="Arial"/>
              </a:rPr>
              <a:t>RCT</a:t>
            </a:r>
            <a:r>
              <a:rPr lang="en-GB" sz="2400" dirty="0">
                <a:solidFill>
                  <a:srgbClr val="0070C0"/>
                </a:solidFill>
                <a:latin typeface="Arial"/>
                <a:cs typeface="Arial"/>
              </a:rPr>
              <a:t>) (scientific studies)</a:t>
            </a:r>
          </a:p>
          <a:p>
            <a:pPr marL="0" indent="0">
              <a:lnSpc>
                <a:spcPct val="170000"/>
              </a:lnSpc>
              <a:buNone/>
              <a:defRPr/>
            </a:pPr>
            <a:endParaRPr lang="en-GB" sz="2400" dirty="0">
              <a:solidFill>
                <a:srgbClr val="0070C0"/>
              </a:solidFill>
              <a:latin typeface="Arial"/>
              <a:cs typeface="Arial"/>
            </a:endParaRPr>
          </a:p>
          <a:p>
            <a:pPr marL="0" indent="0">
              <a:lnSpc>
                <a:spcPct val="170000"/>
              </a:lnSpc>
              <a:buNone/>
              <a:defRPr/>
            </a:pPr>
            <a:endParaRPr lang="en-GB" sz="2400" dirty="0">
              <a:solidFill>
                <a:srgbClr val="0070C0"/>
              </a:solidFill>
              <a:cs typeface="Arial"/>
            </a:endParaRPr>
          </a:p>
          <a:p>
            <a:pPr>
              <a:lnSpc>
                <a:spcPct val="170000"/>
              </a:lnSpc>
              <a:defRPr/>
            </a:pPr>
            <a:endParaRPr lang="en-GB" sz="2400" dirty="0">
              <a:solidFill>
                <a:srgbClr val="0070C0"/>
              </a:solidFill>
              <a:cs typeface="Arial"/>
            </a:endParaRPr>
          </a:p>
          <a:p>
            <a:pPr>
              <a:defRPr/>
            </a:pPr>
            <a:endParaRPr lang="en-GB" dirty="0"/>
          </a:p>
        </p:txBody>
      </p:sp>
    </p:spTree>
    <p:extLst>
      <p:ext uri="{BB962C8B-B14F-4D97-AF65-F5344CB8AC3E}">
        <p14:creationId xmlns:p14="http://schemas.microsoft.com/office/powerpoint/2010/main" val="3399816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a:xfrm>
            <a:off x="83389" y="86756"/>
            <a:ext cx="12025222" cy="1143000"/>
          </a:xfrm>
        </p:spPr>
        <p:txBody>
          <a:bodyPr vert="horz" lIns="91440" tIns="45720" rIns="91440" bIns="45720" rtlCol="0" anchor="ctr">
            <a:noAutofit/>
          </a:bodyPr>
          <a:lstStyle/>
          <a:p>
            <a:r>
              <a:rPr lang="cy-GB" sz="4800" dirty="0">
                <a:latin typeface="Arial"/>
                <a:cs typeface="Arial"/>
              </a:rPr>
              <a:t>Ansoddol a Meintiol </a:t>
            </a:r>
            <a:br>
              <a:rPr lang="cy-GB" sz="4800" dirty="0">
                <a:solidFill>
                  <a:srgbClr val="000000"/>
                </a:solidFill>
                <a:latin typeface="Arial"/>
                <a:cs typeface="Arial"/>
              </a:rPr>
            </a:br>
            <a:r>
              <a:rPr lang="en-GB" sz="4800" dirty="0">
                <a:solidFill>
                  <a:srgbClr val="0070C0"/>
                </a:solidFill>
                <a:latin typeface="Arial"/>
                <a:cs typeface="Arial"/>
              </a:rPr>
              <a:t>Qualitative and Quantitative</a:t>
            </a:r>
          </a:p>
        </p:txBody>
      </p:sp>
      <p:sp>
        <p:nvSpPr>
          <p:cNvPr id="3" name="Content Placeholder 2"/>
          <p:cNvSpPr>
            <a:spLocks noGrp="1"/>
          </p:cNvSpPr>
          <p:nvPr>
            <p:ph sz="half" idx="1"/>
          </p:nvPr>
        </p:nvSpPr>
        <p:spPr>
          <a:xfrm>
            <a:off x="181155" y="1528313"/>
            <a:ext cx="10350260" cy="5181600"/>
          </a:xfrm>
        </p:spPr>
        <p:txBody>
          <a:bodyPr>
            <a:normAutofit/>
          </a:bodyPr>
          <a:lstStyle/>
          <a:p>
            <a:pPr>
              <a:lnSpc>
                <a:spcPct val="80000"/>
              </a:lnSpc>
            </a:pPr>
            <a:r>
              <a:rPr lang="cy-GB" sz="2200" dirty="0">
                <a:latin typeface="Arial" panose="020B0604020202020204" pitchFamily="34" charset="0"/>
                <a:cs typeface="Arial" panose="020B0604020202020204" pitchFamily="34" charset="0"/>
              </a:rPr>
              <a:t>Fel arfer mae arolygon ar raddfa fawr â holiadur yn creu data </a:t>
            </a:r>
            <a:r>
              <a:rPr lang="cy-GB" sz="2200" b="1" u="sng" dirty="0">
                <a:latin typeface="Arial" panose="020B0604020202020204" pitchFamily="34" charset="0"/>
                <a:cs typeface="Arial" panose="020B0604020202020204" pitchFamily="34" charset="0"/>
              </a:rPr>
              <a:t>meintiol</a:t>
            </a:r>
            <a:r>
              <a:rPr lang="cy-GB" sz="2200" dirty="0">
                <a:latin typeface="Arial" panose="020B0604020202020204" pitchFamily="34" charset="0"/>
                <a:cs typeface="Arial" panose="020B0604020202020204" pitchFamily="34" charset="0"/>
              </a:rPr>
              <a:t>.</a:t>
            </a:r>
          </a:p>
          <a:p>
            <a:pPr>
              <a:lnSpc>
                <a:spcPct val="80000"/>
              </a:lnSpc>
            </a:pPr>
            <a:r>
              <a:rPr lang="cy-GB" sz="2200" dirty="0">
                <a:latin typeface="Arial" panose="020B0604020202020204" pitchFamily="34" charset="0"/>
                <a:cs typeface="Arial" panose="020B0604020202020204" pitchFamily="34" charset="0"/>
              </a:rPr>
              <a:t>Dywedodd 45% hyn….</a:t>
            </a:r>
          </a:p>
          <a:p>
            <a:pPr>
              <a:lnSpc>
                <a:spcPct val="80000"/>
              </a:lnSpc>
            </a:pPr>
            <a:r>
              <a:rPr lang="cy-GB" sz="2200" dirty="0">
                <a:latin typeface="Arial" panose="020B0604020202020204" pitchFamily="34" charset="0"/>
                <a:cs typeface="Arial" panose="020B0604020202020204" pitchFamily="34" charset="0"/>
              </a:rPr>
              <a:t>Dywedodd 55 % hyn…..</a:t>
            </a:r>
          </a:p>
          <a:p>
            <a:pPr marL="0" indent="0">
              <a:lnSpc>
                <a:spcPct val="80000"/>
              </a:lnSpc>
              <a:buNone/>
            </a:pPr>
            <a:endParaRPr lang="cy-GB" sz="2200" dirty="0">
              <a:latin typeface="Arial" panose="020B0604020202020204" pitchFamily="34" charset="0"/>
              <a:cs typeface="Arial" panose="020B0604020202020204" pitchFamily="34" charset="0"/>
            </a:endParaRPr>
          </a:p>
          <a:p>
            <a:pPr>
              <a:lnSpc>
                <a:spcPct val="80000"/>
              </a:lnSpc>
            </a:pPr>
            <a:r>
              <a:rPr lang="cy-GB" sz="2200" dirty="0">
                <a:latin typeface="Arial" panose="020B0604020202020204" pitchFamily="34" charset="0"/>
                <a:cs typeface="Arial" panose="020B0604020202020204" pitchFamily="34" charset="0"/>
              </a:rPr>
              <a:t>Cyfweliadau</a:t>
            </a:r>
          </a:p>
          <a:p>
            <a:pPr>
              <a:lnSpc>
                <a:spcPct val="80000"/>
              </a:lnSpc>
            </a:pPr>
            <a:r>
              <a:rPr lang="cy-GB" sz="2200" dirty="0">
                <a:latin typeface="Arial" panose="020B0604020202020204" pitchFamily="34" charset="0"/>
                <a:cs typeface="Arial" panose="020B0604020202020204" pitchFamily="34" charset="0"/>
              </a:rPr>
              <a:t>Grwpiau ffocws</a:t>
            </a:r>
          </a:p>
          <a:p>
            <a:pPr>
              <a:lnSpc>
                <a:spcPct val="80000"/>
              </a:lnSpc>
            </a:pPr>
            <a:r>
              <a:rPr lang="cy-GB" sz="2200" dirty="0">
                <a:latin typeface="Arial" panose="020B0604020202020204" pitchFamily="34" charset="0"/>
                <a:cs typeface="Arial" panose="020B0604020202020204" pitchFamily="34" charset="0"/>
              </a:rPr>
              <a:t>Astudiaethau achos</a:t>
            </a:r>
          </a:p>
          <a:p>
            <a:pPr>
              <a:lnSpc>
                <a:spcPct val="80000"/>
              </a:lnSpc>
            </a:pPr>
            <a:r>
              <a:rPr lang="cy-GB" sz="2200" dirty="0">
                <a:latin typeface="Arial" panose="020B0604020202020204" pitchFamily="34" charset="0"/>
                <a:cs typeface="Arial" panose="020B0604020202020204" pitchFamily="34" charset="0"/>
              </a:rPr>
              <a:t>Fel arfer mae arsylwi’n creu data </a:t>
            </a:r>
            <a:r>
              <a:rPr lang="cy-GB" sz="2200" b="1" u="sng" dirty="0">
                <a:latin typeface="Arial" panose="020B0604020202020204" pitchFamily="34" charset="0"/>
                <a:cs typeface="Arial" panose="020B0604020202020204" pitchFamily="34" charset="0"/>
              </a:rPr>
              <a:t>ansoddol</a:t>
            </a:r>
            <a:r>
              <a:rPr lang="cy-GB" sz="2200" dirty="0">
                <a:latin typeface="Arial" panose="020B0604020202020204" pitchFamily="34" charset="0"/>
                <a:cs typeface="Arial" panose="020B0604020202020204" pitchFamily="34" charset="0"/>
              </a:rPr>
              <a:t> </a:t>
            </a:r>
          </a:p>
          <a:p>
            <a:pPr>
              <a:lnSpc>
                <a:spcPct val="120000"/>
              </a:lnSpc>
              <a:buNone/>
            </a:pPr>
            <a:r>
              <a:rPr lang="cy-GB" sz="1900" b="1" dirty="0">
                <a:latin typeface="Arial" panose="020B0604020202020204" pitchFamily="34" charset="0"/>
                <a:cs typeface="Arial" panose="020B0604020202020204" pitchFamily="34" charset="0"/>
              </a:rPr>
              <a:t>Fodd bynnag yn aml bydd prosiectau ymchwil yn defnyddio dulliau meintiol ynghyd â dulliau ansoddol i gael ateb mwy crwn – gelwir hyn yn ymchwil dulliau cymysg</a:t>
            </a:r>
          </a:p>
          <a:p>
            <a:pPr>
              <a:lnSpc>
                <a:spcPct val="80000"/>
              </a:lnSpc>
              <a:buFont typeface="Arial" charset="0"/>
              <a:buNone/>
            </a:pPr>
            <a:endParaRPr lang="cy-GB" sz="700" b="1" dirty="0"/>
          </a:p>
        </p:txBody>
      </p:sp>
      <p:sp>
        <p:nvSpPr>
          <p:cNvPr id="4" name="Content Placeholder 3"/>
          <p:cNvSpPr>
            <a:spLocks noGrp="1"/>
          </p:cNvSpPr>
          <p:nvPr>
            <p:ph sz="half" idx="2"/>
          </p:nvPr>
        </p:nvSpPr>
        <p:spPr>
          <a:xfrm>
            <a:off x="5879976" y="1052737"/>
            <a:ext cx="6307347" cy="4525963"/>
          </a:xfrm>
        </p:spPr>
        <p:txBody>
          <a:bodyPr vert="horz" lIns="91440" tIns="45720" rIns="91440" bIns="45720" rtlCol="0" anchor="t">
            <a:noAutofit/>
          </a:bodyPr>
          <a:lstStyle/>
          <a:p>
            <a:pPr>
              <a:lnSpc>
                <a:spcPct val="80000"/>
              </a:lnSpc>
            </a:pPr>
            <a:endParaRPr lang="en-GB" sz="2400" dirty="0">
              <a:solidFill>
                <a:srgbClr val="0070C0"/>
              </a:solidFill>
              <a:latin typeface="Arial"/>
              <a:cs typeface="Arial"/>
            </a:endParaRPr>
          </a:p>
          <a:p>
            <a:pPr>
              <a:lnSpc>
                <a:spcPct val="80000"/>
              </a:lnSpc>
            </a:pPr>
            <a:endParaRPr lang="en-GB" sz="700" dirty="0">
              <a:solidFill>
                <a:schemeClr val="accent1"/>
              </a:solidFill>
            </a:endParaRPr>
          </a:p>
        </p:txBody>
      </p:sp>
    </p:spTree>
    <p:extLst>
      <p:ext uri="{BB962C8B-B14F-4D97-AF65-F5344CB8AC3E}">
        <p14:creationId xmlns:p14="http://schemas.microsoft.com/office/powerpoint/2010/main" val="2229378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9705C-10A8-B068-B04F-CBD1E30031DC}"/>
              </a:ext>
            </a:extLst>
          </p:cNvPr>
          <p:cNvSpPr>
            <a:spLocks noGrp="1"/>
          </p:cNvSpPr>
          <p:nvPr>
            <p:ph type="title"/>
          </p:nvPr>
        </p:nvSpPr>
        <p:spPr>
          <a:xfrm>
            <a:off x="-67574" y="5691"/>
            <a:ext cx="10515600" cy="1325563"/>
          </a:xfrm>
        </p:spPr>
        <p:txBody>
          <a:bodyPr/>
          <a:lstStyle/>
          <a:p>
            <a:r>
              <a:rPr lang="cy-GB" dirty="0">
                <a:ea typeface="+mj-lt"/>
                <a:cs typeface="+mj-lt"/>
              </a:rPr>
              <a:t>Ansoddol a Meintiol           </a:t>
            </a:r>
            <a:r>
              <a:rPr lang="cy-GB" dirty="0">
                <a:solidFill>
                  <a:srgbClr val="0070C0"/>
                </a:solidFill>
                <a:ea typeface="+mj-lt"/>
                <a:cs typeface="+mj-lt"/>
              </a:rPr>
              <a:t> </a:t>
            </a:r>
            <a:br>
              <a:rPr lang="cy-GB" dirty="0">
                <a:solidFill>
                  <a:srgbClr val="0070C0"/>
                </a:solidFill>
                <a:ea typeface="+mj-lt"/>
                <a:cs typeface="+mj-lt"/>
              </a:rPr>
            </a:br>
            <a:r>
              <a:rPr lang="en-GB" dirty="0">
                <a:solidFill>
                  <a:srgbClr val="0070C0"/>
                </a:solidFill>
                <a:ea typeface="+mj-lt"/>
                <a:cs typeface="+mj-lt"/>
              </a:rPr>
              <a:t>Qualitative and Quantitative</a:t>
            </a:r>
            <a:endParaRPr lang="en-US" dirty="0"/>
          </a:p>
        </p:txBody>
      </p:sp>
      <p:sp>
        <p:nvSpPr>
          <p:cNvPr id="3" name="Content Placeholder 2">
            <a:extLst>
              <a:ext uri="{FF2B5EF4-FFF2-40B4-BE49-F238E27FC236}">
                <a16:creationId xmlns:a16="http://schemas.microsoft.com/office/drawing/2014/main" id="{ED9D55FA-EE62-97DC-BB7D-40B685E9C4C2}"/>
              </a:ext>
            </a:extLst>
          </p:cNvPr>
          <p:cNvSpPr>
            <a:spLocks noGrp="1"/>
          </p:cNvSpPr>
          <p:nvPr>
            <p:ph sz="half" idx="1"/>
          </p:nvPr>
        </p:nvSpPr>
        <p:spPr>
          <a:xfrm>
            <a:off x="4313" y="1523701"/>
            <a:ext cx="11910203" cy="4351338"/>
          </a:xfrm>
        </p:spPr>
        <p:txBody>
          <a:bodyPr vert="horz" lIns="91440" tIns="45720" rIns="91440" bIns="45720" rtlCol="0" anchor="t">
            <a:normAutofit fontScale="92500" lnSpcReduction="20000"/>
          </a:bodyPr>
          <a:lstStyle/>
          <a:p>
            <a:pPr>
              <a:lnSpc>
                <a:spcPct val="80000"/>
              </a:lnSpc>
            </a:pPr>
            <a:r>
              <a:rPr lang="en-GB" dirty="0">
                <a:solidFill>
                  <a:srgbClr val="0070C0"/>
                </a:solidFill>
                <a:ea typeface="+mn-lt"/>
                <a:cs typeface="+mn-lt"/>
              </a:rPr>
              <a:t>Large scale questionnaire surveys tend to generate quantitative data.</a:t>
            </a:r>
            <a:endParaRPr lang="en-US" dirty="0">
              <a:ea typeface="+mn-lt"/>
              <a:cs typeface="+mn-lt"/>
            </a:endParaRPr>
          </a:p>
          <a:p>
            <a:pPr>
              <a:lnSpc>
                <a:spcPct val="80000"/>
              </a:lnSpc>
            </a:pPr>
            <a:r>
              <a:rPr lang="en-GB" dirty="0">
                <a:solidFill>
                  <a:srgbClr val="0070C0"/>
                </a:solidFill>
                <a:ea typeface="+mn-lt"/>
                <a:cs typeface="+mn-lt"/>
              </a:rPr>
              <a:t>45% said this….</a:t>
            </a:r>
            <a:endParaRPr lang="en-US" dirty="0">
              <a:ea typeface="+mn-lt"/>
              <a:cs typeface="+mn-lt"/>
            </a:endParaRPr>
          </a:p>
          <a:p>
            <a:pPr>
              <a:lnSpc>
                <a:spcPct val="80000"/>
              </a:lnSpc>
            </a:pPr>
            <a:r>
              <a:rPr lang="en-GB" dirty="0">
                <a:solidFill>
                  <a:srgbClr val="0070C0"/>
                </a:solidFill>
                <a:ea typeface="+mn-lt"/>
                <a:cs typeface="+mn-lt"/>
              </a:rPr>
              <a:t>55 % said that…..</a:t>
            </a:r>
            <a:endParaRPr lang="en-US" dirty="0">
              <a:ea typeface="+mn-lt"/>
              <a:cs typeface="+mn-lt"/>
            </a:endParaRPr>
          </a:p>
          <a:p>
            <a:pPr>
              <a:lnSpc>
                <a:spcPct val="80000"/>
              </a:lnSpc>
            </a:pPr>
            <a:endParaRPr lang="en-GB" dirty="0">
              <a:ea typeface="+mn-lt"/>
              <a:cs typeface="+mn-lt"/>
            </a:endParaRPr>
          </a:p>
          <a:p>
            <a:pPr>
              <a:lnSpc>
                <a:spcPct val="80000"/>
              </a:lnSpc>
            </a:pPr>
            <a:r>
              <a:rPr lang="en-GB" dirty="0">
                <a:solidFill>
                  <a:srgbClr val="0070C0"/>
                </a:solidFill>
                <a:ea typeface="+mn-lt"/>
                <a:cs typeface="+mn-lt"/>
              </a:rPr>
              <a:t>Interviews</a:t>
            </a:r>
            <a:endParaRPr lang="en-US" dirty="0">
              <a:ea typeface="+mn-lt"/>
              <a:cs typeface="+mn-lt"/>
            </a:endParaRPr>
          </a:p>
          <a:p>
            <a:pPr>
              <a:lnSpc>
                <a:spcPct val="80000"/>
              </a:lnSpc>
            </a:pPr>
            <a:r>
              <a:rPr lang="en-GB" dirty="0">
                <a:solidFill>
                  <a:srgbClr val="0070C0"/>
                </a:solidFill>
                <a:ea typeface="+mn-lt"/>
                <a:cs typeface="+mn-lt"/>
              </a:rPr>
              <a:t>Focus groups</a:t>
            </a:r>
            <a:endParaRPr lang="en-US" dirty="0">
              <a:ea typeface="+mn-lt"/>
              <a:cs typeface="+mn-lt"/>
            </a:endParaRPr>
          </a:p>
          <a:p>
            <a:pPr>
              <a:lnSpc>
                <a:spcPct val="80000"/>
              </a:lnSpc>
            </a:pPr>
            <a:r>
              <a:rPr lang="en-GB" dirty="0">
                <a:solidFill>
                  <a:srgbClr val="0070C0"/>
                </a:solidFill>
                <a:ea typeface="+mn-lt"/>
                <a:cs typeface="+mn-lt"/>
              </a:rPr>
              <a:t>Case studies</a:t>
            </a:r>
            <a:endParaRPr lang="en-US" dirty="0">
              <a:ea typeface="+mn-lt"/>
              <a:cs typeface="+mn-lt"/>
            </a:endParaRPr>
          </a:p>
          <a:p>
            <a:pPr>
              <a:lnSpc>
                <a:spcPct val="80000"/>
              </a:lnSpc>
            </a:pPr>
            <a:r>
              <a:rPr lang="en-GB" dirty="0">
                <a:solidFill>
                  <a:srgbClr val="0070C0"/>
                </a:solidFill>
                <a:ea typeface="+mn-lt"/>
                <a:cs typeface="+mn-lt"/>
              </a:rPr>
              <a:t>Observations tend to produce qualitative data</a:t>
            </a:r>
            <a:endParaRPr lang="en-US" dirty="0">
              <a:ea typeface="+mn-lt"/>
              <a:cs typeface="+mn-lt"/>
            </a:endParaRPr>
          </a:p>
          <a:p>
            <a:pPr>
              <a:lnSpc>
                <a:spcPct val="80000"/>
              </a:lnSpc>
            </a:pPr>
            <a:endParaRPr lang="en-GB" dirty="0">
              <a:ea typeface="+mn-lt"/>
              <a:cs typeface="+mn-lt"/>
            </a:endParaRPr>
          </a:p>
          <a:p>
            <a:pPr>
              <a:lnSpc>
                <a:spcPct val="80000"/>
              </a:lnSpc>
            </a:pPr>
            <a:r>
              <a:rPr lang="en-GB" dirty="0">
                <a:solidFill>
                  <a:srgbClr val="0070C0"/>
                </a:solidFill>
                <a:ea typeface="+mn-lt"/>
                <a:cs typeface="+mn-lt"/>
              </a:rPr>
              <a:t>However research projects often use both quantitative and qualitative approaches to get a more rounded answer – this is called mixed methods research</a:t>
            </a:r>
            <a:endParaRPr lang="en-GB" dirty="0"/>
          </a:p>
        </p:txBody>
      </p:sp>
    </p:spTree>
    <p:extLst>
      <p:ext uri="{BB962C8B-B14F-4D97-AF65-F5344CB8AC3E}">
        <p14:creationId xmlns:p14="http://schemas.microsoft.com/office/powerpoint/2010/main" val="36488169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D39FF-0F97-4F3F-AC90-08C8DC45FF04}"/>
              </a:ext>
            </a:extLst>
          </p:cNvPr>
          <p:cNvSpPr>
            <a:spLocks noGrp="1"/>
          </p:cNvSpPr>
          <p:nvPr>
            <p:ph type="title"/>
          </p:nvPr>
        </p:nvSpPr>
        <p:spPr>
          <a:xfrm>
            <a:off x="76200" y="48823"/>
            <a:ext cx="10515600" cy="1325563"/>
          </a:xfrm>
        </p:spPr>
        <p:txBody>
          <a:bodyPr>
            <a:normAutofit/>
          </a:bodyPr>
          <a:lstStyle/>
          <a:p>
            <a:r>
              <a:rPr lang="en-GB" dirty="0" err="1"/>
              <a:t>Dulliau</a:t>
            </a:r>
            <a:r>
              <a:rPr lang="en-GB" dirty="0"/>
              <a:t> </a:t>
            </a:r>
            <a:r>
              <a:rPr lang="en-GB" dirty="0" err="1"/>
              <a:t>cymusg</a:t>
            </a:r>
            <a:r>
              <a:rPr lang="en-GB" dirty="0"/>
              <a:t> a </a:t>
            </a:r>
            <a:r>
              <a:rPr lang="en-GB" dirty="0" err="1"/>
              <a:t>Triongli</a:t>
            </a:r>
            <a:br>
              <a:rPr lang="en-GB" dirty="0">
                <a:cs typeface="Arial"/>
              </a:rPr>
            </a:br>
            <a:r>
              <a:rPr lang="en-GB" dirty="0">
                <a:solidFill>
                  <a:srgbClr val="0070C0"/>
                </a:solidFill>
              </a:rPr>
              <a:t> </a:t>
            </a:r>
            <a:r>
              <a:rPr lang="en-GB" dirty="0">
                <a:solidFill>
                  <a:srgbClr val="0070C0"/>
                </a:solidFill>
                <a:ea typeface="+mj-lt"/>
                <a:cs typeface="+mj-lt"/>
              </a:rPr>
              <a:t>Mixed methods and</a:t>
            </a:r>
            <a:r>
              <a:rPr lang="en-GB" dirty="0">
                <a:ea typeface="+mj-lt"/>
                <a:cs typeface="+mj-lt"/>
              </a:rPr>
              <a:t> </a:t>
            </a:r>
            <a:r>
              <a:rPr lang="en-GB" dirty="0">
                <a:solidFill>
                  <a:srgbClr val="0070C0"/>
                </a:solidFill>
              </a:rPr>
              <a:t>Triangulation</a:t>
            </a:r>
            <a:r>
              <a:rPr lang="en-GB" dirty="0"/>
              <a:t> </a:t>
            </a:r>
          </a:p>
        </p:txBody>
      </p:sp>
      <p:sp>
        <p:nvSpPr>
          <p:cNvPr id="3" name="Content Placeholder 2">
            <a:extLst>
              <a:ext uri="{FF2B5EF4-FFF2-40B4-BE49-F238E27FC236}">
                <a16:creationId xmlns:a16="http://schemas.microsoft.com/office/drawing/2014/main" id="{B3DF0A27-D378-4888-B4E6-273870EBD6EA}"/>
              </a:ext>
            </a:extLst>
          </p:cNvPr>
          <p:cNvSpPr>
            <a:spLocks noGrp="1"/>
          </p:cNvSpPr>
          <p:nvPr>
            <p:ph sz="half" idx="4294967295"/>
          </p:nvPr>
        </p:nvSpPr>
        <p:spPr>
          <a:xfrm>
            <a:off x="546340" y="1825625"/>
            <a:ext cx="4863860" cy="4351338"/>
          </a:xfrm>
        </p:spPr>
        <p:txBody>
          <a:bodyPr/>
          <a:lstStyle/>
          <a:p>
            <a:r>
              <a:rPr lang="cy-GB" dirty="0"/>
              <a:t>gweler yr erthyglau atodol a </a:t>
            </a:r>
            <a:r>
              <a:rPr lang="cy-GB" dirty="0" err="1"/>
              <a:t>Leganto</a:t>
            </a:r>
            <a:r>
              <a:rPr lang="cy-GB" dirty="0"/>
              <a:t> yn enwedig Roberts-Holmes (2018, t. 81-85) a SWAY am wybodaeth bellach</a:t>
            </a:r>
            <a:endParaRPr lang="en-GB" dirty="0"/>
          </a:p>
          <a:p>
            <a:pPr marL="0" indent="0">
              <a:buNone/>
            </a:pPr>
            <a:endParaRPr lang="en-GB" dirty="0"/>
          </a:p>
        </p:txBody>
      </p:sp>
      <p:sp>
        <p:nvSpPr>
          <p:cNvPr id="4" name="Content Placeholder 3">
            <a:extLst>
              <a:ext uri="{FF2B5EF4-FFF2-40B4-BE49-F238E27FC236}">
                <a16:creationId xmlns:a16="http://schemas.microsoft.com/office/drawing/2014/main" id="{4132284B-DA64-45BD-9E27-5BE24FC08EA1}"/>
              </a:ext>
            </a:extLst>
          </p:cNvPr>
          <p:cNvSpPr>
            <a:spLocks noGrp="1"/>
          </p:cNvSpPr>
          <p:nvPr>
            <p:ph sz="half" idx="4294967295"/>
          </p:nvPr>
        </p:nvSpPr>
        <p:spPr>
          <a:xfrm>
            <a:off x="6781800" y="1825625"/>
            <a:ext cx="4777596" cy="4351338"/>
          </a:xfrm>
        </p:spPr>
        <p:txBody>
          <a:bodyPr vert="horz" lIns="91440" tIns="45720" rIns="91440" bIns="45720" rtlCol="0" anchor="t">
            <a:normAutofit/>
          </a:bodyPr>
          <a:lstStyle/>
          <a:p>
            <a:r>
              <a:rPr lang="en-GB" dirty="0">
                <a:solidFill>
                  <a:srgbClr val="0070C0"/>
                </a:solidFill>
              </a:rPr>
              <a:t>See the attached articles and Leganto especially Roberts-Holmes (2018 p.81-85) and SWAY for further information</a:t>
            </a:r>
          </a:p>
          <a:p>
            <a:pPr marL="0" indent="0">
              <a:buNone/>
            </a:pPr>
            <a:endParaRPr lang="en-GB" dirty="0"/>
          </a:p>
        </p:txBody>
      </p:sp>
    </p:spTree>
    <p:extLst>
      <p:ext uri="{BB962C8B-B14F-4D97-AF65-F5344CB8AC3E}">
        <p14:creationId xmlns:p14="http://schemas.microsoft.com/office/powerpoint/2010/main" val="198220614"/>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4.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5.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6.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7.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8.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E413D6A-830F-443C-98F9-258FDED67EF5}">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516</TotalTime>
  <Words>3512</Words>
  <Application>Microsoft Office PowerPoint</Application>
  <PresentationFormat>Widescreen</PresentationFormat>
  <Paragraphs>451</Paragraphs>
  <Slides>24</Slides>
  <Notes>23</Notes>
  <HiddenSlides>0</HiddenSlides>
  <MMClips>0</MMClips>
  <ScaleCrop>false</ScaleCrop>
  <HeadingPairs>
    <vt:vector size="6" baseType="variant">
      <vt:variant>
        <vt:lpstr>Fonts Used</vt:lpstr>
      </vt:variant>
      <vt:variant>
        <vt:i4>11</vt:i4>
      </vt:variant>
      <vt:variant>
        <vt:lpstr>Theme</vt:lpstr>
      </vt:variant>
      <vt:variant>
        <vt:i4>8</vt:i4>
      </vt:variant>
      <vt:variant>
        <vt:lpstr>Slide Titles</vt:lpstr>
      </vt:variant>
      <vt:variant>
        <vt:i4>24</vt:i4>
      </vt:variant>
    </vt:vector>
  </HeadingPairs>
  <TitlesOfParts>
    <vt:vector size="43" baseType="lpstr">
      <vt:lpstr>Arial Unicode MS</vt:lpstr>
      <vt:lpstr>Inter</vt:lpstr>
      <vt:lpstr>Myriad Pro</vt:lpstr>
      <vt:lpstr>Arial</vt:lpstr>
      <vt:lpstr>Calibri</vt:lpstr>
      <vt:lpstr>Calibri Light</vt:lpstr>
      <vt:lpstr>Georgia</vt:lpstr>
      <vt:lpstr>Lucida Sans</vt:lpstr>
      <vt:lpstr>Open Sans</vt:lpstr>
      <vt:lpstr>Roboto Slab</vt:lpstr>
      <vt:lpstr>Times</vt:lpstr>
      <vt:lpstr>Office Theme</vt:lpstr>
      <vt:lpstr>UWTSD Title Page 1</vt:lpstr>
      <vt:lpstr>UWTSD Holding Page</vt:lpstr>
      <vt:lpstr>UWTSD Text 1</vt:lpstr>
      <vt:lpstr>UWTSD Text 2</vt:lpstr>
      <vt:lpstr>UWTSD Text 3</vt:lpstr>
      <vt:lpstr>UWTSD Text 4</vt:lpstr>
      <vt:lpstr>UWTSD Logo Variations place image in Background</vt:lpstr>
      <vt:lpstr> ECEY5010C: Ymchwil ar gyfer Dysgu  Darlith 2   Methodoleg   ECEY5010: Research for Learning Lecture 2 Methodology    </vt:lpstr>
      <vt:lpstr>Mathau o Ymchwil Gwreiddiol (Cynradd) Types of Primary Research</vt:lpstr>
      <vt:lpstr> Mathau o Ddulliau  Types of Methods </vt:lpstr>
      <vt:lpstr>Holiadur  Questionnaire</vt:lpstr>
      <vt:lpstr>Canlyniadau’r Holiadur Results of Questionnaire </vt:lpstr>
      <vt:lpstr>Gwerthuso Holiadur Evaluate Questionnaire</vt:lpstr>
      <vt:lpstr>Mathau o gwestiynau mewn holiaduron  Types of questions in questionnaires</vt:lpstr>
      <vt:lpstr>Wong Baker FACES Graddfa Graddio Poen  / Pain Rating Scale </vt:lpstr>
      <vt:lpstr>Cyfweliad  Interview</vt:lpstr>
      <vt:lpstr> Gwerthuso Cyfweliad Evaluate Interview </vt:lpstr>
      <vt:lpstr>Arsylwi Observation</vt:lpstr>
      <vt:lpstr>Arsylwi Observation</vt:lpstr>
      <vt:lpstr>Gwerthuso Arsylwi Evaluate Observation</vt:lpstr>
      <vt:lpstr>Pa fath o ddata?  What type of data?</vt:lpstr>
      <vt:lpstr>PowerPoint Presentation</vt:lpstr>
      <vt:lpstr>Pa fath o ddata?  What type of data?</vt:lpstr>
      <vt:lpstr>Effaith Halo a Hawthorne The Halo and Hawthorne effect</vt:lpstr>
      <vt:lpstr>Nid oes ymchwil perffaith  No research is perfect </vt:lpstr>
      <vt:lpstr>Nid oes ymchwil perffaith  No research is perfect </vt:lpstr>
      <vt:lpstr>Cwestiynau Ymchwil a Samplau Research Questions and Samples</vt:lpstr>
      <vt:lpstr>Samplu /Sampling</vt:lpstr>
      <vt:lpstr>Ansoddol a Meintiol  Qualitative and Quantitative</vt:lpstr>
      <vt:lpstr>Ansoddol a Meintiol             Qualitative and Quantitative</vt:lpstr>
      <vt:lpstr>Dulliau cymusg a Triongli  Mixed methods and Triangulation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Jessica Pitman</cp:lastModifiedBy>
  <cp:revision>241</cp:revision>
  <dcterms:created xsi:type="dcterms:W3CDTF">2022-07-11T13:19:46Z</dcterms:created>
  <dcterms:modified xsi:type="dcterms:W3CDTF">2024-09-16T19:34:37Z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