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281" r:id="rId6"/>
    <p:sldId id="293" r:id="rId7"/>
    <p:sldId id="294" r:id="rId8"/>
    <p:sldId id="290" r:id="rId9"/>
    <p:sldId id="292" r:id="rId10"/>
    <p:sldId id="282" r:id="rId11"/>
    <p:sldId id="283" r:id="rId12"/>
    <p:sldId id="285" r:id="rId13"/>
    <p:sldId id="286" r:id="rId14"/>
    <p:sldId id="284" r:id="rId15"/>
    <p:sldId id="291" r:id="rId16"/>
    <p:sldId id="287" r:id="rId17"/>
    <p:sldId id="288" r:id="rId18"/>
    <p:sldId id="295" r:id="rId19"/>
    <p:sldId id="296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105" y="5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9A401A-15FF-431A-B23A-67E3E3C860F1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640009-F439-4916-801E-BA2064851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0385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ationalcounsellingsociety.org/about-us/code-of-ethics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cp.co.uk/events-and-resources/ethics-and-standards/ethical-framework-for-the-counselling-professions/developing-the-new-ethical-framework-2018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9576" y="1844824"/>
            <a:ext cx="7992888" cy="3528392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PROFESSIONAL RELATIONSHIPS</a:t>
            </a:r>
            <a:br>
              <a:rPr lang="en-GB" sz="36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sz="36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ECHC5004</a:t>
            </a:r>
            <a:r>
              <a:rPr lang="en-US" sz="36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 </a:t>
            </a:r>
            <a:br>
              <a:rPr lang="en-US" sz="36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US" sz="36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WEEK 2</a:t>
            </a:r>
            <a:br>
              <a:rPr lang="en-US" sz="36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sz="36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/>
            </a:r>
            <a:br>
              <a:rPr lang="en-GB" sz="3600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sz="36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Module Lead – Ruth Groff</a:t>
            </a:r>
            <a:endParaRPr lang="en-GB" sz="36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3058" y="476673"/>
            <a:ext cx="6339606" cy="1584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Schedule for Today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Review of BACP Ethical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Framework – 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chemeClr val="tx2"/>
                </a:solidFill>
              </a:rPr>
              <a:t>Why </a:t>
            </a:r>
            <a:r>
              <a:rPr lang="en-GB" i="1" dirty="0" smtClean="0">
                <a:solidFill>
                  <a:schemeClr val="tx2"/>
                </a:solidFill>
              </a:rPr>
              <a:t>do we need to consider ethics? Or be guided by an ethical framework</a:t>
            </a:r>
            <a:r>
              <a:rPr lang="en-GB" i="1" dirty="0" smtClean="0">
                <a:solidFill>
                  <a:schemeClr val="tx2"/>
                </a:solidFill>
              </a:rPr>
              <a:t>?</a:t>
            </a:r>
          </a:p>
          <a:p>
            <a:pPr marL="0" indent="0">
              <a:buNone/>
            </a:pPr>
            <a:endParaRPr lang="en-GB" i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i="1" dirty="0" smtClean="0">
                <a:solidFill>
                  <a:schemeClr val="tx2"/>
                </a:solidFill>
              </a:rPr>
              <a:t>What is known? </a:t>
            </a:r>
            <a:endParaRPr lang="en-GB" i="1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7928" y="3068960"/>
            <a:ext cx="4524375" cy="331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151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2"/>
                </a:solidFill>
              </a:rPr>
              <a:t>Ethical Frameworks</a:t>
            </a:r>
            <a:endParaRPr lang="en-GB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BACP Ethical Framework 2018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National Counselling Society  - Code </a:t>
            </a:r>
            <a:r>
              <a:rPr lang="en-GB" dirty="0">
                <a:solidFill>
                  <a:schemeClr val="tx2"/>
                </a:solidFill>
              </a:rPr>
              <a:t>of Ethics  </a:t>
            </a:r>
            <a:r>
              <a:rPr lang="en-GB" dirty="0">
                <a:solidFill>
                  <a:schemeClr val="tx2"/>
                </a:solidFill>
                <a:hlinkClick r:id="rId2"/>
              </a:rPr>
              <a:t>https://www.nationalcounsellingsociety.org/about-us/code-of-ethics</a:t>
            </a:r>
            <a:r>
              <a:rPr lang="en-GB" dirty="0" smtClean="0">
                <a:solidFill>
                  <a:schemeClr val="tx2"/>
                </a:solidFill>
                <a:hlinkClick r:id="rId2"/>
              </a:rPr>
              <a:t>/</a:t>
            </a:r>
            <a:endParaRPr lang="en-GB" dirty="0" smtClean="0">
              <a:solidFill>
                <a:schemeClr val="tx2"/>
              </a:solidFill>
            </a:endParaRPr>
          </a:p>
          <a:p>
            <a:r>
              <a:rPr lang="en-GB" dirty="0" smtClean="0">
                <a:solidFill>
                  <a:schemeClr val="tx2"/>
                </a:solidFill>
              </a:rPr>
              <a:t>BPS Code of Ethics – Practice Guideline and  Code of Human Research Ethics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Others? 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06413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chemeClr val="tx2"/>
                </a:solidFill>
              </a:rPr>
              <a:t>Ethical Framework – Three Sections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70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- </a:t>
            </a:r>
            <a:r>
              <a:rPr lang="en-GB" b="1" dirty="0">
                <a:solidFill>
                  <a:schemeClr val="tx2"/>
                </a:solidFill>
              </a:rPr>
              <a:t>'Our commitment to clients</a:t>
            </a:r>
            <a:r>
              <a:rPr lang="en-GB" dirty="0">
                <a:solidFill>
                  <a:schemeClr val="tx2"/>
                </a:solidFill>
              </a:rPr>
              <a:t>' provides a summary of working to professional standards and building an ethical relationship</a:t>
            </a:r>
            <a:r>
              <a:rPr lang="en-GB" dirty="0">
                <a:solidFill>
                  <a:schemeClr val="tx2"/>
                </a:solidFill>
              </a:rPr>
              <a:t/>
            </a:r>
            <a:br>
              <a:rPr lang="en-GB" dirty="0">
                <a:solidFill>
                  <a:schemeClr val="tx2"/>
                </a:solidFill>
              </a:rPr>
            </a:br>
            <a:r>
              <a:rPr lang="en-GB" dirty="0">
                <a:solidFill>
                  <a:schemeClr val="tx2"/>
                </a:solidFill>
              </a:rPr>
              <a:t>- </a:t>
            </a:r>
            <a:r>
              <a:rPr lang="en-GB" b="1" dirty="0">
                <a:solidFill>
                  <a:schemeClr val="tx2"/>
                </a:solidFill>
              </a:rPr>
              <a:t>'Ethics' </a:t>
            </a:r>
            <a:r>
              <a:rPr lang="en-GB" dirty="0">
                <a:solidFill>
                  <a:schemeClr val="tx2"/>
                </a:solidFill>
              </a:rPr>
              <a:t>considers the values, principles and personal moral qualities that inform our work and underpin supervision</a:t>
            </a:r>
            <a:r>
              <a:rPr lang="en-GB" dirty="0">
                <a:solidFill>
                  <a:schemeClr val="tx2"/>
                </a:solidFill>
              </a:rPr>
              <a:t/>
            </a:r>
            <a:br>
              <a:rPr lang="en-GB" dirty="0">
                <a:solidFill>
                  <a:schemeClr val="tx2"/>
                </a:solidFill>
              </a:rPr>
            </a:br>
            <a:r>
              <a:rPr lang="en-GB" dirty="0">
                <a:solidFill>
                  <a:schemeClr val="tx2"/>
                </a:solidFill>
              </a:rPr>
              <a:t>- </a:t>
            </a:r>
            <a:r>
              <a:rPr lang="en-GB" b="1" dirty="0">
                <a:solidFill>
                  <a:schemeClr val="tx2"/>
                </a:solidFill>
              </a:rPr>
              <a:t>'Good practice'</a:t>
            </a:r>
            <a:r>
              <a:rPr lang="en-GB" dirty="0">
                <a:solidFill>
                  <a:schemeClr val="tx2"/>
                </a:solidFill>
              </a:rPr>
              <a:t> considers applying our commitment to clients and ethics to our practice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99598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2"/>
                </a:solidFill>
              </a:rPr>
              <a:t>2018 Ethical Framework (EF)</a:t>
            </a:r>
            <a:endParaRPr lang="en-GB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2"/>
            <a:ext cx="10887000" cy="427707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i="1" dirty="0" smtClean="0">
                <a:solidFill>
                  <a:schemeClr val="tx2"/>
                </a:solidFill>
              </a:rPr>
              <a:t>Information from - Counselling </a:t>
            </a:r>
            <a:r>
              <a:rPr lang="en-GB" i="1" dirty="0">
                <a:solidFill>
                  <a:schemeClr val="tx2"/>
                </a:solidFill>
              </a:rPr>
              <a:t>Tutor by Erin Stevens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3600" b="1" dirty="0">
                <a:solidFill>
                  <a:schemeClr val="tx2"/>
                </a:solidFill>
              </a:rPr>
              <a:t>Key Points</a:t>
            </a:r>
          </a:p>
          <a:p>
            <a:r>
              <a:rPr lang="en-GB" sz="3600" dirty="0">
                <a:solidFill>
                  <a:schemeClr val="tx2"/>
                </a:solidFill>
              </a:rPr>
              <a:t>Commitment to Clients</a:t>
            </a:r>
          </a:p>
          <a:p>
            <a:r>
              <a:rPr lang="en-GB" sz="3600" dirty="0">
                <a:solidFill>
                  <a:schemeClr val="tx2"/>
                </a:solidFill>
              </a:rPr>
              <a:t>Trainees</a:t>
            </a:r>
          </a:p>
          <a:p>
            <a:r>
              <a:rPr lang="en-GB" sz="3600" dirty="0">
                <a:solidFill>
                  <a:schemeClr val="tx2"/>
                </a:solidFill>
              </a:rPr>
              <a:t>Gender identity and sexual orientation</a:t>
            </a:r>
          </a:p>
          <a:p>
            <a:r>
              <a:rPr lang="en-GB" sz="3600" dirty="0">
                <a:solidFill>
                  <a:schemeClr val="tx2"/>
                </a:solidFill>
              </a:rPr>
              <a:t>Break, Ending, post therapy relationship with clients</a:t>
            </a:r>
          </a:p>
          <a:p>
            <a:r>
              <a:rPr lang="en-GB" sz="3600" dirty="0">
                <a:solidFill>
                  <a:schemeClr val="tx2"/>
                </a:solidFill>
              </a:rPr>
              <a:t>Supervision</a:t>
            </a:r>
          </a:p>
          <a:p>
            <a:r>
              <a:rPr lang="en-GB" sz="3600" dirty="0">
                <a:solidFill>
                  <a:schemeClr val="tx2"/>
                </a:solidFill>
              </a:rPr>
              <a:t>Working with Children and Young </a:t>
            </a:r>
            <a:r>
              <a:rPr lang="en-GB" sz="3600" dirty="0" smtClean="0">
                <a:solidFill>
                  <a:schemeClr val="tx2"/>
                </a:solidFill>
              </a:rPr>
              <a:t>People</a:t>
            </a:r>
            <a:endParaRPr lang="en-GB" sz="3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0730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2"/>
                </a:solidFill>
              </a:rPr>
              <a:t>Reminder</a:t>
            </a:r>
            <a:endParaRPr lang="en-GB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i="1" dirty="0" smtClean="0">
              <a:solidFill>
                <a:schemeClr val="tx2"/>
              </a:solidFill>
            </a:endParaRPr>
          </a:p>
          <a:p>
            <a:pPr marL="0" indent="0" algn="ctr">
              <a:buNone/>
            </a:pPr>
            <a:endParaRPr lang="en-GB" i="1" dirty="0" smtClean="0">
              <a:solidFill>
                <a:schemeClr val="tx2"/>
              </a:solidFill>
            </a:endParaRPr>
          </a:p>
          <a:p>
            <a:pPr marL="0" indent="0" algn="ctr">
              <a:buNone/>
            </a:pPr>
            <a:r>
              <a:rPr lang="en-GB" i="1" dirty="0" smtClean="0">
                <a:solidFill>
                  <a:schemeClr val="tx2"/>
                </a:solidFill>
              </a:rPr>
              <a:t>“ Living Document” </a:t>
            </a:r>
            <a:r>
              <a:rPr lang="en-GB" b="1" dirty="0" smtClean="0">
                <a:solidFill>
                  <a:schemeClr val="tx2"/>
                </a:solidFill>
              </a:rPr>
              <a:t>Tim Bond</a:t>
            </a:r>
          </a:p>
          <a:p>
            <a:endParaRPr lang="en-GB" i="1" dirty="0">
              <a:solidFill>
                <a:schemeClr val="tx2"/>
              </a:solidFill>
            </a:endParaRPr>
          </a:p>
          <a:p>
            <a:r>
              <a:rPr lang="en-GB" i="1" dirty="0" smtClean="0">
                <a:solidFill>
                  <a:schemeClr val="tx2"/>
                </a:solidFill>
              </a:rPr>
              <a:t>BACP EF is </a:t>
            </a:r>
            <a:r>
              <a:rPr lang="en-GB" i="1" dirty="0">
                <a:solidFill>
                  <a:schemeClr val="tx2"/>
                </a:solidFill>
              </a:rPr>
              <a:t>a document in </a:t>
            </a:r>
            <a:r>
              <a:rPr lang="en-GB" b="1" i="1" dirty="0">
                <a:solidFill>
                  <a:schemeClr val="tx2"/>
                </a:solidFill>
              </a:rPr>
              <a:t>constant evolution</a:t>
            </a:r>
            <a:r>
              <a:rPr lang="en-GB" b="1" i="1" dirty="0" smtClean="0">
                <a:solidFill>
                  <a:schemeClr val="tx2"/>
                </a:solidFill>
              </a:rPr>
              <a:t>;</a:t>
            </a:r>
            <a:r>
              <a:rPr lang="en-GB" i="1" dirty="0" smtClean="0">
                <a:solidFill>
                  <a:schemeClr val="tx2"/>
                </a:solidFill>
              </a:rPr>
              <a:t> </a:t>
            </a:r>
            <a:r>
              <a:rPr lang="en-GB" i="1" dirty="0">
                <a:solidFill>
                  <a:schemeClr val="tx2"/>
                </a:solidFill>
              </a:rPr>
              <a:t>it adapts to our changing profession and for this reason we can expect further updates in the years to </a:t>
            </a:r>
            <a:r>
              <a:rPr lang="en-GB" i="1" dirty="0" smtClean="0">
                <a:solidFill>
                  <a:schemeClr val="tx2"/>
                </a:solidFill>
              </a:rPr>
              <a:t>come.</a:t>
            </a:r>
            <a:endParaRPr lang="en-GB" i="1" dirty="0">
              <a:solidFill>
                <a:schemeClr val="tx2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116632"/>
            <a:ext cx="2381250" cy="321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1049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tx2"/>
                </a:solidFill>
              </a:rPr>
              <a:t>C</a:t>
            </a:r>
            <a:r>
              <a:rPr lang="en-GB" b="1" dirty="0" smtClean="0">
                <a:solidFill>
                  <a:schemeClr val="tx2"/>
                </a:solidFill>
              </a:rPr>
              <a:t>ommitment </a:t>
            </a:r>
            <a:r>
              <a:rPr lang="en-GB" b="1" dirty="0">
                <a:solidFill>
                  <a:schemeClr val="tx2"/>
                </a:solidFill>
              </a:rPr>
              <a:t>to </a:t>
            </a:r>
            <a:r>
              <a:rPr lang="en-GB" b="1" dirty="0" smtClean="0">
                <a:solidFill>
                  <a:schemeClr val="tx2"/>
                </a:solidFill>
              </a:rPr>
              <a:t>clients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349079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EF </a:t>
            </a:r>
            <a:r>
              <a:rPr lang="en-GB" dirty="0" smtClean="0">
                <a:solidFill>
                  <a:schemeClr val="tx2"/>
                </a:solidFill>
              </a:rPr>
              <a:t>a </a:t>
            </a:r>
            <a:r>
              <a:rPr lang="en-GB" dirty="0">
                <a:solidFill>
                  <a:schemeClr val="tx2"/>
                </a:solidFill>
              </a:rPr>
              <a:t>collaborative document which details the commitment that we, as practitioners have towards our </a:t>
            </a:r>
            <a:r>
              <a:rPr lang="en-GB" dirty="0" smtClean="0">
                <a:solidFill>
                  <a:schemeClr val="tx2"/>
                </a:solidFill>
              </a:rPr>
              <a:t>clients.</a:t>
            </a:r>
          </a:p>
          <a:p>
            <a:pPr marL="0" indent="0">
              <a:buNone/>
            </a:pPr>
            <a:endParaRPr lang="en-GB" dirty="0" smtClean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C</a:t>
            </a:r>
            <a:r>
              <a:rPr lang="en-GB" dirty="0" smtClean="0">
                <a:solidFill>
                  <a:schemeClr val="tx2"/>
                </a:solidFill>
              </a:rPr>
              <a:t>ommitment </a:t>
            </a:r>
            <a:r>
              <a:rPr lang="en-GB" dirty="0">
                <a:solidFill>
                  <a:schemeClr val="tx2"/>
                </a:solidFill>
              </a:rPr>
              <a:t>to putting our clients first, our responsibilities towards our clients, and particularly the duty to provide an “appropriate standard of service” are made explicit in the new framework.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0416" y="188640"/>
            <a:ext cx="2266950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5963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chemeClr val="tx2"/>
                </a:solidFill>
              </a:rPr>
              <a:t>Trainees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40768"/>
            <a:ext cx="10887000" cy="4896544"/>
          </a:xfrm>
        </p:spPr>
        <p:txBody>
          <a:bodyPr>
            <a:normAutofit/>
          </a:bodyPr>
          <a:lstStyle/>
          <a:p>
            <a:endParaRPr lang="en-GB" dirty="0" smtClean="0">
              <a:solidFill>
                <a:schemeClr val="tx2"/>
              </a:solidFill>
            </a:endParaRPr>
          </a:p>
          <a:p>
            <a:r>
              <a:rPr lang="en-GB" dirty="0" smtClean="0">
                <a:solidFill>
                  <a:schemeClr val="tx2"/>
                </a:solidFill>
              </a:rPr>
              <a:t>EF incorporates </a:t>
            </a:r>
            <a:r>
              <a:rPr lang="en-GB" dirty="0">
                <a:solidFill>
                  <a:schemeClr val="tx2"/>
                </a:solidFill>
              </a:rPr>
              <a:t>a section outlining the responsibilities of </a:t>
            </a:r>
            <a:r>
              <a:rPr lang="en-GB" b="1" dirty="0">
                <a:solidFill>
                  <a:schemeClr val="tx2"/>
                </a:solidFill>
              </a:rPr>
              <a:t>trainees</a:t>
            </a:r>
            <a:r>
              <a:rPr lang="en-GB" dirty="0">
                <a:solidFill>
                  <a:schemeClr val="tx2"/>
                </a:solidFill>
              </a:rPr>
              <a:t> in their work with clients, and also when working in an academic setting. </a:t>
            </a:r>
            <a:endParaRPr lang="en-GB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>
                <a:solidFill>
                  <a:schemeClr val="tx2"/>
                </a:solidFill>
              </a:rPr>
              <a:t>The </a:t>
            </a:r>
            <a:r>
              <a:rPr lang="en-GB" dirty="0">
                <a:solidFill>
                  <a:schemeClr val="tx2"/>
                </a:solidFill>
              </a:rPr>
              <a:t>responsibility to inform clients that you are still a therapist in training </a:t>
            </a:r>
            <a:r>
              <a:rPr lang="en-GB" i="1" dirty="0">
                <a:solidFill>
                  <a:schemeClr val="tx2"/>
                </a:solidFill>
              </a:rPr>
              <a:t>– </a:t>
            </a:r>
            <a:r>
              <a:rPr lang="en-GB" b="1" i="1" dirty="0">
                <a:solidFill>
                  <a:schemeClr val="tx2"/>
                </a:solidFill>
              </a:rPr>
              <a:t>this is about your integrity as a practitioner and the client’s right to be made fully aware of the service they are receiving</a:t>
            </a:r>
            <a:r>
              <a:rPr lang="en-GB" b="1" dirty="0" smtClean="0">
                <a:solidFill>
                  <a:schemeClr val="tx2"/>
                </a:solidFill>
              </a:rPr>
              <a:t>.</a:t>
            </a:r>
            <a:endParaRPr lang="en-GB" b="1" dirty="0">
              <a:solidFill>
                <a:schemeClr val="tx2"/>
              </a:solidFill>
            </a:endParaRPr>
          </a:p>
        </p:txBody>
      </p:sp>
      <p:sp>
        <p:nvSpPr>
          <p:cNvPr id="4" name="AutoShape 2" descr="Image result for images of integrity"/>
          <p:cNvSpPr>
            <a:spLocks noChangeAspect="1" noChangeArrowheads="1"/>
          </p:cNvSpPr>
          <p:nvPr/>
        </p:nvSpPr>
        <p:spPr bwMode="auto">
          <a:xfrm>
            <a:off x="63500" y="-754063"/>
            <a:ext cx="1314450" cy="158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Image result for images of integrity"/>
          <p:cNvSpPr>
            <a:spLocks noChangeAspect="1" noChangeArrowheads="1"/>
          </p:cNvSpPr>
          <p:nvPr/>
        </p:nvSpPr>
        <p:spPr bwMode="auto">
          <a:xfrm>
            <a:off x="215900" y="-601663"/>
            <a:ext cx="1314450" cy="158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0016" y="188912"/>
            <a:ext cx="4968552" cy="1739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6283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548680"/>
            <a:ext cx="10972800" cy="554461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EF outlines recordings </a:t>
            </a:r>
            <a:r>
              <a:rPr lang="en-GB" dirty="0">
                <a:solidFill>
                  <a:schemeClr val="tx2"/>
                </a:solidFill>
              </a:rPr>
              <a:t>or case study documentation of client material should be made only with client permission, or where the details have been anonymised so as to be completely unrecognisable</a:t>
            </a:r>
            <a:r>
              <a:rPr lang="en-GB" dirty="0" smtClean="0">
                <a:solidFill>
                  <a:schemeClr val="tx2"/>
                </a:solidFill>
              </a:rPr>
              <a:t>.</a:t>
            </a:r>
          </a:p>
          <a:p>
            <a:endParaRPr lang="en-GB" dirty="0" smtClean="0">
              <a:solidFill>
                <a:schemeClr val="tx2"/>
              </a:solidFill>
            </a:endParaRPr>
          </a:p>
          <a:p>
            <a:r>
              <a:rPr lang="en-GB" dirty="0" smtClean="0">
                <a:solidFill>
                  <a:schemeClr val="tx2"/>
                </a:solidFill>
              </a:rPr>
              <a:t>Trainees </a:t>
            </a:r>
            <a:r>
              <a:rPr lang="en-GB" dirty="0">
                <a:solidFill>
                  <a:schemeClr val="tx2"/>
                </a:solidFill>
              </a:rPr>
              <a:t>are also reminded that they are responsible for their own practice, </a:t>
            </a:r>
            <a:r>
              <a:rPr lang="en-GB" b="1" i="1" dirty="0">
                <a:solidFill>
                  <a:schemeClr val="tx2"/>
                </a:solidFill>
              </a:rPr>
              <a:t>including working within their competence </a:t>
            </a:r>
            <a:r>
              <a:rPr lang="en-GB" dirty="0">
                <a:solidFill>
                  <a:schemeClr val="tx2"/>
                </a:solidFill>
              </a:rPr>
              <a:t>and promptly raising any issues with their placement, supervisor and/or training provider as </a:t>
            </a:r>
            <a:r>
              <a:rPr lang="en-GB" dirty="0" smtClean="0">
                <a:solidFill>
                  <a:schemeClr val="tx2"/>
                </a:solidFill>
              </a:rPr>
              <a:t>appropriate.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13396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tx2"/>
                </a:solidFill>
              </a:rPr>
              <a:t>Gender identity and sexual orientation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2"/>
                </a:solidFill>
              </a:rPr>
              <a:t>The </a:t>
            </a:r>
            <a:r>
              <a:rPr lang="en-GB" dirty="0">
                <a:solidFill>
                  <a:schemeClr val="tx2"/>
                </a:solidFill>
              </a:rPr>
              <a:t>BACP make explicit that the profession upholds the value that all gender and sexual identities are equal, and that </a:t>
            </a:r>
            <a:r>
              <a:rPr lang="en-GB" b="1" dirty="0">
                <a:solidFill>
                  <a:schemeClr val="tx2"/>
                </a:solidFill>
              </a:rPr>
              <a:t>we reject so-called ‘conversion therapy’,</a:t>
            </a:r>
            <a:r>
              <a:rPr lang="en-GB" dirty="0">
                <a:solidFill>
                  <a:schemeClr val="tx2"/>
                </a:solidFill>
              </a:rPr>
              <a:t> never seeking to suppress or change anybody’s sexual or gender identity.</a:t>
            </a:r>
          </a:p>
        </p:txBody>
      </p:sp>
    </p:spTree>
    <p:extLst>
      <p:ext uri="{BB962C8B-B14F-4D97-AF65-F5344CB8AC3E}">
        <p14:creationId xmlns:p14="http://schemas.microsoft.com/office/powerpoint/2010/main" val="40363756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solidFill>
                  <a:schemeClr val="tx2"/>
                </a:solidFill>
              </a:rPr>
              <a:t>Breaks, endings and post-therapy relationships with </a:t>
            </a:r>
            <a:r>
              <a:rPr lang="en-GB" sz="3200" b="1" dirty="0">
                <a:solidFill>
                  <a:schemeClr val="tx2"/>
                </a:solidFill>
              </a:rPr>
              <a:t>clients</a:t>
            </a:r>
            <a:endParaRPr lang="en-GB" sz="32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7368" y="1600200"/>
            <a:ext cx="11305256" cy="46371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>
                <a:solidFill>
                  <a:schemeClr val="tx2"/>
                </a:solidFill>
              </a:rPr>
              <a:t>The </a:t>
            </a:r>
            <a:r>
              <a:rPr lang="en-GB" sz="2600" dirty="0">
                <a:solidFill>
                  <a:schemeClr val="tx2"/>
                </a:solidFill>
              </a:rPr>
              <a:t>BACP </a:t>
            </a:r>
            <a:r>
              <a:rPr lang="en-GB" sz="2600" dirty="0">
                <a:solidFill>
                  <a:schemeClr val="tx2"/>
                </a:solidFill>
              </a:rPr>
              <a:t>EF provides </a:t>
            </a:r>
            <a:r>
              <a:rPr lang="en-GB" sz="2600" dirty="0">
                <a:solidFill>
                  <a:schemeClr val="tx2"/>
                </a:solidFill>
              </a:rPr>
              <a:t>detailed guidance around how we manage endings with our </a:t>
            </a:r>
            <a:r>
              <a:rPr lang="en-GB" sz="2600" dirty="0">
                <a:solidFill>
                  <a:schemeClr val="tx2"/>
                </a:solidFill>
              </a:rPr>
              <a:t>clients</a:t>
            </a:r>
            <a:r>
              <a:rPr lang="en-GB" sz="2600" dirty="0" smtClean="0">
                <a:solidFill>
                  <a:schemeClr val="tx2"/>
                </a:solidFill>
              </a:rPr>
              <a:t>.</a:t>
            </a:r>
          </a:p>
          <a:p>
            <a:pPr marL="0" indent="0">
              <a:buNone/>
            </a:pPr>
            <a:endParaRPr lang="en-GB" sz="2600" dirty="0">
              <a:solidFill>
                <a:schemeClr val="tx2"/>
              </a:solidFill>
            </a:endParaRPr>
          </a:p>
          <a:p>
            <a:r>
              <a:rPr lang="en-GB" sz="2800" dirty="0">
                <a:solidFill>
                  <a:schemeClr val="tx2"/>
                </a:solidFill>
              </a:rPr>
              <a:t>Responsibility </a:t>
            </a:r>
            <a:r>
              <a:rPr lang="en-GB" sz="2800" dirty="0">
                <a:solidFill>
                  <a:schemeClr val="tx2"/>
                </a:solidFill>
              </a:rPr>
              <a:t>to discuss time-limitations at the contracting stage, give appropriate notice of breaks and changes to the therapy frame (including termination) and to manage endings empathically, in a way which </a:t>
            </a:r>
            <a:r>
              <a:rPr lang="en-GB" sz="2800" dirty="0">
                <a:solidFill>
                  <a:schemeClr val="tx2"/>
                </a:solidFill>
              </a:rPr>
              <a:t>minimises disruption </a:t>
            </a:r>
            <a:r>
              <a:rPr lang="en-GB" sz="2800" dirty="0">
                <a:solidFill>
                  <a:schemeClr val="tx2"/>
                </a:solidFill>
              </a:rPr>
              <a:t>for the </a:t>
            </a:r>
            <a:r>
              <a:rPr lang="en-GB" sz="2800" dirty="0">
                <a:solidFill>
                  <a:schemeClr val="tx2"/>
                </a:solidFill>
              </a:rPr>
              <a:t>client.</a:t>
            </a:r>
          </a:p>
          <a:p>
            <a:pPr marL="0" indent="0">
              <a:buNone/>
            </a:pPr>
            <a:endParaRPr lang="en-GB" sz="3800" dirty="0"/>
          </a:p>
        </p:txBody>
      </p:sp>
    </p:spTree>
    <p:extLst>
      <p:ext uri="{BB962C8B-B14F-4D97-AF65-F5344CB8AC3E}">
        <p14:creationId xmlns:p14="http://schemas.microsoft.com/office/powerpoint/2010/main" val="2170649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49309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Provision also must be in place for an unexpected incapacitation or death of a therapist, so the client can be informed of the unplanned ending ethically and maintaining confidentiality</a:t>
            </a:r>
            <a:r>
              <a:rPr lang="en-GB" dirty="0" smtClean="0">
                <a:solidFill>
                  <a:schemeClr val="tx2"/>
                </a:solidFill>
              </a:rPr>
              <a:t>.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The </a:t>
            </a:r>
            <a:r>
              <a:rPr lang="en-GB" dirty="0" smtClean="0">
                <a:solidFill>
                  <a:schemeClr val="tx2"/>
                </a:solidFill>
              </a:rPr>
              <a:t>EF </a:t>
            </a:r>
            <a:r>
              <a:rPr lang="en-GB" dirty="0">
                <a:solidFill>
                  <a:schemeClr val="tx2"/>
                </a:solidFill>
              </a:rPr>
              <a:t>also provides guidance on exercising appropriate caution when forming relationships with former clients after termination, and avoiding </a:t>
            </a:r>
            <a:r>
              <a:rPr lang="en-GB" dirty="0" smtClean="0">
                <a:solidFill>
                  <a:schemeClr val="tx2"/>
                </a:solidFill>
              </a:rPr>
              <a:t>harm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034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chemeClr val="tx2"/>
                </a:solidFill>
              </a:rPr>
              <a:t>Supervision</a:t>
            </a:r>
            <a:br>
              <a:rPr lang="en-GB" sz="3600" b="1" dirty="0">
                <a:solidFill>
                  <a:schemeClr val="tx2"/>
                </a:solidFill>
              </a:rPr>
            </a:br>
            <a:r>
              <a:rPr lang="en-GB" sz="2200" dirty="0">
                <a:solidFill>
                  <a:schemeClr val="tx2"/>
                </a:solidFill>
              </a:rPr>
              <a:t>EF details around the responsibilities of both supervisors and supervisees in the supervisory process</a:t>
            </a:r>
            <a:endParaRPr lang="en-GB" sz="22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781127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Supervisors </a:t>
            </a:r>
            <a:r>
              <a:rPr lang="en-GB" dirty="0">
                <a:solidFill>
                  <a:schemeClr val="tx2"/>
                </a:solidFill>
              </a:rPr>
              <a:t>of trainees are advised that they should take a </a:t>
            </a:r>
            <a:r>
              <a:rPr lang="en-GB" b="1" i="1" dirty="0">
                <a:solidFill>
                  <a:schemeClr val="tx2"/>
                </a:solidFill>
              </a:rPr>
              <a:t>proactive</a:t>
            </a:r>
            <a:r>
              <a:rPr lang="en-GB" dirty="0">
                <a:solidFill>
                  <a:schemeClr val="tx2"/>
                </a:solidFill>
              </a:rPr>
              <a:t> role in interacting with placement providers and ensuring that their supervisees are providing an appropriate professional service to clients</a:t>
            </a:r>
            <a:r>
              <a:rPr lang="en-GB" dirty="0" smtClean="0">
                <a:solidFill>
                  <a:schemeClr val="tx2"/>
                </a:solidFill>
              </a:rPr>
              <a:t>.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EF </a:t>
            </a:r>
            <a:r>
              <a:rPr lang="en-GB" dirty="0" smtClean="0">
                <a:solidFill>
                  <a:schemeClr val="tx2"/>
                </a:solidFill>
              </a:rPr>
              <a:t>emphasises </a:t>
            </a:r>
            <a:r>
              <a:rPr lang="en-GB" dirty="0">
                <a:solidFill>
                  <a:schemeClr val="tx2"/>
                </a:solidFill>
              </a:rPr>
              <a:t>the </a:t>
            </a:r>
            <a:r>
              <a:rPr lang="en-GB" b="1" dirty="0">
                <a:solidFill>
                  <a:schemeClr val="tx2"/>
                </a:solidFill>
              </a:rPr>
              <a:t>importance of </a:t>
            </a:r>
            <a:r>
              <a:rPr lang="en-GB" b="1" i="1" dirty="0">
                <a:solidFill>
                  <a:schemeClr val="tx2"/>
                </a:solidFill>
              </a:rPr>
              <a:t>supervisees </a:t>
            </a:r>
            <a:r>
              <a:rPr lang="en-GB" dirty="0">
                <a:solidFill>
                  <a:schemeClr val="tx2"/>
                </a:solidFill>
              </a:rPr>
              <a:t>speaking openly and honestly with their supervisors, and not withholding in areas which feel more difficult to explore.</a:t>
            </a:r>
            <a:br>
              <a:rPr lang="en-GB" dirty="0">
                <a:solidFill>
                  <a:schemeClr val="tx2"/>
                </a:solidFill>
              </a:rPr>
            </a:br>
            <a:r>
              <a:rPr lang="en-GB" dirty="0">
                <a:solidFill>
                  <a:schemeClr val="tx2"/>
                </a:solidFill>
              </a:rPr>
              <a:t>It is through deep and honest exploration that we can highlight any difficulties, and ensure we are working in service of our clients.</a:t>
            </a:r>
          </a:p>
        </p:txBody>
      </p:sp>
    </p:spTree>
    <p:extLst>
      <p:ext uri="{BB962C8B-B14F-4D97-AF65-F5344CB8AC3E}">
        <p14:creationId xmlns:p14="http://schemas.microsoft.com/office/powerpoint/2010/main" val="2866202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tx2"/>
                </a:solidFill>
              </a:rPr>
              <a:t>Working with children and young </a:t>
            </a:r>
            <a:r>
              <a:rPr lang="en-GB" b="1" dirty="0" smtClean="0">
                <a:solidFill>
                  <a:schemeClr val="tx2"/>
                </a:solidFill>
              </a:rPr>
              <a:t>people</a:t>
            </a:r>
            <a:endParaRPr lang="en-GB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i="1" dirty="0">
                <a:solidFill>
                  <a:schemeClr val="tx2"/>
                </a:solidFill>
              </a:rPr>
              <a:t>New </a:t>
            </a:r>
            <a:r>
              <a:rPr lang="en-GB" sz="3000" i="1" dirty="0">
                <a:solidFill>
                  <a:schemeClr val="tx2"/>
                </a:solidFill>
              </a:rPr>
              <a:t>guidance around working with children and young </a:t>
            </a:r>
            <a:r>
              <a:rPr lang="en-GB" sz="3000" i="1" dirty="0">
                <a:solidFill>
                  <a:schemeClr val="tx2"/>
                </a:solidFill>
              </a:rPr>
              <a:t>people.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This </a:t>
            </a:r>
            <a:r>
              <a:rPr lang="en-GB" dirty="0">
                <a:solidFill>
                  <a:schemeClr val="tx2"/>
                </a:solidFill>
              </a:rPr>
              <a:t>includes making </a:t>
            </a:r>
            <a:r>
              <a:rPr lang="en-GB" b="1" i="1" dirty="0">
                <a:solidFill>
                  <a:schemeClr val="tx2"/>
                </a:solidFill>
              </a:rPr>
              <a:t>appropriate judgements about informed consent</a:t>
            </a:r>
            <a:r>
              <a:rPr lang="en-GB" dirty="0">
                <a:solidFill>
                  <a:schemeClr val="tx2"/>
                </a:solidFill>
              </a:rPr>
              <a:t>, as well as having the </a:t>
            </a:r>
            <a:r>
              <a:rPr lang="en-GB" b="1" i="1" dirty="0">
                <a:solidFill>
                  <a:schemeClr val="tx2"/>
                </a:solidFill>
              </a:rPr>
              <a:t>specific skills </a:t>
            </a:r>
            <a:r>
              <a:rPr lang="en-GB" dirty="0">
                <a:solidFill>
                  <a:schemeClr val="tx2"/>
                </a:solidFill>
              </a:rPr>
              <a:t>and knowledge required for working with children, a sound knowledge of the </a:t>
            </a:r>
            <a:r>
              <a:rPr lang="en-GB" b="1" i="1" dirty="0">
                <a:solidFill>
                  <a:schemeClr val="tx2"/>
                </a:solidFill>
              </a:rPr>
              <a:t>specific laws </a:t>
            </a:r>
            <a:r>
              <a:rPr lang="en-GB" dirty="0">
                <a:solidFill>
                  <a:schemeClr val="tx2"/>
                </a:solidFill>
              </a:rPr>
              <a:t>around working with the client group, and an understanding of </a:t>
            </a:r>
            <a:r>
              <a:rPr lang="en-GB" b="1" i="1" dirty="0">
                <a:solidFill>
                  <a:schemeClr val="tx2"/>
                </a:solidFill>
              </a:rPr>
              <a:t>cultural differences </a:t>
            </a:r>
            <a:r>
              <a:rPr lang="en-GB" dirty="0">
                <a:solidFill>
                  <a:schemeClr val="tx2"/>
                </a:solidFill>
              </a:rPr>
              <a:t>which may be relevant to the 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58424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2344" y="0"/>
            <a:ext cx="2742555" cy="492698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2"/>
                </a:solidFill>
              </a:rPr>
              <a:t>Challenges</a:t>
            </a:r>
            <a:endParaRPr lang="en-GB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What are your experiences thus far?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What may be some challenges that you will encounter?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What do you need to know?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What would you like to know?  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  <a:hlinkClick r:id="rId3"/>
              </a:rPr>
              <a:t>https://www.bacp.co.uk/events-and-resources/ethics-and-standards/ethical-framework-for-the-counselling-professions/developing-the-new-ethical-framework-2018</a:t>
            </a:r>
            <a:r>
              <a:rPr lang="en-GB" dirty="0" smtClean="0">
                <a:solidFill>
                  <a:schemeClr val="tx2"/>
                </a:solidFill>
                <a:hlinkClick r:id="rId3"/>
              </a:rPr>
              <a:t>/</a:t>
            </a:r>
            <a:endParaRPr lang="en-GB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dirty="0" smtClean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40463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Next Week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chemeClr val="tx2"/>
                </a:solidFill>
              </a:rPr>
              <a:t>Professional Practice and Confidentiality </a:t>
            </a:r>
          </a:p>
          <a:p>
            <a:endParaRPr lang="en-GB" b="1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b="1" dirty="0" smtClean="0">
                <a:solidFill>
                  <a:schemeClr val="tx2"/>
                </a:solidFill>
              </a:rPr>
              <a:t>Good Practice in Action 014 Legal Resource – BACP Website</a:t>
            </a:r>
          </a:p>
          <a:p>
            <a:pPr marL="0" indent="0">
              <a:buNone/>
            </a:pPr>
            <a:r>
              <a:rPr lang="en-GB" b="1" i="1" dirty="0" smtClean="0">
                <a:solidFill>
                  <a:srgbClr val="0070C0"/>
                </a:solidFill>
              </a:rPr>
              <a:t>‘Managing </a:t>
            </a:r>
            <a:r>
              <a:rPr lang="en-GB" b="1" i="1" dirty="0">
                <a:solidFill>
                  <a:srgbClr val="0070C0"/>
                </a:solidFill>
              </a:rPr>
              <a:t>confidentiality within the counselling </a:t>
            </a:r>
            <a:r>
              <a:rPr lang="en-GB" b="1" i="1" dirty="0" smtClean="0">
                <a:solidFill>
                  <a:srgbClr val="0070C0"/>
                </a:solidFill>
              </a:rPr>
              <a:t>professions’</a:t>
            </a:r>
          </a:p>
          <a:p>
            <a:pPr marL="0" indent="0">
              <a:buNone/>
            </a:pPr>
            <a:endParaRPr lang="en-GB" b="1" i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Ethical Framework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Other resources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47768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1011</TotalTime>
  <Words>701</Words>
  <Application>Microsoft Office PowerPoint</Application>
  <PresentationFormat>Widescreen</PresentationFormat>
  <Paragraphs>71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Myriad Pro</vt:lpstr>
      <vt:lpstr>20140311PresentationUWTSDTemplate</vt:lpstr>
      <vt:lpstr>PROFESSIONAL RELATIONSHIPS ECHC5004  WEEK 2  Module Lead – Ruth Groff</vt:lpstr>
      <vt:lpstr>Schedule for Today</vt:lpstr>
      <vt:lpstr>Ethical Frameworks</vt:lpstr>
      <vt:lpstr>Ethical Framework – Three Sections</vt:lpstr>
      <vt:lpstr>2018 Ethical Framework (EF)</vt:lpstr>
      <vt:lpstr>Reminder</vt:lpstr>
      <vt:lpstr>Commitment to clients</vt:lpstr>
      <vt:lpstr>Trainees</vt:lpstr>
      <vt:lpstr>PowerPoint Presentation</vt:lpstr>
      <vt:lpstr>Gender identity and sexual orientation</vt:lpstr>
      <vt:lpstr>Breaks, endings and post-therapy relationships with clients</vt:lpstr>
      <vt:lpstr>PowerPoint Presentation</vt:lpstr>
      <vt:lpstr>Supervision EF details around the responsibilities of both supervisors and supervisees in the supervisory process</vt:lpstr>
      <vt:lpstr>Working with children and young people</vt:lpstr>
      <vt:lpstr>Challenges</vt:lpstr>
      <vt:lpstr>Next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Ruth Groff</cp:lastModifiedBy>
  <cp:revision>66</cp:revision>
  <dcterms:created xsi:type="dcterms:W3CDTF">2015-04-14T15:21:28Z</dcterms:created>
  <dcterms:modified xsi:type="dcterms:W3CDTF">2019-10-05T11:38:22Z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