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9" r:id="rId4"/>
    <p:sldId id="260" r:id="rId5"/>
    <p:sldId id="262" r:id="rId6"/>
    <p:sldId id="263" r:id="rId7"/>
    <p:sldId id="264" r:id="rId8"/>
    <p:sldId id="258"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32C98A-3F47-4436-956D-425913DFA2CB}" v="3022" dt="2022-05-13T15:50:50.424"/>
    <p1510:client id="{ED181F12-27A3-5DBB-9A2E-1553184AAFC8}" v="40" dt="2022-05-13T15:56:13.1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03645-DCFE-47FC-8A66-F9A45A422ED9}"/>
              </a:ext>
            </a:extLst>
          </p:cNvPr>
          <p:cNvSpPr>
            <a:spLocks noGrp="1"/>
          </p:cNvSpPr>
          <p:nvPr>
            <p:ph type="ctrTitle"/>
          </p:nvPr>
        </p:nvSpPr>
        <p:spPr>
          <a:xfrm>
            <a:off x="3221150" y="1247140"/>
            <a:ext cx="7891760" cy="3450844"/>
          </a:xfrm>
        </p:spPr>
        <p:txBody>
          <a:bodyPr anchor="t"/>
          <a:lstStyle>
            <a:lvl1pPr algn="l">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AD509FA-7BD7-4D45-998F-0E43038F179C}"/>
              </a:ext>
            </a:extLst>
          </p:cNvPr>
          <p:cNvSpPr>
            <a:spLocks noGrp="1"/>
          </p:cNvSpPr>
          <p:nvPr>
            <p:ph type="subTitle" idx="1"/>
          </p:nvPr>
        </p:nvSpPr>
        <p:spPr>
          <a:xfrm>
            <a:off x="3221150" y="4818126"/>
            <a:ext cx="7891760" cy="1268984"/>
          </a:xfrm>
        </p:spPr>
        <p:txBody>
          <a:bodyPr anchor="b"/>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9" name="Rectangle 8">
            <a:extLst>
              <a:ext uri="{FF2B5EF4-FFF2-40B4-BE49-F238E27FC236}">
                <a16:creationId xmlns:a16="http://schemas.microsoft.com/office/drawing/2014/main" id="{2D03A0B2-4A2F-D846-A5E6-FB7CB9A031F7}"/>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7F573F1D-73A7-FB41-BCAD-FC9AA7DEF4F5}"/>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7" name="Date Placeholder 6">
            <a:extLst>
              <a:ext uri="{FF2B5EF4-FFF2-40B4-BE49-F238E27FC236}">
                <a16:creationId xmlns:a16="http://schemas.microsoft.com/office/drawing/2014/main" id="{DDCFA51C-E4FE-4BF2-A2DD-E32DE57D8AD0}"/>
              </a:ext>
            </a:extLst>
          </p:cNvPr>
          <p:cNvSpPr>
            <a:spLocks noGrp="1"/>
          </p:cNvSpPr>
          <p:nvPr>
            <p:ph type="dt" sz="half" idx="10"/>
          </p:nvPr>
        </p:nvSpPr>
        <p:spPr/>
        <p:txBody>
          <a:bodyPr/>
          <a:lstStyle/>
          <a:p>
            <a:pPr algn="r"/>
            <a:fld id="{1449AA12-8195-4182-A7AC-2E7E59DFBDAF}" type="datetimeFigureOut">
              <a:rPr lang="en-US" smtClean="0"/>
              <a:pPr algn="r"/>
              <a:t>5/13/2022</a:t>
            </a:fld>
            <a:endParaRPr lang="en-US"/>
          </a:p>
        </p:txBody>
      </p:sp>
      <p:sp>
        <p:nvSpPr>
          <p:cNvPr id="8" name="Footer Placeholder 7">
            <a:extLst>
              <a:ext uri="{FF2B5EF4-FFF2-40B4-BE49-F238E27FC236}">
                <a16:creationId xmlns:a16="http://schemas.microsoft.com/office/drawing/2014/main" id="{5A438448-FC2D-4A2F-B7C0-04AC50311EAA}"/>
              </a:ext>
            </a:extLst>
          </p:cNvPr>
          <p:cNvSpPr>
            <a:spLocks noGrp="1"/>
          </p:cNvSpPr>
          <p:nvPr>
            <p:ph type="ftr" sz="quarter" idx="11"/>
          </p:nvPr>
        </p:nvSpPr>
        <p:spPr>
          <a:xfrm>
            <a:off x="3221150" y="6292850"/>
            <a:ext cx="4114800" cy="365125"/>
          </a:xfrm>
        </p:spPr>
        <p:txBody>
          <a:bodyPr/>
          <a:lstStyle/>
          <a:p>
            <a:pPr algn="l"/>
            <a:endParaRPr lang="en-US" dirty="0"/>
          </a:p>
        </p:txBody>
      </p:sp>
      <p:sp>
        <p:nvSpPr>
          <p:cNvPr id="11" name="Slide Number Placeholder 10">
            <a:extLst>
              <a:ext uri="{FF2B5EF4-FFF2-40B4-BE49-F238E27FC236}">
                <a16:creationId xmlns:a16="http://schemas.microsoft.com/office/drawing/2014/main" id="{3B07C67E-EAD9-47D8-9559-4E091BC03BA8}"/>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38683904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C5DD8-8608-4B55-96D8-0AB848C028C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8A3CC0B-7B21-422D-937D-FBD49EE9397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A0EAFA-89BC-43E9-8EB9-B6B3CD136E43}"/>
              </a:ext>
            </a:extLst>
          </p:cNvPr>
          <p:cNvSpPr>
            <a:spLocks noGrp="1"/>
          </p:cNvSpPr>
          <p:nvPr>
            <p:ph type="dt" sz="half" idx="10"/>
          </p:nvPr>
        </p:nvSpPr>
        <p:spPr/>
        <p:txBody>
          <a:bodyPr/>
          <a:lstStyle/>
          <a:p>
            <a:fld id="{1449AA12-8195-4182-A7AC-2E7E59DFBDAF}" type="datetimeFigureOut">
              <a:rPr lang="en-US" smtClean="0"/>
              <a:t>5/13/2022</a:t>
            </a:fld>
            <a:endParaRPr lang="en-US"/>
          </a:p>
        </p:txBody>
      </p:sp>
      <p:sp>
        <p:nvSpPr>
          <p:cNvPr id="5" name="Footer Placeholder 4">
            <a:extLst>
              <a:ext uri="{FF2B5EF4-FFF2-40B4-BE49-F238E27FC236}">
                <a16:creationId xmlns:a16="http://schemas.microsoft.com/office/drawing/2014/main" id="{A3850944-70C2-487F-A102-58CDFB94C3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77B7B8-A972-455E-9D8C-9B8026A5306D}"/>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51" name="Rectangle 50">
            <a:extLst>
              <a:ext uri="{FF2B5EF4-FFF2-40B4-BE49-F238E27FC236}">
                <a16:creationId xmlns:a16="http://schemas.microsoft.com/office/drawing/2014/main" id="{CCC95119-6D9D-3542-9E0E-4171B33DC9C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EFC92F19-7317-314C-81B7-43B8B687F4E4}"/>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60859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087F2-AA0E-4F0C-9AD6-2353021573D7}"/>
              </a:ext>
            </a:extLst>
          </p:cNvPr>
          <p:cNvSpPr>
            <a:spLocks noGrp="1"/>
          </p:cNvSpPr>
          <p:nvPr>
            <p:ph type="title"/>
          </p:nvPr>
        </p:nvSpPr>
        <p:spPr>
          <a:xfrm>
            <a:off x="3221150" y="1251674"/>
            <a:ext cx="7891760" cy="2914688"/>
          </a:xfrm>
        </p:spPr>
        <p:txBody>
          <a:bodyPr anchor="t"/>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7937807-96B8-4061-A845-1287216BF53B}"/>
              </a:ext>
            </a:extLst>
          </p:cNvPr>
          <p:cNvSpPr>
            <a:spLocks noGrp="1"/>
          </p:cNvSpPr>
          <p:nvPr>
            <p:ph type="body" idx="1"/>
          </p:nvPr>
        </p:nvSpPr>
        <p:spPr>
          <a:xfrm>
            <a:off x="3221150" y="4818126"/>
            <a:ext cx="7891760" cy="1271524"/>
          </a:xfrm>
        </p:spPr>
        <p:txBody>
          <a:bodyPr anchor="b"/>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32AF346-9503-4767-BCB4-84B823E27419}"/>
              </a:ext>
            </a:extLst>
          </p:cNvPr>
          <p:cNvSpPr>
            <a:spLocks noGrp="1"/>
          </p:cNvSpPr>
          <p:nvPr>
            <p:ph type="dt" sz="half" idx="10"/>
          </p:nvPr>
        </p:nvSpPr>
        <p:spPr/>
        <p:txBody>
          <a:bodyPr/>
          <a:lstStyle/>
          <a:p>
            <a:fld id="{1449AA12-8195-4182-A7AC-2E7E59DFBDAF}" type="datetimeFigureOut">
              <a:rPr lang="en-US" smtClean="0"/>
              <a:t>5/13/2022</a:t>
            </a:fld>
            <a:endParaRPr lang="en-US"/>
          </a:p>
        </p:txBody>
      </p:sp>
      <p:sp>
        <p:nvSpPr>
          <p:cNvPr id="5" name="Footer Placeholder 4">
            <a:extLst>
              <a:ext uri="{FF2B5EF4-FFF2-40B4-BE49-F238E27FC236}">
                <a16:creationId xmlns:a16="http://schemas.microsoft.com/office/drawing/2014/main" id="{5259605B-A39D-4BEE-B46F-16CF13FA0BA7}"/>
              </a:ext>
            </a:extLst>
          </p:cNvPr>
          <p:cNvSpPr>
            <a:spLocks noGrp="1"/>
          </p:cNvSpPr>
          <p:nvPr>
            <p:ph type="ftr" sz="quarter" idx="11"/>
          </p:nvPr>
        </p:nvSpPr>
        <p:spPr>
          <a:xfrm>
            <a:off x="3221150" y="6292850"/>
            <a:ext cx="4114800" cy="365125"/>
          </a:xfrm>
        </p:spPr>
        <p:txBody>
          <a:bodyPr/>
          <a:lstStyle/>
          <a:p>
            <a:endParaRPr lang="en-US"/>
          </a:p>
        </p:txBody>
      </p:sp>
      <p:sp>
        <p:nvSpPr>
          <p:cNvPr id="6" name="Slide Number Placeholder 5">
            <a:extLst>
              <a:ext uri="{FF2B5EF4-FFF2-40B4-BE49-F238E27FC236}">
                <a16:creationId xmlns:a16="http://schemas.microsoft.com/office/drawing/2014/main" id="{2575834A-942D-410B-A430-43F9E01FC5F9}"/>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4AD199D5-C485-D449-9804-F755E0907B51}"/>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4290D1A7-C550-2540-86C9-EB0FB2EB2E71}"/>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Tree>
    <p:extLst>
      <p:ext uri="{BB962C8B-B14F-4D97-AF65-F5344CB8AC3E}">
        <p14:creationId xmlns:p14="http://schemas.microsoft.com/office/powerpoint/2010/main" val="19074357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FCAD2-C321-4E81-AEBE-696A90E2D9A4}"/>
              </a:ext>
            </a:extLst>
          </p:cNvPr>
          <p:cNvSpPr>
            <a:spLocks noGrp="1"/>
          </p:cNvSpPr>
          <p:nvPr>
            <p:ph type="title"/>
          </p:nvPr>
        </p:nvSpPr>
        <p:spPr>
          <a:xfrm>
            <a:off x="1587710" y="455362"/>
            <a:ext cx="9486690" cy="155041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3EF20CD1-0E09-4415-911C-0F5B7341DD80}"/>
              </a:ext>
            </a:extLst>
          </p:cNvPr>
          <p:cNvSpPr>
            <a:spLocks noGrp="1"/>
          </p:cNvSpPr>
          <p:nvPr>
            <p:ph sz="half" idx="1"/>
          </p:nvPr>
        </p:nvSpPr>
        <p:spPr>
          <a:xfrm>
            <a:off x="1587709" y="2160016"/>
            <a:ext cx="4425437" cy="392709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A963EDD-031A-49CA-9130-067550BD0D55}"/>
              </a:ext>
            </a:extLst>
          </p:cNvPr>
          <p:cNvSpPr>
            <a:spLocks noGrp="1"/>
          </p:cNvSpPr>
          <p:nvPr>
            <p:ph sz="half" idx="2"/>
          </p:nvPr>
        </p:nvSpPr>
        <p:spPr>
          <a:xfrm>
            <a:off x="6648963" y="2160016"/>
            <a:ext cx="4425437" cy="39270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0808E79-A0BE-49F3-AE92-7EE5CC78F1A6}"/>
              </a:ext>
            </a:extLst>
          </p:cNvPr>
          <p:cNvSpPr>
            <a:spLocks noGrp="1"/>
          </p:cNvSpPr>
          <p:nvPr>
            <p:ph type="dt" sz="half" idx="10"/>
          </p:nvPr>
        </p:nvSpPr>
        <p:spPr/>
        <p:txBody>
          <a:bodyPr/>
          <a:lstStyle/>
          <a:p>
            <a:fld id="{1449AA12-8195-4182-A7AC-2E7E59DFBDAF}" type="datetimeFigureOut">
              <a:rPr lang="en-US" smtClean="0"/>
              <a:t>5/13/2022</a:t>
            </a:fld>
            <a:endParaRPr lang="en-US"/>
          </a:p>
        </p:txBody>
      </p:sp>
      <p:sp>
        <p:nvSpPr>
          <p:cNvPr id="6" name="Footer Placeholder 5">
            <a:extLst>
              <a:ext uri="{FF2B5EF4-FFF2-40B4-BE49-F238E27FC236}">
                <a16:creationId xmlns:a16="http://schemas.microsoft.com/office/drawing/2014/main" id="{2898B87C-BF1E-47CF-9A4E-FD4BE32C05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C06E71-46F6-469C-A9CA-E707EBE51B58}"/>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052659F6-6B3B-A545-A45F-FAD238210D47}"/>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80637F8-15DE-2240-8BF8-D6E57A337B1A}"/>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548652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3B26D-64DE-4314-8BD2-25FD618FB46D}"/>
              </a:ext>
            </a:extLst>
          </p:cNvPr>
          <p:cNvSpPr>
            <a:spLocks noGrp="1"/>
          </p:cNvSpPr>
          <p:nvPr>
            <p:ph type="title"/>
          </p:nvPr>
        </p:nvSpPr>
        <p:spPr>
          <a:xfrm>
            <a:off x="1591056" y="457200"/>
            <a:ext cx="9521854" cy="155448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9D77613-5CEE-4B05-A937-CD43EAAABF38}"/>
              </a:ext>
            </a:extLst>
          </p:cNvPr>
          <p:cNvSpPr>
            <a:spLocks noGrp="1"/>
          </p:cNvSpPr>
          <p:nvPr>
            <p:ph type="body" idx="1"/>
          </p:nvPr>
        </p:nvSpPr>
        <p:spPr>
          <a:xfrm>
            <a:off x="1591057"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343E4779-3B5A-4993-9C7F-FB19F1633F5D}"/>
              </a:ext>
            </a:extLst>
          </p:cNvPr>
          <p:cNvSpPr>
            <a:spLocks noGrp="1"/>
          </p:cNvSpPr>
          <p:nvPr>
            <p:ph sz="half" idx="2"/>
          </p:nvPr>
        </p:nvSpPr>
        <p:spPr>
          <a:xfrm>
            <a:off x="1591056" y="2988998"/>
            <a:ext cx="4425697" cy="3098112"/>
          </a:xfrm>
        </p:spPr>
        <p:txBody>
          <a:bodyPr/>
          <a:lstStyle>
            <a:lvl1pPr>
              <a:defRPr sz="2000"/>
            </a:lvl1pPr>
            <a:lvl2pPr>
              <a:defRPr sz="1800"/>
            </a:lvl2pPr>
            <a:lvl3pPr>
              <a:defRPr sz="1600"/>
            </a:lvl3pPr>
            <a:lvl4pPr>
              <a:defRPr sz="1400"/>
            </a:lvl4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AB51081A-685C-4C18-9AE9-425106A02F6B}"/>
              </a:ext>
            </a:extLst>
          </p:cNvPr>
          <p:cNvSpPr>
            <a:spLocks noGrp="1"/>
          </p:cNvSpPr>
          <p:nvPr>
            <p:ph type="body" sz="quarter" idx="3"/>
          </p:nvPr>
        </p:nvSpPr>
        <p:spPr>
          <a:xfrm>
            <a:off x="6687214"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7780F424-FE3A-4B7D-B60C-7AEA2118A585}"/>
              </a:ext>
            </a:extLst>
          </p:cNvPr>
          <p:cNvSpPr>
            <a:spLocks noGrp="1"/>
          </p:cNvSpPr>
          <p:nvPr>
            <p:ph sz="quarter" idx="4"/>
          </p:nvPr>
        </p:nvSpPr>
        <p:spPr>
          <a:xfrm>
            <a:off x="6687214" y="2988998"/>
            <a:ext cx="4425696" cy="3098112"/>
          </a:xfrm>
        </p:spPr>
        <p:txBody>
          <a:bodyPr/>
          <a:lstStyle>
            <a:lvl1pPr>
              <a:defRPr sz="2000"/>
            </a:lvl1pPr>
            <a:lvl2pPr>
              <a:defRPr sz="1800"/>
            </a:lvl2pPr>
            <a:lvl3pPr>
              <a:defRPr sz="1600"/>
            </a:lvl3pPr>
            <a:lvl4pPr>
              <a:defRPr sz="1400"/>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864D2A96-CD7D-41BC-BDBE-5E29B7C0B325}"/>
              </a:ext>
            </a:extLst>
          </p:cNvPr>
          <p:cNvSpPr>
            <a:spLocks noGrp="1"/>
          </p:cNvSpPr>
          <p:nvPr>
            <p:ph type="dt" sz="half" idx="10"/>
          </p:nvPr>
        </p:nvSpPr>
        <p:spPr/>
        <p:txBody>
          <a:bodyPr/>
          <a:lstStyle/>
          <a:p>
            <a:fld id="{1449AA12-8195-4182-A7AC-2E7E59DFBDAF}" type="datetimeFigureOut">
              <a:rPr lang="en-US" smtClean="0"/>
              <a:t>5/13/2022</a:t>
            </a:fld>
            <a:endParaRPr lang="en-US"/>
          </a:p>
        </p:txBody>
      </p:sp>
      <p:sp>
        <p:nvSpPr>
          <p:cNvPr id="8" name="Footer Placeholder 7">
            <a:extLst>
              <a:ext uri="{FF2B5EF4-FFF2-40B4-BE49-F238E27FC236}">
                <a16:creationId xmlns:a16="http://schemas.microsoft.com/office/drawing/2014/main" id="{2CD1471D-6DDE-4E56-84E9-48136966A9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A3F451-CF28-4F57-B844-52A665440A0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2" name="Rectangle 11">
            <a:extLst>
              <a:ext uri="{FF2B5EF4-FFF2-40B4-BE49-F238E27FC236}">
                <a16:creationId xmlns:a16="http://schemas.microsoft.com/office/drawing/2014/main" id="{2D1FA03E-7A83-AB41-BB4B-25B04946559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7702630-3C98-A142-9D04-1D852974DC2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849082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22D7A-4502-49C3-BAFB-6D46F7A2E27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CAB67EE-A167-43D1-9C58-7B736CF28B64}"/>
              </a:ext>
            </a:extLst>
          </p:cNvPr>
          <p:cNvSpPr>
            <a:spLocks noGrp="1"/>
          </p:cNvSpPr>
          <p:nvPr>
            <p:ph type="dt" sz="half" idx="10"/>
          </p:nvPr>
        </p:nvSpPr>
        <p:spPr/>
        <p:txBody>
          <a:bodyPr/>
          <a:lstStyle/>
          <a:p>
            <a:fld id="{1449AA12-8195-4182-A7AC-2E7E59DFBDAF}" type="datetimeFigureOut">
              <a:rPr lang="en-US" smtClean="0"/>
              <a:t>5/13/2022</a:t>
            </a:fld>
            <a:endParaRPr lang="en-US"/>
          </a:p>
        </p:txBody>
      </p:sp>
      <p:sp>
        <p:nvSpPr>
          <p:cNvPr id="4" name="Footer Placeholder 3">
            <a:extLst>
              <a:ext uri="{FF2B5EF4-FFF2-40B4-BE49-F238E27FC236}">
                <a16:creationId xmlns:a16="http://schemas.microsoft.com/office/drawing/2014/main" id="{3C5605B7-599B-450E-9E8D-2A9AE3F30F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75BD2B1-8C5F-430B-A0F2-CD5281AB75E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8" name="Rectangle 7">
            <a:extLst>
              <a:ext uri="{FF2B5EF4-FFF2-40B4-BE49-F238E27FC236}">
                <a16:creationId xmlns:a16="http://schemas.microsoft.com/office/drawing/2014/main" id="{1DBA877B-B45A-BD48-8FC8-E752E7D7174F}"/>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BF3343D-2AFA-B544-B40A-315F5EC680B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383925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308016-71BA-4CD3-918D-51613F7F4DF5}"/>
              </a:ext>
            </a:extLst>
          </p:cNvPr>
          <p:cNvSpPr>
            <a:spLocks noGrp="1"/>
          </p:cNvSpPr>
          <p:nvPr>
            <p:ph type="dt" sz="half" idx="10"/>
          </p:nvPr>
        </p:nvSpPr>
        <p:spPr/>
        <p:txBody>
          <a:bodyPr/>
          <a:lstStyle/>
          <a:p>
            <a:fld id="{1449AA12-8195-4182-A7AC-2E7E59DFBDAF}" type="datetimeFigureOut">
              <a:rPr lang="en-US" smtClean="0"/>
              <a:t>5/13/2022</a:t>
            </a:fld>
            <a:endParaRPr lang="en-US"/>
          </a:p>
        </p:txBody>
      </p:sp>
      <p:sp>
        <p:nvSpPr>
          <p:cNvPr id="3" name="Footer Placeholder 2">
            <a:extLst>
              <a:ext uri="{FF2B5EF4-FFF2-40B4-BE49-F238E27FC236}">
                <a16:creationId xmlns:a16="http://schemas.microsoft.com/office/drawing/2014/main" id="{95B24F46-0425-47C6-9FFB-F69AFFFE89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3CE7A99-1593-4189-A514-8209CC32A2EA}"/>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7" name="Rectangle 6">
            <a:extLst>
              <a:ext uri="{FF2B5EF4-FFF2-40B4-BE49-F238E27FC236}">
                <a16:creationId xmlns:a16="http://schemas.microsoft.com/office/drawing/2014/main" id="{11C15DFD-AB97-AB43-A6C9-2808708C91B4}"/>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4A05BA89-ECA6-2247-ABBB-3C67160202E9}"/>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519882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E933B-3FC6-4B08-9FBE-2DD48307A4D4}"/>
              </a:ext>
            </a:extLst>
          </p:cNvPr>
          <p:cNvSpPr>
            <a:spLocks noGrp="1"/>
          </p:cNvSpPr>
          <p:nvPr>
            <p:ph type="title"/>
          </p:nvPr>
        </p:nvSpPr>
        <p:spPr>
          <a:xfrm>
            <a:off x="1587712" y="455362"/>
            <a:ext cx="4043440" cy="158451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377FBD4A-4514-4DCE-8F18-914DF3F4EED1}"/>
              </a:ext>
            </a:extLst>
          </p:cNvPr>
          <p:cNvSpPr>
            <a:spLocks noGrp="1"/>
          </p:cNvSpPr>
          <p:nvPr>
            <p:ph idx="1"/>
          </p:nvPr>
        </p:nvSpPr>
        <p:spPr>
          <a:xfrm>
            <a:off x="6271232" y="565151"/>
            <a:ext cx="5358384" cy="5521960"/>
          </a:xfrm>
        </p:spPr>
        <p:txBody>
          <a:bodyPr>
            <a:normAutofit/>
          </a:bodyPr>
          <a:lstStyle>
            <a:lvl1pPr>
              <a:defRPr sz="2200"/>
            </a:lvl1pPr>
            <a:lvl2pPr>
              <a:defRPr sz="1900"/>
            </a:lvl2pPr>
            <a:lvl3pPr>
              <a:defRPr sz="1700"/>
            </a:lvl3pPr>
            <a:lvl4pPr>
              <a:defRPr sz="1500"/>
            </a:lvl4pPr>
            <a:lvl5pPr>
              <a:defRPr sz="15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5AF18C85-0675-4202-B796-352766854939}"/>
              </a:ext>
            </a:extLst>
          </p:cNvPr>
          <p:cNvSpPr>
            <a:spLocks noGrp="1"/>
          </p:cNvSpPr>
          <p:nvPr>
            <p:ph type="body" sz="half" idx="2"/>
          </p:nvPr>
        </p:nvSpPr>
        <p:spPr>
          <a:xfrm>
            <a:off x="1587712" y="2039874"/>
            <a:ext cx="4043440"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0079E5-F934-4D04-866F-F7CB5B08ACC4}"/>
              </a:ext>
            </a:extLst>
          </p:cNvPr>
          <p:cNvSpPr>
            <a:spLocks noGrp="1"/>
          </p:cNvSpPr>
          <p:nvPr>
            <p:ph type="dt" sz="half" idx="10"/>
          </p:nvPr>
        </p:nvSpPr>
        <p:spPr/>
        <p:txBody>
          <a:bodyPr/>
          <a:lstStyle/>
          <a:p>
            <a:fld id="{1449AA12-8195-4182-A7AC-2E7E59DFBDAF}" type="datetimeFigureOut">
              <a:rPr lang="en-US" smtClean="0"/>
              <a:t>5/13/2022</a:t>
            </a:fld>
            <a:endParaRPr lang="en-US"/>
          </a:p>
        </p:txBody>
      </p:sp>
      <p:sp>
        <p:nvSpPr>
          <p:cNvPr id="6" name="Footer Placeholder 5">
            <a:extLst>
              <a:ext uri="{FF2B5EF4-FFF2-40B4-BE49-F238E27FC236}">
                <a16:creationId xmlns:a16="http://schemas.microsoft.com/office/drawing/2014/main" id="{E705FC94-7915-439A-B937-F02D1BB03A0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B69B19-4156-4584-B1DC-4F42F200B915}"/>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DC1B6031-8ABE-F648-8E05-3D08D0D54B53}"/>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DABD855-35E6-BE4F-8B03-FD12DDB32E10}"/>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81479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E1F3B-090C-4BB5-84BE-8ED0FC5981A5}"/>
              </a:ext>
            </a:extLst>
          </p:cNvPr>
          <p:cNvSpPr>
            <a:spLocks noGrp="1"/>
          </p:cNvSpPr>
          <p:nvPr>
            <p:ph type="title"/>
          </p:nvPr>
        </p:nvSpPr>
        <p:spPr>
          <a:xfrm>
            <a:off x="1587711" y="455362"/>
            <a:ext cx="4043436" cy="1584512"/>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9397C49E-9426-4B24-B2A7-C54B89DA60A3}"/>
              </a:ext>
            </a:extLst>
          </p:cNvPr>
          <p:cNvSpPr>
            <a:spLocks noGrp="1"/>
          </p:cNvSpPr>
          <p:nvPr>
            <p:ph type="pic" idx="1"/>
          </p:nvPr>
        </p:nvSpPr>
        <p:spPr>
          <a:xfrm>
            <a:off x="6271232" y="565150"/>
            <a:ext cx="5355607" cy="552267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BC7F011-0A5F-44E9-88CD-C95A33351B45}"/>
              </a:ext>
            </a:extLst>
          </p:cNvPr>
          <p:cNvSpPr>
            <a:spLocks noGrp="1"/>
          </p:cNvSpPr>
          <p:nvPr>
            <p:ph type="body" sz="half" idx="2"/>
          </p:nvPr>
        </p:nvSpPr>
        <p:spPr>
          <a:xfrm>
            <a:off x="1587711" y="2039874"/>
            <a:ext cx="4043436"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721C85-27BB-4533-A21B-C379FE03A944}"/>
              </a:ext>
            </a:extLst>
          </p:cNvPr>
          <p:cNvSpPr>
            <a:spLocks noGrp="1"/>
          </p:cNvSpPr>
          <p:nvPr>
            <p:ph type="dt" sz="half" idx="10"/>
          </p:nvPr>
        </p:nvSpPr>
        <p:spPr/>
        <p:txBody>
          <a:bodyPr/>
          <a:lstStyle/>
          <a:p>
            <a:fld id="{1449AA12-8195-4182-A7AC-2E7E59DFBDAF}" type="datetimeFigureOut">
              <a:rPr lang="en-US" smtClean="0"/>
              <a:t>5/13/2022</a:t>
            </a:fld>
            <a:endParaRPr lang="en-US"/>
          </a:p>
        </p:txBody>
      </p:sp>
      <p:sp>
        <p:nvSpPr>
          <p:cNvPr id="6" name="Footer Placeholder 5">
            <a:extLst>
              <a:ext uri="{FF2B5EF4-FFF2-40B4-BE49-F238E27FC236}">
                <a16:creationId xmlns:a16="http://schemas.microsoft.com/office/drawing/2014/main" id="{35018850-01F1-4247-9BFD-1DDC5DDDC38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B365A9-4C28-480F-B370-2DFF234B73F7}"/>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920EAFF3-0A84-F84B-90E4-A596F00B3DC2}"/>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8392559-3C15-B249-93C9-B0F7E9E5DDD8}"/>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515760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C53B0-59B2-4B39-93E0-DCFBB932C82A}"/>
              </a:ext>
            </a:extLst>
          </p:cNvPr>
          <p:cNvSpPr>
            <a:spLocks noGrp="1"/>
          </p:cNvSpPr>
          <p:nvPr>
            <p:ph type="title"/>
          </p:nvPr>
        </p:nvSpPr>
        <p:spPr>
          <a:xfrm>
            <a:off x="1587710" y="455362"/>
            <a:ext cx="9525200" cy="1550419"/>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18C5F7B-98AC-425B-80BD-6C6F3032D0CE}"/>
              </a:ext>
            </a:extLst>
          </p:cNvPr>
          <p:cNvSpPr>
            <a:spLocks noGrp="1"/>
          </p:cNvSpPr>
          <p:nvPr>
            <p:ph type="body" orient="vert" idx="1"/>
          </p:nvPr>
        </p:nvSpPr>
        <p:spPr>
          <a:xfrm>
            <a:off x="1587710" y="2160016"/>
            <a:ext cx="9525200" cy="392615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C88C2EE-2433-424A-878C-24514FF5D44F}"/>
              </a:ext>
            </a:extLst>
          </p:cNvPr>
          <p:cNvSpPr>
            <a:spLocks noGrp="1"/>
          </p:cNvSpPr>
          <p:nvPr>
            <p:ph type="dt" sz="half" idx="10"/>
          </p:nvPr>
        </p:nvSpPr>
        <p:spPr/>
        <p:txBody>
          <a:bodyPr/>
          <a:lstStyle/>
          <a:p>
            <a:fld id="{1449AA12-8195-4182-A7AC-2E7E59DFBDAF}" type="datetimeFigureOut">
              <a:rPr lang="en-US" smtClean="0"/>
              <a:t>5/13/2022</a:t>
            </a:fld>
            <a:endParaRPr lang="en-US"/>
          </a:p>
        </p:txBody>
      </p:sp>
      <p:sp>
        <p:nvSpPr>
          <p:cNvPr id="5" name="Footer Placeholder 4">
            <a:extLst>
              <a:ext uri="{FF2B5EF4-FFF2-40B4-BE49-F238E27FC236}">
                <a16:creationId xmlns:a16="http://schemas.microsoft.com/office/drawing/2014/main" id="{1FFEFD20-ADE2-40F3-A071-6D1E97F8FB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B7D1D5-5E92-48E1-9475-EC122D3FE61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60FCF945-5CF3-5542-A36A-9CBB738E735E}"/>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7D61B-66C5-4341-8F2D-129A9E4D8283}"/>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195912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F47FBCF-6EDB-4883-92D4-612F4D1C5589}"/>
              </a:ext>
            </a:extLst>
          </p:cNvPr>
          <p:cNvSpPr>
            <a:spLocks noGrp="1"/>
          </p:cNvSpPr>
          <p:nvPr>
            <p:ph type="title" orient="vert"/>
          </p:nvPr>
        </p:nvSpPr>
        <p:spPr>
          <a:xfrm>
            <a:off x="8846380" y="565149"/>
            <a:ext cx="2266530" cy="561181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9D2DF8-B588-416F-AA11-9F3A0DDE6765}"/>
              </a:ext>
            </a:extLst>
          </p:cNvPr>
          <p:cNvSpPr>
            <a:spLocks noGrp="1"/>
          </p:cNvSpPr>
          <p:nvPr>
            <p:ph type="body" orient="vert" idx="1"/>
          </p:nvPr>
        </p:nvSpPr>
        <p:spPr>
          <a:xfrm>
            <a:off x="1587710" y="565149"/>
            <a:ext cx="7088929" cy="5611813"/>
          </a:xfrm>
        </p:spPr>
        <p:txBody>
          <a:bodyPr vert="eaVert"/>
          <a:lstStyle/>
          <a:p>
            <a:pPr lvl="0"/>
            <a:r>
              <a:rPr lang="en-US"/>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72F7B1D-405D-4EE7-9A23-3F21916C9503}"/>
              </a:ext>
            </a:extLst>
          </p:cNvPr>
          <p:cNvSpPr>
            <a:spLocks noGrp="1"/>
          </p:cNvSpPr>
          <p:nvPr>
            <p:ph type="dt" sz="half" idx="10"/>
          </p:nvPr>
        </p:nvSpPr>
        <p:spPr/>
        <p:txBody>
          <a:bodyPr/>
          <a:lstStyle/>
          <a:p>
            <a:fld id="{1449AA12-8195-4182-A7AC-2E7E59DFBDAF}" type="datetimeFigureOut">
              <a:rPr lang="en-US" smtClean="0"/>
              <a:t>5/13/2022</a:t>
            </a:fld>
            <a:endParaRPr lang="en-US"/>
          </a:p>
        </p:txBody>
      </p:sp>
      <p:sp>
        <p:nvSpPr>
          <p:cNvPr id="5" name="Footer Placeholder 4">
            <a:extLst>
              <a:ext uri="{FF2B5EF4-FFF2-40B4-BE49-F238E27FC236}">
                <a16:creationId xmlns:a16="http://schemas.microsoft.com/office/drawing/2014/main" id="{D27B9304-686C-431A-8E7F-D9DD19F4DF0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A240B-DB2E-46ED-8AC6-744B2C1C70E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2F275F2C-778B-864A-8379-6D0726B18FDC}"/>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70051C8-76B3-384B-BCF1-60BB80301FCD}"/>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287406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7ACD69-D2F4-4938-B590-C414049017E0}"/>
              </a:ext>
            </a:extLst>
          </p:cNvPr>
          <p:cNvSpPr>
            <a:spLocks noGrp="1"/>
          </p:cNvSpPr>
          <p:nvPr>
            <p:ph type="title"/>
          </p:nvPr>
        </p:nvSpPr>
        <p:spPr>
          <a:xfrm>
            <a:off x="1587710" y="455362"/>
            <a:ext cx="9486690" cy="1550419"/>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2E762BD4-BA0F-4CA4-BAE3-DF2B5087C045}"/>
              </a:ext>
            </a:extLst>
          </p:cNvPr>
          <p:cNvSpPr>
            <a:spLocks noGrp="1"/>
          </p:cNvSpPr>
          <p:nvPr>
            <p:ph type="body" idx="1"/>
          </p:nvPr>
        </p:nvSpPr>
        <p:spPr>
          <a:xfrm>
            <a:off x="1587710" y="2160016"/>
            <a:ext cx="9486690" cy="392615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80B2FEE-249E-42F1-94D8-A8C0759EF471}"/>
              </a:ext>
            </a:extLst>
          </p:cNvPr>
          <p:cNvSpPr>
            <a:spLocks noGrp="1"/>
          </p:cNvSpPr>
          <p:nvPr>
            <p:ph type="dt" sz="half" idx="2"/>
          </p:nvPr>
        </p:nvSpPr>
        <p:spPr>
          <a:xfrm>
            <a:off x="8018632" y="6292850"/>
            <a:ext cx="3094278"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49AA12-8195-4182-A7AC-2E7E59DFBDAF}" type="datetimeFigureOut">
              <a:rPr lang="en-US" smtClean="0"/>
              <a:pPr/>
              <a:t>5/13/2022</a:t>
            </a:fld>
            <a:endParaRPr lang="en-US"/>
          </a:p>
        </p:txBody>
      </p:sp>
      <p:sp>
        <p:nvSpPr>
          <p:cNvPr id="5" name="Footer Placeholder 4">
            <a:extLst>
              <a:ext uri="{FF2B5EF4-FFF2-40B4-BE49-F238E27FC236}">
                <a16:creationId xmlns:a16="http://schemas.microsoft.com/office/drawing/2014/main" id="{8560C617-A890-4920-83B0-143C03349066}"/>
              </a:ext>
            </a:extLst>
          </p:cNvPr>
          <p:cNvSpPr>
            <a:spLocks noGrp="1"/>
          </p:cNvSpPr>
          <p:nvPr>
            <p:ph type="ftr" sz="quarter" idx="3"/>
          </p:nvPr>
        </p:nvSpPr>
        <p:spPr>
          <a:xfrm>
            <a:off x="1587711" y="6292850"/>
            <a:ext cx="4114800" cy="365125"/>
          </a:xfrm>
          <a:prstGeom prst="rect">
            <a:avLst/>
          </a:prstGeom>
        </p:spPr>
        <p:txBody>
          <a:bodyPr vert="horz" lIns="91440" tIns="45720" rIns="91440" bIns="45720" rtlCol="0" anchor="ctr"/>
          <a:lstStyle>
            <a:lvl1pPr algn="l">
              <a:defRPr sz="11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14F1B4F1-B06B-4BBE-BFFF-C0B386E2449E}"/>
              </a:ext>
            </a:extLst>
          </p:cNvPr>
          <p:cNvSpPr>
            <a:spLocks noGrp="1"/>
          </p:cNvSpPr>
          <p:nvPr>
            <p:ph type="sldNum" sz="quarter" idx="4"/>
          </p:nvPr>
        </p:nvSpPr>
        <p:spPr>
          <a:xfrm>
            <a:off x="11149574" y="6292850"/>
            <a:ext cx="813816"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DFC975-2FD7-44A5-9E78-ECBA46156075}" type="slidenum">
              <a:rPr lang="en-US" smtClean="0"/>
              <a:pPr/>
              <a:t>‹#›</a:t>
            </a:fld>
            <a:endParaRPr lang="en-US"/>
          </a:p>
        </p:txBody>
      </p:sp>
    </p:spTree>
    <p:extLst>
      <p:ext uri="{BB962C8B-B14F-4D97-AF65-F5344CB8AC3E}">
        <p14:creationId xmlns:p14="http://schemas.microsoft.com/office/powerpoint/2010/main" val="3885003268"/>
      </p:ext>
    </p:extLst>
  </p:cSld>
  <p:clrMap bg1="dk1" tx1="lt1" bg2="dk2" tx2="lt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200"/>
        </a:spcBef>
        <a:buClr>
          <a:schemeClr val="accent1"/>
        </a:buClr>
        <a:buFont typeface="Arial" panose="020B0604020202020204" pitchFamily="34" charset="0"/>
        <a:buChar char="•"/>
        <a:defRPr sz="2200" kern="1200">
          <a:solidFill>
            <a:schemeClr val="tx1"/>
          </a:solidFill>
          <a:latin typeface="+mn-lt"/>
          <a:ea typeface="+mn-ea"/>
          <a:cs typeface="+mn-cs"/>
        </a:defRPr>
      </a:lvl1pPr>
      <a:lvl2pPr marL="457200" indent="-228600" algn="l" defTabSz="914400" rtl="0" eaLnBrk="1" latinLnBrk="0" hangingPunct="1">
        <a:lnSpc>
          <a:spcPct val="110000"/>
        </a:lnSpc>
        <a:spcBef>
          <a:spcPts val="600"/>
        </a:spcBef>
        <a:buClr>
          <a:schemeClr val="accent1"/>
        </a:buClr>
        <a:buFont typeface="Arial" panose="020B0604020202020204" pitchFamily="34" charset="0"/>
        <a:buChar char="•"/>
        <a:defRPr sz="1900" kern="1200">
          <a:solidFill>
            <a:schemeClr val="tx1"/>
          </a:solidFill>
          <a:latin typeface="+mn-lt"/>
          <a:ea typeface="+mn-ea"/>
          <a:cs typeface="+mn-cs"/>
        </a:defRPr>
      </a:lvl2pPr>
      <a:lvl3pPr marL="685800" indent="-228600" algn="l" defTabSz="914400" rtl="0" eaLnBrk="1" latinLnBrk="0" hangingPunct="1">
        <a:lnSpc>
          <a:spcPct val="110000"/>
        </a:lnSpc>
        <a:spcBef>
          <a:spcPts val="600"/>
        </a:spcBef>
        <a:buClr>
          <a:schemeClr val="accent1"/>
        </a:buClr>
        <a:buFont typeface="Arial" panose="020B0604020202020204" pitchFamily="34" charset="0"/>
        <a:buChar char="•"/>
        <a:defRPr sz="1700" kern="1200">
          <a:solidFill>
            <a:schemeClr val="tx1"/>
          </a:solidFill>
          <a:latin typeface="+mn-lt"/>
          <a:ea typeface="+mn-ea"/>
          <a:cs typeface="+mn-cs"/>
        </a:defRPr>
      </a:lvl3pPr>
      <a:lvl4pPr marL="9144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4pPr>
      <a:lvl5pPr marL="11430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A88F843D-1C1B-C740-AC27-E3238D0F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3">
            <a:extLst>
              <a:ext uri="{FF2B5EF4-FFF2-40B4-BE49-F238E27FC236}">
                <a16:creationId xmlns:a16="http://schemas.microsoft.com/office/drawing/2014/main" id="{BA625D9D-94C7-55F8-64D0-69535AD976EB}"/>
              </a:ext>
            </a:extLst>
          </p:cNvPr>
          <p:cNvPicPr>
            <a:picLocks noChangeAspect="1"/>
          </p:cNvPicPr>
          <p:nvPr/>
        </p:nvPicPr>
        <p:blipFill rotWithShape="1">
          <a:blip r:embed="rId2"/>
          <a:srcRect l="13039" r="5" b="5"/>
          <a:stretch/>
        </p:blipFill>
        <p:spPr>
          <a:xfrm>
            <a:off x="-1" y="10"/>
            <a:ext cx="7456513" cy="6857990"/>
          </a:xfrm>
          <a:prstGeom prst="rect">
            <a:avLst/>
          </a:prstGeom>
        </p:spPr>
      </p:pic>
      <p:sp>
        <p:nvSpPr>
          <p:cNvPr id="16" name="Rectangle 10">
            <a:extLst>
              <a:ext uri="{FF2B5EF4-FFF2-40B4-BE49-F238E27FC236}">
                <a16:creationId xmlns:a16="http://schemas.microsoft.com/office/drawing/2014/main" id="{A21C8291-E3D5-4240-8FF4-E5213CBCC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3" name="Rectangle 12">
            <a:extLst>
              <a:ext uri="{FF2B5EF4-FFF2-40B4-BE49-F238E27FC236}">
                <a16:creationId xmlns:a16="http://schemas.microsoft.com/office/drawing/2014/main" id="{08B44AFE-C181-7047-8CC9-CA00BD385E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p:cNvSpPr>
            <a:spLocks noGrp="1"/>
          </p:cNvSpPr>
          <p:nvPr>
            <p:ph type="ctrTitle"/>
          </p:nvPr>
        </p:nvSpPr>
        <p:spPr>
          <a:xfrm>
            <a:off x="8018633" y="1247140"/>
            <a:ext cx="3608208" cy="3450844"/>
          </a:xfrm>
        </p:spPr>
        <p:txBody>
          <a:bodyPr>
            <a:normAutofit/>
          </a:bodyPr>
          <a:lstStyle/>
          <a:p>
            <a:pPr>
              <a:lnSpc>
                <a:spcPct val="90000"/>
              </a:lnSpc>
            </a:pPr>
            <a:r>
              <a:rPr lang="en-GB" sz="3400">
                <a:cs typeface="Calibri Light"/>
              </a:rPr>
              <a:t>Health Promotion and Prevention: The impact of Covid-19 on suicide and mental health</a:t>
            </a:r>
            <a:endParaRPr lang="en-GB" sz="3400"/>
          </a:p>
        </p:txBody>
      </p:sp>
      <p:sp>
        <p:nvSpPr>
          <p:cNvPr id="3" name="Subtitle 2"/>
          <p:cNvSpPr>
            <a:spLocks noGrp="1"/>
          </p:cNvSpPr>
          <p:nvPr>
            <p:ph type="subTitle" idx="1"/>
          </p:nvPr>
        </p:nvSpPr>
        <p:spPr>
          <a:xfrm>
            <a:off x="8018633" y="4818126"/>
            <a:ext cx="3608208" cy="1268984"/>
          </a:xfrm>
        </p:spPr>
        <p:txBody>
          <a:bodyPr vert="horz" lIns="91440" tIns="45720" rIns="91440" bIns="45720" rtlCol="0">
            <a:normAutofit/>
          </a:bodyPr>
          <a:lstStyle/>
          <a:p>
            <a:r>
              <a:rPr lang="en-GB" dirty="0">
                <a:cs typeface="Calibri"/>
              </a:rPr>
              <a:t>By Anna Mills</a:t>
            </a:r>
            <a:endParaRPr lang="en-GB" dirty="0"/>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ADD10-F037-F997-AC87-2EEA57CEBB09}"/>
              </a:ext>
            </a:extLst>
          </p:cNvPr>
          <p:cNvSpPr>
            <a:spLocks noGrp="1"/>
          </p:cNvSpPr>
          <p:nvPr>
            <p:ph type="title"/>
          </p:nvPr>
        </p:nvSpPr>
        <p:spPr>
          <a:xfrm>
            <a:off x="1587710" y="603529"/>
            <a:ext cx="9486690" cy="1550419"/>
          </a:xfrm>
        </p:spPr>
        <p:txBody>
          <a:bodyPr>
            <a:normAutofit/>
          </a:bodyPr>
          <a:lstStyle/>
          <a:p>
            <a:r>
              <a:rPr lang="en-GB" sz="4000" dirty="0"/>
              <a:t>What is Covid-19 and Suicide?</a:t>
            </a:r>
          </a:p>
        </p:txBody>
      </p:sp>
      <p:sp>
        <p:nvSpPr>
          <p:cNvPr id="3" name="Content Placeholder 2">
            <a:extLst>
              <a:ext uri="{FF2B5EF4-FFF2-40B4-BE49-F238E27FC236}">
                <a16:creationId xmlns:a16="http://schemas.microsoft.com/office/drawing/2014/main" id="{DD3FD975-9FC1-15C3-CAAA-40DCACCF03D3}"/>
              </a:ext>
            </a:extLst>
          </p:cNvPr>
          <p:cNvSpPr>
            <a:spLocks noGrp="1"/>
          </p:cNvSpPr>
          <p:nvPr>
            <p:ph idx="1"/>
          </p:nvPr>
        </p:nvSpPr>
        <p:spPr/>
        <p:txBody>
          <a:bodyPr vert="horz" lIns="91440" tIns="45720" rIns="91440" bIns="45720" rtlCol="0" anchor="t">
            <a:normAutofit/>
          </a:bodyPr>
          <a:lstStyle/>
          <a:p>
            <a:r>
              <a:rPr lang="en-GB" sz="2000" dirty="0"/>
              <a:t>Covid-19 is a new virus that has spread worldwide causing a global pandemic. </a:t>
            </a:r>
          </a:p>
          <a:p>
            <a:r>
              <a:rPr lang="en-GB" sz="2000" dirty="0"/>
              <a:t>Suicide is the voluntary ending of one's life. </a:t>
            </a:r>
          </a:p>
          <a:p>
            <a:r>
              <a:rPr lang="en-GB" sz="2000" dirty="0"/>
              <a:t>It has been reported that more than 700,000 people end their life by suicide each year. </a:t>
            </a:r>
            <a:endParaRPr lang="en-GB" sz="2000"/>
          </a:p>
          <a:p>
            <a:endParaRPr lang="en-GB" dirty="0"/>
          </a:p>
        </p:txBody>
      </p:sp>
      <p:sp>
        <p:nvSpPr>
          <p:cNvPr id="4" name="TextBox 3">
            <a:extLst>
              <a:ext uri="{FF2B5EF4-FFF2-40B4-BE49-F238E27FC236}">
                <a16:creationId xmlns:a16="http://schemas.microsoft.com/office/drawing/2014/main" id="{FC60A26B-E478-BFC9-D8E8-42540106B265}"/>
              </a:ext>
            </a:extLst>
          </p:cNvPr>
          <p:cNvSpPr txBox="1"/>
          <p:nvPr/>
        </p:nvSpPr>
        <p:spPr>
          <a:xfrm>
            <a:off x="1623483" y="6375400"/>
            <a:ext cx="494453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t>Horton, R (2021), World Health Organisation (2021) </a:t>
            </a:r>
          </a:p>
        </p:txBody>
      </p:sp>
      <p:pic>
        <p:nvPicPr>
          <p:cNvPr id="5" name="Picture 5" descr="Couple wearing masks">
            <a:extLst>
              <a:ext uri="{FF2B5EF4-FFF2-40B4-BE49-F238E27FC236}">
                <a16:creationId xmlns:a16="http://schemas.microsoft.com/office/drawing/2014/main" id="{74243E1A-5057-DAC5-4F09-08F059BB6A07}"/>
              </a:ext>
            </a:extLst>
          </p:cNvPr>
          <p:cNvPicPr>
            <a:picLocks noChangeAspect="1"/>
          </p:cNvPicPr>
          <p:nvPr/>
        </p:nvPicPr>
        <p:blipFill>
          <a:blip r:embed="rId2"/>
          <a:stretch>
            <a:fillRect/>
          </a:stretch>
        </p:blipFill>
        <p:spPr>
          <a:xfrm>
            <a:off x="8828314" y="4154671"/>
            <a:ext cx="2743200" cy="1857915"/>
          </a:xfrm>
          <a:prstGeom prst="rect">
            <a:avLst/>
          </a:prstGeom>
        </p:spPr>
      </p:pic>
    </p:spTree>
    <p:extLst>
      <p:ext uri="{BB962C8B-B14F-4D97-AF65-F5344CB8AC3E}">
        <p14:creationId xmlns:p14="http://schemas.microsoft.com/office/powerpoint/2010/main" val="237716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3BB7E73-E730-42EA-AACE-D1E323EA5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1F6C2E9-B316-4410-88E5-74F044FC3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58144"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3D07262-43A6-451F-9B19-77B943C63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26850" y="1"/>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84FE29-B04B-3086-A2D1-390601E1ED3C}"/>
              </a:ext>
            </a:extLst>
          </p:cNvPr>
          <p:cNvSpPr>
            <a:spLocks noGrp="1"/>
          </p:cNvSpPr>
          <p:nvPr>
            <p:ph type="title"/>
          </p:nvPr>
        </p:nvSpPr>
        <p:spPr>
          <a:xfrm>
            <a:off x="1075267" y="836362"/>
            <a:ext cx="9486690" cy="1550419"/>
          </a:xfrm>
        </p:spPr>
        <p:txBody>
          <a:bodyPr>
            <a:normAutofit/>
          </a:bodyPr>
          <a:lstStyle/>
          <a:p>
            <a:r>
              <a:rPr lang="en-GB" sz="4000" dirty="0"/>
              <a:t>Mental Health Promotion in Wales</a:t>
            </a:r>
          </a:p>
        </p:txBody>
      </p:sp>
      <p:sp>
        <p:nvSpPr>
          <p:cNvPr id="3" name="Content Placeholder 2">
            <a:extLst>
              <a:ext uri="{FF2B5EF4-FFF2-40B4-BE49-F238E27FC236}">
                <a16:creationId xmlns:a16="http://schemas.microsoft.com/office/drawing/2014/main" id="{7011F049-ECF3-9219-B614-743A180D8A80}"/>
              </a:ext>
            </a:extLst>
          </p:cNvPr>
          <p:cNvSpPr>
            <a:spLocks noGrp="1"/>
          </p:cNvSpPr>
          <p:nvPr>
            <p:ph idx="1"/>
          </p:nvPr>
        </p:nvSpPr>
        <p:spPr>
          <a:xfrm>
            <a:off x="1117600" y="2160016"/>
            <a:ext cx="9486690" cy="3926152"/>
          </a:xfrm>
        </p:spPr>
        <p:txBody>
          <a:bodyPr vert="horz" lIns="91440" tIns="45720" rIns="91440" bIns="45720" rtlCol="0" anchor="t">
            <a:normAutofit/>
          </a:bodyPr>
          <a:lstStyle/>
          <a:p>
            <a:r>
              <a:rPr lang="en-GB" sz="2000" dirty="0"/>
              <a:t>'Together for Mental Health' is the latest health promotion version released in 2020 and is a ten-year plan. The government state that more money is now spent to prevent suicides. </a:t>
            </a:r>
          </a:p>
          <a:p>
            <a:r>
              <a:rPr lang="en-GB" sz="2000" dirty="0"/>
              <a:t>In 2021 a new campaign was launched called 'Stand for me'. It is a new initiative that is built upon the promises the New Welsh Government made to prioritise the mental health of the people of Wales.</a:t>
            </a:r>
          </a:p>
        </p:txBody>
      </p:sp>
      <p:sp>
        <p:nvSpPr>
          <p:cNvPr id="4" name="TextBox 3">
            <a:extLst>
              <a:ext uri="{FF2B5EF4-FFF2-40B4-BE49-F238E27FC236}">
                <a16:creationId xmlns:a16="http://schemas.microsoft.com/office/drawing/2014/main" id="{68335C43-1383-38F5-C9A8-2302C812BD6D}"/>
              </a:ext>
            </a:extLst>
          </p:cNvPr>
          <p:cNvSpPr txBox="1"/>
          <p:nvPr/>
        </p:nvSpPr>
        <p:spPr>
          <a:xfrm>
            <a:off x="1538817" y="6290733"/>
            <a:ext cx="382269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t>Welsh Government (2020), Mind (2021)</a:t>
            </a:r>
          </a:p>
        </p:txBody>
      </p:sp>
      <p:pic>
        <p:nvPicPr>
          <p:cNvPr id="5" name="Picture 5" descr="Graphical user interface, website&#10;&#10;Description automatically generated">
            <a:extLst>
              <a:ext uri="{FF2B5EF4-FFF2-40B4-BE49-F238E27FC236}">
                <a16:creationId xmlns:a16="http://schemas.microsoft.com/office/drawing/2014/main" id="{3A7880D3-CC2D-B31D-3080-C0F8910DBF79}"/>
              </a:ext>
            </a:extLst>
          </p:cNvPr>
          <p:cNvPicPr>
            <a:picLocks noChangeAspect="1"/>
          </p:cNvPicPr>
          <p:nvPr/>
        </p:nvPicPr>
        <p:blipFill>
          <a:blip r:embed="rId2"/>
          <a:stretch>
            <a:fillRect/>
          </a:stretch>
        </p:blipFill>
        <p:spPr>
          <a:xfrm>
            <a:off x="9078686" y="4162425"/>
            <a:ext cx="1524000" cy="2190750"/>
          </a:xfrm>
          <a:prstGeom prst="rect">
            <a:avLst/>
          </a:prstGeom>
        </p:spPr>
      </p:pic>
      <p:pic>
        <p:nvPicPr>
          <p:cNvPr id="6" name="Picture 6" descr="A picture containing logo&#10;&#10;Description automatically generated">
            <a:extLst>
              <a:ext uri="{FF2B5EF4-FFF2-40B4-BE49-F238E27FC236}">
                <a16:creationId xmlns:a16="http://schemas.microsoft.com/office/drawing/2014/main" id="{FF26172D-D88A-7E19-FDF5-D668B5E90166}"/>
              </a:ext>
            </a:extLst>
          </p:cNvPr>
          <p:cNvPicPr>
            <a:picLocks noChangeAspect="1"/>
          </p:cNvPicPr>
          <p:nvPr/>
        </p:nvPicPr>
        <p:blipFill>
          <a:blip r:embed="rId3"/>
          <a:stretch>
            <a:fillRect/>
          </a:stretch>
        </p:blipFill>
        <p:spPr>
          <a:xfrm>
            <a:off x="391886" y="4452257"/>
            <a:ext cx="1687286" cy="1687286"/>
          </a:xfrm>
          <a:prstGeom prst="rect">
            <a:avLst/>
          </a:prstGeom>
        </p:spPr>
      </p:pic>
    </p:spTree>
    <p:extLst>
      <p:ext uri="{BB962C8B-B14F-4D97-AF65-F5344CB8AC3E}">
        <p14:creationId xmlns:p14="http://schemas.microsoft.com/office/powerpoint/2010/main" val="2578222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arn(inVertical)">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6D351-D9FD-4D30-B0E2-408AFBF21880}"/>
              </a:ext>
            </a:extLst>
          </p:cNvPr>
          <p:cNvSpPr>
            <a:spLocks noGrp="1"/>
          </p:cNvSpPr>
          <p:nvPr>
            <p:ph type="title"/>
          </p:nvPr>
        </p:nvSpPr>
        <p:spPr>
          <a:xfrm>
            <a:off x="1587710" y="730529"/>
            <a:ext cx="9486690" cy="1550419"/>
          </a:xfrm>
        </p:spPr>
        <p:txBody>
          <a:bodyPr>
            <a:normAutofit/>
          </a:bodyPr>
          <a:lstStyle/>
          <a:p>
            <a:r>
              <a:rPr lang="en-GB" sz="4000" dirty="0"/>
              <a:t>Mental Health Prevention </a:t>
            </a:r>
          </a:p>
        </p:txBody>
      </p:sp>
      <p:sp>
        <p:nvSpPr>
          <p:cNvPr id="3" name="Content Placeholder 2">
            <a:extLst>
              <a:ext uri="{FF2B5EF4-FFF2-40B4-BE49-F238E27FC236}">
                <a16:creationId xmlns:a16="http://schemas.microsoft.com/office/drawing/2014/main" id="{E2560360-65AE-61D5-2A3F-05EAE799962C}"/>
              </a:ext>
            </a:extLst>
          </p:cNvPr>
          <p:cNvSpPr>
            <a:spLocks noGrp="1"/>
          </p:cNvSpPr>
          <p:nvPr>
            <p:ph idx="1"/>
          </p:nvPr>
        </p:nvSpPr>
        <p:spPr/>
        <p:txBody>
          <a:bodyPr vert="horz" lIns="91440" tIns="45720" rIns="91440" bIns="45720" rtlCol="0" anchor="t">
            <a:normAutofit/>
          </a:bodyPr>
          <a:lstStyle/>
          <a:p>
            <a:r>
              <a:rPr lang="en-GB" sz="1800" dirty="0"/>
              <a:t>Each year in May there is a 'Mental Health Awareness Week', this year it is currently on 9th-15th of May. Their aim is to tackle loneliness by making people aware of the impact loneliness has and the ways in which we can tackle it. Users on social media will reshare #IveBeenThere to spread awareness and to unite. </a:t>
            </a:r>
          </a:p>
          <a:p>
            <a:r>
              <a:rPr lang="en-GB" sz="1800" dirty="0"/>
              <a:t>In January 2022 there was a landmark campaign launched 'Help'. It is a prevention campaign aimed at getting the nation to take more care of their mental health. It is themed with the Beetles song 'help' with celebrities and famous people speaking the lyrics of the song in their campaign video to raise awareness of mental health. </a:t>
            </a:r>
          </a:p>
          <a:p>
            <a:endParaRPr lang="en-GB" dirty="0"/>
          </a:p>
        </p:txBody>
      </p:sp>
      <p:sp>
        <p:nvSpPr>
          <p:cNvPr id="4" name="TextBox 3">
            <a:extLst>
              <a:ext uri="{FF2B5EF4-FFF2-40B4-BE49-F238E27FC236}">
                <a16:creationId xmlns:a16="http://schemas.microsoft.com/office/drawing/2014/main" id="{88696431-0625-518E-5411-65AF1C37FBF4}"/>
              </a:ext>
            </a:extLst>
          </p:cNvPr>
          <p:cNvSpPr txBox="1"/>
          <p:nvPr/>
        </p:nvSpPr>
        <p:spPr>
          <a:xfrm>
            <a:off x="1909233" y="6322483"/>
            <a:ext cx="671194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t>Mental Health Foundation (2022), National Health Service England (2022) </a:t>
            </a:r>
          </a:p>
        </p:txBody>
      </p:sp>
      <p:pic>
        <p:nvPicPr>
          <p:cNvPr id="5" name="Picture 5" descr="Text, letter&#10;&#10;Description automatically generated">
            <a:extLst>
              <a:ext uri="{FF2B5EF4-FFF2-40B4-BE49-F238E27FC236}">
                <a16:creationId xmlns:a16="http://schemas.microsoft.com/office/drawing/2014/main" id="{6DBE629C-4486-6E47-2908-BC4C8DC47875}"/>
              </a:ext>
            </a:extLst>
          </p:cNvPr>
          <p:cNvPicPr>
            <a:picLocks noChangeAspect="1"/>
          </p:cNvPicPr>
          <p:nvPr/>
        </p:nvPicPr>
        <p:blipFill>
          <a:blip r:embed="rId2"/>
          <a:stretch>
            <a:fillRect/>
          </a:stretch>
        </p:blipFill>
        <p:spPr>
          <a:xfrm>
            <a:off x="9405257" y="152398"/>
            <a:ext cx="1948544" cy="1948544"/>
          </a:xfrm>
          <a:prstGeom prst="rect">
            <a:avLst/>
          </a:prstGeom>
        </p:spPr>
      </p:pic>
      <p:pic>
        <p:nvPicPr>
          <p:cNvPr id="6" name="Picture 6">
            <a:extLst>
              <a:ext uri="{FF2B5EF4-FFF2-40B4-BE49-F238E27FC236}">
                <a16:creationId xmlns:a16="http://schemas.microsoft.com/office/drawing/2014/main" id="{CDA5EC0C-8B6A-1E29-7B98-D2CC7EA05B0D}"/>
              </a:ext>
            </a:extLst>
          </p:cNvPr>
          <p:cNvPicPr>
            <a:picLocks noChangeAspect="1"/>
          </p:cNvPicPr>
          <p:nvPr/>
        </p:nvPicPr>
        <p:blipFill>
          <a:blip r:embed="rId3"/>
          <a:stretch>
            <a:fillRect/>
          </a:stretch>
        </p:blipFill>
        <p:spPr>
          <a:xfrm>
            <a:off x="8327571" y="4842510"/>
            <a:ext cx="3145971" cy="1636123"/>
          </a:xfrm>
          <a:prstGeom prst="rect">
            <a:avLst/>
          </a:prstGeom>
        </p:spPr>
      </p:pic>
    </p:spTree>
    <p:extLst>
      <p:ext uri="{BB962C8B-B14F-4D97-AF65-F5344CB8AC3E}">
        <p14:creationId xmlns:p14="http://schemas.microsoft.com/office/powerpoint/2010/main" val="3104288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3BB7E73-E730-42EA-AACE-D1E323EA5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1F6C2E9-B316-4410-88E5-74F044FC3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58144"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3D07262-43A6-451F-9B19-77B943C63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26850" y="1"/>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52DB41-A55C-23F5-FE2C-F531D3C0E3A3}"/>
              </a:ext>
            </a:extLst>
          </p:cNvPr>
          <p:cNvSpPr>
            <a:spLocks noGrp="1"/>
          </p:cNvSpPr>
          <p:nvPr>
            <p:ph type="title"/>
          </p:nvPr>
        </p:nvSpPr>
        <p:spPr>
          <a:xfrm>
            <a:off x="1117600" y="671022"/>
            <a:ext cx="9486690" cy="1550419"/>
          </a:xfrm>
        </p:spPr>
        <p:txBody>
          <a:bodyPr>
            <a:normAutofit/>
          </a:bodyPr>
          <a:lstStyle/>
          <a:p>
            <a:r>
              <a:rPr lang="en-GB" dirty="0">
                <a:ea typeface="+mj-lt"/>
                <a:cs typeface="+mj-lt"/>
              </a:rPr>
              <a:t>Mental Health Research</a:t>
            </a:r>
            <a:endParaRPr lang="en-US" dirty="0"/>
          </a:p>
        </p:txBody>
      </p:sp>
      <p:sp>
        <p:nvSpPr>
          <p:cNvPr id="3" name="Content Placeholder 2">
            <a:extLst>
              <a:ext uri="{FF2B5EF4-FFF2-40B4-BE49-F238E27FC236}">
                <a16:creationId xmlns:a16="http://schemas.microsoft.com/office/drawing/2014/main" id="{BD8AD440-0B85-01DA-436C-246268C4B169}"/>
              </a:ext>
            </a:extLst>
          </p:cNvPr>
          <p:cNvSpPr>
            <a:spLocks noGrp="1"/>
          </p:cNvSpPr>
          <p:nvPr>
            <p:ph idx="1"/>
          </p:nvPr>
        </p:nvSpPr>
        <p:spPr>
          <a:xfrm>
            <a:off x="1117600" y="2160016"/>
            <a:ext cx="9486690" cy="3926152"/>
          </a:xfrm>
        </p:spPr>
        <p:txBody>
          <a:bodyPr vert="horz" lIns="91440" tIns="45720" rIns="91440" bIns="45720" rtlCol="0" anchor="t">
            <a:normAutofit/>
          </a:bodyPr>
          <a:lstStyle/>
          <a:p>
            <a:r>
              <a:rPr lang="en-GB" sz="1600" u="sng" dirty="0">
                <a:ea typeface="+mn-lt"/>
                <a:cs typeface="+mn-lt"/>
              </a:rPr>
              <a:t>Reasons for conducting evidence-based research within mental health:</a:t>
            </a:r>
            <a:endParaRPr lang="en-US" sz="1600">
              <a:ea typeface="+mn-lt"/>
              <a:cs typeface="+mn-lt"/>
            </a:endParaRPr>
          </a:p>
          <a:p>
            <a:r>
              <a:rPr lang="en-GB" sz="1600" dirty="0">
                <a:ea typeface="+mn-lt"/>
                <a:cs typeface="+mn-lt"/>
              </a:rPr>
              <a:t>Blending current knowledge</a:t>
            </a:r>
            <a:endParaRPr lang="en-US" sz="1600">
              <a:ea typeface="+mn-lt"/>
              <a:cs typeface="+mn-lt"/>
            </a:endParaRPr>
          </a:p>
          <a:p>
            <a:r>
              <a:rPr lang="en-GB" sz="1600" dirty="0">
                <a:ea typeface="+mn-lt"/>
                <a:cs typeface="+mn-lt"/>
              </a:rPr>
              <a:t>Conducting original research</a:t>
            </a:r>
            <a:endParaRPr lang="en-US" sz="1600">
              <a:ea typeface="+mn-lt"/>
              <a:cs typeface="+mn-lt"/>
            </a:endParaRPr>
          </a:p>
          <a:p>
            <a:r>
              <a:rPr lang="en-GB" sz="1600" dirty="0">
                <a:ea typeface="+mn-lt"/>
                <a:cs typeface="+mn-lt"/>
              </a:rPr>
              <a:t>Interpreting research for better understanding of mental health services and what is successfully working</a:t>
            </a:r>
            <a:endParaRPr lang="en-GB" sz="1600" dirty="0"/>
          </a:p>
        </p:txBody>
      </p:sp>
      <p:sp>
        <p:nvSpPr>
          <p:cNvPr id="4" name="TextBox 3">
            <a:extLst>
              <a:ext uri="{FF2B5EF4-FFF2-40B4-BE49-F238E27FC236}">
                <a16:creationId xmlns:a16="http://schemas.microsoft.com/office/drawing/2014/main" id="{F54FE642-174E-8609-13C3-53645806DC03}"/>
              </a:ext>
            </a:extLst>
          </p:cNvPr>
          <p:cNvSpPr txBox="1"/>
          <p:nvPr/>
        </p:nvSpPr>
        <p:spPr>
          <a:xfrm>
            <a:off x="1360098" y="6090249"/>
            <a:ext cx="497169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ea typeface="+mn-lt"/>
                <a:cs typeface="+mn-lt"/>
              </a:rPr>
              <a:t>Mental Health Foundation (2022)</a:t>
            </a:r>
            <a:endParaRPr lang="en-US" sz="1400" dirty="0"/>
          </a:p>
          <a:p>
            <a:pPr algn="l"/>
            <a:endParaRPr lang="en-US"/>
          </a:p>
        </p:txBody>
      </p:sp>
    </p:spTree>
    <p:extLst>
      <p:ext uri="{BB962C8B-B14F-4D97-AF65-F5344CB8AC3E}">
        <p14:creationId xmlns:p14="http://schemas.microsoft.com/office/powerpoint/2010/main" val="763287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arn(inVertical)">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381AD-4E44-A106-77D1-DFE4341FCD1C}"/>
              </a:ext>
            </a:extLst>
          </p:cNvPr>
          <p:cNvSpPr>
            <a:spLocks noGrp="1"/>
          </p:cNvSpPr>
          <p:nvPr>
            <p:ph type="title"/>
          </p:nvPr>
        </p:nvSpPr>
        <p:spPr/>
        <p:txBody>
          <a:bodyPr/>
          <a:lstStyle/>
          <a:p>
            <a:r>
              <a:rPr lang="en-GB" dirty="0"/>
              <a:t>Shortfalls in Mental Health Provisions</a:t>
            </a:r>
          </a:p>
        </p:txBody>
      </p:sp>
      <p:sp>
        <p:nvSpPr>
          <p:cNvPr id="3" name="Content Placeholder 2">
            <a:extLst>
              <a:ext uri="{FF2B5EF4-FFF2-40B4-BE49-F238E27FC236}">
                <a16:creationId xmlns:a16="http://schemas.microsoft.com/office/drawing/2014/main" id="{C5BD8396-1A01-F9E5-1227-584223EBAF2E}"/>
              </a:ext>
            </a:extLst>
          </p:cNvPr>
          <p:cNvSpPr>
            <a:spLocks noGrp="1"/>
          </p:cNvSpPr>
          <p:nvPr>
            <p:ph idx="1"/>
          </p:nvPr>
        </p:nvSpPr>
        <p:spPr/>
        <p:txBody>
          <a:bodyPr vert="horz" lIns="91440" tIns="45720" rIns="91440" bIns="45720" rtlCol="0" anchor="t">
            <a:normAutofit/>
          </a:bodyPr>
          <a:lstStyle/>
          <a:p>
            <a:r>
              <a:rPr lang="en-GB" sz="1600" dirty="0"/>
              <a:t>25% increase in depression and anxiety worldwide since Covid-19</a:t>
            </a:r>
          </a:p>
          <a:p>
            <a:r>
              <a:rPr lang="en-GB" sz="1600" dirty="0"/>
              <a:t>Digital appointments replace face to face appointments </a:t>
            </a:r>
          </a:p>
          <a:p>
            <a:pPr marL="0" indent="0">
              <a:buNone/>
            </a:pPr>
            <a:endParaRPr lang="en-GB" sz="1600" dirty="0"/>
          </a:p>
          <a:p>
            <a:pPr marL="0" indent="0">
              <a:buNone/>
            </a:pPr>
            <a:r>
              <a:rPr lang="en-GB" sz="1600" dirty="0"/>
              <a:t>The mental health sector was also severely underfunded. </a:t>
            </a:r>
            <a:r>
              <a:rPr lang="en-GB" sz="1600" dirty="0">
                <a:ea typeface="+mn-lt"/>
                <a:cs typeface="+mn-lt"/>
              </a:rPr>
              <a:t>Covid-19 had a huge negative impact on the provision of mental health services across Wales, such as:</a:t>
            </a:r>
          </a:p>
          <a:p>
            <a:pPr marL="285750" indent="-285750"/>
            <a:r>
              <a:rPr lang="en-GB" sz="1600" dirty="0"/>
              <a:t>Huge disruption to services</a:t>
            </a:r>
          </a:p>
          <a:p>
            <a:pPr marL="285750" indent="-285750"/>
            <a:r>
              <a:rPr lang="en-GB" sz="1600" dirty="0"/>
              <a:t>Staff sickness</a:t>
            </a:r>
          </a:p>
          <a:p>
            <a:pPr marL="285750" indent="-285750"/>
            <a:endParaRPr lang="en-GB" sz="1600" dirty="0"/>
          </a:p>
        </p:txBody>
      </p:sp>
      <p:sp>
        <p:nvSpPr>
          <p:cNvPr id="4" name="TextBox 3">
            <a:extLst>
              <a:ext uri="{FF2B5EF4-FFF2-40B4-BE49-F238E27FC236}">
                <a16:creationId xmlns:a16="http://schemas.microsoft.com/office/drawing/2014/main" id="{A7875A67-2C19-B555-E587-024BB3566F0C}"/>
              </a:ext>
            </a:extLst>
          </p:cNvPr>
          <p:cNvSpPr txBox="1"/>
          <p:nvPr/>
        </p:nvSpPr>
        <p:spPr>
          <a:xfrm>
            <a:off x="1888066" y="6280150"/>
            <a:ext cx="534669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t>World Health Organisation (2022), Davies, A. et al (2021)</a:t>
            </a:r>
          </a:p>
        </p:txBody>
      </p:sp>
    </p:spTree>
    <p:extLst>
      <p:ext uri="{BB962C8B-B14F-4D97-AF65-F5344CB8AC3E}">
        <p14:creationId xmlns:p14="http://schemas.microsoft.com/office/powerpoint/2010/main" val="1575910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3BB7E73-E730-42EA-AACE-D1E323EA5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1F6C2E9-B316-4410-88E5-74F044FC3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21301" y="565153"/>
            <a:ext cx="2770699"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5E18DF-79D9-923A-3DF5-51C83092377C}"/>
              </a:ext>
            </a:extLst>
          </p:cNvPr>
          <p:cNvSpPr>
            <a:spLocks noGrp="1"/>
          </p:cNvSpPr>
          <p:nvPr>
            <p:ph type="title"/>
          </p:nvPr>
        </p:nvSpPr>
        <p:spPr>
          <a:xfrm>
            <a:off x="1117601" y="857529"/>
            <a:ext cx="7846501" cy="1550419"/>
          </a:xfrm>
        </p:spPr>
        <p:txBody>
          <a:bodyPr>
            <a:normAutofit/>
          </a:bodyPr>
          <a:lstStyle/>
          <a:p>
            <a:r>
              <a:rPr lang="en-GB" sz="4000" dirty="0"/>
              <a:t>Conclusion</a:t>
            </a:r>
          </a:p>
        </p:txBody>
      </p:sp>
      <p:sp>
        <p:nvSpPr>
          <p:cNvPr id="3" name="Content Placeholder 2">
            <a:extLst>
              <a:ext uri="{FF2B5EF4-FFF2-40B4-BE49-F238E27FC236}">
                <a16:creationId xmlns:a16="http://schemas.microsoft.com/office/drawing/2014/main" id="{A5F8CDD4-264E-2F7E-8950-1082AF8D52A3}"/>
              </a:ext>
            </a:extLst>
          </p:cNvPr>
          <p:cNvSpPr>
            <a:spLocks noGrp="1"/>
          </p:cNvSpPr>
          <p:nvPr>
            <p:ph idx="1"/>
          </p:nvPr>
        </p:nvSpPr>
        <p:spPr>
          <a:xfrm>
            <a:off x="1022351" y="1969516"/>
            <a:ext cx="7846501" cy="3926152"/>
          </a:xfrm>
        </p:spPr>
        <p:txBody>
          <a:bodyPr vert="horz" lIns="91440" tIns="45720" rIns="91440" bIns="45720" rtlCol="0" anchor="t">
            <a:normAutofit/>
          </a:bodyPr>
          <a:lstStyle/>
          <a:p>
            <a:pPr marL="0" indent="0">
              <a:buNone/>
            </a:pPr>
            <a:r>
              <a:rPr lang="en-GB" sz="1600" dirty="0"/>
              <a:t>This presentation has discussed Health Promotion and Prevention during Covid-19 and the impact on mental health services. It has explained that Covid-19 is a new virus and stated suicide is the taking of one's life.</a:t>
            </a:r>
            <a:endParaRPr lang="en-US" sz="1600"/>
          </a:p>
          <a:p>
            <a:pPr marL="0" indent="0">
              <a:buNone/>
            </a:pPr>
            <a:r>
              <a:rPr lang="en-GB" sz="1600" dirty="0"/>
              <a:t>Mental health campaigns called 'Together for Mental Health' and 'Stand for Me' in mental health promotion. </a:t>
            </a:r>
          </a:p>
          <a:p>
            <a:pPr marL="0" indent="0">
              <a:buNone/>
            </a:pPr>
            <a:r>
              <a:rPr lang="en-GB" sz="1600" dirty="0"/>
              <a:t>Mental Health Awareness Week and 'Help' are campaigns in mental health prevention. </a:t>
            </a:r>
          </a:p>
          <a:p>
            <a:pPr marL="0" indent="0">
              <a:buNone/>
            </a:pPr>
            <a:r>
              <a:rPr lang="en-GB" sz="1600" dirty="0"/>
              <a:t>Mental health research is conducted to have evidence based knowledge in mental health. </a:t>
            </a:r>
          </a:p>
          <a:p>
            <a:pPr marL="0" indent="0">
              <a:buNone/>
            </a:pPr>
            <a:r>
              <a:rPr lang="en-GB" sz="1600" dirty="0"/>
              <a:t>The shortfalls in mental health provisions saw a huge increase in depression and anxiety digital appointments, severely underfunded and staff sickness. </a:t>
            </a:r>
          </a:p>
          <a:p>
            <a:pPr marL="0" indent="0">
              <a:buNone/>
            </a:pPr>
            <a:endParaRPr lang="en-GB" dirty="0"/>
          </a:p>
        </p:txBody>
      </p:sp>
      <p:sp>
        <p:nvSpPr>
          <p:cNvPr id="12" name="Rectangle 11">
            <a:extLst>
              <a:ext uri="{FF2B5EF4-FFF2-40B4-BE49-F238E27FC236}">
                <a16:creationId xmlns:a16="http://schemas.microsoft.com/office/drawing/2014/main" id="{83D07262-43A6-451F-9B19-77B943C63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90007" y="1"/>
            <a:ext cx="2201993"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83695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31">
            <a:extLst>
              <a:ext uri="{FF2B5EF4-FFF2-40B4-BE49-F238E27FC236}">
                <a16:creationId xmlns:a16="http://schemas.microsoft.com/office/drawing/2014/main" id="{23BB7E73-E730-42EA-AACE-D1E323EA5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33">
            <a:extLst>
              <a:ext uri="{FF2B5EF4-FFF2-40B4-BE49-F238E27FC236}">
                <a16:creationId xmlns:a16="http://schemas.microsoft.com/office/drawing/2014/main" id="{F1F6C2E9-B316-4410-88E5-74F044FC3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2770699"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35">
            <a:extLst>
              <a:ext uri="{FF2B5EF4-FFF2-40B4-BE49-F238E27FC236}">
                <a16:creationId xmlns:a16="http://schemas.microsoft.com/office/drawing/2014/main" id="{83D07262-43A6-451F-9B19-77B943C63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2201993"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F53291-DE22-F478-FA1C-933D08500DA4}"/>
              </a:ext>
            </a:extLst>
          </p:cNvPr>
          <p:cNvSpPr>
            <a:spLocks noGrp="1"/>
          </p:cNvSpPr>
          <p:nvPr>
            <p:ph type="title"/>
          </p:nvPr>
        </p:nvSpPr>
        <p:spPr>
          <a:xfrm>
            <a:off x="3227898" y="455362"/>
            <a:ext cx="7846501" cy="1550419"/>
          </a:xfrm>
        </p:spPr>
        <p:txBody>
          <a:bodyPr>
            <a:normAutofit/>
          </a:bodyPr>
          <a:lstStyle/>
          <a:p>
            <a:r>
              <a:rPr lang="en-GB" sz="4000" dirty="0"/>
              <a:t>Reference List </a:t>
            </a:r>
          </a:p>
        </p:txBody>
      </p:sp>
      <p:sp>
        <p:nvSpPr>
          <p:cNvPr id="27" name="Content Placeholder 2">
            <a:extLst>
              <a:ext uri="{FF2B5EF4-FFF2-40B4-BE49-F238E27FC236}">
                <a16:creationId xmlns:a16="http://schemas.microsoft.com/office/drawing/2014/main" id="{2C8158CF-6AA6-44B4-7250-B513C463D414}"/>
              </a:ext>
            </a:extLst>
          </p:cNvPr>
          <p:cNvSpPr>
            <a:spLocks noGrp="1"/>
          </p:cNvSpPr>
          <p:nvPr>
            <p:ph idx="1"/>
          </p:nvPr>
        </p:nvSpPr>
        <p:spPr>
          <a:xfrm>
            <a:off x="3227898" y="1948349"/>
            <a:ext cx="7846501" cy="3926152"/>
          </a:xfrm>
        </p:spPr>
        <p:txBody>
          <a:bodyPr vert="horz" lIns="91440" tIns="45720" rIns="91440" bIns="45720" rtlCol="0" anchor="t">
            <a:noAutofit/>
          </a:bodyPr>
          <a:lstStyle/>
          <a:p>
            <a:pPr>
              <a:lnSpc>
                <a:spcPct val="100000"/>
              </a:lnSpc>
            </a:pPr>
            <a:r>
              <a:rPr lang="en-GB" sz="1100" dirty="0"/>
              <a:t>Davies, A., Song, J., Akbari, A., Bentley, L., Carter, B., Cross, L., Dundon, J., </a:t>
            </a:r>
            <a:r>
              <a:rPr lang="en-GB" sz="1100" dirty="0" err="1"/>
              <a:t>Flonentin</a:t>
            </a:r>
            <a:r>
              <a:rPr lang="en-GB" sz="1100" dirty="0"/>
              <a:t>, D., Newman, C., Smith, T., </a:t>
            </a:r>
            <a:r>
              <a:rPr lang="en-GB" sz="1100" dirty="0" err="1"/>
              <a:t>Trigg</a:t>
            </a:r>
            <a:r>
              <a:rPr lang="en-GB" sz="1100" dirty="0"/>
              <a:t>, L. and John, G. (2021) Impact of Covid-19 pandemic on healthcare usage and mental health of clinically </a:t>
            </a:r>
            <a:r>
              <a:rPr lang="en-GB" sz="1100" dirty="0" err="1"/>
              <a:t>extemely</a:t>
            </a:r>
            <a:r>
              <a:rPr lang="en-GB" sz="1100" dirty="0"/>
              <a:t> vulnerable individuals in Wales: A population scale data linkage study. </a:t>
            </a:r>
            <a:r>
              <a:rPr lang="en-GB" sz="1100" i="1" dirty="0"/>
              <a:t>The Lancet.</a:t>
            </a:r>
            <a:r>
              <a:rPr lang="en-GB" sz="1100" dirty="0"/>
              <a:t> 398, pp. 539. </a:t>
            </a:r>
          </a:p>
          <a:p>
            <a:pPr>
              <a:lnSpc>
                <a:spcPct val="100000"/>
              </a:lnSpc>
            </a:pPr>
            <a:r>
              <a:rPr lang="en-GB" sz="1100" dirty="0"/>
              <a:t>Horton, R. (2021) The Covid-19 Catastrophe: What's gone wrong and how to stop it happening again. London: Cambridge Polity Press.</a:t>
            </a:r>
          </a:p>
          <a:p>
            <a:pPr>
              <a:lnSpc>
                <a:spcPct val="100000"/>
              </a:lnSpc>
            </a:pPr>
            <a:r>
              <a:rPr lang="en-US" sz="1100" dirty="0">
                <a:ea typeface="+mn-lt"/>
                <a:cs typeface="+mn-lt"/>
              </a:rPr>
              <a:t>Mental Health Foundation (2022) Mental Health Awareness Week. Available at: https://www.mentalhealth.org.uk/campaigns/mental-health-awareness-week (Accessed on: 2nd May) </a:t>
            </a:r>
            <a:endParaRPr lang="en-GB" sz="1100" dirty="0"/>
          </a:p>
          <a:p>
            <a:pPr>
              <a:lnSpc>
                <a:spcPct val="100000"/>
              </a:lnSpc>
            </a:pPr>
            <a:r>
              <a:rPr lang="en-GB" sz="1100" dirty="0"/>
              <a:t>Mental Health Foundation (2022) Research. Available at: </a:t>
            </a:r>
            <a:r>
              <a:rPr lang="en-GB" sz="1100" dirty="0">
                <a:ea typeface="+mn-lt"/>
                <a:cs typeface="+mn-lt"/>
              </a:rPr>
              <a:t>https://www.mentalhealth.org.uk/our-work/research (Accessed on: 3rd May).</a:t>
            </a:r>
            <a:endParaRPr lang="en-GB" dirty="0"/>
          </a:p>
          <a:p>
            <a:pPr>
              <a:lnSpc>
                <a:spcPct val="100000"/>
              </a:lnSpc>
            </a:pPr>
            <a:r>
              <a:rPr lang="en-US" sz="1100" dirty="0"/>
              <a:t>Mind (2021) Stand For Me Campaign. Available at: </a:t>
            </a:r>
            <a:r>
              <a:rPr lang="en-US" sz="1100" dirty="0">
                <a:ea typeface="+mn-lt"/>
                <a:cs typeface="+mn-lt"/>
              </a:rPr>
              <a:t>https://www.mind.org.uk/news-campaigns/mind-cymru-campaigns/stand-for-me/ (Accessed on 5th May).</a:t>
            </a:r>
            <a:endParaRPr lang="en-US" sz="1100" dirty="0"/>
          </a:p>
          <a:p>
            <a:pPr>
              <a:lnSpc>
                <a:spcPct val="100000"/>
              </a:lnSpc>
            </a:pPr>
            <a:r>
              <a:rPr lang="en-US" sz="1100" dirty="0"/>
              <a:t>National Health Service England (2022) NHS Launches Landmark Mental Health Campaign with 'Help!' From The Beatles. Available at: </a:t>
            </a:r>
            <a:r>
              <a:rPr lang="en-US" sz="1100" dirty="0">
                <a:ea typeface="+mn-lt"/>
                <a:cs typeface="+mn-lt"/>
              </a:rPr>
              <a:t>https://www.england.nhs.uk/2022/01/nhs-launches-landmark-mental-health-campaign-with-help-from-the-beatles/ (Accessed on 20th April).</a:t>
            </a:r>
          </a:p>
          <a:p>
            <a:pPr>
              <a:lnSpc>
                <a:spcPct val="100000"/>
              </a:lnSpc>
            </a:pPr>
            <a:r>
              <a:rPr lang="en-US" sz="1100" dirty="0"/>
              <a:t>World Health Organization (2021) Suicide. Available at: </a:t>
            </a:r>
            <a:r>
              <a:rPr lang="en-US" sz="1100" dirty="0">
                <a:ea typeface="+mn-lt"/>
                <a:cs typeface="+mn-lt"/>
              </a:rPr>
              <a:t>https://www.who.int/news-room/fact-sheets/detail/suicide. (Accessed on: 2nd May). </a:t>
            </a:r>
            <a:endParaRPr lang="en-US" sz="1100" dirty="0"/>
          </a:p>
          <a:p>
            <a:pPr>
              <a:lnSpc>
                <a:spcPct val="100000"/>
              </a:lnSpc>
            </a:pPr>
            <a:r>
              <a:rPr lang="en-US" sz="1100" dirty="0"/>
              <a:t>Welsh Government (2020) Together for Mental Health: </a:t>
            </a:r>
            <a:r>
              <a:rPr lang="en-US" sz="1100" i="1" dirty="0"/>
              <a:t>Delivery plan 2019-2022</a:t>
            </a:r>
            <a:r>
              <a:rPr lang="en-US" sz="1100" dirty="0"/>
              <a:t> https://gov.wales/sites/default/files/publications/2020-01/together-for-mental-health-delivery-plan-2019-to-2022.pdf (Accessed 1st May).</a:t>
            </a:r>
          </a:p>
          <a:p>
            <a:pPr>
              <a:lnSpc>
                <a:spcPct val="100000"/>
              </a:lnSpc>
            </a:pPr>
            <a:endParaRPr lang="en-US" sz="1000"/>
          </a:p>
          <a:p>
            <a:pPr>
              <a:lnSpc>
                <a:spcPct val="100000"/>
              </a:lnSpc>
            </a:pPr>
            <a:endParaRPr lang="en-US" sz="1000"/>
          </a:p>
          <a:p>
            <a:pPr>
              <a:lnSpc>
                <a:spcPct val="100000"/>
              </a:lnSpc>
            </a:pPr>
            <a:endParaRPr lang="en-US" sz="1000"/>
          </a:p>
          <a:p>
            <a:pPr>
              <a:lnSpc>
                <a:spcPct val="100000"/>
              </a:lnSpc>
            </a:pPr>
            <a:endParaRPr lang="en-GB" sz="1000"/>
          </a:p>
        </p:txBody>
      </p:sp>
    </p:spTree>
    <p:extLst>
      <p:ext uri="{BB962C8B-B14F-4D97-AF65-F5344CB8AC3E}">
        <p14:creationId xmlns:p14="http://schemas.microsoft.com/office/powerpoint/2010/main" val="1631553753"/>
      </p:ext>
    </p:extLst>
  </p:cSld>
  <p:clrMapOvr>
    <a:masterClrMapping/>
  </p:clrMapOvr>
</p:sld>
</file>

<file path=ppt/theme/theme1.xml><?xml version="1.0" encoding="utf-8"?>
<a:theme xmlns:a="http://schemas.openxmlformats.org/drawingml/2006/main" name="InterweaveVTI">
  <a:themeElements>
    <a:clrScheme name="AnalogousFromLightSeedLeftStep">
      <a:dk1>
        <a:srgbClr val="000000"/>
      </a:dk1>
      <a:lt1>
        <a:srgbClr val="FFFFFF"/>
      </a:lt1>
      <a:dk2>
        <a:srgbClr val="213B31"/>
      </a:dk2>
      <a:lt2>
        <a:srgbClr val="E8E5E2"/>
      </a:lt2>
      <a:accent1>
        <a:srgbClr val="67A8DA"/>
      </a:accent1>
      <a:accent2>
        <a:srgbClr val="4FAFB1"/>
      </a:accent2>
      <a:accent3>
        <a:srgbClr val="5AB38F"/>
      </a:accent3>
      <a:accent4>
        <a:srgbClr val="51B664"/>
      </a:accent4>
      <a:accent5>
        <a:srgbClr val="6FB25B"/>
      </a:accent5>
      <a:accent6>
        <a:srgbClr val="8DAE4E"/>
      </a:accent6>
      <a:hlink>
        <a:srgbClr val="A1795A"/>
      </a:hlink>
      <a:folHlink>
        <a:srgbClr val="7F7F7F"/>
      </a:folHlink>
    </a:clrScheme>
    <a:fontScheme name="Interweave">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nterweaveVTI" id="{2A5AE21D-FC75-4AD0-BC12-FA563BC24905}" vid="{9A4A41B8-EB69-44BB-8E15-B517E25CF8C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InterweaveVTI</vt:lpstr>
      <vt:lpstr>Health Promotion and Prevention: The impact of Covid-19 on suicide and mental health</vt:lpstr>
      <vt:lpstr>What is Covid-19 and Suicide?</vt:lpstr>
      <vt:lpstr>Mental Health Promotion in Wales</vt:lpstr>
      <vt:lpstr>Mental Health Prevention </vt:lpstr>
      <vt:lpstr>Mental Health Research</vt:lpstr>
      <vt:lpstr>Shortfalls in Mental Health Provisions</vt:lpstr>
      <vt:lpstr>Conclusion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500</cp:revision>
  <dcterms:created xsi:type="dcterms:W3CDTF">2022-05-13T09:58:50Z</dcterms:created>
  <dcterms:modified xsi:type="dcterms:W3CDTF">2022-05-13T17:23:50Z</dcterms:modified>
</cp:coreProperties>
</file>