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56" r:id="rId5"/>
    <p:sldId id="280" r:id="rId6"/>
    <p:sldId id="272" r:id="rId7"/>
    <p:sldId id="271" r:id="rId8"/>
    <p:sldId id="273" r:id="rId9"/>
    <p:sldId id="274" r:id="rId10"/>
    <p:sldId id="270" r:id="rId11"/>
    <p:sldId id="275" r:id="rId12"/>
    <p:sldId id="277" r:id="rId13"/>
    <p:sldId id="276" r:id="rId14"/>
    <p:sldId id="278" r:id="rId15"/>
    <p:sldId id="27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nnis, Louise" initials="EL" lastIdx="1" clrIdx="0">
    <p:extLst>
      <p:ext uri="{19B8F6BF-5375-455C-9EA6-DF929625EA0E}">
        <p15:presenceInfo xmlns:p15="http://schemas.microsoft.com/office/powerpoint/2012/main" userId="S::Louise.Ennis@gwent.police.uk::90bed814-125c-4933-8131-b426caf5d8a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2B67"/>
    <a:srgbClr val="0D2A67"/>
    <a:srgbClr val="E521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A5E896-53CC-4019-85BB-3E1A479D5FCE}" v="5" dt="2025-05-28T16:55:22.9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82" autoAdjust="0"/>
    <p:restoredTop sz="70249" autoAdjust="0"/>
  </p:normalViewPr>
  <p:slideViewPr>
    <p:cSldViewPr snapToGrid="0" snapToObjects="1">
      <p:cViewPr varScale="1">
        <p:scale>
          <a:sx n="78" d="100"/>
          <a:sy n="78" d="100"/>
        </p:scale>
        <p:origin x="1686" y="90"/>
      </p:cViewPr>
      <p:guideLst/>
    </p:cSldViewPr>
  </p:slideViewPr>
  <p:notesTextViewPr>
    <p:cViewPr>
      <p:scale>
        <a:sx n="100" d="100"/>
        <a:sy n="100" d="100"/>
      </p:scale>
      <p:origin x="0" y="0"/>
    </p:cViewPr>
  </p:notesTextViewPr>
  <p:notesViewPr>
    <p:cSldViewPr snapToGrid="0" snapToObjects="1">
      <p:cViewPr varScale="1">
        <p:scale>
          <a:sx n="134" d="100"/>
          <a:sy n="134" d="100"/>
        </p:scale>
        <p:origin x="6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ogh, Sophie" userId="44f384e2-1e8f-445a-afe3-1ce1d822063d" providerId="ADAL" clId="{4CA5E896-53CC-4019-85BB-3E1A479D5FCE}"/>
    <pc:docChg chg="undo custSel addSld modSld sldOrd">
      <pc:chgData name="Keogh, Sophie" userId="44f384e2-1e8f-445a-afe3-1ce1d822063d" providerId="ADAL" clId="{4CA5E896-53CC-4019-85BB-3E1A479D5FCE}" dt="2025-05-28T17:01:35.610" v="1308" actId="20577"/>
      <pc:docMkLst>
        <pc:docMk/>
      </pc:docMkLst>
      <pc:sldChg chg="addSp delSp modSp mod modClrScheme delDesignElem chgLayout">
        <pc:chgData name="Keogh, Sophie" userId="44f384e2-1e8f-445a-afe3-1ce1d822063d" providerId="ADAL" clId="{4CA5E896-53CC-4019-85BB-3E1A479D5FCE}" dt="2025-05-21T15:45:42.761" v="174" actId="20577"/>
        <pc:sldMkLst>
          <pc:docMk/>
          <pc:sldMk cId="2267104516" sldId="270"/>
        </pc:sldMkLst>
        <pc:spChg chg="mod ord">
          <ac:chgData name="Keogh, Sophie" userId="44f384e2-1e8f-445a-afe3-1ce1d822063d" providerId="ADAL" clId="{4CA5E896-53CC-4019-85BB-3E1A479D5FCE}" dt="2025-05-21T15:45:42.761" v="174" actId="20577"/>
          <ac:spMkLst>
            <pc:docMk/>
            <pc:sldMk cId="2267104516" sldId="270"/>
            <ac:spMk id="2" creationId="{F8269F6D-243D-4CC9-8962-33D172F9354B}"/>
          </ac:spMkLst>
        </pc:spChg>
        <pc:spChg chg="del">
          <ac:chgData name="Keogh, Sophie" userId="44f384e2-1e8f-445a-afe3-1ce1d822063d" providerId="ADAL" clId="{4CA5E896-53CC-4019-85BB-3E1A479D5FCE}" dt="2025-05-21T15:41:52.221" v="114" actId="700"/>
          <ac:spMkLst>
            <pc:docMk/>
            <pc:sldMk cId="2267104516" sldId="270"/>
            <ac:spMk id="10" creationId="{02D44074-0B69-4F0C-A7B3-5645CE40D8E3}"/>
          </ac:spMkLst>
        </pc:spChg>
        <pc:picChg chg="mod">
          <ac:chgData name="Keogh, Sophie" userId="44f384e2-1e8f-445a-afe3-1ce1d822063d" providerId="ADAL" clId="{4CA5E896-53CC-4019-85BB-3E1A479D5FCE}" dt="2025-05-21T15:44:39.579" v="133" actId="14100"/>
          <ac:picMkLst>
            <pc:docMk/>
            <pc:sldMk cId="2267104516" sldId="270"/>
            <ac:picMk id="3" creationId="{4ED0C9E9-365E-475D-B2FD-AB5776D4FCFE}"/>
          </ac:picMkLst>
        </pc:picChg>
        <pc:picChg chg="mod">
          <ac:chgData name="Keogh, Sophie" userId="44f384e2-1e8f-445a-afe3-1ce1d822063d" providerId="ADAL" clId="{4CA5E896-53CC-4019-85BB-3E1A479D5FCE}" dt="2025-05-21T15:44:49.197" v="136" actId="14100"/>
          <ac:picMkLst>
            <pc:docMk/>
            <pc:sldMk cId="2267104516" sldId="270"/>
            <ac:picMk id="4" creationId="{39C437AA-B511-4E3F-B4D8-C8DA12AE9971}"/>
          </ac:picMkLst>
        </pc:picChg>
        <pc:picChg chg="del mod">
          <ac:chgData name="Keogh, Sophie" userId="44f384e2-1e8f-445a-afe3-1ce1d822063d" providerId="ADAL" clId="{4CA5E896-53CC-4019-85BB-3E1A479D5FCE}" dt="2025-05-21T15:42:55.807" v="126" actId="478"/>
          <ac:picMkLst>
            <pc:docMk/>
            <pc:sldMk cId="2267104516" sldId="270"/>
            <ac:picMk id="5" creationId="{4483FDB5-C8A7-412C-AF8A-B5617EE9339B}"/>
          </ac:picMkLst>
        </pc:picChg>
        <pc:picChg chg="add mod">
          <ac:chgData name="Keogh, Sophie" userId="44f384e2-1e8f-445a-afe3-1ce1d822063d" providerId="ADAL" clId="{4CA5E896-53CC-4019-85BB-3E1A479D5FCE}" dt="2025-05-21T15:44:54.862" v="137" actId="1076"/>
          <ac:picMkLst>
            <pc:docMk/>
            <pc:sldMk cId="2267104516" sldId="270"/>
            <ac:picMk id="1026" creationId="{3D39F6EC-1829-8D89-9C22-1EDB873C85E2}"/>
          </ac:picMkLst>
        </pc:picChg>
      </pc:sldChg>
      <pc:sldChg chg="modNotesTx">
        <pc:chgData name="Keogh, Sophie" userId="44f384e2-1e8f-445a-afe3-1ce1d822063d" providerId="ADAL" clId="{4CA5E896-53CC-4019-85BB-3E1A479D5FCE}" dt="2025-05-28T16:01:54.406" v="702" actId="313"/>
        <pc:sldMkLst>
          <pc:docMk/>
          <pc:sldMk cId="1201766105" sldId="271"/>
        </pc:sldMkLst>
      </pc:sldChg>
      <pc:sldChg chg="modNotesTx">
        <pc:chgData name="Keogh, Sophie" userId="44f384e2-1e8f-445a-afe3-1ce1d822063d" providerId="ADAL" clId="{4CA5E896-53CC-4019-85BB-3E1A479D5FCE}" dt="2025-05-21T15:39:41.491" v="107" actId="20577"/>
        <pc:sldMkLst>
          <pc:docMk/>
          <pc:sldMk cId="1156351440" sldId="272"/>
        </pc:sldMkLst>
      </pc:sldChg>
      <pc:sldChg chg="modNotesTx">
        <pc:chgData name="Keogh, Sophie" userId="44f384e2-1e8f-445a-afe3-1ce1d822063d" providerId="ADAL" clId="{4CA5E896-53CC-4019-85BB-3E1A479D5FCE}" dt="2025-05-21T16:05:43.063" v="639" actId="20577"/>
        <pc:sldMkLst>
          <pc:docMk/>
          <pc:sldMk cId="2385409679" sldId="273"/>
        </pc:sldMkLst>
      </pc:sldChg>
      <pc:sldChg chg="delSp modSp mod delDesignElem chgLayout">
        <pc:chgData name="Keogh, Sophie" userId="44f384e2-1e8f-445a-afe3-1ce1d822063d" providerId="ADAL" clId="{4CA5E896-53CC-4019-85BB-3E1A479D5FCE}" dt="2025-05-21T16:02:11.284" v="191" actId="1076"/>
        <pc:sldMkLst>
          <pc:docMk/>
          <pc:sldMk cId="355001412" sldId="274"/>
        </pc:sldMkLst>
        <pc:spChg chg="mod ord">
          <ac:chgData name="Keogh, Sophie" userId="44f384e2-1e8f-445a-afe3-1ce1d822063d" providerId="ADAL" clId="{4CA5E896-53CC-4019-85BB-3E1A479D5FCE}" dt="2025-05-21T16:01:54.075" v="187" actId="1076"/>
          <ac:spMkLst>
            <pc:docMk/>
            <pc:sldMk cId="355001412" sldId="274"/>
            <ac:spMk id="2" creationId="{596A4D98-7706-4D35-BE47-6ECF34A206C7}"/>
          </ac:spMkLst>
        </pc:spChg>
        <pc:spChg chg="mod">
          <ac:chgData name="Keogh, Sophie" userId="44f384e2-1e8f-445a-afe3-1ce1d822063d" providerId="ADAL" clId="{4CA5E896-53CC-4019-85BB-3E1A479D5FCE}" dt="2025-05-21T16:02:11.284" v="191" actId="1076"/>
          <ac:spMkLst>
            <pc:docMk/>
            <pc:sldMk cId="355001412" sldId="274"/>
            <ac:spMk id="5" creationId="{4DA2D526-1B27-41CC-8343-1B7ADB128A48}"/>
          </ac:spMkLst>
        </pc:spChg>
        <pc:spChg chg="del">
          <ac:chgData name="Keogh, Sophie" userId="44f384e2-1e8f-445a-afe3-1ce1d822063d" providerId="ADAL" clId="{4CA5E896-53CC-4019-85BB-3E1A479D5FCE}" dt="2025-05-21T16:01:07.764" v="178" actId="700"/>
          <ac:spMkLst>
            <pc:docMk/>
            <pc:sldMk cId="355001412" sldId="274"/>
            <ac:spMk id="16" creationId="{F5493CFF-E43B-4B10-ACE1-C8A1246629EA}"/>
          </ac:spMkLst>
        </pc:spChg>
        <pc:picChg chg="mod">
          <ac:chgData name="Keogh, Sophie" userId="44f384e2-1e8f-445a-afe3-1ce1d822063d" providerId="ADAL" clId="{4CA5E896-53CC-4019-85BB-3E1A479D5FCE}" dt="2025-05-21T16:02:06.601" v="190" actId="14100"/>
          <ac:picMkLst>
            <pc:docMk/>
            <pc:sldMk cId="355001412" sldId="274"/>
            <ac:picMk id="3" creationId="{744EBFF2-025E-4A79-9C94-F86AED5CCD7F}"/>
          </ac:picMkLst>
        </pc:picChg>
      </pc:sldChg>
      <pc:sldChg chg="modNotesTx">
        <pc:chgData name="Keogh, Sophie" userId="44f384e2-1e8f-445a-afe3-1ce1d822063d" providerId="ADAL" clId="{4CA5E896-53CC-4019-85BB-3E1A479D5FCE}" dt="2025-05-28T16:58:43.936" v="966" actId="20577"/>
        <pc:sldMkLst>
          <pc:docMk/>
          <pc:sldMk cId="4107869018" sldId="275"/>
        </pc:sldMkLst>
      </pc:sldChg>
      <pc:sldChg chg="modSp mod">
        <pc:chgData name="Keogh, Sophie" userId="44f384e2-1e8f-445a-afe3-1ce1d822063d" providerId="ADAL" clId="{4CA5E896-53CC-4019-85BB-3E1A479D5FCE}" dt="2025-05-28T17:00:01.392" v="1090" actId="14100"/>
        <pc:sldMkLst>
          <pc:docMk/>
          <pc:sldMk cId="561766368" sldId="276"/>
        </pc:sldMkLst>
        <pc:graphicFrameChg chg="mod">
          <ac:chgData name="Keogh, Sophie" userId="44f384e2-1e8f-445a-afe3-1ce1d822063d" providerId="ADAL" clId="{4CA5E896-53CC-4019-85BB-3E1A479D5FCE}" dt="2025-05-28T17:00:01.392" v="1090" actId="14100"/>
          <ac:graphicFrameMkLst>
            <pc:docMk/>
            <pc:sldMk cId="561766368" sldId="276"/>
            <ac:graphicFrameMk id="6" creationId="{664C41E7-95C0-481C-A964-8AF9EAE19C99}"/>
          </ac:graphicFrameMkLst>
        </pc:graphicFrameChg>
      </pc:sldChg>
      <pc:sldChg chg="modNotesTx">
        <pc:chgData name="Keogh, Sophie" userId="44f384e2-1e8f-445a-afe3-1ce1d822063d" providerId="ADAL" clId="{4CA5E896-53CC-4019-85BB-3E1A479D5FCE}" dt="2025-05-28T16:59:46.006" v="1087" actId="20577"/>
        <pc:sldMkLst>
          <pc:docMk/>
          <pc:sldMk cId="3787863148" sldId="277"/>
        </pc:sldMkLst>
      </pc:sldChg>
      <pc:sldChg chg="modSp mod modNotesTx">
        <pc:chgData name="Keogh, Sophie" userId="44f384e2-1e8f-445a-afe3-1ce1d822063d" providerId="ADAL" clId="{4CA5E896-53CC-4019-85BB-3E1A479D5FCE}" dt="2025-05-28T17:00:59.861" v="1207" actId="313"/>
        <pc:sldMkLst>
          <pc:docMk/>
          <pc:sldMk cId="230770374" sldId="278"/>
        </pc:sldMkLst>
        <pc:picChg chg="mod">
          <ac:chgData name="Keogh, Sophie" userId="44f384e2-1e8f-445a-afe3-1ce1d822063d" providerId="ADAL" clId="{4CA5E896-53CC-4019-85BB-3E1A479D5FCE}" dt="2025-05-28T17:00:15.856" v="1092" actId="1076"/>
          <ac:picMkLst>
            <pc:docMk/>
            <pc:sldMk cId="230770374" sldId="278"/>
            <ac:picMk id="3" creationId="{0C069D9E-3F19-4971-B03A-C3A6203246CD}"/>
          </ac:picMkLst>
        </pc:picChg>
      </pc:sldChg>
      <pc:sldChg chg="modNotesTx">
        <pc:chgData name="Keogh, Sophie" userId="44f384e2-1e8f-445a-afe3-1ce1d822063d" providerId="ADAL" clId="{4CA5E896-53CC-4019-85BB-3E1A479D5FCE}" dt="2025-05-28T17:01:35.610" v="1308" actId="20577"/>
        <pc:sldMkLst>
          <pc:docMk/>
          <pc:sldMk cId="59686161" sldId="279"/>
        </pc:sldMkLst>
      </pc:sldChg>
      <pc:sldChg chg="addSp delSp modSp add mod ord modClrScheme delAnim delDesignElem chgLayout">
        <pc:chgData name="Keogh, Sophie" userId="44f384e2-1e8f-445a-afe3-1ce1d822063d" providerId="ADAL" clId="{4CA5E896-53CC-4019-85BB-3E1A479D5FCE}" dt="2025-05-28T16:00:31.870" v="701" actId="1076"/>
        <pc:sldMkLst>
          <pc:docMk/>
          <pc:sldMk cId="2870471678" sldId="280"/>
        </pc:sldMkLst>
        <pc:spChg chg="del">
          <ac:chgData name="Keogh, Sophie" userId="44f384e2-1e8f-445a-afe3-1ce1d822063d" providerId="ADAL" clId="{4CA5E896-53CC-4019-85BB-3E1A479D5FCE}" dt="2025-05-28T15:58:25.284" v="644" actId="478"/>
          <ac:spMkLst>
            <pc:docMk/>
            <pc:sldMk cId="2870471678" sldId="280"/>
            <ac:spMk id="2" creationId="{784AD118-EDD1-4C60-8029-26B6B7D254CF}"/>
          </ac:spMkLst>
        </pc:spChg>
        <pc:spChg chg="add del mod ord">
          <ac:chgData name="Keogh, Sophie" userId="44f384e2-1e8f-445a-afe3-1ce1d822063d" providerId="ADAL" clId="{4CA5E896-53CC-4019-85BB-3E1A479D5FCE}" dt="2025-05-28T15:58:33.665" v="645" actId="700"/>
          <ac:spMkLst>
            <pc:docMk/>
            <pc:sldMk cId="2870471678" sldId="280"/>
            <ac:spMk id="4" creationId="{C66557C0-3BE8-7827-5256-5D6B1ACB24AF}"/>
          </ac:spMkLst>
        </pc:spChg>
        <pc:spChg chg="add mod ord">
          <ac:chgData name="Keogh, Sophie" userId="44f384e2-1e8f-445a-afe3-1ce1d822063d" providerId="ADAL" clId="{4CA5E896-53CC-4019-85BB-3E1A479D5FCE}" dt="2025-05-28T15:58:41.549" v="663" actId="20577"/>
          <ac:spMkLst>
            <pc:docMk/>
            <pc:sldMk cId="2870471678" sldId="280"/>
            <ac:spMk id="5" creationId="{9B1BD08B-4B51-6E57-1936-0C9AD57AB21A}"/>
          </ac:spMkLst>
        </pc:spChg>
        <pc:spChg chg="add mod">
          <ac:chgData name="Keogh, Sophie" userId="44f384e2-1e8f-445a-afe3-1ce1d822063d" providerId="ADAL" clId="{4CA5E896-53CC-4019-85BB-3E1A479D5FCE}" dt="2025-05-28T16:00:31.870" v="701" actId="1076"/>
          <ac:spMkLst>
            <pc:docMk/>
            <pc:sldMk cId="2870471678" sldId="280"/>
            <ac:spMk id="8" creationId="{05A698AA-EC64-5321-0826-3B32EF3FA8EC}"/>
          </ac:spMkLst>
        </pc:spChg>
        <pc:spChg chg="del">
          <ac:chgData name="Keogh, Sophie" userId="44f384e2-1e8f-445a-afe3-1ce1d822063d" providerId="ADAL" clId="{4CA5E896-53CC-4019-85BB-3E1A479D5FCE}" dt="2025-05-28T15:58:33.665" v="645" actId="700"/>
          <ac:spMkLst>
            <pc:docMk/>
            <pc:sldMk cId="2870471678" sldId="280"/>
            <ac:spMk id="9" creationId="{D4771268-CB57-404A-9271-370EB28F6090}"/>
          </ac:spMkLst>
        </pc:spChg>
        <pc:picChg chg="del">
          <ac:chgData name="Keogh, Sophie" userId="44f384e2-1e8f-445a-afe3-1ce1d822063d" providerId="ADAL" clId="{4CA5E896-53CC-4019-85BB-3E1A479D5FCE}" dt="2025-05-28T15:58:19.954" v="643" actId="478"/>
          <ac:picMkLst>
            <pc:docMk/>
            <pc:sldMk cId="2870471678" sldId="280"/>
            <ac:picMk id="6" creationId="{E8977876-1672-4A9A-A2C4-3DF65CE7D70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A9B719-1F95-4109-96DA-D4AE95875F2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90D5546-2A75-4B04-8C24-D04AB480374C}">
      <dgm:prSet phldrT="[Text]" custT="1"/>
      <dgm:spPr>
        <a:xfrm>
          <a:off x="0" y="740568"/>
          <a:ext cx="2571749" cy="1543050"/>
        </a:xfrm>
        <a:prstGeom prst="rect">
          <a:avLst/>
        </a:prstGeom>
        <a:solidFill>
          <a:srgbClr val="BBE0E3">
            <a:hueOff val="0"/>
            <a:satOff val="0"/>
            <a:lumOff val="0"/>
            <a:alphaOff val="0"/>
          </a:srgbClr>
        </a:solidFill>
        <a:ln w="25400" cap="flat" cmpd="sng" algn="ctr">
          <a:solidFill>
            <a:srgbClr val="FFFFFF">
              <a:hueOff val="0"/>
              <a:satOff val="0"/>
              <a:lumOff val="0"/>
              <a:alphaOff val="0"/>
            </a:srgbClr>
          </a:solidFill>
          <a:prstDash val="solid"/>
        </a:ln>
        <a:effectLst/>
      </dgm:spPr>
      <dgm:t>
        <a:bodyPr/>
        <a:lstStyle/>
        <a:p>
          <a:pPr algn="ctr">
            <a:buNone/>
          </a:pPr>
          <a:r>
            <a:rPr lang="en-GB" sz="2000" dirty="0">
              <a:solidFill>
                <a:srgbClr val="FFFFFF"/>
              </a:solidFill>
              <a:latin typeface="Arial" panose="020B0604020202020204" pitchFamily="34" charset="0"/>
              <a:ea typeface="+mn-ea"/>
              <a:cs typeface="Arial" panose="020B0604020202020204" pitchFamily="34" charset="0"/>
            </a:rPr>
            <a:t>     Physical</a:t>
          </a:r>
          <a:r>
            <a:rPr lang="en-GB" sz="2300" dirty="0">
              <a:solidFill>
                <a:srgbClr val="FFFFFF"/>
              </a:solidFill>
              <a:latin typeface="Arial"/>
              <a:ea typeface="+mn-ea"/>
              <a:cs typeface="+mn-cs"/>
            </a:rPr>
            <a:t>	</a:t>
          </a:r>
        </a:p>
      </dgm:t>
    </dgm:pt>
    <dgm:pt modelId="{4A5612A9-33C2-4829-99BE-BEFA3A578878}" type="parTrans" cxnId="{2A3E340A-2519-4E80-BC25-4720C46798EE}">
      <dgm:prSet/>
      <dgm:spPr/>
      <dgm:t>
        <a:bodyPr/>
        <a:lstStyle/>
        <a:p>
          <a:endParaRPr lang="en-GB"/>
        </a:p>
      </dgm:t>
    </dgm:pt>
    <dgm:pt modelId="{7D7DC223-31D7-43CE-BA66-8BB70A2AB04F}" type="sibTrans" cxnId="{2A3E340A-2519-4E80-BC25-4720C46798EE}">
      <dgm:prSet/>
      <dgm:spPr/>
      <dgm:t>
        <a:bodyPr/>
        <a:lstStyle/>
        <a:p>
          <a:endParaRPr lang="en-GB"/>
        </a:p>
      </dgm:t>
    </dgm:pt>
    <dgm:pt modelId="{C70C0374-5E25-4E67-B9FA-758F9CAD1529}">
      <dgm:prSet phldrT="[Text]" custT="1"/>
      <dgm:spPr>
        <a:xfrm>
          <a:off x="2828925" y="740568"/>
          <a:ext cx="2571749" cy="1543050"/>
        </a:xfrm>
        <a:prstGeom prst="rect">
          <a:avLst/>
        </a:prstGeom>
        <a:solidFill>
          <a:srgbClr val="FF0000"/>
        </a:solidFill>
        <a:ln w="25400" cap="flat" cmpd="sng" algn="ctr">
          <a:solidFill>
            <a:srgbClr val="FFFFFF">
              <a:hueOff val="0"/>
              <a:satOff val="0"/>
              <a:lumOff val="0"/>
              <a:alphaOff val="0"/>
            </a:srgbClr>
          </a:solidFill>
          <a:prstDash val="solid"/>
        </a:ln>
        <a:effectLst/>
      </dgm:spPr>
      <dgm:t>
        <a:bodyPr/>
        <a:lstStyle/>
        <a:p>
          <a:pPr>
            <a:buNone/>
          </a:pPr>
          <a:r>
            <a:rPr lang="en-GB" sz="2000" dirty="0">
              <a:solidFill>
                <a:srgbClr val="FFFFFF"/>
              </a:solidFill>
              <a:latin typeface="Arial" panose="020B0604020202020204" pitchFamily="34" charset="0"/>
              <a:ea typeface="+mn-ea"/>
              <a:cs typeface="Arial" panose="020B0604020202020204" pitchFamily="34" charset="0"/>
            </a:rPr>
            <a:t>Sexual</a:t>
          </a:r>
        </a:p>
      </dgm:t>
    </dgm:pt>
    <dgm:pt modelId="{48281E3B-4F4F-4332-A444-8BFD5437AADD}" type="parTrans" cxnId="{78D9E90A-1DF0-4F97-957A-9FB63DE9E46C}">
      <dgm:prSet/>
      <dgm:spPr/>
      <dgm:t>
        <a:bodyPr/>
        <a:lstStyle/>
        <a:p>
          <a:endParaRPr lang="en-GB"/>
        </a:p>
      </dgm:t>
    </dgm:pt>
    <dgm:pt modelId="{70EF05E6-1571-443B-B0B9-19D48829D451}" type="sibTrans" cxnId="{78D9E90A-1DF0-4F97-957A-9FB63DE9E46C}">
      <dgm:prSet/>
      <dgm:spPr/>
      <dgm:t>
        <a:bodyPr/>
        <a:lstStyle/>
        <a:p>
          <a:endParaRPr lang="en-GB"/>
        </a:p>
      </dgm:t>
    </dgm:pt>
    <dgm:pt modelId="{732082C1-8FB1-4C8B-8569-323C51890465}">
      <dgm:prSet phldrT="[Text]" custT="1"/>
      <dgm:spPr>
        <a:xfrm>
          <a:off x="5657849" y="740568"/>
          <a:ext cx="2571749" cy="1543050"/>
        </a:xfrm>
        <a:prstGeom prst="rect">
          <a:avLst/>
        </a:prstGeom>
        <a:solidFill>
          <a:srgbClr val="92D050"/>
        </a:solidFill>
        <a:ln w="25400" cap="flat" cmpd="sng" algn="ctr">
          <a:solidFill>
            <a:srgbClr val="FFFFFF">
              <a:hueOff val="0"/>
              <a:satOff val="0"/>
              <a:lumOff val="0"/>
              <a:alphaOff val="0"/>
            </a:srgbClr>
          </a:solidFill>
          <a:prstDash val="solid"/>
        </a:ln>
        <a:effectLst/>
      </dgm:spPr>
      <dgm:t>
        <a:bodyPr/>
        <a:lstStyle/>
        <a:p>
          <a:pPr>
            <a:buNone/>
          </a:pPr>
          <a:endParaRPr lang="en-GB" sz="2400" dirty="0">
            <a:solidFill>
              <a:srgbClr val="FFFFFF"/>
            </a:solidFill>
            <a:latin typeface="Arial"/>
            <a:ea typeface="+mn-ea"/>
            <a:cs typeface="+mn-cs"/>
          </a:endParaRPr>
        </a:p>
        <a:p>
          <a:pPr>
            <a:buNone/>
          </a:pPr>
          <a:r>
            <a:rPr lang="en-GB" sz="2000" dirty="0">
              <a:solidFill>
                <a:srgbClr val="FFFFFF"/>
              </a:solidFill>
              <a:latin typeface="Arial" panose="020B0604020202020204" pitchFamily="34" charset="0"/>
              <a:ea typeface="+mn-ea"/>
              <a:cs typeface="Arial" panose="020B0604020202020204" pitchFamily="34" charset="0"/>
            </a:rPr>
            <a:t>Financial</a:t>
          </a:r>
        </a:p>
        <a:p>
          <a:pPr>
            <a:buNone/>
          </a:pPr>
          <a:endParaRPr lang="en-GB" sz="2400" dirty="0">
            <a:solidFill>
              <a:srgbClr val="FFFFFF"/>
            </a:solidFill>
            <a:latin typeface="Arial"/>
            <a:ea typeface="+mn-ea"/>
            <a:cs typeface="+mn-cs"/>
          </a:endParaRPr>
        </a:p>
      </dgm:t>
    </dgm:pt>
    <dgm:pt modelId="{F1F341C6-AD86-4A27-AAC5-F548EAC37C01}" type="parTrans" cxnId="{04853F16-B84A-469B-89FE-A385E2305617}">
      <dgm:prSet/>
      <dgm:spPr/>
      <dgm:t>
        <a:bodyPr/>
        <a:lstStyle/>
        <a:p>
          <a:endParaRPr lang="en-GB"/>
        </a:p>
      </dgm:t>
    </dgm:pt>
    <dgm:pt modelId="{B93CDE0B-844E-457A-80AB-8A9A3C2CD6A3}" type="sibTrans" cxnId="{04853F16-B84A-469B-89FE-A385E2305617}">
      <dgm:prSet/>
      <dgm:spPr/>
      <dgm:t>
        <a:bodyPr/>
        <a:lstStyle/>
        <a:p>
          <a:endParaRPr lang="en-GB"/>
        </a:p>
      </dgm:t>
    </dgm:pt>
    <dgm:pt modelId="{BC652F60-5BDF-4207-8613-7F73754C306D}">
      <dgm:prSet phldrT="[Text]" custT="1"/>
      <dgm:spPr>
        <a:xfrm>
          <a:off x="1414462" y="2540793"/>
          <a:ext cx="2571749" cy="1543050"/>
        </a:xfrm>
        <a:prstGeom prst="rect">
          <a:avLst/>
        </a:prstGeom>
        <a:solidFill>
          <a:srgbClr val="00B0F0"/>
        </a:solidFill>
        <a:ln w="25400" cap="flat" cmpd="sng" algn="ctr">
          <a:solidFill>
            <a:srgbClr val="FFFFFF">
              <a:hueOff val="0"/>
              <a:satOff val="0"/>
              <a:lumOff val="0"/>
              <a:alphaOff val="0"/>
            </a:srgbClr>
          </a:solidFill>
          <a:prstDash val="solid"/>
        </a:ln>
        <a:effectLst/>
      </dgm:spPr>
      <dgm:t>
        <a:bodyPr/>
        <a:lstStyle/>
        <a:p>
          <a:pPr>
            <a:buNone/>
          </a:pPr>
          <a:r>
            <a:rPr lang="en-GB" sz="2000" dirty="0">
              <a:solidFill>
                <a:srgbClr val="FFFFFF"/>
              </a:solidFill>
              <a:latin typeface="Arial" panose="020B0604020202020204" pitchFamily="34" charset="0"/>
              <a:ea typeface="+mn-ea"/>
              <a:cs typeface="Arial" panose="020B0604020202020204" pitchFamily="34" charset="0"/>
            </a:rPr>
            <a:t>Emotional or Psychological</a:t>
          </a:r>
        </a:p>
      </dgm:t>
    </dgm:pt>
    <dgm:pt modelId="{A0723C51-6DBB-4DA8-9134-A098DAE89574}" type="parTrans" cxnId="{56C98753-71F6-4777-B4D4-47A3ABA12F87}">
      <dgm:prSet/>
      <dgm:spPr/>
      <dgm:t>
        <a:bodyPr/>
        <a:lstStyle/>
        <a:p>
          <a:endParaRPr lang="en-GB"/>
        </a:p>
      </dgm:t>
    </dgm:pt>
    <dgm:pt modelId="{65DD68B8-FFBC-4102-B886-4BABE529D99C}" type="sibTrans" cxnId="{56C98753-71F6-4777-B4D4-47A3ABA12F87}">
      <dgm:prSet/>
      <dgm:spPr/>
      <dgm:t>
        <a:bodyPr/>
        <a:lstStyle/>
        <a:p>
          <a:endParaRPr lang="en-GB"/>
        </a:p>
      </dgm:t>
    </dgm:pt>
    <dgm:pt modelId="{DD87A5F2-076E-4259-8A80-29E81BA8952E}">
      <dgm:prSet phldrT="[Text]" custT="1"/>
      <dgm:spPr>
        <a:xfrm>
          <a:off x="4243387" y="2540793"/>
          <a:ext cx="2571749" cy="1543050"/>
        </a:xfrm>
        <a:prstGeom prst="rect">
          <a:avLst/>
        </a:prstGeom>
        <a:solidFill>
          <a:srgbClr val="FFC000"/>
        </a:solidFill>
        <a:ln w="25400" cap="flat" cmpd="sng" algn="ctr">
          <a:solidFill>
            <a:srgbClr val="FFFFFF">
              <a:hueOff val="0"/>
              <a:satOff val="0"/>
              <a:lumOff val="0"/>
              <a:alphaOff val="0"/>
            </a:srgbClr>
          </a:solidFill>
          <a:prstDash val="solid"/>
        </a:ln>
        <a:effectLst/>
      </dgm:spPr>
      <dgm:t>
        <a:bodyPr/>
        <a:lstStyle/>
        <a:p>
          <a:pPr>
            <a:buNone/>
          </a:pPr>
          <a:r>
            <a:rPr lang="en-GB" sz="2000" dirty="0">
              <a:solidFill>
                <a:srgbClr val="FFFFFF"/>
              </a:solidFill>
              <a:latin typeface="Arial" panose="020B0604020202020204" pitchFamily="34" charset="0"/>
              <a:ea typeface="+mn-ea"/>
              <a:cs typeface="Arial" panose="020B0604020202020204" pitchFamily="34" charset="0"/>
            </a:rPr>
            <a:t>Neglect</a:t>
          </a:r>
        </a:p>
      </dgm:t>
    </dgm:pt>
    <dgm:pt modelId="{D0A82347-3C42-4C10-8A8A-901BB325330D}" type="parTrans" cxnId="{B5BB6D9E-1A69-40EF-AEE5-0A40A126BC66}">
      <dgm:prSet/>
      <dgm:spPr/>
      <dgm:t>
        <a:bodyPr/>
        <a:lstStyle/>
        <a:p>
          <a:endParaRPr lang="en-GB"/>
        </a:p>
      </dgm:t>
    </dgm:pt>
    <dgm:pt modelId="{4C9736F8-56C8-4420-97F9-E3F8033629DE}" type="sibTrans" cxnId="{B5BB6D9E-1A69-40EF-AEE5-0A40A126BC66}">
      <dgm:prSet/>
      <dgm:spPr/>
      <dgm:t>
        <a:bodyPr/>
        <a:lstStyle/>
        <a:p>
          <a:endParaRPr lang="en-GB"/>
        </a:p>
      </dgm:t>
    </dgm:pt>
    <dgm:pt modelId="{3000286C-FBA8-4CAB-A9EF-0AE5A750BF74}" type="pres">
      <dgm:prSet presAssocID="{F5A9B719-1F95-4109-96DA-D4AE95875F2F}" presName="diagram" presStyleCnt="0">
        <dgm:presLayoutVars>
          <dgm:dir/>
          <dgm:resizeHandles val="exact"/>
        </dgm:presLayoutVars>
      </dgm:prSet>
      <dgm:spPr/>
    </dgm:pt>
    <dgm:pt modelId="{6409A8D9-E576-438B-8709-ADD38AC001D9}" type="pres">
      <dgm:prSet presAssocID="{990D5546-2A75-4B04-8C24-D04AB480374C}" presName="node" presStyleLbl="node1" presStyleIdx="0" presStyleCnt="5">
        <dgm:presLayoutVars>
          <dgm:bulletEnabled val="1"/>
        </dgm:presLayoutVars>
      </dgm:prSet>
      <dgm:spPr/>
    </dgm:pt>
    <dgm:pt modelId="{762A9141-67EC-4CF8-AFC3-6DC19BDB1A9A}" type="pres">
      <dgm:prSet presAssocID="{7D7DC223-31D7-43CE-BA66-8BB70A2AB04F}" presName="sibTrans" presStyleCnt="0"/>
      <dgm:spPr/>
    </dgm:pt>
    <dgm:pt modelId="{BEFEB231-6011-40F8-89D5-70FB4752EF0A}" type="pres">
      <dgm:prSet presAssocID="{C70C0374-5E25-4E67-B9FA-758F9CAD1529}" presName="node" presStyleLbl="node1" presStyleIdx="1" presStyleCnt="5">
        <dgm:presLayoutVars>
          <dgm:bulletEnabled val="1"/>
        </dgm:presLayoutVars>
      </dgm:prSet>
      <dgm:spPr/>
    </dgm:pt>
    <dgm:pt modelId="{45DF4B5B-7349-4C09-BD83-C9C3B16E6B65}" type="pres">
      <dgm:prSet presAssocID="{70EF05E6-1571-443B-B0B9-19D48829D451}" presName="sibTrans" presStyleCnt="0"/>
      <dgm:spPr/>
    </dgm:pt>
    <dgm:pt modelId="{0FCD61C6-AE2A-4B97-8CB3-7F4C039C95D1}" type="pres">
      <dgm:prSet presAssocID="{732082C1-8FB1-4C8B-8569-323C51890465}" presName="node" presStyleLbl="node1" presStyleIdx="2" presStyleCnt="5">
        <dgm:presLayoutVars>
          <dgm:bulletEnabled val="1"/>
        </dgm:presLayoutVars>
      </dgm:prSet>
      <dgm:spPr/>
    </dgm:pt>
    <dgm:pt modelId="{47DF0D2E-B372-42F0-B850-A2BA340B0BB2}" type="pres">
      <dgm:prSet presAssocID="{B93CDE0B-844E-457A-80AB-8A9A3C2CD6A3}" presName="sibTrans" presStyleCnt="0"/>
      <dgm:spPr/>
    </dgm:pt>
    <dgm:pt modelId="{C115B118-5ACA-42C1-B330-58F3AFFFCCBC}" type="pres">
      <dgm:prSet presAssocID="{BC652F60-5BDF-4207-8613-7F73754C306D}" presName="node" presStyleLbl="node1" presStyleIdx="3" presStyleCnt="5">
        <dgm:presLayoutVars>
          <dgm:bulletEnabled val="1"/>
        </dgm:presLayoutVars>
      </dgm:prSet>
      <dgm:spPr/>
    </dgm:pt>
    <dgm:pt modelId="{8D793B04-F5A9-4C0F-B397-8DDF0C4D2D48}" type="pres">
      <dgm:prSet presAssocID="{65DD68B8-FFBC-4102-B886-4BABE529D99C}" presName="sibTrans" presStyleCnt="0"/>
      <dgm:spPr/>
    </dgm:pt>
    <dgm:pt modelId="{20F429F7-11EB-4EB8-98D8-1FBD05817442}" type="pres">
      <dgm:prSet presAssocID="{DD87A5F2-076E-4259-8A80-29E81BA8952E}" presName="node" presStyleLbl="node1" presStyleIdx="4" presStyleCnt="5">
        <dgm:presLayoutVars>
          <dgm:bulletEnabled val="1"/>
        </dgm:presLayoutVars>
      </dgm:prSet>
      <dgm:spPr/>
    </dgm:pt>
  </dgm:ptLst>
  <dgm:cxnLst>
    <dgm:cxn modelId="{2A3E340A-2519-4E80-BC25-4720C46798EE}" srcId="{F5A9B719-1F95-4109-96DA-D4AE95875F2F}" destId="{990D5546-2A75-4B04-8C24-D04AB480374C}" srcOrd="0" destOrd="0" parTransId="{4A5612A9-33C2-4829-99BE-BEFA3A578878}" sibTransId="{7D7DC223-31D7-43CE-BA66-8BB70A2AB04F}"/>
    <dgm:cxn modelId="{78D9E90A-1DF0-4F97-957A-9FB63DE9E46C}" srcId="{F5A9B719-1F95-4109-96DA-D4AE95875F2F}" destId="{C70C0374-5E25-4E67-B9FA-758F9CAD1529}" srcOrd="1" destOrd="0" parTransId="{48281E3B-4F4F-4332-A444-8BFD5437AADD}" sibTransId="{70EF05E6-1571-443B-B0B9-19D48829D451}"/>
    <dgm:cxn modelId="{04853F16-B84A-469B-89FE-A385E2305617}" srcId="{F5A9B719-1F95-4109-96DA-D4AE95875F2F}" destId="{732082C1-8FB1-4C8B-8569-323C51890465}" srcOrd="2" destOrd="0" parTransId="{F1F341C6-AD86-4A27-AAC5-F548EAC37C01}" sibTransId="{B93CDE0B-844E-457A-80AB-8A9A3C2CD6A3}"/>
    <dgm:cxn modelId="{D6163B27-2F48-463B-BEDC-3030DB123A4D}" type="presOf" srcId="{DD87A5F2-076E-4259-8A80-29E81BA8952E}" destId="{20F429F7-11EB-4EB8-98D8-1FBD05817442}" srcOrd="0" destOrd="0" presId="urn:microsoft.com/office/officeart/2005/8/layout/default"/>
    <dgm:cxn modelId="{875D8064-D73C-4099-A8AC-224E623EF13B}" type="presOf" srcId="{C70C0374-5E25-4E67-B9FA-758F9CAD1529}" destId="{BEFEB231-6011-40F8-89D5-70FB4752EF0A}" srcOrd="0" destOrd="0" presId="urn:microsoft.com/office/officeart/2005/8/layout/default"/>
    <dgm:cxn modelId="{16332F47-129D-4042-861D-F973FC3708FB}" type="presOf" srcId="{F5A9B719-1F95-4109-96DA-D4AE95875F2F}" destId="{3000286C-FBA8-4CAB-A9EF-0AE5A750BF74}" srcOrd="0" destOrd="0" presId="urn:microsoft.com/office/officeart/2005/8/layout/default"/>
    <dgm:cxn modelId="{F0DEF569-CB85-4BC2-9303-56E2D8D295BD}" type="presOf" srcId="{BC652F60-5BDF-4207-8613-7F73754C306D}" destId="{C115B118-5ACA-42C1-B330-58F3AFFFCCBC}" srcOrd="0" destOrd="0" presId="urn:microsoft.com/office/officeart/2005/8/layout/default"/>
    <dgm:cxn modelId="{56C98753-71F6-4777-B4D4-47A3ABA12F87}" srcId="{F5A9B719-1F95-4109-96DA-D4AE95875F2F}" destId="{BC652F60-5BDF-4207-8613-7F73754C306D}" srcOrd="3" destOrd="0" parTransId="{A0723C51-6DBB-4DA8-9134-A098DAE89574}" sibTransId="{65DD68B8-FFBC-4102-B886-4BABE529D99C}"/>
    <dgm:cxn modelId="{7CB5098B-3320-409B-86A4-CAD2461115A4}" type="presOf" srcId="{990D5546-2A75-4B04-8C24-D04AB480374C}" destId="{6409A8D9-E576-438B-8709-ADD38AC001D9}" srcOrd="0" destOrd="0" presId="urn:microsoft.com/office/officeart/2005/8/layout/default"/>
    <dgm:cxn modelId="{B5BB6D9E-1A69-40EF-AEE5-0A40A126BC66}" srcId="{F5A9B719-1F95-4109-96DA-D4AE95875F2F}" destId="{DD87A5F2-076E-4259-8A80-29E81BA8952E}" srcOrd="4" destOrd="0" parTransId="{D0A82347-3C42-4C10-8A8A-901BB325330D}" sibTransId="{4C9736F8-56C8-4420-97F9-E3F8033629DE}"/>
    <dgm:cxn modelId="{DA60EBAD-7EDB-4136-9D2A-FBE690A880F4}" type="presOf" srcId="{732082C1-8FB1-4C8B-8569-323C51890465}" destId="{0FCD61C6-AE2A-4B97-8CB3-7F4C039C95D1}" srcOrd="0" destOrd="0" presId="urn:microsoft.com/office/officeart/2005/8/layout/default"/>
    <dgm:cxn modelId="{930BBFAE-4557-44CB-A15F-B42B631AA946}" type="presParOf" srcId="{3000286C-FBA8-4CAB-A9EF-0AE5A750BF74}" destId="{6409A8D9-E576-438B-8709-ADD38AC001D9}" srcOrd="0" destOrd="0" presId="urn:microsoft.com/office/officeart/2005/8/layout/default"/>
    <dgm:cxn modelId="{6E6F0AB4-8627-40AD-A28D-A61E189B85C1}" type="presParOf" srcId="{3000286C-FBA8-4CAB-A9EF-0AE5A750BF74}" destId="{762A9141-67EC-4CF8-AFC3-6DC19BDB1A9A}" srcOrd="1" destOrd="0" presId="urn:microsoft.com/office/officeart/2005/8/layout/default"/>
    <dgm:cxn modelId="{E53D7CDC-C786-430E-AA83-7C472660EC67}" type="presParOf" srcId="{3000286C-FBA8-4CAB-A9EF-0AE5A750BF74}" destId="{BEFEB231-6011-40F8-89D5-70FB4752EF0A}" srcOrd="2" destOrd="0" presId="urn:microsoft.com/office/officeart/2005/8/layout/default"/>
    <dgm:cxn modelId="{7AB24C27-0A6E-45CF-9C89-097B9441FC84}" type="presParOf" srcId="{3000286C-FBA8-4CAB-A9EF-0AE5A750BF74}" destId="{45DF4B5B-7349-4C09-BD83-C9C3B16E6B65}" srcOrd="3" destOrd="0" presId="urn:microsoft.com/office/officeart/2005/8/layout/default"/>
    <dgm:cxn modelId="{AA057F67-DA2F-4CF9-B1D8-77E68A5BEC47}" type="presParOf" srcId="{3000286C-FBA8-4CAB-A9EF-0AE5A750BF74}" destId="{0FCD61C6-AE2A-4B97-8CB3-7F4C039C95D1}" srcOrd="4" destOrd="0" presId="urn:microsoft.com/office/officeart/2005/8/layout/default"/>
    <dgm:cxn modelId="{E159B968-BEF3-4AB8-931D-CD7AF4F59EAD}" type="presParOf" srcId="{3000286C-FBA8-4CAB-A9EF-0AE5A750BF74}" destId="{47DF0D2E-B372-42F0-B850-A2BA340B0BB2}" srcOrd="5" destOrd="0" presId="urn:microsoft.com/office/officeart/2005/8/layout/default"/>
    <dgm:cxn modelId="{18150A5D-9493-4B27-8DA3-7B79D5B01080}" type="presParOf" srcId="{3000286C-FBA8-4CAB-A9EF-0AE5A750BF74}" destId="{C115B118-5ACA-42C1-B330-58F3AFFFCCBC}" srcOrd="6" destOrd="0" presId="urn:microsoft.com/office/officeart/2005/8/layout/default"/>
    <dgm:cxn modelId="{45868049-DD51-47A2-BBD8-DC55D110A9E7}" type="presParOf" srcId="{3000286C-FBA8-4CAB-A9EF-0AE5A750BF74}" destId="{8D793B04-F5A9-4C0F-B397-8DDF0C4D2D48}" srcOrd="7" destOrd="0" presId="urn:microsoft.com/office/officeart/2005/8/layout/default"/>
    <dgm:cxn modelId="{340BDB9D-02BD-416D-AED1-63AC36B4E682}" type="presParOf" srcId="{3000286C-FBA8-4CAB-A9EF-0AE5A750BF74}" destId="{20F429F7-11EB-4EB8-98D8-1FBD0581744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16C1C7-493F-461A-B3CC-CCDEAA254A1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5F440C0-41B7-46F9-8947-626A53E454E7}">
      <dgm:prSet/>
      <dgm:spPr/>
      <dgm:t>
        <a:bodyPr/>
        <a:lstStyle/>
        <a:p>
          <a:r>
            <a:rPr lang="en-GB" b="0" i="0" baseline="0"/>
            <a:t>a single or repeated act, or multiple acts;</a:t>
          </a:r>
          <a:endParaRPr lang="en-US"/>
        </a:p>
      </dgm:t>
    </dgm:pt>
    <dgm:pt modelId="{006C2813-1EFE-417E-9087-AD74FAE17721}" type="parTrans" cxnId="{ED0406E6-F805-4A54-B3DC-5969E0BEA362}">
      <dgm:prSet/>
      <dgm:spPr/>
      <dgm:t>
        <a:bodyPr/>
        <a:lstStyle/>
        <a:p>
          <a:endParaRPr lang="en-US"/>
        </a:p>
      </dgm:t>
    </dgm:pt>
    <dgm:pt modelId="{FC996F77-8FB9-4BE7-9000-87DAD5C72577}" type="sibTrans" cxnId="{ED0406E6-F805-4A54-B3DC-5969E0BEA362}">
      <dgm:prSet/>
      <dgm:spPr/>
      <dgm:t>
        <a:bodyPr/>
        <a:lstStyle/>
        <a:p>
          <a:endParaRPr lang="en-US"/>
        </a:p>
      </dgm:t>
    </dgm:pt>
    <dgm:pt modelId="{90CB2F41-B5FF-4283-BD3D-E8F7A25F7A54}">
      <dgm:prSet/>
      <dgm:spPr/>
      <dgm:t>
        <a:bodyPr/>
        <a:lstStyle/>
        <a:p>
          <a:r>
            <a:rPr lang="en-GB" b="0" i="0" baseline="0"/>
            <a:t>a lack of appropriate action;</a:t>
          </a:r>
          <a:endParaRPr lang="en-US"/>
        </a:p>
      </dgm:t>
    </dgm:pt>
    <dgm:pt modelId="{A6C89E87-7067-4790-A7A0-C89AD06C9FF0}" type="parTrans" cxnId="{48C5F06E-F76F-4901-B4AE-B636DCA7BBF3}">
      <dgm:prSet/>
      <dgm:spPr/>
      <dgm:t>
        <a:bodyPr/>
        <a:lstStyle/>
        <a:p>
          <a:endParaRPr lang="en-US"/>
        </a:p>
      </dgm:t>
    </dgm:pt>
    <dgm:pt modelId="{07EF83AE-9309-4399-B65B-36C344BB1FAC}" type="sibTrans" cxnId="{48C5F06E-F76F-4901-B4AE-B636DCA7BBF3}">
      <dgm:prSet/>
      <dgm:spPr/>
      <dgm:t>
        <a:bodyPr/>
        <a:lstStyle/>
        <a:p>
          <a:endParaRPr lang="en-US"/>
        </a:p>
      </dgm:t>
    </dgm:pt>
    <dgm:pt modelId="{BA5E830F-2479-4D61-B863-21AED7302F05}">
      <dgm:prSet/>
      <dgm:spPr/>
      <dgm:t>
        <a:bodyPr/>
        <a:lstStyle/>
        <a:p>
          <a:r>
            <a:rPr lang="en-GB" b="0" i="0" baseline="0"/>
            <a:t>perpetrated as a result of deliberate intent, negligence or ignorance; and/or</a:t>
          </a:r>
          <a:endParaRPr lang="en-US"/>
        </a:p>
      </dgm:t>
    </dgm:pt>
    <dgm:pt modelId="{EF1082C9-EC7E-46A8-BEDB-CF68948C1B4C}" type="parTrans" cxnId="{3B2CE0D2-FD48-42FC-AAC2-CB970F7917A5}">
      <dgm:prSet/>
      <dgm:spPr/>
      <dgm:t>
        <a:bodyPr/>
        <a:lstStyle/>
        <a:p>
          <a:endParaRPr lang="en-US"/>
        </a:p>
      </dgm:t>
    </dgm:pt>
    <dgm:pt modelId="{16835174-5471-4D68-AB02-4BA48C6559ED}" type="sibTrans" cxnId="{3B2CE0D2-FD48-42FC-AAC2-CB970F7917A5}">
      <dgm:prSet/>
      <dgm:spPr/>
      <dgm:t>
        <a:bodyPr/>
        <a:lstStyle/>
        <a:p>
          <a:endParaRPr lang="en-US"/>
        </a:p>
      </dgm:t>
    </dgm:pt>
    <dgm:pt modelId="{6BE82BD5-AAEF-4678-87E0-DE64E597A44F}">
      <dgm:prSet/>
      <dgm:spPr/>
      <dgm:t>
        <a:bodyPr/>
        <a:lstStyle/>
        <a:p>
          <a:r>
            <a:rPr lang="en-GB" b="0" i="0" baseline="0"/>
            <a:t>an act of omission (failing to act) or neglect.</a:t>
          </a:r>
          <a:endParaRPr lang="en-US"/>
        </a:p>
      </dgm:t>
    </dgm:pt>
    <dgm:pt modelId="{49361CF4-601B-42CC-9A42-FD9F35E2D129}" type="parTrans" cxnId="{C6F90B26-619A-47E4-BA0C-20B277699F76}">
      <dgm:prSet/>
      <dgm:spPr/>
      <dgm:t>
        <a:bodyPr/>
        <a:lstStyle/>
        <a:p>
          <a:endParaRPr lang="en-US"/>
        </a:p>
      </dgm:t>
    </dgm:pt>
    <dgm:pt modelId="{B8453E03-1E89-4C15-B3D8-01A98025FDD0}" type="sibTrans" cxnId="{C6F90B26-619A-47E4-BA0C-20B277699F76}">
      <dgm:prSet/>
      <dgm:spPr/>
      <dgm:t>
        <a:bodyPr/>
        <a:lstStyle/>
        <a:p>
          <a:endParaRPr lang="en-US"/>
        </a:p>
      </dgm:t>
    </dgm:pt>
    <dgm:pt modelId="{A838BB67-55FF-4533-9A70-89098AA62F6E}">
      <dgm:prSet/>
      <dgm:spPr/>
      <dgm:t>
        <a:bodyPr/>
        <a:lstStyle/>
        <a:p>
          <a:r>
            <a:rPr lang="en-GB" b="0" i="0" baseline="0"/>
            <a:t>Abuse may involve the vulnerable adult being persuaded or forced to enter into a financial or sexual arrangement to which they have not, or could not, consent.</a:t>
          </a:r>
          <a:endParaRPr lang="en-US"/>
        </a:p>
      </dgm:t>
    </dgm:pt>
    <dgm:pt modelId="{4A625641-3233-4EA0-82AD-ED6FE3864E67}" type="parTrans" cxnId="{EB7F2AC3-CA90-4206-AE37-9628CE2EFC8C}">
      <dgm:prSet/>
      <dgm:spPr/>
      <dgm:t>
        <a:bodyPr/>
        <a:lstStyle/>
        <a:p>
          <a:endParaRPr lang="en-US"/>
        </a:p>
      </dgm:t>
    </dgm:pt>
    <dgm:pt modelId="{2F5DD9C8-A268-439B-A28D-098C71E09998}" type="sibTrans" cxnId="{EB7F2AC3-CA90-4206-AE37-9628CE2EFC8C}">
      <dgm:prSet/>
      <dgm:spPr/>
      <dgm:t>
        <a:bodyPr/>
        <a:lstStyle/>
        <a:p>
          <a:endParaRPr lang="en-US"/>
        </a:p>
      </dgm:t>
    </dgm:pt>
    <dgm:pt modelId="{6F1F46FC-9529-4F51-886B-1702381C7D91}">
      <dgm:prSet/>
      <dgm:spPr/>
      <dgm:t>
        <a:bodyPr/>
        <a:lstStyle/>
        <a:p>
          <a:r>
            <a:rPr lang="en-GB" b="0" i="0" baseline="0" dirty="0"/>
            <a:t>Abuse can occur in any relationship and fundamentally is an abuse of trust, including a failure to meet a duty of care.</a:t>
          </a:r>
          <a:endParaRPr lang="en-US" dirty="0"/>
        </a:p>
      </dgm:t>
    </dgm:pt>
    <dgm:pt modelId="{A9858E17-93DC-4C22-9F6A-0D79D325D37E}" type="parTrans" cxnId="{2862F587-1277-43EC-966E-4198C0025E1C}">
      <dgm:prSet/>
      <dgm:spPr/>
      <dgm:t>
        <a:bodyPr/>
        <a:lstStyle/>
        <a:p>
          <a:endParaRPr lang="en-US"/>
        </a:p>
      </dgm:t>
    </dgm:pt>
    <dgm:pt modelId="{ECB317CB-3BAD-4B7E-99A5-FBDFBF23769F}" type="sibTrans" cxnId="{2862F587-1277-43EC-966E-4198C0025E1C}">
      <dgm:prSet/>
      <dgm:spPr/>
      <dgm:t>
        <a:bodyPr/>
        <a:lstStyle/>
        <a:p>
          <a:endParaRPr lang="en-US"/>
        </a:p>
      </dgm:t>
    </dgm:pt>
    <dgm:pt modelId="{1A0EC014-B47C-47E8-87E0-B75ACDBE332B}" type="pres">
      <dgm:prSet presAssocID="{E516C1C7-493F-461A-B3CC-CCDEAA254A1C}" presName="linear" presStyleCnt="0">
        <dgm:presLayoutVars>
          <dgm:animLvl val="lvl"/>
          <dgm:resizeHandles val="exact"/>
        </dgm:presLayoutVars>
      </dgm:prSet>
      <dgm:spPr/>
    </dgm:pt>
    <dgm:pt modelId="{C4811828-5B0F-4FDA-8887-972861C47A2F}" type="pres">
      <dgm:prSet presAssocID="{85F440C0-41B7-46F9-8947-626A53E454E7}" presName="parentText" presStyleLbl="node1" presStyleIdx="0" presStyleCnt="6">
        <dgm:presLayoutVars>
          <dgm:chMax val="0"/>
          <dgm:bulletEnabled val="1"/>
        </dgm:presLayoutVars>
      </dgm:prSet>
      <dgm:spPr/>
    </dgm:pt>
    <dgm:pt modelId="{73254CC7-9661-477C-A6EA-1609647CC50E}" type="pres">
      <dgm:prSet presAssocID="{FC996F77-8FB9-4BE7-9000-87DAD5C72577}" presName="spacer" presStyleCnt="0"/>
      <dgm:spPr/>
    </dgm:pt>
    <dgm:pt modelId="{B4B967E3-423C-4F28-99EC-9516785904A9}" type="pres">
      <dgm:prSet presAssocID="{90CB2F41-B5FF-4283-BD3D-E8F7A25F7A54}" presName="parentText" presStyleLbl="node1" presStyleIdx="1" presStyleCnt="6">
        <dgm:presLayoutVars>
          <dgm:chMax val="0"/>
          <dgm:bulletEnabled val="1"/>
        </dgm:presLayoutVars>
      </dgm:prSet>
      <dgm:spPr/>
    </dgm:pt>
    <dgm:pt modelId="{E2C4F788-1BE0-4DFA-AA39-A3860BBDFFE7}" type="pres">
      <dgm:prSet presAssocID="{07EF83AE-9309-4399-B65B-36C344BB1FAC}" presName="spacer" presStyleCnt="0"/>
      <dgm:spPr/>
    </dgm:pt>
    <dgm:pt modelId="{D6BFAA04-62C7-47E1-8C22-1597C6130254}" type="pres">
      <dgm:prSet presAssocID="{BA5E830F-2479-4D61-B863-21AED7302F05}" presName="parentText" presStyleLbl="node1" presStyleIdx="2" presStyleCnt="6">
        <dgm:presLayoutVars>
          <dgm:chMax val="0"/>
          <dgm:bulletEnabled val="1"/>
        </dgm:presLayoutVars>
      </dgm:prSet>
      <dgm:spPr/>
    </dgm:pt>
    <dgm:pt modelId="{F2272D1F-AD6B-4CFD-B37F-9134DD57258B}" type="pres">
      <dgm:prSet presAssocID="{16835174-5471-4D68-AB02-4BA48C6559ED}" presName="spacer" presStyleCnt="0"/>
      <dgm:spPr/>
    </dgm:pt>
    <dgm:pt modelId="{F74EA770-8D83-4232-814A-BFB471A83591}" type="pres">
      <dgm:prSet presAssocID="{6BE82BD5-AAEF-4678-87E0-DE64E597A44F}" presName="parentText" presStyleLbl="node1" presStyleIdx="3" presStyleCnt="6">
        <dgm:presLayoutVars>
          <dgm:chMax val="0"/>
          <dgm:bulletEnabled val="1"/>
        </dgm:presLayoutVars>
      </dgm:prSet>
      <dgm:spPr/>
    </dgm:pt>
    <dgm:pt modelId="{BFB1B0C1-3CCC-4D4D-9F4F-273779ABEC97}" type="pres">
      <dgm:prSet presAssocID="{B8453E03-1E89-4C15-B3D8-01A98025FDD0}" presName="spacer" presStyleCnt="0"/>
      <dgm:spPr/>
    </dgm:pt>
    <dgm:pt modelId="{6099E5E1-D7D6-4136-9A2E-FAF1707AC2AC}" type="pres">
      <dgm:prSet presAssocID="{A838BB67-55FF-4533-9A70-89098AA62F6E}" presName="parentText" presStyleLbl="node1" presStyleIdx="4" presStyleCnt="6">
        <dgm:presLayoutVars>
          <dgm:chMax val="0"/>
          <dgm:bulletEnabled val="1"/>
        </dgm:presLayoutVars>
      </dgm:prSet>
      <dgm:spPr/>
    </dgm:pt>
    <dgm:pt modelId="{B7D33E4A-1CB6-43BF-870D-C1DE78D55ABC}" type="pres">
      <dgm:prSet presAssocID="{2F5DD9C8-A268-439B-A28D-098C71E09998}" presName="spacer" presStyleCnt="0"/>
      <dgm:spPr/>
    </dgm:pt>
    <dgm:pt modelId="{3B13DB79-1B99-442E-82CB-2E1BDEC96D4F}" type="pres">
      <dgm:prSet presAssocID="{6F1F46FC-9529-4F51-886B-1702381C7D91}" presName="parentText" presStyleLbl="node1" presStyleIdx="5" presStyleCnt="6">
        <dgm:presLayoutVars>
          <dgm:chMax val="0"/>
          <dgm:bulletEnabled val="1"/>
        </dgm:presLayoutVars>
      </dgm:prSet>
      <dgm:spPr/>
    </dgm:pt>
  </dgm:ptLst>
  <dgm:cxnLst>
    <dgm:cxn modelId="{C6F90B26-619A-47E4-BA0C-20B277699F76}" srcId="{E516C1C7-493F-461A-B3CC-CCDEAA254A1C}" destId="{6BE82BD5-AAEF-4678-87E0-DE64E597A44F}" srcOrd="3" destOrd="0" parTransId="{49361CF4-601B-42CC-9A42-FD9F35E2D129}" sibTransId="{B8453E03-1E89-4C15-B3D8-01A98025FDD0}"/>
    <dgm:cxn modelId="{48C5F06E-F76F-4901-B4AE-B636DCA7BBF3}" srcId="{E516C1C7-493F-461A-B3CC-CCDEAA254A1C}" destId="{90CB2F41-B5FF-4283-BD3D-E8F7A25F7A54}" srcOrd="1" destOrd="0" parTransId="{A6C89E87-7067-4790-A7A0-C89AD06C9FF0}" sibTransId="{07EF83AE-9309-4399-B65B-36C344BB1FAC}"/>
    <dgm:cxn modelId="{FAF07C54-3B0C-4BD8-82AB-3AB7DED1E4B1}" type="presOf" srcId="{85F440C0-41B7-46F9-8947-626A53E454E7}" destId="{C4811828-5B0F-4FDA-8887-972861C47A2F}" srcOrd="0" destOrd="0" presId="urn:microsoft.com/office/officeart/2005/8/layout/vList2"/>
    <dgm:cxn modelId="{D0698174-95B4-49B2-8CFF-D1AA9CD1A379}" type="presOf" srcId="{BA5E830F-2479-4D61-B863-21AED7302F05}" destId="{D6BFAA04-62C7-47E1-8C22-1597C6130254}" srcOrd="0" destOrd="0" presId="urn:microsoft.com/office/officeart/2005/8/layout/vList2"/>
    <dgm:cxn modelId="{E386EC58-E747-4941-A4F2-0276B4FE76A4}" type="presOf" srcId="{6F1F46FC-9529-4F51-886B-1702381C7D91}" destId="{3B13DB79-1B99-442E-82CB-2E1BDEC96D4F}" srcOrd="0" destOrd="0" presId="urn:microsoft.com/office/officeart/2005/8/layout/vList2"/>
    <dgm:cxn modelId="{2862F587-1277-43EC-966E-4198C0025E1C}" srcId="{E516C1C7-493F-461A-B3CC-CCDEAA254A1C}" destId="{6F1F46FC-9529-4F51-886B-1702381C7D91}" srcOrd="5" destOrd="0" parTransId="{A9858E17-93DC-4C22-9F6A-0D79D325D37E}" sibTransId="{ECB317CB-3BAD-4B7E-99A5-FBDFBF23769F}"/>
    <dgm:cxn modelId="{3882FBBE-17A8-4791-92E4-D830DAD2FEBB}" type="presOf" srcId="{90CB2F41-B5FF-4283-BD3D-E8F7A25F7A54}" destId="{B4B967E3-423C-4F28-99EC-9516785904A9}" srcOrd="0" destOrd="0" presId="urn:microsoft.com/office/officeart/2005/8/layout/vList2"/>
    <dgm:cxn modelId="{B7DDACBF-99BD-4CD9-9124-5DF26F3BF790}" type="presOf" srcId="{A838BB67-55FF-4533-9A70-89098AA62F6E}" destId="{6099E5E1-D7D6-4136-9A2E-FAF1707AC2AC}" srcOrd="0" destOrd="0" presId="urn:microsoft.com/office/officeart/2005/8/layout/vList2"/>
    <dgm:cxn modelId="{EB7F2AC3-CA90-4206-AE37-9628CE2EFC8C}" srcId="{E516C1C7-493F-461A-B3CC-CCDEAA254A1C}" destId="{A838BB67-55FF-4533-9A70-89098AA62F6E}" srcOrd="4" destOrd="0" parTransId="{4A625641-3233-4EA0-82AD-ED6FE3864E67}" sibTransId="{2F5DD9C8-A268-439B-A28D-098C71E09998}"/>
    <dgm:cxn modelId="{3B2CE0D2-FD48-42FC-AAC2-CB970F7917A5}" srcId="{E516C1C7-493F-461A-B3CC-CCDEAA254A1C}" destId="{BA5E830F-2479-4D61-B863-21AED7302F05}" srcOrd="2" destOrd="0" parTransId="{EF1082C9-EC7E-46A8-BEDB-CF68948C1B4C}" sibTransId="{16835174-5471-4D68-AB02-4BA48C6559ED}"/>
    <dgm:cxn modelId="{A01060D6-B209-4D14-B958-10A807322F7F}" type="presOf" srcId="{6BE82BD5-AAEF-4678-87E0-DE64E597A44F}" destId="{F74EA770-8D83-4232-814A-BFB471A83591}" srcOrd="0" destOrd="0" presId="urn:microsoft.com/office/officeart/2005/8/layout/vList2"/>
    <dgm:cxn modelId="{ED0406E6-F805-4A54-B3DC-5969E0BEA362}" srcId="{E516C1C7-493F-461A-B3CC-CCDEAA254A1C}" destId="{85F440C0-41B7-46F9-8947-626A53E454E7}" srcOrd="0" destOrd="0" parTransId="{006C2813-1EFE-417E-9087-AD74FAE17721}" sibTransId="{FC996F77-8FB9-4BE7-9000-87DAD5C72577}"/>
    <dgm:cxn modelId="{A2F0BDE9-13F5-4F73-910F-A2F52118A61D}" type="presOf" srcId="{E516C1C7-493F-461A-B3CC-CCDEAA254A1C}" destId="{1A0EC014-B47C-47E8-87E0-B75ACDBE332B}" srcOrd="0" destOrd="0" presId="urn:microsoft.com/office/officeart/2005/8/layout/vList2"/>
    <dgm:cxn modelId="{BBF78C1D-A5FC-42C0-9E75-4CC5EEFDC1AB}" type="presParOf" srcId="{1A0EC014-B47C-47E8-87E0-B75ACDBE332B}" destId="{C4811828-5B0F-4FDA-8887-972861C47A2F}" srcOrd="0" destOrd="0" presId="urn:microsoft.com/office/officeart/2005/8/layout/vList2"/>
    <dgm:cxn modelId="{D122113B-5535-4434-84D3-08AF53C641A1}" type="presParOf" srcId="{1A0EC014-B47C-47E8-87E0-B75ACDBE332B}" destId="{73254CC7-9661-477C-A6EA-1609647CC50E}" srcOrd="1" destOrd="0" presId="urn:microsoft.com/office/officeart/2005/8/layout/vList2"/>
    <dgm:cxn modelId="{DAEC5FB9-280C-4053-95CE-165654F40177}" type="presParOf" srcId="{1A0EC014-B47C-47E8-87E0-B75ACDBE332B}" destId="{B4B967E3-423C-4F28-99EC-9516785904A9}" srcOrd="2" destOrd="0" presId="urn:microsoft.com/office/officeart/2005/8/layout/vList2"/>
    <dgm:cxn modelId="{A6EC67BD-B5C8-4B65-94D0-4FF398CEE368}" type="presParOf" srcId="{1A0EC014-B47C-47E8-87E0-B75ACDBE332B}" destId="{E2C4F788-1BE0-4DFA-AA39-A3860BBDFFE7}" srcOrd="3" destOrd="0" presId="urn:microsoft.com/office/officeart/2005/8/layout/vList2"/>
    <dgm:cxn modelId="{CB19D6C0-30BD-4BD3-8F3D-9FA9EAB835CD}" type="presParOf" srcId="{1A0EC014-B47C-47E8-87E0-B75ACDBE332B}" destId="{D6BFAA04-62C7-47E1-8C22-1597C6130254}" srcOrd="4" destOrd="0" presId="urn:microsoft.com/office/officeart/2005/8/layout/vList2"/>
    <dgm:cxn modelId="{677AEE07-53B7-49F4-B852-A239A7CBD905}" type="presParOf" srcId="{1A0EC014-B47C-47E8-87E0-B75ACDBE332B}" destId="{F2272D1F-AD6B-4CFD-B37F-9134DD57258B}" srcOrd="5" destOrd="0" presId="urn:microsoft.com/office/officeart/2005/8/layout/vList2"/>
    <dgm:cxn modelId="{594C3217-B76B-499B-85BE-B5223CF65DFB}" type="presParOf" srcId="{1A0EC014-B47C-47E8-87E0-B75ACDBE332B}" destId="{F74EA770-8D83-4232-814A-BFB471A83591}" srcOrd="6" destOrd="0" presId="urn:microsoft.com/office/officeart/2005/8/layout/vList2"/>
    <dgm:cxn modelId="{2CD110D5-6096-4B47-983D-27254133B516}" type="presParOf" srcId="{1A0EC014-B47C-47E8-87E0-B75ACDBE332B}" destId="{BFB1B0C1-3CCC-4D4D-9F4F-273779ABEC97}" srcOrd="7" destOrd="0" presId="urn:microsoft.com/office/officeart/2005/8/layout/vList2"/>
    <dgm:cxn modelId="{B013D710-06C3-4E71-AD18-F861B07E63D9}" type="presParOf" srcId="{1A0EC014-B47C-47E8-87E0-B75ACDBE332B}" destId="{6099E5E1-D7D6-4136-9A2E-FAF1707AC2AC}" srcOrd="8" destOrd="0" presId="urn:microsoft.com/office/officeart/2005/8/layout/vList2"/>
    <dgm:cxn modelId="{41DCB849-3EE8-4C81-8637-857F9D356271}" type="presParOf" srcId="{1A0EC014-B47C-47E8-87E0-B75ACDBE332B}" destId="{B7D33E4A-1CB6-43BF-870D-C1DE78D55ABC}" srcOrd="9" destOrd="0" presId="urn:microsoft.com/office/officeart/2005/8/layout/vList2"/>
    <dgm:cxn modelId="{D23F9E0B-F717-4D07-8753-2F0998446F43}" type="presParOf" srcId="{1A0EC014-B47C-47E8-87E0-B75ACDBE332B}" destId="{3B13DB79-1B99-442E-82CB-2E1BDEC96D4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09A8D9-E576-438B-8709-ADD38AC001D9}">
      <dsp:nvSpPr>
        <dsp:cNvPr id="0" name=""/>
        <dsp:cNvSpPr/>
      </dsp:nvSpPr>
      <dsp:spPr>
        <a:xfrm>
          <a:off x="0" y="740568"/>
          <a:ext cx="2571749" cy="1543050"/>
        </a:xfrm>
        <a:prstGeom prst="rect">
          <a:avLst/>
        </a:prstGeom>
        <a:solidFill>
          <a:srgbClr val="BBE0E3">
            <a:hueOff val="0"/>
            <a:satOff val="0"/>
            <a:lumOff val="0"/>
            <a:alphaOff val="0"/>
          </a:srgbClr>
        </a:solidFill>
        <a:ln w="254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FFFFFF"/>
              </a:solidFill>
              <a:latin typeface="Arial" panose="020B0604020202020204" pitchFamily="34" charset="0"/>
              <a:ea typeface="+mn-ea"/>
              <a:cs typeface="Arial" panose="020B0604020202020204" pitchFamily="34" charset="0"/>
            </a:rPr>
            <a:t>     Physical</a:t>
          </a:r>
          <a:r>
            <a:rPr lang="en-GB" sz="2300" kern="1200" dirty="0">
              <a:solidFill>
                <a:srgbClr val="FFFFFF"/>
              </a:solidFill>
              <a:latin typeface="Arial"/>
              <a:ea typeface="+mn-ea"/>
              <a:cs typeface="+mn-cs"/>
            </a:rPr>
            <a:t>	</a:t>
          </a:r>
        </a:p>
      </dsp:txBody>
      <dsp:txXfrm>
        <a:off x="0" y="740568"/>
        <a:ext cx="2571749" cy="1543050"/>
      </dsp:txXfrm>
    </dsp:sp>
    <dsp:sp modelId="{BEFEB231-6011-40F8-89D5-70FB4752EF0A}">
      <dsp:nvSpPr>
        <dsp:cNvPr id="0" name=""/>
        <dsp:cNvSpPr/>
      </dsp:nvSpPr>
      <dsp:spPr>
        <a:xfrm>
          <a:off x="2828925" y="740568"/>
          <a:ext cx="2571749" cy="1543050"/>
        </a:xfrm>
        <a:prstGeom prst="rect">
          <a:avLst/>
        </a:prstGeom>
        <a:solidFill>
          <a:srgbClr val="FF0000"/>
        </a:solidFill>
        <a:ln w="254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FFFFFF"/>
              </a:solidFill>
              <a:latin typeface="Arial" panose="020B0604020202020204" pitchFamily="34" charset="0"/>
              <a:ea typeface="+mn-ea"/>
              <a:cs typeface="Arial" panose="020B0604020202020204" pitchFamily="34" charset="0"/>
            </a:rPr>
            <a:t>Sexual</a:t>
          </a:r>
        </a:p>
      </dsp:txBody>
      <dsp:txXfrm>
        <a:off x="2828925" y="740568"/>
        <a:ext cx="2571749" cy="1543050"/>
      </dsp:txXfrm>
    </dsp:sp>
    <dsp:sp modelId="{0FCD61C6-AE2A-4B97-8CB3-7F4C039C95D1}">
      <dsp:nvSpPr>
        <dsp:cNvPr id="0" name=""/>
        <dsp:cNvSpPr/>
      </dsp:nvSpPr>
      <dsp:spPr>
        <a:xfrm>
          <a:off x="5657849" y="740568"/>
          <a:ext cx="2571749" cy="1543050"/>
        </a:xfrm>
        <a:prstGeom prst="rect">
          <a:avLst/>
        </a:prstGeom>
        <a:solidFill>
          <a:srgbClr val="92D050"/>
        </a:solidFill>
        <a:ln w="254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kern="1200" dirty="0">
            <a:solidFill>
              <a:srgbClr val="FFFFFF"/>
            </a:solidFill>
            <a:latin typeface="Arial"/>
            <a:ea typeface="+mn-ea"/>
            <a:cs typeface="+mn-cs"/>
          </a:endParaRPr>
        </a:p>
        <a:p>
          <a:pPr marL="0" lvl="0" indent="0" algn="ctr" defTabSz="1066800">
            <a:lnSpc>
              <a:spcPct val="90000"/>
            </a:lnSpc>
            <a:spcBef>
              <a:spcPct val="0"/>
            </a:spcBef>
            <a:spcAft>
              <a:spcPct val="35000"/>
            </a:spcAft>
            <a:buNone/>
          </a:pPr>
          <a:r>
            <a:rPr lang="en-GB" sz="2000" kern="1200" dirty="0">
              <a:solidFill>
                <a:srgbClr val="FFFFFF"/>
              </a:solidFill>
              <a:latin typeface="Arial" panose="020B0604020202020204" pitchFamily="34" charset="0"/>
              <a:ea typeface="+mn-ea"/>
              <a:cs typeface="Arial" panose="020B0604020202020204" pitchFamily="34" charset="0"/>
            </a:rPr>
            <a:t>Financial</a:t>
          </a:r>
        </a:p>
        <a:p>
          <a:pPr marL="0" lvl="0" indent="0" algn="ctr" defTabSz="1066800">
            <a:lnSpc>
              <a:spcPct val="90000"/>
            </a:lnSpc>
            <a:spcBef>
              <a:spcPct val="0"/>
            </a:spcBef>
            <a:spcAft>
              <a:spcPct val="35000"/>
            </a:spcAft>
            <a:buNone/>
          </a:pPr>
          <a:endParaRPr lang="en-GB" sz="2400" kern="1200" dirty="0">
            <a:solidFill>
              <a:srgbClr val="FFFFFF"/>
            </a:solidFill>
            <a:latin typeface="Arial"/>
            <a:ea typeface="+mn-ea"/>
            <a:cs typeface="+mn-cs"/>
          </a:endParaRPr>
        </a:p>
      </dsp:txBody>
      <dsp:txXfrm>
        <a:off x="5657849" y="740568"/>
        <a:ext cx="2571749" cy="1543050"/>
      </dsp:txXfrm>
    </dsp:sp>
    <dsp:sp modelId="{C115B118-5ACA-42C1-B330-58F3AFFFCCBC}">
      <dsp:nvSpPr>
        <dsp:cNvPr id="0" name=""/>
        <dsp:cNvSpPr/>
      </dsp:nvSpPr>
      <dsp:spPr>
        <a:xfrm>
          <a:off x="1414462" y="2540793"/>
          <a:ext cx="2571749" cy="1543050"/>
        </a:xfrm>
        <a:prstGeom prst="rect">
          <a:avLst/>
        </a:prstGeom>
        <a:solidFill>
          <a:srgbClr val="00B0F0"/>
        </a:solidFill>
        <a:ln w="254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FFFFFF"/>
              </a:solidFill>
              <a:latin typeface="Arial" panose="020B0604020202020204" pitchFamily="34" charset="0"/>
              <a:ea typeface="+mn-ea"/>
              <a:cs typeface="Arial" panose="020B0604020202020204" pitchFamily="34" charset="0"/>
            </a:rPr>
            <a:t>Emotional or Psychological</a:t>
          </a:r>
        </a:p>
      </dsp:txBody>
      <dsp:txXfrm>
        <a:off x="1414462" y="2540793"/>
        <a:ext cx="2571749" cy="1543050"/>
      </dsp:txXfrm>
    </dsp:sp>
    <dsp:sp modelId="{20F429F7-11EB-4EB8-98D8-1FBD05817442}">
      <dsp:nvSpPr>
        <dsp:cNvPr id="0" name=""/>
        <dsp:cNvSpPr/>
      </dsp:nvSpPr>
      <dsp:spPr>
        <a:xfrm>
          <a:off x="4243387" y="2540793"/>
          <a:ext cx="2571749" cy="1543050"/>
        </a:xfrm>
        <a:prstGeom prst="rect">
          <a:avLst/>
        </a:prstGeom>
        <a:solidFill>
          <a:srgbClr val="FFC000"/>
        </a:solidFill>
        <a:ln w="254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FFFFFF"/>
              </a:solidFill>
              <a:latin typeface="Arial" panose="020B0604020202020204" pitchFamily="34" charset="0"/>
              <a:ea typeface="+mn-ea"/>
              <a:cs typeface="Arial" panose="020B0604020202020204" pitchFamily="34" charset="0"/>
            </a:rPr>
            <a:t>Neglect</a:t>
          </a:r>
        </a:p>
      </dsp:txBody>
      <dsp:txXfrm>
        <a:off x="4243387" y="2540793"/>
        <a:ext cx="2571749" cy="1543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811828-5B0F-4FDA-8887-972861C47A2F}">
      <dsp:nvSpPr>
        <dsp:cNvPr id="0" name=""/>
        <dsp:cNvSpPr/>
      </dsp:nvSpPr>
      <dsp:spPr>
        <a:xfrm>
          <a:off x="0" y="175812"/>
          <a:ext cx="8971006"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a single or repeated act, or multiple acts;</a:t>
          </a:r>
          <a:endParaRPr lang="en-US" sz="2100" kern="1200"/>
        </a:p>
      </dsp:txBody>
      <dsp:txXfrm>
        <a:off x="40724" y="216536"/>
        <a:ext cx="8889558" cy="752780"/>
      </dsp:txXfrm>
    </dsp:sp>
    <dsp:sp modelId="{B4B967E3-423C-4F28-99EC-9516785904A9}">
      <dsp:nvSpPr>
        <dsp:cNvPr id="0" name=""/>
        <dsp:cNvSpPr/>
      </dsp:nvSpPr>
      <dsp:spPr>
        <a:xfrm>
          <a:off x="0" y="1070520"/>
          <a:ext cx="8971006"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a lack of appropriate action;</a:t>
          </a:r>
          <a:endParaRPr lang="en-US" sz="2100" kern="1200"/>
        </a:p>
      </dsp:txBody>
      <dsp:txXfrm>
        <a:off x="40724" y="1111244"/>
        <a:ext cx="8889558" cy="752780"/>
      </dsp:txXfrm>
    </dsp:sp>
    <dsp:sp modelId="{D6BFAA04-62C7-47E1-8C22-1597C6130254}">
      <dsp:nvSpPr>
        <dsp:cNvPr id="0" name=""/>
        <dsp:cNvSpPr/>
      </dsp:nvSpPr>
      <dsp:spPr>
        <a:xfrm>
          <a:off x="0" y="1965229"/>
          <a:ext cx="8971006"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perpetrated as a result of deliberate intent, negligence or ignorance; and/or</a:t>
          </a:r>
          <a:endParaRPr lang="en-US" sz="2100" kern="1200"/>
        </a:p>
      </dsp:txBody>
      <dsp:txXfrm>
        <a:off x="40724" y="2005953"/>
        <a:ext cx="8889558" cy="752780"/>
      </dsp:txXfrm>
    </dsp:sp>
    <dsp:sp modelId="{F74EA770-8D83-4232-814A-BFB471A83591}">
      <dsp:nvSpPr>
        <dsp:cNvPr id="0" name=""/>
        <dsp:cNvSpPr/>
      </dsp:nvSpPr>
      <dsp:spPr>
        <a:xfrm>
          <a:off x="0" y="2859937"/>
          <a:ext cx="8971006"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an act of omission (failing to act) or neglect.</a:t>
          </a:r>
          <a:endParaRPr lang="en-US" sz="2100" kern="1200"/>
        </a:p>
      </dsp:txBody>
      <dsp:txXfrm>
        <a:off x="40724" y="2900661"/>
        <a:ext cx="8889558" cy="752780"/>
      </dsp:txXfrm>
    </dsp:sp>
    <dsp:sp modelId="{6099E5E1-D7D6-4136-9A2E-FAF1707AC2AC}">
      <dsp:nvSpPr>
        <dsp:cNvPr id="0" name=""/>
        <dsp:cNvSpPr/>
      </dsp:nvSpPr>
      <dsp:spPr>
        <a:xfrm>
          <a:off x="0" y="3754645"/>
          <a:ext cx="8971006"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Abuse may involve the vulnerable adult being persuaded or forced to enter into a financial or sexual arrangement to which they have not, or could not, consent.</a:t>
          </a:r>
          <a:endParaRPr lang="en-US" sz="2100" kern="1200"/>
        </a:p>
      </dsp:txBody>
      <dsp:txXfrm>
        <a:off x="40724" y="3795369"/>
        <a:ext cx="8889558" cy="752780"/>
      </dsp:txXfrm>
    </dsp:sp>
    <dsp:sp modelId="{3B13DB79-1B99-442E-82CB-2E1BDEC96D4F}">
      <dsp:nvSpPr>
        <dsp:cNvPr id="0" name=""/>
        <dsp:cNvSpPr/>
      </dsp:nvSpPr>
      <dsp:spPr>
        <a:xfrm>
          <a:off x="0" y="4649354"/>
          <a:ext cx="8971006"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dirty="0"/>
            <a:t>Abuse can occur in any relationship and fundamentally is an abuse of trust, including a failure to meet a duty of care.</a:t>
          </a:r>
          <a:endParaRPr lang="en-US" sz="2100" kern="1200" dirty="0"/>
        </a:p>
      </dsp:txBody>
      <dsp:txXfrm>
        <a:off x="40724" y="4690078"/>
        <a:ext cx="8889558" cy="75278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2D339A-96F6-E041-920A-ADF0CA63CD2E}" type="datetimeFigureOut">
              <a:rPr lang="en-US" smtClean="0"/>
              <a:t>5/28/2025</a:t>
            </a:fld>
            <a:endParaRPr lang="en-US"/>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E99C4-5654-BA4B-B82A-F5D7BE6E471C}" type="datetimeFigureOut">
              <a:rPr lang="en-US" smtClean="0"/>
              <a:t>5/28/2025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3600" dirty="0">
                <a:latin typeface="Arial" panose="020B0604020202020204" pitchFamily="34" charset="0"/>
                <a:cs typeface="Arial" panose="020B0604020202020204" pitchFamily="34" charset="0"/>
              </a:rPr>
              <a:t>4 x groups of 3 -- </a:t>
            </a:r>
            <a:r>
              <a:rPr lang="en-GB" sz="3600" dirty="0">
                <a:effectLst/>
                <a:latin typeface="Arial" panose="020B0604020202020204" pitchFamily="34" charset="0"/>
                <a:ea typeface="Times New Roman" panose="02020603050405020304" pitchFamily="18" charset="0"/>
                <a:cs typeface="Arial" panose="020B0604020202020204" pitchFamily="34" charset="0"/>
              </a:rPr>
              <a:t>Group Exercise </a:t>
            </a:r>
            <a:endParaRPr lang="en-GB" sz="3600" dirty="0">
              <a:effectLst/>
              <a:latin typeface="Arial" panose="020B0604020202020204" pitchFamily="34" charset="0"/>
              <a:ea typeface="Calibri" panose="020F0502020204030204" pitchFamily="34" charset="0"/>
              <a:cs typeface="Arial" panose="020B0604020202020204" pitchFamily="34" charset="0"/>
            </a:endParaRPr>
          </a:p>
          <a:p>
            <a:pPr algn="l">
              <a:spcAft>
                <a:spcPts val="0"/>
              </a:spcAft>
            </a:pPr>
            <a:endParaRPr lang="en-GB" sz="3600" dirty="0">
              <a:effectLst/>
              <a:latin typeface="Arial" panose="020B0604020202020204" pitchFamily="34" charset="0"/>
              <a:ea typeface="Calibri" panose="020F0502020204030204" pitchFamily="34" charset="0"/>
              <a:cs typeface="Arial" panose="020B0604020202020204" pitchFamily="34" charset="0"/>
            </a:endParaRPr>
          </a:p>
          <a:p>
            <a:pPr algn="l">
              <a:spcAft>
                <a:spcPts val="0"/>
              </a:spcAft>
            </a:pPr>
            <a:r>
              <a:rPr lang="en-GB" sz="3600" dirty="0">
                <a:effectLst/>
                <a:latin typeface="Arial" panose="020B0604020202020204" pitchFamily="34" charset="0"/>
                <a:ea typeface="Calibri" panose="020F0502020204030204" pitchFamily="34" charset="0"/>
                <a:cs typeface="Arial" panose="020B0604020202020204" pitchFamily="34" charset="0"/>
              </a:rPr>
              <a:t>Laptop, </a:t>
            </a:r>
            <a:r>
              <a:rPr lang="en-GB" sz="3600" dirty="0">
                <a:effectLst/>
                <a:latin typeface="Arial" panose="020B0604020202020204" pitchFamily="34" charset="0"/>
                <a:ea typeface="Times New Roman" panose="02020603050405020304" pitchFamily="18" charset="0"/>
                <a:cs typeface="Arial" panose="020B0604020202020204" pitchFamily="34" charset="0"/>
              </a:rPr>
              <a:t>PowerPoint, </a:t>
            </a:r>
            <a:r>
              <a:rPr lang="en-GB" sz="3600" dirty="0">
                <a:effectLst/>
                <a:latin typeface="Arial" panose="020B0604020202020204" pitchFamily="34" charset="0"/>
                <a:ea typeface="Calibri" panose="020F0502020204030204" pitchFamily="34" charset="0"/>
                <a:cs typeface="Arial" panose="020B0604020202020204" pitchFamily="34" charset="0"/>
              </a:rPr>
              <a:t>TV screen, </a:t>
            </a:r>
            <a:r>
              <a:rPr lang="en-GB" sz="3600" dirty="0">
                <a:effectLst/>
                <a:latin typeface="Arial" panose="020B0604020202020204" pitchFamily="34" charset="0"/>
                <a:ea typeface="Times New Roman" panose="02020603050405020304" pitchFamily="18" charset="0"/>
                <a:cs typeface="Arial" panose="020B0604020202020204" pitchFamily="34" charset="0"/>
              </a:rPr>
              <a:t>Flipchart and Pens</a:t>
            </a:r>
            <a:endParaRPr lang="en-GB" sz="3600" dirty="0">
              <a:effectLst/>
              <a:latin typeface="Arial" panose="020B0604020202020204" pitchFamily="34" charset="0"/>
              <a:ea typeface="Calibri" panose="020F0502020204030204" pitchFamily="34" charset="0"/>
              <a:cs typeface="Arial" panose="020B0604020202020204" pitchFamily="34" charset="0"/>
            </a:endParaRPr>
          </a:p>
          <a:p>
            <a:pPr algn="l">
              <a:spcAft>
                <a:spcPts val="0"/>
              </a:spcAft>
            </a:pPr>
            <a:endParaRPr lang="en-GB" sz="3600" dirty="0">
              <a:effectLst/>
              <a:latin typeface="Arial" panose="020B0604020202020204" pitchFamily="34" charset="0"/>
              <a:ea typeface="Times New Roman" panose="02020603050405020304" pitchFamily="18" charset="0"/>
              <a:cs typeface="Arial" panose="020B0604020202020204" pitchFamily="34" charset="0"/>
            </a:endParaRPr>
          </a:p>
          <a:p>
            <a:pPr algn="l">
              <a:spcAft>
                <a:spcPts val="0"/>
              </a:spcAft>
            </a:pPr>
            <a:r>
              <a:rPr lang="en-GB" sz="3600" dirty="0">
                <a:effectLst/>
                <a:latin typeface="Arial" panose="020B0604020202020204" pitchFamily="34" charset="0"/>
                <a:ea typeface="Times New Roman" panose="02020603050405020304" pitchFamily="18" charset="0"/>
                <a:cs typeface="Arial" panose="020B0604020202020204" pitchFamily="34" charset="0"/>
              </a:rPr>
              <a:t>Assessment method – group Discussion</a:t>
            </a:r>
            <a:endParaRPr lang="en-GB" sz="36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3</a:t>
            </a:fld>
            <a:endParaRPr lang="en-US"/>
          </a:p>
        </p:txBody>
      </p:sp>
    </p:spTree>
    <p:extLst>
      <p:ext uri="{BB962C8B-B14F-4D97-AF65-F5344CB8AC3E}">
        <p14:creationId xmlns:p14="http://schemas.microsoft.com/office/powerpoint/2010/main" val="3719933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Link back to slide 2 and the group work students completed</a:t>
            </a:r>
          </a:p>
          <a:p>
            <a:pPr>
              <a:spcAft>
                <a:spcPts val="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Listen</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a:t>
            </a:r>
            <a:r>
              <a:rPr lang="en-GB" sz="1800" dirty="0">
                <a:effectLst/>
                <a:latin typeface="Calibri" panose="020F0502020204030204" pitchFamily="34" charset="0"/>
                <a:ea typeface="Times New Roman" panose="02020603050405020304" pitchFamily="18" charset="0"/>
              </a:rPr>
              <a:t>Discuss as a class</a:t>
            </a:r>
          </a:p>
          <a:p>
            <a:pPr>
              <a:spcAft>
                <a:spcPts val="0"/>
              </a:spcAft>
            </a:pPr>
            <a:r>
              <a:rPr lang="en-GB" sz="1800" dirty="0">
                <a:effectLst/>
                <a:latin typeface="Calibri" panose="020F0502020204030204" pitchFamily="34" charset="0"/>
              </a:rPr>
              <a:t>Trainer </a:t>
            </a:r>
            <a:r>
              <a:rPr lang="en-GB" sz="1800">
                <a:effectLst/>
                <a:latin typeface="Calibri" panose="020F0502020204030204" pitchFamily="34" charset="0"/>
              </a:rPr>
              <a:t>to facilitate </a:t>
            </a:r>
            <a:r>
              <a:rPr lang="en-GB" sz="1800" dirty="0">
                <a:effectLst/>
                <a:latin typeface="Calibri" panose="020F0502020204030204" pitchFamily="34" charset="0"/>
              </a:rPr>
              <a:t>these conversations and manage the dynamics</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4</a:t>
            </a:fld>
            <a:endParaRPr lang="en-US"/>
          </a:p>
        </p:txBody>
      </p:sp>
    </p:spTree>
    <p:extLst>
      <p:ext uri="{BB962C8B-B14F-4D97-AF65-F5344CB8AC3E}">
        <p14:creationId xmlns:p14="http://schemas.microsoft.com/office/powerpoint/2010/main" val="3230029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Trainer Note! Important – Point 7 in relation to ASD – 2 students in class with diagnosis – manage carefully as 2 students may be offended that this is classed as a vulnerability within law and crimes.</a:t>
            </a:r>
          </a:p>
          <a:p>
            <a:pPr>
              <a:spcAft>
                <a:spcPts val="0"/>
              </a:spcAft>
            </a:pP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Link back to slide 2 and the group work students completed</a:t>
            </a:r>
          </a:p>
          <a:p>
            <a:pPr>
              <a:spcAft>
                <a:spcPts val="0"/>
              </a:spcAft>
            </a:pP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Listen</a:t>
            </a: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and </a:t>
            </a:r>
            <a:r>
              <a:rPr lang="en-GB" sz="1200" dirty="0">
                <a:effectLst/>
                <a:latin typeface="Calibri" panose="020F0502020204030204" pitchFamily="34" charset="0"/>
                <a:ea typeface="Times New Roman" panose="02020603050405020304" pitchFamily="18" charset="0"/>
              </a:rPr>
              <a:t>Discuss as a class</a:t>
            </a:r>
          </a:p>
          <a:p>
            <a:pPr>
              <a:spcAft>
                <a:spcPts val="0"/>
              </a:spcAft>
            </a:pPr>
            <a:r>
              <a:rPr lang="en-GB" sz="1200" dirty="0">
                <a:effectLst/>
                <a:latin typeface="Calibri" panose="020F0502020204030204" pitchFamily="34" charset="0"/>
              </a:rPr>
              <a:t>Trainer to </a:t>
            </a:r>
            <a:r>
              <a:rPr lang="en-GB" sz="1200" dirty="0" err="1">
                <a:effectLst/>
                <a:latin typeface="Calibri" panose="020F0502020204030204" pitchFamily="34" charset="0"/>
              </a:rPr>
              <a:t>facillitate</a:t>
            </a:r>
            <a:r>
              <a:rPr lang="en-GB" sz="1200" dirty="0">
                <a:effectLst/>
                <a:latin typeface="Calibri" panose="020F0502020204030204" pitchFamily="34" charset="0"/>
              </a:rPr>
              <a:t> these conversations and manage the dynamics</a:t>
            </a:r>
            <a:endParaRPr lang="en-GB" dirty="0"/>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5</a:t>
            </a:fld>
            <a:endParaRPr lang="en-US"/>
          </a:p>
        </p:txBody>
      </p:sp>
    </p:spTree>
    <p:extLst>
      <p:ext uri="{BB962C8B-B14F-4D97-AF65-F5344CB8AC3E}">
        <p14:creationId xmlns:p14="http://schemas.microsoft.com/office/powerpoint/2010/main" val="13398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6</a:t>
            </a:fld>
            <a:endParaRPr lang="en-US"/>
          </a:p>
        </p:txBody>
      </p:sp>
    </p:spTree>
    <p:extLst>
      <p:ext uri="{BB962C8B-B14F-4D97-AF65-F5344CB8AC3E}">
        <p14:creationId xmlns:p14="http://schemas.microsoft.com/office/powerpoint/2010/main" val="3009752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7</a:t>
            </a:fld>
            <a:endParaRPr lang="en-US"/>
          </a:p>
        </p:txBody>
      </p:sp>
    </p:spTree>
    <p:extLst>
      <p:ext uri="{BB962C8B-B14F-4D97-AF65-F5344CB8AC3E}">
        <p14:creationId xmlns:p14="http://schemas.microsoft.com/office/powerpoint/2010/main" val="785871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into 2 groups – name as many types of abuse / signs, symptoms or actions under given headings </a:t>
            </a:r>
          </a:p>
          <a:p>
            <a:endParaRPr lang="en-GB" dirty="0"/>
          </a:p>
          <a:p>
            <a:r>
              <a:rPr lang="en-GB" dirty="0"/>
              <a:t>Group1 : Sexual and Neglect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Group2 : Physical and Emotional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Finical to be discussed as a class </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8</a:t>
            </a:fld>
            <a:endParaRPr lang="en-US"/>
          </a:p>
        </p:txBody>
      </p:sp>
    </p:spTree>
    <p:extLst>
      <p:ext uri="{BB962C8B-B14F-4D97-AF65-F5344CB8AC3E}">
        <p14:creationId xmlns:p14="http://schemas.microsoft.com/office/powerpoint/2010/main" val="4282879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individually  </a:t>
            </a:r>
          </a:p>
          <a:p>
            <a:endParaRPr lang="en-GB" dirty="0"/>
          </a:p>
          <a:p>
            <a:r>
              <a:rPr lang="en-GB" dirty="0" err="1"/>
              <a:t>Instituational</a:t>
            </a:r>
            <a:r>
              <a:rPr lang="en-GB" dirty="0"/>
              <a:t> – churches, sports clubs, nursing homes, care homes etc </a:t>
            </a:r>
          </a:p>
        </p:txBody>
      </p:sp>
      <p:sp>
        <p:nvSpPr>
          <p:cNvPr id="4" name="Slide Number Placeholder 3"/>
          <p:cNvSpPr>
            <a:spLocks noGrp="1"/>
          </p:cNvSpPr>
          <p:nvPr>
            <p:ph type="sldNum" sz="quarter" idx="5"/>
          </p:nvPr>
        </p:nvSpPr>
        <p:spPr/>
        <p:txBody>
          <a:bodyPr/>
          <a:lstStyle/>
          <a:p>
            <a:fld id="{BAB3717A-C6E4-1C46-B1FA-B9E4FCE2618A}" type="slidenum">
              <a:rPr lang="en-US" smtClean="0"/>
              <a:t>9</a:t>
            </a:fld>
            <a:endParaRPr lang="en-US"/>
          </a:p>
        </p:txBody>
      </p:sp>
    </p:spTree>
    <p:extLst>
      <p:ext uri="{BB962C8B-B14F-4D97-AF65-F5344CB8AC3E}">
        <p14:creationId xmlns:p14="http://schemas.microsoft.com/office/powerpoint/2010/main" val="41913652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10</a:t>
            </a:fld>
            <a:endParaRPr lang="en-US"/>
          </a:p>
        </p:txBody>
      </p:sp>
    </p:spTree>
    <p:extLst>
      <p:ext uri="{BB962C8B-B14F-4D97-AF65-F5344CB8AC3E}">
        <p14:creationId xmlns:p14="http://schemas.microsoft.com/office/powerpoint/2010/main" val="3368833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in detail </a:t>
            </a:r>
          </a:p>
          <a:p>
            <a:r>
              <a:rPr lang="en-GB" dirty="0"/>
              <a:t>Stress “NEVER BEEN ASKED?!” – LINK to professional curiosity </a:t>
            </a:r>
          </a:p>
        </p:txBody>
      </p:sp>
      <p:sp>
        <p:nvSpPr>
          <p:cNvPr id="4" name="Slide Number Placeholder 3"/>
          <p:cNvSpPr>
            <a:spLocks noGrp="1"/>
          </p:cNvSpPr>
          <p:nvPr>
            <p:ph type="sldNum" sz="quarter" idx="5"/>
          </p:nvPr>
        </p:nvSpPr>
        <p:spPr/>
        <p:txBody>
          <a:bodyPr/>
          <a:lstStyle/>
          <a:p>
            <a:fld id="{BAB3717A-C6E4-1C46-B1FA-B9E4FCE2618A}" type="slidenum">
              <a:rPr lang="en-US" smtClean="0"/>
              <a:t>11</a:t>
            </a:fld>
            <a:endParaRPr lang="en-US"/>
          </a:p>
        </p:txBody>
      </p:sp>
    </p:spTree>
    <p:extLst>
      <p:ext uri="{BB962C8B-B14F-4D97-AF65-F5344CB8AC3E}">
        <p14:creationId xmlns:p14="http://schemas.microsoft.com/office/powerpoint/2010/main" val="2747435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on welfare – take break. </a:t>
            </a:r>
          </a:p>
          <a:p>
            <a:r>
              <a:rPr lang="en-GB" dirty="0"/>
              <a:t>Offer induvial de-briefs to students if required </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12</a:t>
            </a:fld>
            <a:endParaRPr lang="en-US"/>
          </a:p>
        </p:txBody>
      </p:sp>
    </p:spTree>
    <p:extLst>
      <p:ext uri="{BB962C8B-B14F-4D97-AF65-F5344CB8AC3E}">
        <p14:creationId xmlns:p14="http://schemas.microsoft.com/office/powerpoint/2010/main" val="11509720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220465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5"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2158422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5/28/2025</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3" y="2337059"/>
            <a:ext cx="7320370" cy="1986968"/>
          </a:xfrm>
        </p:spPr>
        <p:txBody>
          <a:bodyPr/>
          <a:lstStyle/>
          <a:p>
            <a:r>
              <a:rPr lang="en-US">
                <a:latin typeface="Arial"/>
                <a:cs typeface="Arial"/>
              </a:rPr>
              <a:t>Adult Protection</a:t>
            </a:r>
            <a:br>
              <a:rPr lang="en-US" dirty="0">
                <a:latin typeface="Arial"/>
                <a:cs typeface="Arial"/>
              </a:rPr>
            </a:br>
            <a:r>
              <a:rPr lang="en-US">
                <a:latin typeface="Arial"/>
                <a:cs typeface="Arial"/>
              </a:rPr>
              <a:t>(POVA)</a:t>
            </a:r>
            <a:endParaRPr lang="en-US" dirty="0">
              <a:latin typeface="Arial"/>
              <a:cs typeface="Arial"/>
            </a:endParaRPr>
          </a:p>
        </p:txBody>
      </p:sp>
    </p:spTree>
    <p:extLst>
      <p:ext uri="{BB962C8B-B14F-4D97-AF65-F5344CB8AC3E}">
        <p14:creationId xmlns:p14="http://schemas.microsoft.com/office/powerpoint/2010/main" val="172211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B1BD08B-4B51-6E57-1936-0C9AD57AB21A}"/>
              </a:ext>
            </a:extLst>
          </p:cNvPr>
          <p:cNvSpPr>
            <a:spLocks noGrp="1"/>
          </p:cNvSpPr>
          <p:nvPr>
            <p:ph type="title"/>
          </p:nvPr>
        </p:nvSpPr>
        <p:spPr/>
        <p:txBody>
          <a:bodyPr/>
          <a:lstStyle/>
          <a:p>
            <a:r>
              <a:rPr lang="en-GB" dirty="0"/>
              <a:t>Aims &amp; Objectives </a:t>
            </a:r>
          </a:p>
        </p:txBody>
      </p:sp>
      <p:sp>
        <p:nvSpPr>
          <p:cNvPr id="8" name="TextBox 7">
            <a:extLst>
              <a:ext uri="{FF2B5EF4-FFF2-40B4-BE49-F238E27FC236}">
                <a16:creationId xmlns:a16="http://schemas.microsoft.com/office/drawing/2014/main" id="{05A698AA-EC64-5321-0826-3B32EF3FA8EC}"/>
              </a:ext>
            </a:extLst>
          </p:cNvPr>
          <p:cNvSpPr txBox="1"/>
          <p:nvPr/>
        </p:nvSpPr>
        <p:spPr>
          <a:xfrm>
            <a:off x="371062" y="1290113"/>
            <a:ext cx="10284976" cy="4277774"/>
          </a:xfrm>
          <a:prstGeom prst="rect">
            <a:avLst/>
          </a:prstGeom>
          <a:noFill/>
        </p:spPr>
        <p:txBody>
          <a:bodyPr wrap="square">
            <a:spAutoFit/>
          </a:bodyPr>
          <a:lstStyle/>
          <a:p>
            <a:pPr marL="342900" lvl="0" indent="-342900">
              <a:lnSpc>
                <a:spcPct val="200000"/>
              </a:lnSpc>
              <a:buFont typeface="Symbol" panose="05050102010706020507" pitchFamily="18" charset="2"/>
              <a:buChar char=""/>
            </a:pPr>
            <a:r>
              <a:rPr lang="en-GB" sz="2800" dirty="0">
                <a:effectLst/>
                <a:latin typeface="Calibri" panose="020F0502020204030204" pitchFamily="34" charset="0"/>
                <a:ea typeface="Times New Roman" panose="02020603050405020304" pitchFamily="18" charset="0"/>
                <a:cs typeface="Times New Roman" panose="02020603050405020304" pitchFamily="18" charset="0"/>
              </a:rPr>
              <a:t>Understand the role of the police when dealing with </a:t>
            </a:r>
            <a:r>
              <a:rPr lang="en-GB" sz="2800" dirty="0">
                <a:latin typeface="Calibri" panose="020F0502020204030204" pitchFamily="34" charset="0"/>
                <a:ea typeface="Times New Roman" panose="02020603050405020304" pitchFamily="18" charset="0"/>
                <a:cs typeface="Times New Roman" panose="02020603050405020304" pitchFamily="18" charset="0"/>
              </a:rPr>
              <a:t>POVA</a:t>
            </a:r>
            <a:endParaRPr lang="en-GB" sz="32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200000"/>
              </a:lnSpc>
              <a:buFont typeface="Symbol" panose="05050102010706020507" pitchFamily="18" charset="2"/>
              <a:buChar char=""/>
            </a:pPr>
            <a:r>
              <a:rPr lang="en-GB" sz="2800" dirty="0">
                <a:effectLst/>
                <a:latin typeface="Calibri" panose="020F0502020204030204" pitchFamily="34" charset="0"/>
                <a:ea typeface="Times New Roman" panose="02020603050405020304" pitchFamily="18" charset="0"/>
                <a:cs typeface="Times New Roman" panose="02020603050405020304" pitchFamily="18" charset="0"/>
              </a:rPr>
              <a:t>Have a better understanding Adult Vulnerability</a:t>
            </a:r>
            <a:endParaRPr lang="en-GB" sz="32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200000"/>
              </a:lnSpc>
              <a:buFont typeface="Symbol" panose="05050102010706020507" pitchFamily="18" charset="2"/>
              <a:buChar char=""/>
            </a:pPr>
            <a:r>
              <a:rPr lang="en-GB" sz="2800" dirty="0">
                <a:effectLst/>
                <a:latin typeface="Calibri" panose="020F0502020204030204" pitchFamily="34" charset="0"/>
                <a:ea typeface="Times New Roman" panose="02020603050405020304" pitchFamily="18" charset="0"/>
                <a:cs typeface="Times New Roman" panose="02020603050405020304" pitchFamily="18" charset="0"/>
              </a:rPr>
              <a:t>Signpost, support and safeguard appropriately</a:t>
            </a:r>
            <a:endParaRPr lang="en-GB" sz="32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200000"/>
              </a:lnSpc>
              <a:buFont typeface="Symbol" panose="05050102010706020507" pitchFamily="18" charset="2"/>
              <a:buChar char=""/>
            </a:pPr>
            <a:r>
              <a:rPr lang="en-US" sz="2800" dirty="0">
                <a:effectLst/>
                <a:latin typeface="Calibri" panose="020F0502020204030204" pitchFamily="34" charset="0"/>
                <a:ea typeface="Times New Roman" panose="02020603050405020304" pitchFamily="18" charset="0"/>
                <a:cs typeface="Times New Roman" panose="02020603050405020304" pitchFamily="18" charset="0"/>
              </a:rPr>
              <a:t>Identify the definition of ‘What is Vulnerable Adult Abuse’</a:t>
            </a:r>
            <a:endParaRPr lang="en-GB" sz="32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200000"/>
              </a:lnSpc>
              <a:buFont typeface="Symbol" panose="05050102010706020507" pitchFamily="18" charset="2"/>
              <a:buChar char=""/>
            </a:pPr>
            <a:r>
              <a:rPr lang="en-US" sz="2800" dirty="0">
                <a:effectLst/>
                <a:latin typeface="Calibri" panose="020F0502020204030204" pitchFamily="34" charset="0"/>
                <a:ea typeface="Times New Roman" panose="02020603050405020304" pitchFamily="18" charset="0"/>
                <a:cs typeface="Times New Roman" panose="02020603050405020304" pitchFamily="18" charset="0"/>
              </a:rPr>
              <a:t>Think about what possible indicator there are.</a:t>
            </a:r>
            <a:endParaRPr lang="en-GB" sz="32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70471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0F6350-2E71-4DFD-B94D-E524430B4DC6}"/>
              </a:ext>
            </a:extLst>
          </p:cNvPr>
          <p:cNvPicPr>
            <a:picLocks noChangeAspect="1"/>
          </p:cNvPicPr>
          <p:nvPr/>
        </p:nvPicPr>
        <p:blipFill rotWithShape="1">
          <a:blip r:embed="rId3"/>
          <a:srcRect t="9959" b="30360"/>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1743B754-9D1A-415D-9520-F6E8A286C2B3}"/>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r>
              <a:rPr lang="en-US" sz="3600">
                <a:solidFill>
                  <a:schemeClr val="tx1"/>
                </a:solidFill>
                <a:latin typeface="+mj-lt"/>
                <a:cs typeface="+mj-cs"/>
              </a:rPr>
              <a:t>Group Exercise</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6F5A20C-CFF8-4A30-B570-327D7C4381AF}"/>
              </a:ext>
            </a:extLst>
          </p:cNvPr>
          <p:cNvSpPr txBox="1"/>
          <p:nvPr/>
        </p:nvSpPr>
        <p:spPr>
          <a:xfrm>
            <a:off x="525516" y="3417573"/>
            <a:ext cx="4593021" cy="2619839"/>
          </a:xfrm>
          <a:prstGeom prst="rect">
            <a:avLst/>
          </a:prstGeom>
        </p:spPr>
        <p:txBody>
          <a:bodyPr vert="horz" lIns="91440" tIns="45720" rIns="91440" bIns="45720" rtlCol="0" anchor="ctr">
            <a:normAutofit/>
          </a:bodyPr>
          <a:lstStyle/>
          <a:p>
            <a:pPr marL="114300" marR="0" lvl="0" fontAlgn="base">
              <a:lnSpc>
                <a:spcPct val="90000"/>
              </a:lnSpc>
              <a:spcBef>
                <a:spcPct val="20000"/>
              </a:spcBef>
              <a:spcAft>
                <a:spcPct val="0"/>
              </a:spcAft>
              <a:buClrTx/>
              <a:buSzTx/>
              <a:tabLst/>
              <a:defRPr/>
            </a:pPr>
            <a:r>
              <a:rPr kumimoji="0" lang="en-US" altLang="en-US" sz="2000" b="0" i="0" u="none" strike="noStrike" cap="none" spc="0" normalizeH="0" baseline="0" noProof="0" dirty="0">
                <a:ln>
                  <a:noFill/>
                </a:ln>
                <a:effectLst/>
                <a:uLnTx/>
                <a:uFillTx/>
              </a:rPr>
              <a:t>In groups, </a:t>
            </a:r>
          </a:p>
          <a:p>
            <a:pPr marL="342900" marR="0" lvl="0" indent="-228600" fontAlgn="base">
              <a:lnSpc>
                <a:spcPct val="90000"/>
              </a:lnSpc>
              <a:spcBef>
                <a:spcPct val="2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a:p>
            <a:pPr marL="342900" marR="0" lvl="0" indent="-228600" fontAlgn="base">
              <a:lnSpc>
                <a:spcPct val="90000"/>
              </a:lnSpc>
              <a:spcBef>
                <a:spcPct val="2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Identify the definition of ‘What is Vulnerable Adult Abuse ’</a:t>
            </a:r>
          </a:p>
          <a:p>
            <a:pPr marL="0" marR="0" lvl="0" indent="-228600" fontAlgn="base">
              <a:lnSpc>
                <a:spcPct val="90000"/>
              </a:lnSpc>
              <a:spcBef>
                <a:spcPct val="2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a:p>
            <a:pPr marL="342900" marR="0" lvl="0" indent="-228600" fontAlgn="base">
              <a:lnSpc>
                <a:spcPct val="90000"/>
              </a:lnSpc>
              <a:spcBef>
                <a:spcPct val="2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Think about what possible indicator there are.</a:t>
            </a:r>
          </a:p>
        </p:txBody>
      </p:sp>
    </p:spTree>
    <p:extLst>
      <p:ext uri="{BB962C8B-B14F-4D97-AF65-F5344CB8AC3E}">
        <p14:creationId xmlns:p14="http://schemas.microsoft.com/office/powerpoint/2010/main" val="1156351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E41986-CAE0-4392-9271-05DBB8BC78D4}"/>
              </a:ext>
            </a:extLst>
          </p:cNvPr>
          <p:cNvPicPr>
            <a:picLocks noChangeAspect="1"/>
          </p:cNvPicPr>
          <p:nvPr/>
        </p:nvPicPr>
        <p:blipFill rotWithShape="1">
          <a:blip r:embed="rId3"/>
          <a:srcRect t="5063"/>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A08C191-F5AE-49CC-9212-3C0985B9ADB5}"/>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br>
              <a:rPr lang="en-US" sz="2500" spc="-5">
                <a:solidFill>
                  <a:schemeClr val="tx1"/>
                </a:solidFill>
                <a:latin typeface="+mj-lt"/>
                <a:cs typeface="+mj-cs"/>
              </a:rPr>
            </a:br>
            <a:r>
              <a:rPr lang="en-US" sz="2500" spc="-5">
                <a:solidFill>
                  <a:schemeClr val="tx1"/>
                </a:solidFill>
                <a:latin typeface="+mj-lt"/>
                <a:cs typeface="+mj-cs"/>
              </a:rPr>
              <a:t>Definition of a Vulnerable Adult</a:t>
            </a:r>
            <a:br>
              <a:rPr lang="en-US" sz="2500">
                <a:solidFill>
                  <a:schemeClr val="tx1"/>
                </a:solidFill>
                <a:latin typeface="+mj-lt"/>
                <a:cs typeface="+mj-cs"/>
              </a:rPr>
            </a:br>
            <a:endParaRPr lang="en-US" sz="2500">
              <a:solidFill>
                <a:schemeClr val="tx1"/>
              </a:solidFill>
              <a:latin typeface="+mj-lt"/>
              <a:cs typeface="+mj-cs"/>
            </a:endParaRPr>
          </a:p>
        </p:txBody>
      </p:sp>
      <p:cxnSp>
        <p:nvCxnSpPr>
          <p:cNvPr id="15"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193435E-18A0-4C95-89E1-F3DA604B989C}"/>
              </a:ext>
            </a:extLst>
          </p:cNvPr>
          <p:cNvSpPr txBox="1"/>
          <p:nvPr/>
        </p:nvSpPr>
        <p:spPr>
          <a:xfrm>
            <a:off x="525516" y="3417573"/>
            <a:ext cx="4593021" cy="2619839"/>
          </a:xfrm>
          <a:prstGeom prst="rect">
            <a:avLst/>
          </a:prstGeom>
        </p:spPr>
        <p:txBody>
          <a:bodyPr vert="horz" lIns="91440" tIns="45720" rIns="91440" bIns="45720" rtlCol="0" anchor="ctr">
            <a:normAutofit/>
          </a:bodyPr>
          <a:lstStyle/>
          <a:p>
            <a:pPr marL="0" marR="0" lvl="0" indent="-228600" fontAlgn="base">
              <a:lnSpc>
                <a:spcPct val="90000"/>
              </a:lnSpc>
              <a:spcBef>
                <a:spcPct val="2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‘A vulnerable adult is a person over the age 18 years of age who is or may be in need of community care services by reason of mental or other disability, age or illness and who is or may be unable to care of himself or herself, or unable to protect himself or herself against significant harm or serious exploitation’</a:t>
            </a:r>
          </a:p>
        </p:txBody>
      </p:sp>
    </p:spTree>
    <p:extLst>
      <p:ext uri="{BB962C8B-B14F-4D97-AF65-F5344CB8AC3E}">
        <p14:creationId xmlns:p14="http://schemas.microsoft.com/office/powerpoint/2010/main" val="1201766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6FBC5-BA19-4EA7-9C31-BD0AE4C073ED}"/>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br>
              <a:rPr lang="en-US" sz="3600" kern="1200">
                <a:solidFill>
                  <a:srgbClr val="FFFFFF"/>
                </a:solidFill>
                <a:latin typeface="+mj-lt"/>
                <a:ea typeface="+mj-ea"/>
                <a:cs typeface="+mj-cs"/>
              </a:rPr>
            </a:br>
            <a:r>
              <a:rPr lang="en-US" sz="3600" kern="1200">
                <a:solidFill>
                  <a:srgbClr val="FFFFFF"/>
                </a:solidFill>
                <a:latin typeface="+mj-lt"/>
                <a:ea typeface="+mj-ea"/>
                <a:cs typeface="+mj-cs"/>
              </a:rPr>
              <a:t>Definition may Include</a:t>
            </a:r>
            <a:br>
              <a:rPr lang="en-US" sz="3600" kern="1200">
                <a:solidFill>
                  <a:srgbClr val="FFFFFF"/>
                </a:solidFill>
                <a:latin typeface="+mj-lt"/>
                <a:ea typeface="+mj-ea"/>
                <a:cs typeface="+mj-cs"/>
              </a:rPr>
            </a:br>
            <a:endParaRPr lang="en-US" sz="3600" kern="120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56359A34-EDCD-474E-BB4D-9EF9917E6E4E}"/>
              </a:ext>
            </a:extLst>
          </p:cNvPr>
          <p:cNvPicPr>
            <a:picLocks noChangeAspect="1"/>
          </p:cNvPicPr>
          <p:nvPr/>
        </p:nvPicPr>
        <p:blipFill>
          <a:blip r:embed="rId3"/>
          <a:stretch>
            <a:fillRect/>
          </a:stretch>
        </p:blipFill>
        <p:spPr>
          <a:xfrm>
            <a:off x="3657600" y="974911"/>
            <a:ext cx="8390045" cy="4908178"/>
          </a:xfrm>
          <a:prstGeom prst="rect">
            <a:avLst/>
          </a:prstGeom>
        </p:spPr>
      </p:pic>
    </p:spTree>
    <p:extLst>
      <p:ext uri="{BB962C8B-B14F-4D97-AF65-F5344CB8AC3E}">
        <p14:creationId xmlns:p14="http://schemas.microsoft.com/office/powerpoint/2010/main" val="2385409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4EBFF2-025E-4A79-9C94-F86AED5CCD7F}"/>
              </a:ext>
            </a:extLst>
          </p:cNvPr>
          <p:cNvPicPr>
            <a:picLocks noChangeAspect="1"/>
          </p:cNvPicPr>
          <p:nvPr/>
        </p:nvPicPr>
        <p:blipFill>
          <a:blip r:embed="rId3"/>
          <a:stretch>
            <a:fillRect/>
          </a:stretch>
        </p:blipFill>
        <p:spPr>
          <a:xfrm>
            <a:off x="3134403" y="903016"/>
            <a:ext cx="7679371" cy="4454037"/>
          </a:xfrm>
          <a:prstGeom prst="rect">
            <a:avLst/>
          </a:prstGeom>
        </p:spPr>
      </p:pic>
      <p:sp>
        <p:nvSpPr>
          <p:cNvPr id="2" name="Title 1">
            <a:extLst>
              <a:ext uri="{FF2B5EF4-FFF2-40B4-BE49-F238E27FC236}">
                <a16:creationId xmlns:a16="http://schemas.microsoft.com/office/drawing/2014/main" id="{596A4D98-7706-4D35-BE47-6ECF34A206C7}"/>
              </a:ext>
            </a:extLst>
          </p:cNvPr>
          <p:cNvSpPr>
            <a:spLocks noGrp="1"/>
          </p:cNvSpPr>
          <p:nvPr>
            <p:ph type="title"/>
          </p:nvPr>
        </p:nvSpPr>
        <p:spPr>
          <a:xfrm>
            <a:off x="2168110" y="118263"/>
            <a:ext cx="10089259" cy="584775"/>
          </a:xfrm>
        </p:spPr>
        <p:txBody>
          <a:bodyPr vert="horz" lIns="91440" tIns="45720" rIns="91440" bIns="45720" rtlCol="0" anchor="b">
            <a:normAutofit fontScale="90000"/>
          </a:bodyPr>
          <a:lstStyle/>
          <a:p>
            <a:r>
              <a:rPr lang="en-US" sz="4800" kern="1200" dirty="0">
                <a:solidFill>
                  <a:schemeClr val="accent1">
                    <a:lumMod val="75000"/>
                  </a:schemeClr>
                </a:solidFill>
                <a:latin typeface="+mj-lt"/>
                <a:ea typeface="+mj-ea"/>
                <a:cs typeface="+mj-cs"/>
              </a:rPr>
              <a:t>What is Adult Abuse?</a:t>
            </a:r>
          </a:p>
        </p:txBody>
      </p:sp>
      <p:sp>
        <p:nvSpPr>
          <p:cNvPr id="5" name="TextBox 4">
            <a:extLst>
              <a:ext uri="{FF2B5EF4-FFF2-40B4-BE49-F238E27FC236}">
                <a16:creationId xmlns:a16="http://schemas.microsoft.com/office/drawing/2014/main" id="{4DA2D526-1B27-41CC-8343-1B7ADB128A48}"/>
              </a:ext>
            </a:extLst>
          </p:cNvPr>
          <p:cNvSpPr txBox="1"/>
          <p:nvPr/>
        </p:nvSpPr>
        <p:spPr>
          <a:xfrm>
            <a:off x="2353640" y="5728932"/>
            <a:ext cx="9838360" cy="2831273"/>
          </a:xfrm>
          <a:prstGeom prst="rect">
            <a:avLst/>
          </a:prstGeom>
        </p:spPr>
        <p:txBody>
          <a:bodyPr vert="horz" lIns="91440" tIns="45720" rIns="91440" bIns="45720" rtlCol="0">
            <a:normAutofit/>
          </a:bodyPr>
          <a:lstStyle/>
          <a:p>
            <a:pPr marR="0" lvl="0" fontAlgn="base">
              <a:lnSpc>
                <a:spcPct val="90000"/>
              </a:lnSpc>
              <a:spcBef>
                <a:spcPct val="20000"/>
              </a:spcBef>
              <a:spcAft>
                <a:spcPct val="0"/>
              </a:spcAft>
              <a:buClrTx/>
              <a:buSzTx/>
              <a:tabLst/>
              <a:defRPr/>
            </a:pPr>
            <a:r>
              <a:rPr kumimoji="0" lang="en-US" altLang="en-US" sz="2800" b="0" i="0" u="none" strike="noStrike" cap="none" spc="0" normalizeH="0" baseline="0" noProof="0" dirty="0">
                <a:ln>
                  <a:noFill/>
                </a:ln>
                <a:solidFill>
                  <a:schemeClr val="accent1">
                    <a:lumMod val="75000"/>
                  </a:schemeClr>
                </a:solidFill>
                <a:effectLst/>
                <a:uLnTx/>
                <a:uFillTx/>
              </a:rPr>
              <a:t>‘A violation of an individuals human and civil rights by another person or persons which results in significant harm’</a:t>
            </a:r>
          </a:p>
        </p:txBody>
      </p:sp>
    </p:spTree>
    <p:extLst>
      <p:ext uri="{BB962C8B-B14F-4D97-AF65-F5344CB8AC3E}">
        <p14:creationId xmlns:p14="http://schemas.microsoft.com/office/powerpoint/2010/main" val="355001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C437AA-B511-4E3F-B4D8-C8DA12AE9971}"/>
              </a:ext>
            </a:extLst>
          </p:cNvPr>
          <p:cNvPicPr>
            <a:picLocks noChangeAspect="1"/>
          </p:cNvPicPr>
          <p:nvPr/>
        </p:nvPicPr>
        <p:blipFill>
          <a:blip r:embed="rId3"/>
          <a:stretch>
            <a:fillRect/>
          </a:stretch>
        </p:blipFill>
        <p:spPr>
          <a:xfrm>
            <a:off x="7769433" y="1034821"/>
            <a:ext cx="4528585" cy="2965484"/>
          </a:xfrm>
          <a:prstGeom prst="rect">
            <a:avLst/>
          </a:prstGeom>
        </p:spPr>
      </p:pic>
      <p:pic>
        <p:nvPicPr>
          <p:cNvPr id="3" name="Picture 2">
            <a:extLst>
              <a:ext uri="{FF2B5EF4-FFF2-40B4-BE49-F238E27FC236}">
                <a16:creationId xmlns:a16="http://schemas.microsoft.com/office/drawing/2014/main" id="{4ED0C9E9-365E-475D-B2FD-AB5776D4FCFE}"/>
              </a:ext>
            </a:extLst>
          </p:cNvPr>
          <p:cNvPicPr>
            <a:picLocks noChangeAspect="1"/>
          </p:cNvPicPr>
          <p:nvPr/>
        </p:nvPicPr>
        <p:blipFill>
          <a:blip r:embed="rId4"/>
          <a:stretch>
            <a:fillRect/>
          </a:stretch>
        </p:blipFill>
        <p:spPr>
          <a:xfrm>
            <a:off x="7606748" y="4333054"/>
            <a:ext cx="4528585" cy="2205492"/>
          </a:xfrm>
          <a:prstGeom prst="rect">
            <a:avLst/>
          </a:prstGeom>
        </p:spPr>
      </p:pic>
      <p:sp>
        <p:nvSpPr>
          <p:cNvPr id="2" name="Title 1">
            <a:extLst>
              <a:ext uri="{FF2B5EF4-FFF2-40B4-BE49-F238E27FC236}">
                <a16:creationId xmlns:a16="http://schemas.microsoft.com/office/drawing/2014/main" id="{F8269F6D-243D-4CC9-8962-33D172F9354B}"/>
              </a:ext>
            </a:extLst>
          </p:cNvPr>
          <p:cNvSpPr>
            <a:spLocks noGrp="1"/>
          </p:cNvSpPr>
          <p:nvPr>
            <p:ph type="title"/>
          </p:nvPr>
        </p:nvSpPr>
        <p:spPr>
          <a:xfrm>
            <a:off x="1822325" y="1352949"/>
            <a:ext cx="10089259" cy="584775"/>
          </a:xfrm>
        </p:spPr>
        <p:txBody>
          <a:bodyPr vert="horz" lIns="91440" tIns="45720" rIns="91440" bIns="45720" rtlCol="0" anchor="ctr">
            <a:normAutofit fontScale="90000"/>
          </a:bodyPr>
          <a:lstStyle/>
          <a:p>
            <a:r>
              <a:rPr lang="en-US" sz="4400" kern="1200" dirty="0">
                <a:solidFill>
                  <a:schemeClr val="tx1"/>
                </a:solidFill>
                <a:latin typeface="+mj-lt"/>
                <a:ea typeface="+mj-ea"/>
                <a:cs typeface="+mj-cs"/>
              </a:rPr>
              <a:t>What </a:t>
            </a:r>
            <a:r>
              <a:rPr lang="en-US" sz="4400" dirty="0">
                <a:solidFill>
                  <a:schemeClr val="tx1"/>
                </a:solidFill>
                <a:latin typeface="+mj-lt"/>
                <a:cs typeface="+mj-cs"/>
              </a:rPr>
              <a:t>types of </a:t>
            </a:r>
            <a:r>
              <a:rPr lang="en-US" sz="4400" kern="1200" dirty="0">
                <a:solidFill>
                  <a:schemeClr val="tx1"/>
                </a:solidFill>
                <a:latin typeface="+mj-lt"/>
                <a:ea typeface="+mj-ea"/>
                <a:cs typeface="+mj-cs"/>
              </a:rPr>
              <a:t>Abuse</a:t>
            </a:r>
            <a:br>
              <a:rPr lang="en-US" sz="4400" kern="1200" dirty="0">
                <a:solidFill>
                  <a:schemeClr val="tx1"/>
                </a:solidFill>
                <a:latin typeface="+mj-lt"/>
                <a:ea typeface="+mj-ea"/>
                <a:cs typeface="+mj-cs"/>
              </a:rPr>
            </a:br>
            <a:r>
              <a:rPr lang="en-US" sz="4400" kern="1200" dirty="0">
                <a:solidFill>
                  <a:schemeClr val="tx1"/>
                </a:solidFill>
                <a:latin typeface="+mj-lt"/>
                <a:ea typeface="+mj-ea"/>
                <a:cs typeface="+mj-cs"/>
              </a:rPr>
              <a:t> can be committed against </a:t>
            </a:r>
            <a:br>
              <a:rPr lang="en-US" sz="4400" kern="1200" dirty="0">
                <a:solidFill>
                  <a:schemeClr val="tx1"/>
                </a:solidFill>
                <a:latin typeface="+mj-lt"/>
                <a:ea typeface="+mj-ea"/>
                <a:cs typeface="+mj-cs"/>
              </a:rPr>
            </a:br>
            <a:r>
              <a:rPr lang="en-US" sz="4400" kern="1200" dirty="0">
                <a:solidFill>
                  <a:schemeClr val="tx1"/>
                </a:solidFill>
                <a:latin typeface="+mj-lt"/>
                <a:ea typeface="+mj-ea"/>
                <a:cs typeface="+mj-cs"/>
              </a:rPr>
              <a:t>Vulnerable Adults?</a:t>
            </a:r>
          </a:p>
        </p:txBody>
      </p:sp>
      <p:pic>
        <p:nvPicPr>
          <p:cNvPr id="1026" name="Picture 2" descr="Image result for adult abuse training images">
            <a:extLst>
              <a:ext uri="{FF2B5EF4-FFF2-40B4-BE49-F238E27FC236}">
                <a16:creationId xmlns:a16="http://schemas.microsoft.com/office/drawing/2014/main" id="{3D39F6EC-1829-8D89-9C22-1EDB873C85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19890" y="2984742"/>
            <a:ext cx="5139992" cy="3544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7104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643D3-C55F-428E-9704-DC92DC230A83}"/>
              </a:ext>
            </a:extLst>
          </p:cNvPr>
          <p:cNvSpPr>
            <a:spLocks noGrp="1"/>
          </p:cNvSpPr>
          <p:nvPr>
            <p:ph type="title"/>
          </p:nvPr>
        </p:nvSpPr>
        <p:spPr/>
        <p:txBody>
          <a:bodyPr/>
          <a:lstStyle/>
          <a:p>
            <a:r>
              <a:rPr lang="en-GB" dirty="0"/>
              <a:t>Categories of Abuse</a:t>
            </a:r>
          </a:p>
        </p:txBody>
      </p:sp>
      <p:graphicFrame>
        <p:nvGraphicFramePr>
          <p:cNvPr id="3" name="Content Placeholder 7">
            <a:extLst>
              <a:ext uri="{FF2B5EF4-FFF2-40B4-BE49-F238E27FC236}">
                <a16:creationId xmlns:a16="http://schemas.microsoft.com/office/drawing/2014/main" id="{B350FEBC-0FCA-42F4-AC6C-61090E31D3B3}"/>
              </a:ext>
            </a:extLst>
          </p:cNvPr>
          <p:cNvGraphicFramePr>
            <a:graphicFrameLocks/>
          </p:cNvGraphicFramePr>
          <p:nvPr>
            <p:extLst>
              <p:ext uri="{D42A27DB-BD31-4B8C-83A1-F6EECF244321}">
                <p14:modId xmlns:p14="http://schemas.microsoft.com/office/powerpoint/2010/main" val="1247205888"/>
              </p:ext>
            </p:extLst>
          </p:nvPr>
        </p:nvGraphicFramePr>
        <p:xfrm>
          <a:off x="2800033" y="1125538"/>
          <a:ext cx="8229600" cy="4824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7869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604E7-7970-4533-B36F-4D7B834EDE8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Also includes…..</a:t>
            </a:r>
          </a:p>
        </p:txBody>
      </p:sp>
      <p:pic>
        <p:nvPicPr>
          <p:cNvPr id="3" name="Picture 2">
            <a:extLst>
              <a:ext uri="{FF2B5EF4-FFF2-40B4-BE49-F238E27FC236}">
                <a16:creationId xmlns:a16="http://schemas.microsoft.com/office/drawing/2014/main" id="{FCEB63C5-4AB9-4204-88C9-2178D4BCEAEF}"/>
              </a:ext>
            </a:extLst>
          </p:cNvPr>
          <p:cNvPicPr>
            <a:picLocks noChangeAspect="1"/>
          </p:cNvPicPr>
          <p:nvPr/>
        </p:nvPicPr>
        <p:blipFill>
          <a:blip r:embed="rId3"/>
          <a:stretch>
            <a:fillRect/>
          </a:stretch>
        </p:blipFill>
        <p:spPr>
          <a:xfrm>
            <a:off x="3877608" y="1031746"/>
            <a:ext cx="8195735" cy="4794507"/>
          </a:xfrm>
          <a:prstGeom prst="rect">
            <a:avLst/>
          </a:prstGeom>
        </p:spPr>
      </p:pic>
    </p:spTree>
    <p:extLst>
      <p:ext uri="{BB962C8B-B14F-4D97-AF65-F5344CB8AC3E}">
        <p14:creationId xmlns:p14="http://schemas.microsoft.com/office/powerpoint/2010/main" val="3787863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F03B6-13AA-439D-AC85-3EFE90C5D803}"/>
              </a:ext>
            </a:extLst>
          </p:cNvPr>
          <p:cNvSpPr>
            <a:spLocks noGrp="1"/>
          </p:cNvSpPr>
          <p:nvPr>
            <p:ph type="title"/>
          </p:nvPr>
        </p:nvSpPr>
        <p:spPr/>
        <p:txBody>
          <a:bodyPr/>
          <a:lstStyle/>
          <a:p>
            <a:r>
              <a:rPr lang="en-GB" dirty="0"/>
              <a:t>Abuse may include…..</a:t>
            </a:r>
          </a:p>
        </p:txBody>
      </p:sp>
      <p:graphicFrame>
        <p:nvGraphicFramePr>
          <p:cNvPr id="6" name="TextBox 3">
            <a:extLst>
              <a:ext uri="{FF2B5EF4-FFF2-40B4-BE49-F238E27FC236}">
                <a16:creationId xmlns:a16="http://schemas.microsoft.com/office/drawing/2014/main" id="{664C41E7-95C0-481C-A964-8AF9EAE19C99}"/>
              </a:ext>
            </a:extLst>
          </p:cNvPr>
          <p:cNvGraphicFramePr/>
          <p:nvPr>
            <p:extLst>
              <p:ext uri="{D42A27DB-BD31-4B8C-83A1-F6EECF244321}">
                <p14:modId xmlns:p14="http://schemas.microsoft.com/office/powerpoint/2010/main" val="3211643952"/>
              </p:ext>
            </p:extLst>
          </p:nvPr>
        </p:nvGraphicFramePr>
        <p:xfrm>
          <a:off x="2224216" y="840259"/>
          <a:ext cx="8971006" cy="5659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1766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D7D5B-304D-4645-B766-3D74008E859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Barriers to Reporting</a:t>
            </a:r>
          </a:p>
        </p:txBody>
      </p:sp>
      <p:pic>
        <p:nvPicPr>
          <p:cNvPr id="3" name="Picture 2">
            <a:extLst>
              <a:ext uri="{FF2B5EF4-FFF2-40B4-BE49-F238E27FC236}">
                <a16:creationId xmlns:a16="http://schemas.microsoft.com/office/drawing/2014/main" id="{0C069D9E-3F19-4971-B03A-C3A6203246CD}"/>
              </a:ext>
            </a:extLst>
          </p:cNvPr>
          <p:cNvPicPr>
            <a:picLocks noChangeAspect="1"/>
          </p:cNvPicPr>
          <p:nvPr/>
        </p:nvPicPr>
        <p:blipFill>
          <a:blip r:embed="rId3"/>
          <a:stretch>
            <a:fillRect/>
          </a:stretch>
        </p:blipFill>
        <p:spPr>
          <a:xfrm>
            <a:off x="2933021" y="818221"/>
            <a:ext cx="9226028" cy="5397228"/>
          </a:xfrm>
          <a:prstGeom prst="rect">
            <a:avLst/>
          </a:prstGeom>
        </p:spPr>
      </p:pic>
    </p:spTree>
    <p:extLst>
      <p:ext uri="{BB962C8B-B14F-4D97-AF65-F5344CB8AC3E}">
        <p14:creationId xmlns:p14="http://schemas.microsoft.com/office/powerpoint/2010/main" val="230770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AD118-EDD1-4C60-8029-26B6B7D254CF}"/>
              </a:ext>
            </a:extLst>
          </p:cNvPr>
          <p:cNvSpPr>
            <a:spLocks noGrp="1"/>
          </p:cNvSpPr>
          <p:nvPr>
            <p:ph type="title"/>
          </p:nvPr>
        </p:nvSpPr>
        <p:spPr>
          <a:xfrm>
            <a:off x="986947" y="1852444"/>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Questions</a:t>
            </a:r>
            <a:r>
              <a:rPr lang="en-US" sz="3600">
                <a:solidFill>
                  <a:srgbClr val="FFFFFF"/>
                </a:solidFill>
                <a:latin typeface="+mj-lt"/>
                <a:cs typeface="+mj-cs"/>
              </a:rPr>
              <a:t>?</a:t>
            </a:r>
            <a:endParaRPr lang="en-US" sz="3600" kern="1200">
              <a:solidFill>
                <a:srgbClr val="FFFFFF"/>
              </a:solidFill>
              <a:latin typeface="+mj-lt"/>
              <a:ea typeface="+mj-ea"/>
              <a:cs typeface="+mj-cs"/>
            </a:endParaRPr>
          </a:p>
        </p:txBody>
      </p:sp>
      <p:pic>
        <p:nvPicPr>
          <p:cNvPr id="6" name="Graphic 5" descr="Questions">
            <a:extLst>
              <a:ext uri="{FF2B5EF4-FFF2-40B4-BE49-F238E27FC236}">
                <a16:creationId xmlns:a16="http://schemas.microsoft.com/office/drawing/2014/main" id="{E8977876-1672-4A9A-A2C4-3DF65CE7D7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Tree>
    <p:extLst>
      <p:ext uri="{BB962C8B-B14F-4D97-AF65-F5344CB8AC3E}">
        <p14:creationId xmlns:p14="http://schemas.microsoft.com/office/powerpoint/2010/main" val="59686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464F488883B9E41AF591824157AE03D" ma:contentTypeVersion="19" ma:contentTypeDescription="Create a new document." ma:contentTypeScope="" ma:versionID="727d6239f6374c3e0c4c02916de5924c">
  <xsd:schema xmlns:xsd="http://www.w3.org/2001/XMLSchema" xmlns:xs="http://www.w3.org/2001/XMLSchema" xmlns:p="http://schemas.microsoft.com/office/2006/metadata/properties" xmlns:ns2="a1bd12ea-66e0-4a85-9f40-bd4ed5ac7bda" xmlns:ns3="861a6945-fc41-40d2-8e05-7a216352dda5" targetNamespace="http://schemas.microsoft.com/office/2006/metadata/properties" ma:root="true" ma:fieldsID="891cad6f313b8ab4ae2e6c51f1a4f030" ns2:_="" ns3:_="">
    <xsd:import namespace="a1bd12ea-66e0-4a85-9f40-bd4ed5ac7bda"/>
    <xsd:import namespace="861a6945-fc41-40d2-8e05-7a216352dda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Location" minOccurs="0"/>
                <xsd:element ref="ns2:MediaServiceObjectDetectorVersions" minOccurs="0"/>
                <xsd:element ref="ns2:Toolkit"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bd12ea-66e0-4a85-9f40-bd4ed5ac7b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fffa94f5-9538-4d5d-ae72-f19c8bf93f9e"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Toolkit" ma:index="24" nillable="true" ma:displayName="Toolkit" ma:format="Dropdown" ma:internalName="Toolkit">
      <xsd:simpleType>
        <xsd:restriction base="dms:Note">
          <xsd:maxLength value="255"/>
        </xsd:restriction>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61a6945-fc41-40d2-8e05-7a216352dda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c83cc6c4-4037-44e5-9a5b-fef7806ba63f}" ma:internalName="TaxCatchAll" ma:showField="CatchAllData" ma:web="861a6945-fc41-40d2-8e05-7a216352dda5">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61a6945-fc41-40d2-8e05-7a216352dda5" xsi:nil="true"/>
    <lcf76f155ced4ddcb4097134ff3c332f xmlns="a1bd12ea-66e0-4a85-9f40-bd4ed5ac7bda">
      <Terms xmlns="http://schemas.microsoft.com/office/infopath/2007/PartnerControls"/>
    </lcf76f155ced4ddcb4097134ff3c332f>
    <Toolkit xmlns="a1bd12ea-66e0-4a85-9f40-bd4ed5ac7bda" xsi:nil="true"/>
  </documentManagement>
</p:properties>
</file>

<file path=customXml/itemProps1.xml><?xml version="1.0" encoding="utf-8"?>
<ds:datastoreItem xmlns:ds="http://schemas.openxmlformats.org/officeDocument/2006/customXml" ds:itemID="{890786C5-63D5-4B53-9CBB-2FFD80812C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bd12ea-66e0-4a85-9f40-bd4ed5ac7bda"/>
    <ds:schemaRef ds:uri="861a6945-fc41-40d2-8e05-7a216352dd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4C35EF-5894-4B4E-8AEF-4880382834EC}">
  <ds:schemaRefs>
    <ds:schemaRef ds:uri="http://schemas.microsoft.com/sharepoint/v3/contenttype/forms"/>
  </ds:schemaRefs>
</ds:datastoreItem>
</file>

<file path=customXml/itemProps3.xml><?xml version="1.0" encoding="utf-8"?>
<ds:datastoreItem xmlns:ds="http://schemas.openxmlformats.org/officeDocument/2006/customXml" ds:itemID="{A562F02A-1334-4D50-BD97-9DC1014A7605}">
  <ds:schemaRefs>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a1bd12ea-66e0-4a85-9f40-bd4ed5ac7bda"/>
    <ds:schemaRef ds:uri="http://purl.org/dc/elements/1.1/"/>
    <ds:schemaRef ds:uri="http://schemas.openxmlformats.org/package/2006/metadata/core-properties"/>
    <ds:schemaRef ds:uri="861a6945-fc41-40d2-8e05-7a216352dd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613</TotalTime>
  <Words>517</Words>
  <Application>Microsoft Office PowerPoint</Application>
  <PresentationFormat>Widescreen</PresentationFormat>
  <Paragraphs>72</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Symbol</vt:lpstr>
      <vt:lpstr>Office Theme</vt:lpstr>
      <vt:lpstr>Adult Protection (POVA)</vt:lpstr>
      <vt:lpstr>Aims &amp; Objectives </vt:lpstr>
      <vt:lpstr>Group Exercise</vt:lpstr>
      <vt:lpstr> Definition of a Vulnerable Adult </vt:lpstr>
      <vt:lpstr> Definition may Include </vt:lpstr>
      <vt:lpstr>What is Adult Abuse?</vt:lpstr>
      <vt:lpstr>What types of Abuse  can be committed against  Vulnerable Adults?</vt:lpstr>
      <vt:lpstr>Categories of Abuse</vt:lpstr>
      <vt:lpstr>Also includes…..</vt:lpstr>
      <vt:lpstr>Abuse may include…..</vt:lpstr>
      <vt:lpstr>Barriers to Reporting</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Keogh, Sophie</cp:lastModifiedBy>
  <cp:revision>68</cp:revision>
  <dcterms:created xsi:type="dcterms:W3CDTF">2020-09-14T11:38:00Z</dcterms:created>
  <dcterms:modified xsi:type="dcterms:W3CDTF">2025-05-28T17:01:42Z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2021-05-12T14:22:37Z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9ab49872-ff06-4ff4-8d9d-dbfee3ad86e4</vt:lpwstr>
  </property>
  <property fmtid="{D5CDD505-2E9C-101B-9397-08002B2CF9AE}" pid="8" name="MSIP_Label_f2acd28b-79a3-4a0f-b0ff-4b75658b1549_ContentBits">
    <vt:lpwstr>0</vt:lpwstr>
  </property>
  <property fmtid="{D5CDD505-2E9C-101B-9397-08002B2CF9AE}" pid="9" name="ContentTypeId">
    <vt:lpwstr>0x010100E464F488883B9E41AF591824157AE03D</vt:lpwstr>
  </property>
  <property fmtid="{D5CDD505-2E9C-101B-9397-08002B2CF9AE}" pid="10" name="MediaServiceImageTags">
    <vt:lpwstr/>
  </property>
</Properties>
</file>