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30" r:id="rId1"/>
  </p:sldMasterIdLst>
  <p:sldIdLst>
    <p:sldId id="256" r:id="rId2"/>
    <p:sldId id="264" r:id="rId3"/>
    <p:sldId id="257" r:id="rId4"/>
    <p:sldId id="270" r:id="rId5"/>
    <p:sldId id="259" r:id="rId6"/>
    <p:sldId id="261" r:id="rId7"/>
    <p:sldId id="262" r:id="rId8"/>
    <p:sldId id="269" r:id="rId9"/>
    <p:sldId id="266" r:id="rId10"/>
    <p:sldId id="268" r:id="rId11"/>
    <p:sldId id="271" r:id="rId12"/>
    <p:sldId id="263" r:id="rId13"/>
    <p:sldId id="260" r:id="rId14"/>
    <p:sldId id="267" r:id="rId15"/>
    <p:sldId id="258" r:id="rId16"/>
    <p:sldId id="272" r:id="rId17"/>
    <p:sldId id="265" r:id="rId18"/>
    <p:sldId id="273"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E37CABC-7B7C-5718-69F4-135BCB9FC9A4}" v="118" dt="2023-11-24T13:56:28.532"/>
    <p1510:client id="{1F67635B-EC76-C1F9-3F58-3B61913FAEF9}" v="1" dt="2023-11-27T16:27:54.103"/>
    <p1510:client id="{1F7243DF-40A3-B86D-2AE0-716D47958F82}" v="979" dt="2023-11-25T15:27:50.998"/>
    <p1510:client id="{2CCB67F3-8E51-DBED-6990-C26F630EB3D2}" v="355" dt="2023-11-20T15:58:50.156"/>
    <p1510:client id="{2EE33542-21EF-E6CC-EB8D-B4E3BBF80343}" v="24" dt="2023-11-23T15:23:08.667"/>
    <p1510:client id="{30AEB1AA-3A6E-9F9B-6D01-502CFA1605B4}" v="99" dt="2023-11-26T20:55:28.794"/>
    <p1510:client id="{370F8AC8-F7A4-773C-F7BF-0CCB3DCA1508}" v="303" dt="2023-11-27T19:47:20.083"/>
    <p1510:client id="{38384189-9417-11C1-53B2-43FC06CF9CB2}" v="454" dt="2023-11-19T19:25:58.911"/>
    <p1510:client id="{51E9C0DF-C922-FC8E-F735-4CFFBC1597F2}" v="409" dt="2023-11-26T20:44:31.655"/>
    <p1510:client id="{567EFF39-26DA-0727-43CF-99C9A9C1A07A}" v="832" dt="2023-11-22T16:09:30.273"/>
    <p1510:client id="{5AB5001B-C271-3C72-EBC0-B298FDC4B5B5}" v="4" dt="2023-11-26T20:57:19.979"/>
    <p1510:client id="{6FD854D2-0BC0-E73C-2F7A-5E6B42F46856}" v="15" dt="2023-11-27T18:34:23.712"/>
    <p1510:client id="{866C50DC-59DA-623F-01B2-B1C4BEAAFFC4}" v="149" dt="2023-11-22T14:11:02.553"/>
    <p1510:client id="{8DACB1C9-2616-037B-4484-4E629EDB2A9B}" v="633" dt="2023-11-26T18:10:33.819"/>
    <p1510:client id="{99879307-3FB7-4901-7252-DD1D84B75E07}" v="171" dt="2023-11-25T15:51:39.638"/>
    <p1510:client id="{A0145C1D-4195-A18D-B233-24A229073E64}" v="546" dt="2023-11-18T18:53:48.167"/>
    <p1510:client id="{A8D26D38-57B9-6391-C7CA-928F03DD87B3}" v="34" dt="2023-11-27T19:55:08.211"/>
    <p1510:client id="{AE04DE51-0C91-B8FF-D5EA-0DE4C37FE07D}" v="172" dt="2023-11-27T16:25:22.851"/>
    <p1510:client id="{B5CEB279-F2B4-2FCD-CC22-4FE35DEDB8D0}" v="65" dt="2023-11-27T16:34:22.723"/>
    <p1510:client id="{B9BBA6FD-7A40-198A-0CC7-4F7CD2171BEB}" v="501" dt="2023-11-27T18:32:25.554"/>
    <p1510:client id="{BA34C50F-1DC9-F704-13E1-F42F20F62CE0}" v="95" dt="2023-11-25T01:53:52.102"/>
    <p1510:client id="{BE940FD0-11D9-E909-F39F-790369C93905}" v="184" dt="2023-11-26T16:51:02.610"/>
    <p1510:client id="{C6104A8A-5AD8-1D9B-575C-454DE36A8963}" v="111" dt="2023-11-22T20:39:19.768"/>
    <p1510:client id="{CDB671D0-0CE6-E384-3F17-219104BBC716}" v="383" dt="2023-11-22T18:42:50.286"/>
    <p1510:client id="{D156B7C2-7DCB-62C8-1643-68BA697776BD}" v="360" dt="2023-11-18T00:35:46.964"/>
    <p1510:client id="{D1C96936-85A4-4BF8-CD01-3D7558AC1B4C}" v="466" dt="2023-11-17T23:28:30.302"/>
    <p1510:client id="{D2EA45A2-5DC7-262E-55DA-15B6E1F40890}" v="76" dt="2023-11-23T15:40:44.849"/>
    <p1510:client id="{D57F6556-D167-5CB0-5255-10A8B4400C9E}" v="719" dt="2023-11-25T01:42:05.474"/>
    <p1510:client id="{D8AF6FFE-E65D-916E-1202-619111B08657}" v="13" dt="2023-11-20T09:57:23.265"/>
    <p1510:client id="{D9E0FC2C-4315-561F-6EEA-23CA394FCCD9}" v="143" dt="2023-11-25T16:11:01.521"/>
    <p1510:client id="{DE8BF5C5-0B67-50A2-6115-7C100A55B687}" v="3" dt="2023-11-26T00:11:39.93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8273AD6-A7AD-4585-B1EF-4A153AE75765}" type="doc">
      <dgm:prSet loTypeId="urn:microsoft.com/office/officeart/2005/8/layout/vProcess5" loCatId="process" qsTypeId="urn:microsoft.com/office/officeart/2005/8/quickstyle/simple1" qsCatId="simple" csTypeId="urn:microsoft.com/office/officeart/2005/8/colors/colorful1" csCatId="colorful"/>
      <dgm:spPr/>
      <dgm:t>
        <a:bodyPr/>
        <a:lstStyle/>
        <a:p>
          <a:endParaRPr lang="en-US"/>
        </a:p>
      </dgm:t>
    </dgm:pt>
    <dgm:pt modelId="{9060B7CC-CFA6-4143-8215-7741095E5F1D}">
      <dgm:prSet/>
      <dgm:spPr/>
      <dgm:t>
        <a:bodyPr/>
        <a:lstStyle/>
        <a:p>
          <a:pPr rtl="0"/>
          <a:r>
            <a:rPr lang="en-US" dirty="0">
              <a:latin typeface="Calibri Light" panose="020F0302020204030204"/>
            </a:rPr>
            <a:t>Hi </a:t>
          </a:r>
          <a:r>
            <a:rPr lang="en-US" dirty="0"/>
            <a:t>everyone my name is Sarah and today I will be talking about nurses.</a:t>
          </a:r>
        </a:p>
      </dgm:t>
    </dgm:pt>
    <dgm:pt modelId="{DAE21BDB-F5EA-4E0C-ACA3-0F77A4A9DE92}" type="parTrans" cxnId="{3C55AD88-BDA8-462C-A05C-E657B3702FFF}">
      <dgm:prSet/>
      <dgm:spPr/>
      <dgm:t>
        <a:bodyPr/>
        <a:lstStyle/>
        <a:p>
          <a:endParaRPr lang="en-US"/>
        </a:p>
      </dgm:t>
    </dgm:pt>
    <dgm:pt modelId="{EDA7D27D-6CE7-43BB-A79B-98BDC2720BA5}" type="sibTrans" cxnId="{3C55AD88-BDA8-462C-A05C-E657B3702FFF}">
      <dgm:prSet/>
      <dgm:spPr/>
      <dgm:t>
        <a:bodyPr/>
        <a:lstStyle/>
        <a:p>
          <a:endParaRPr lang="en-US"/>
        </a:p>
      </dgm:t>
    </dgm:pt>
    <dgm:pt modelId="{9AC839F5-755E-4016-9991-6051AAACCFD3}">
      <dgm:prSet/>
      <dgm:spPr/>
      <dgm:t>
        <a:bodyPr/>
        <a:lstStyle/>
        <a:p>
          <a:pPr rtl="0"/>
          <a:r>
            <a:rPr lang="en-US" dirty="0"/>
            <a:t>Before we </a:t>
          </a:r>
          <a:r>
            <a:rPr lang="en-US" dirty="0">
              <a:latin typeface="Calibri Light" panose="020F0302020204030204"/>
            </a:rPr>
            <a:t>make a start I</a:t>
          </a:r>
          <a:r>
            <a:rPr lang="en-US" dirty="0"/>
            <a:t> would like to </a:t>
          </a:r>
          <a:r>
            <a:rPr lang="en-US" dirty="0">
              <a:latin typeface="Calibri Light" panose="020F0302020204030204"/>
            </a:rPr>
            <a:t>thank you</a:t>
          </a:r>
          <a:r>
            <a:rPr lang="en-US" dirty="0"/>
            <a:t> all for your support to come </a:t>
          </a:r>
          <a:r>
            <a:rPr lang="en-US" dirty="0">
              <a:latin typeface="Calibri Light" panose="020F0302020204030204"/>
            </a:rPr>
            <a:t>here</a:t>
          </a:r>
          <a:r>
            <a:rPr lang="en-US" dirty="0"/>
            <a:t> and see my presentation.</a:t>
          </a:r>
        </a:p>
      </dgm:t>
    </dgm:pt>
    <dgm:pt modelId="{D66F1FD6-C16F-4FE4-9A58-5E96F4C270D1}" type="parTrans" cxnId="{982CBCA5-B563-4E27-ACF9-47E6B8927149}">
      <dgm:prSet/>
      <dgm:spPr/>
      <dgm:t>
        <a:bodyPr/>
        <a:lstStyle/>
        <a:p>
          <a:endParaRPr lang="en-US"/>
        </a:p>
      </dgm:t>
    </dgm:pt>
    <dgm:pt modelId="{71A6D24E-1EB5-4D7B-8822-1331F5B1849B}" type="sibTrans" cxnId="{982CBCA5-B563-4E27-ACF9-47E6B8927149}">
      <dgm:prSet/>
      <dgm:spPr/>
      <dgm:t>
        <a:bodyPr/>
        <a:lstStyle/>
        <a:p>
          <a:endParaRPr lang="en-US"/>
        </a:p>
      </dgm:t>
    </dgm:pt>
    <dgm:pt modelId="{A9964E18-4818-49C3-B1F4-2E96B82311A9}">
      <dgm:prSet/>
      <dgm:spPr/>
      <dgm:t>
        <a:bodyPr/>
        <a:lstStyle/>
        <a:p>
          <a:pPr rtl="0"/>
          <a:r>
            <a:rPr lang="en-US" dirty="0"/>
            <a:t>Key areas that I will be talking about  is the role and responsibilities of which</a:t>
          </a:r>
          <a:r>
            <a:rPr lang="en-US" dirty="0">
              <a:latin typeface="Calibri Light" panose="020F0302020204030204"/>
            </a:rPr>
            <a:t> </a:t>
          </a:r>
          <a:r>
            <a:rPr lang="en-US" dirty="0"/>
            <a:t> nurses are </a:t>
          </a:r>
          <a:r>
            <a:rPr lang="en-US" dirty="0">
              <a:latin typeface="Calibri Light" panose="020F0302020204030204"/>
            </a:rPr>
            <a:t>involved  in on a regular basis.  </a:t>
          </a:r>
          <a:endParaRPr lang="en-US" dirty="0"/>
        </a:p>
      </dgm:t>
    </dgm:pt>
    <dgm:pt modelId="{18E9CB1F-0E6C-48F7-81A5-1AD8F3E72EB9}" type="parTrans" cxnId="{C46726BA-D544-45A0-B080-8884582AA95E}">
      <dgm:prSet/>
      <dgm:spPr/>
      <dgm:t>
        <a:bodyPr/>
        <a:lstStyle/>
        <a:p>
          <a:endParaRPr lang="en-US"/>
        </a:p>
      </dgm:t>
    </dgm:pt>
    <dgm:pt modelId="{00B46FEA-1339-405D-98A4-9FE9000F3AF7}" type="sibTrans" cxnId="{C46726BA-D544-45A0-B080-8884582AA95E}">
      <dgm:prSet/>
      <dgm:spPr/>
      <dgm:t>
        <a:bodyPr/>
        <a:lstStyle/>
        <a:p>
          <a:endParaRPr lang="en-US"/>
        </a:p>
      </dgm:t>
    </dgm:pt>
    <dgm:pt modelId="{A9ADDD5C-0ACA-48D4-A613-50D0D20E22AE}" type="pres">
      <dgm:prSet presAssocID="{C8273AD6-A7AD-4585-B1EF-4A153AE75765}" presName="outerComposite" presStyleCnt="0">
        <dgm:presLayoutVars>
          <dgm:chMax val="5"/>
          <dgm:dir/>
          <dgm:resizeHandles val="exact"/>
        </dgm:presLayoutVars>
      </dgm:prSet>
      <dgm:spPr/>
    </dgm:pt>
    <dgm:pt modelId="{274FE5D6-764D-4665-8140-2AB17F6D94B6}" type="pres">
      <dgm:prSet presAssocID="{C8273AD6-A7AD-4585-B1EF-4A153AE75765}" presName="dummyMaxCanvas" presStyleCnt="0">
        <dgm:presLayoutVars/>
      </dgm:prSet>
      <dgm:spPr/>
    </dgm:pt>
    <dgm:pt modelId="{007DAB54-0F88-42E3-8756-D03EE6DE4BC8}" type="pres">
      <dgm:prSet presAssocID="{C8273AD6-A7AD-4585-B1EF-4A153AE75765}" presName="ThreeNodes_1" presStyleLbl="node1" presStyleIdx="0" presStyleCnt="3">
        <dgm:presLayoutVars>
          <dgm:bulletEnabled val="1"/>
        </dgm:presLayoutVars>
      </dgm:prSet>
      <dgm:spPr/>
    </dgm:pt>
    <dgm:pt modelId="{1AABCDF4-461B-4D94-8047-CEAC3E059F3F}" type="pres">
      <dgm:prSet presAssocID="{C8273AD6-A7AD-4585-B1EF-4A153AE75765}" presName="ThreeNodes_2" presStyleLbl="node1" presStyleIdx="1" presStyleCnt="3">
        <dgm:presLayoutVars>
          <dgm:bulletEnabled val="1"/>
        </dgm:presLayoutVars>
      </dgm:prSet>
      <dgm:spPr/>
    </dgm:pt>
    <dgm:pt modelId="{B9652E3E-DC3C-4DE6-9E58-C19E78C2E5A6}" type="pres">
      <dgm:prSet presAssocID="{C8273AD6-A7AD-4585-B1EF-4A153AE75765}" presName="ThreeNodes_3" presStyleLbl="node1" presStyleIdx="2" presStyleCnt="3">
        <dgm:presLayoutVars>
          <dgm:bulletEnabled val="1"/>
        </dgm:presLayoutVars>
      </dgm:prSet>
      <dgm:spPr/>
    </dgm:pt>
    <dgm:pt modelId="{D33E3E13-C959-4AE3-B5AF-37CA607F6070}" type="pres">
      <dgm:prSet presAssocID="{C8273AD6-A7AD-4585-B1EF-4A153AE75765}" presName="ThreeConn_1-2" presStyleLbl="fgAccFollowNode1" presStyleIdx="0" presStyleCnt="2">
        <dgm:presLayoutVars>
          <dgm:bulletEnabled val="1"/>
        </dgm:presLayoutVars>
      </dgm:prSet>
      <dgm:spPr/>
    </dgm:pt>
    <dgm:pt modelId="{2D63B41C-EBFD-4F33-B2EC-7824DECBD2BE}" type="pres">
      <dgm:prSet presAssocID="{C8273AD6-A7AD-4585-B1EF-4A153AE75765}" presName="ThreeConn_2-3" presStyleLbl="fgAccFollowNode1" presStyleIdx="1" presStyleCnt="2">
        <dgm:presLayoutVars>
          <dgm:bulletEnabled val="1"/>
        </dgm:presLayoutVars>
      </dgm:prSet>
      <dgm:spPr/>
    </dgm:pt>
    <dgm:pt modelId="{FD867A91-3207-416B-9770-DAE848E920C1}" type="pres">
      <dgm:prSet presAssocID="{C8273AD6-A7AD-4585-B1EF-4A153AE75765}" presName="ThreeNodes_1_text" presStyleLbl="node1" presStyleIdx="2" presStyleCnt="3">
        <dgm:presLayoutVars>
          <dgm:bulletEnabled val="1"/>
        </dgm:presLayoutVars>
      </dgm:prSet>
      <dgm:spPr/>
    </dgm:pt>
    <dgm:pt modelId="{BC7BF28D-B2D5-43F1-A0B6-ACCC60A1E853}" type="pres">
      <dgm:prSet presAssocID="{C8273AD6-A7AD-4585-B1EF-4A153AE75765}" presName="ThreeNodes_2_text" presStyleLbl="node1" presStyleIdx="2" presStyleCnt="3">
        <dgm:presLayoutVars>
          <dgm:bulletEnabled val="1"/>
        </dgm:presLayoutVars>
      </dgm:prSet>
      <dgm:spPr/>
    </dgm:pt>
    <dgm:pt modelId="{F4246303-9673-431A-8FB9-4FFA52D4A492}" type="pres">
      <dgm:prSet presAssocID="{C8273AD6-A7AD-4585-B1EF-4A153AE75765}" presName="ThreeNodes_3_text" presStyleLbl="node1" presStyleIdx="2" presStyleCnt="3">
        <dgm:presLayoutVars>
          <dgm:bulletEnabled val="1"/>
        </dgm:presLayoutVars>
      </dgm:prSet>
      <dgm:spPr/>
    </dgm:pt>
  </dgm:ptLst>
  <dgm:cxnLst>
    <dgm:cxn modelId="{FCB2CB22-882F-478E-85CA-D25A532765EC}" type="presOf" srcId="{A9964E18-4818-49C3-B1F4-2E96B82311A9}" destId="{B9652E3E-DC3C-4DE6-9E58-C19E78C2E5A6}" srcOrd="0" destOrd="0" presId="urn:microsoft.com/office/officeart/2005/8/layout/vProcess5"/>
    <dgm:cxn modelId="{5F08F124-07B8-41D5-B513-D2091DDB5471}" type="presOf" srcId="{EDA7D27D-6CE7-43BB-A79B-98BDC2720BA5}" destId="{D33E3E13-C959-4AE3-B5AF-37CA607F6070}" srcOrd="0" destOrd="0" presId="urn:microsoft.com/office/officeart/2005/8/layout/vProcess5"/>
    <dgm:cxn modelId="{88127354-8CE0-40C8-B017-E42A9E4D3278}" type="presOf" srcId="{71A6D24E-1EB5-4D7B-8822-1331F5B1849B}" destId="{2D63B41C-EBFD-4F33-B2EC-7824DECBD2BE}" srcOrd="0" destOrd="0" presId="urn:microsoft.com/office/officeart/2005/8/layout/vProcess5"/>
    <dgm:cxn modelId="{3C55AD88-BDA8-462C-A05C-E657B3702FFF}" srcId="{C8273AD6-A7AD-4585-B1EF-4A153AE75765}" destId="{9060B7CC-CFA6-4143-8215-7741095E5F1D}" srcOrd="0" destOrd="0" parTransId="{DAE21BDB-F5EA-4E0C-ACA3-0F77A4A9DE92}" sibTransId="{EDA7D27D-6CE7-43BB-A79B-98BDC2720BA5}"/>
    <dgm:cxn modelId="{723AC189-253A-4981-BEA4-6594C648E441}" type="presOf" srcId="{A9964E18-4818-49C3-B1F4-2E96B82311A9}" destId="{F4246303-9673-431A-8FB9-4FFA52D4A492}" srcOrd="1" destOrd="0" presId="urn:microsoft.com/office/officeart/2005/8/layout/vProcess5"/>
    <dgm:cxn modelId="{4BEC2EA2-AEE7-42C2-A666-CF32DEE1FE1D}" type="presOf" srcId="{9AC839F5-755E-4016-9991-6051AAACCFD3}" destId="{BC7BF28D-B2D5-43F1-A0B6-ACCC60A1E853}" srcOrd="1" destOrd="0" presId="urn:microsoft.com/office/officeart/2005/8/layout/vProcess5"/>
    <dgm:cxn modelId="{982CBCA5-B563-4E27-ACF9-47E6B8927149}" srcId="{C8273AD6-A7AD-4585-B1EF-4A153AE75765}" destId="{9AC839F5-755E-4016-9991-6051AAACCFD3}" srcOrd="1" destOrd="0" parTransId="{D66F1FD6-C16F-4FE4-9A58-5E96F4C270D1}" sibTransId="{71A6D24E-1EB5-4D7B-8822-1331F5B1849B}"/>
    <dgm:cxn modelId="{FB3F8FB5-28A2-4D7D-8F7B-4A2ECE4463C8}" type="presOf" srcId="{9060B7CC-CFA6-4143-8215-7741095E5F1D}" destId="{FD867A91-3207-416B-9770-DAE848E920C1}" srcOrd="1" destOrd="0" presId="urn:microsoft.com/office/officeart/2005/8/layout/vProcess5"/>
    <dgm:cxn modelId="{C46726BA-D544-45A0-B080-8884582AA95E}" srcId="{C8273AD6-A7AD-4585-B1EF-4A153AE75765}" destId="{A9964E18-4818-49C3-B1F4-2E96B82311A9}" srcOrd="2" destOrd="0" parTransId="{18E9CB1F-0E6C-48F7-81A5-1AD8F3E72EB9}" sibTransId="{00B46FEA-1339-405D-98A4-9FE9000F3AF7}"/>
    <dgm:cxn modelId="{899B9AD2-F29D-4EA3-9A00-8ABF6CD92ADC}" type="presOf" srcId="{C8273AD6-A7AD-4585-B1EF-4A153AE75765}" destId="{A9ADDD5C-0ACA-48D4-A613-50D0D20E22AE}" srcOrd="0" destOrd="0" presId="urn:microsoft.com/office/officeart/2005/8/layout/vProcess5"/>
    <dgm:cxn modelId="{0D6816D5-A4BB-4524-AFDA-3BCAC39ACA56}" type="presOf" srcId="{9060B7CC-CFA6-4143-8215-7741095E5F1D}" destId="{007DAB54-0F88-42E3-8756-D03EE6DE4BC8}" srcOrd="0" destOrd="0" presId="urn:microsoft.com/office/officeart/2005/8/layout/vProcess5"/>
    <dgm:cxn modelId="{1E1835E8-4A65-481C-81F8-0D6144ED30CA}" type="presOf" srcId="{9AC839F5-755E-4016-9991-6051AAACCFD3}" destId="{1AABCDF4-461B-4D94-8047-CEAC3E059F3F}" srcOrd="0" destOrd="0" presId="urn:microsoft.com/office/officeart/2005/8/layout/vProcess5"/>
    <dgm:cxn modelId="{23C25B58-5A95-496A-B280-F3EB836DD68D}" type="presParOf" srcId="{A9ADDD5C-0ACA-48D4-A613-50D0D20E22AE}" destId="{274FE5D6-764D-4665-8140-2AB17F6D94B6}" srcOrd="0" destOrd="0" presId="urn:microsoft.com/office/officeart/2005/8/layout/vProcess5"/>
    <dgm:cxn modelId="{62A75224-4B47-436F-BB49-381F2A711D63}" type="presParOf" srcId="{A9ADDD5C-0ACA-48D4-A613-50D0D20E22AE}" destId="{007DAB54-0F88-42E3-8756-D03EE6DE4BC8}" srcOrd="1" destOrd="0" presId="urn:microsoft.com/office/officeart/2005/8/layout/vProcess5"/>
    <dgm:cxn modelId="{BE40489A-02DA-4A51-B534-23CF21FC4C39}" type="presParOf" srcId="{A9ADDD5C-0ACA-48D4-A613-50D0D20E22AE}" destId="{1AABCDF4-461B-4D94-8047-CEAC3E059F3F}" srcOrd="2" destOrd="0" presId="urn:microsoft.com/office/officeart/2005/8/layout/vProcess5"/>
    <dgm:cxn modelId="{88B1A7DE-2E3B-4260-B4B1-E9B0AA5BC091}" type="presParOf" srcId="{A9ADDD5C-0ACA-48D4-A613-50D0D20E22AE}" destId="{B9652E3E-DC3C-4DE6-9E58-C19E78C2E5A6}" srcOrd="3" destOrd="0" presId="urn:microsoft.com/office/officeart/2005/8/layout/vProcess5"/>
    <dgm:cxn modelId="{9A147B8F-4136-4655-823C-913E9E64C7D3}" type="presParOf" srcId="{A9ADDD5C-0ACA-48D4-A613-50D0D20E22AE}" destId="{D33E3E13-C959-4AE3-B5AF-37CA607F6070}" srcOrd="4" destOrd="0" presId="urn:microsoft.com/office/officeart/2005/8/layout/vProcess5"/>
    <dgm:cxn modelId="{0D5B5DA4-61D7-483C-9DF4-26B4FAB5D65B}" type="presParOf" srcId="{A9ADDD5C-0ACA-48D4-A613-50D0D20E22AE}" destId="{2D63B41C-EBFD-4F33-B2EC-7824DECBD2BE}" srcOrd="5" destOrd="0" presId="urn:microsoft.com/office/officeart/2005/8/layout/vProcess5"/>
    <dgm:cxn modelId="{607D851F-A10A-48B5-82CB-BBBEAC05A7C1}" type="presParOf" srcId="{A9ADDD5C-0ACA-48D4-A613-50D0D20E22AE}" destId="{FD867A91-3207-416B-9770-DAE848E920C1}" srcOrd="6" destOrd="0" presId="urn:microsoft.com/office/officeart/2005/8/layout/vProcess5"/>
    <dgm:cxn modelId="{42EBF17F-CA54-4568-96FC-8358A01A00D6}" type="presParOf" srcId="{A9ADDD5C-0ACA-48D4-A613-50D0D20E22AE}" destId="{BC7BF28D-B2D5-43F1-A0B6-ACCC60A1E853}" srcOrd="7" destOrd="0" presId="urn:microsoft.com/office/officeart/2005/8/layout/vProcess5"/>
    <dgm:cxn modelId="{A54EF544-1358-490E-BE5A-9E47B1BC8D18}" type="presParOf" srcId="{A9ADDD5C-0ACA-48D4-A613-50D0D20E22AE}" destId="{F4246303-9673-431A-8FB9-4FFA52D4A492}"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58EE4BD-808E-4CAF-9755-BDDB89D4CE24}" type="doc">
      <dgm:prSet loTypeId="urn:microsoft.com/office/officeart/2005/8/layout/vList2" loCatId="list" qsTypeId="urn:microsoft.com/office/officeart/2005/8/quickstyle/simple2" qsCatId="simple" csTypeId="urn:microsoft.com/office/officeart/2005/8/colors/colorful5" csCatId="colorful" phldr="1"/>
      <dgm:spPr/>
      <dgm:t>
        <a:bodyPr/>
        <a:lstStyle/>
        <a:p>
          <a:endParaRPr lang="en-US"/>
        </a:p>
      </dgm:t>
    </dgm:pt>
    <dgm:pt modelId="{9905D1F1-698D-48C0-9006-EC4DDFA277F3}">
      <dgm:prSet/>
      <dgm:spPr/>
      <dgm:t>
        <a:bodyPr/>
        <a:lstStyle/>
        <a:p>
          <a:pPr rtl="0"/>
          <a:r>
            <a:rPr lang="en-US" b="1" dirty="0"/>
            <a:t>Mental Health Nurse.</a:t>
          </a:r>
          <a:r>
            <a:rPr lang="en-US" dirty="0"/>
            <a:t> -You will</a:t>
          </a:r>
          <a:r>
            <a:rPr lang="en-US" dirty="0">
              <a:latin typeface="Calibri Light" panose="020F0302020204030204"/>
            </a:rPr>
            <a:t> be</a:t>
          </a:r>
          <a:r>
            <a:rPr lang="en-US" dirty="0"/>
            <a:t> </a:t>
          </a:r>
          <a:r>
            <a:rPr lang="en-US" dirty="0">
              <a:latin typeface="Calibri Light" panose="020F0302020204030204"/>
            </a:rPr>
            <a:t>delivering</a:t>
          </a:r>
          <a:r>
            <a:rPr lang="en-US" dirty="0"/>
            <a:t> care and support for patients struggling with  mental health. Helping them manage medication and </a:t>
          </a:r>
          <a:r>
            <a:rPr lang="en-US" dirty="0">
              <a:latin typeface="Calibri Light" panose="020F0302020204030204"/>
            </a:rPr>
            <a:t>also their </a:t>
          </a:r>
          <a:r>
            <a:rPr lang="en-US" dirty="0"/>
            <a:t>therapy.</a:t>
          </a:r>
          <a:r>
            <a:rPr lang="en-US" dirty="0">
              <a:latin typeface="Calibri Light" panose="020F0302020204030204"/>
            </a:rPr>
            <a:t> (Mental health, Health Careers, NHS 2023)</a:t>
          </a:r>
          <a:endParaRPr lang="en-US" dirty="0"/>
        </a:p>
      </dgm:t>
    </dgm:pt>
    <dgm:pt modelId="{5EDE6D48-82F4-4B7C-8A1A-6DACEEA32EE6}" type="parTrans" cxnId="{2C422976-C4D7-4721-BC83-11673A5552C1}">
      <dgm:prSet/>
      <dgm:spPr/>
      <dgm:t>
        <a:bodyPr/>
        <a:lstStyle/>
        <a:p>
          <a:endParaRPr lang="en-US"/>
        </a:p>
      </dgm:t>
    </dgm:pt>
    <dgm:pt modelId="{EC42D71A-F590-44E4-ABA2-6B4768623A3D}" type="sibTrans" cxnId="{2C422976-C4D7-4721-BC83-11673A5552C1}">
      <dgm:prSet/>
      <dgm:spPr/>
      <dgm:t>
        <a:bodyPr/>
        <a:lstStyle/>
        <a:p>
          <a:endParaRPr lang="en-US"/>
        </a:p>
      </dgm:t>
    </dgm:pt>
    <dgm:pt modelId="{41CFFF61-C11C-4003-B2CF-83B3870BCBE1}">
      <dgm:prSet/>
      <dgm:spPr/>
      <dgm:t>
        <a:bodyPr/>
        <a:lstStyle/>
        <a:p>
          <a:pPr rtl="0"/>
          <a:r>
            <a:rPr lang="en-US" b="1" dirty="0"/>
            <a:t>Learning Disability Nurse.</a:t>
          </a:r>
          <a:r>
            <a:rPr lang="en-US" dirty="0"/>
            <a:t>-you will </a:t>
          </a:r>
          <a:r>
            <a:rPr lang="en-US" dirty="0">
              <a:latin typeface="Calibri Light" panose="020F0302020204030204"/>
            </a:rPr>
            <a:t>be helping</a:t>
          </a:r>
          <a:r>
            <a:rPr lang="en-US" dirty="0"/>
            <a:t> with learning disabilities to live an independent and fulfilling life. Working along side a</a:t>
          </a:r>
          <a:r>
            <a:rPr lang="en-US" dirty="0">
              <a:latin typeface="Calibri Light" panose="020F0302020204030204"/>
            </a:rPr>
            <a:t> busy</a:t>
          </a:r>
          <a:r>
            <a:rPr lang="en-US" dirty="0"/>
            <a:t> team as you support patient's of all ages.</a:t>
          </a:r>
          <a:r>
            <a:rPr lang="en-US" dirty="0">
              <a:latin typeface="Calibri Light" panose="020F0302020204030204"/>
            </a:rPr>
            <a:t> </a:t>
          </a:r>
          <a:endParaRPr lang="en-US" dirty="0"/>
        </a:p>
      </dgm:t>
    </dgm:pt>
    <dgm:pt modelId="{4268E276-6EDC-4314-9020-5D2B0D186136}" type="parTrans" cxnId="{C9F5DA8B-96E7-491E-A2B0-9E1AD9DB288A}">
      <dgm:prSet/>
      <dgm:spPr/>
      <dgm:t>
        <a:bodyPr/>
        <a:lstStyle/>
        <a:p>
          <a:endParaRPr lang="en-US"/>
        </a:p>
      </dgm:t>
    </dgm:pt>
    <dgm:pt modelId="{83F399E2-BC52-4184-9214-057D63F6D885}" type="sibTrans" cxnId="{C9F5DA8B-96E7-491E-A2B0-9E1AD9DB288A}">
      <dgm:prSet/>
      <dgm:spPr/>
      <dgm:t>
        <a:bodyPr/>
        <a:lstStyle/>
        <a:p>
          <a:endParaRPr lang="en-US"/>
        </a:p>
      </dgm:t>
    </dgm:pt>
    <dgm:pt modelId="{8594DF5C-74DD-4B7B-BA23-37DCA0AB211C}">
      <dgm:prSet/>
      <dgm:spPr/>
      <dgm:t>
        <a:bodyPr/>
        <a:lstStyle/>
        <a:p>
          <a:pPr rtl="0"/>
          <a:r>
            <a:rPr lang="en-US" b="1" dirty="0"/>
            <a:t>Adult Nurse.-</a:t>
          </a:r>
          <a:r>
            <a:rPr lang="en-US" dirty="0"/>
            <a:t> You will look after adults of all ages who suffer from long or sort-term physical health condition assessing their needs and planning their care as you nurses them back </a:t>
          </a:r>
          <a:r>
            <a:rPr lang="en-US" dirty="0">
              <a:latin typeface="Calibri Light" panose="020F0302020204030204"/>
            </a:rPr>
            <a:t>togood </a:t>
          </a:r>
          <a:r>
            <a:rPr lang="en-US" dirty="0"/>
            <a:t>health. </a:t>
          </a:r>
        </a:p>
      </dgm:t>
    </dgm:pt>
    <dgm:pt modelId="{3CE2ED73-80D5-46D3-AE33-411958C8AFE7}" type="parTrans" cxnId="{E1B9D3D5-D78E-4CC9-A607-8F66BD34ECE6}">
      <dgm:prSet/>
      <dgm:spPr/>
      <dgm:t>
        <a:bodyPr/>
        <a:lstStyle/>
        <a:p>
          <a:endParaRPr lang="en-US"/>
        </a:p>
      </dgm:t>
    </dgm:pt>
    <dgm:pt modelId="{1D18B9CF-1DA3-4E55-9437-28B05E110D55}" type="sibTrans" cxnId="{E1B9D3D5-D78E-4CC9-A607-8F66BD34ECE6}">
      <dgm:prSet/>
      <dgm:spPr/>
      <dgm:t>
        <a:bodyPr/>
        <a:lstStyle/>
        <a:p>
          <a:endParaRPr lang="en-US"/>
        </a:p>
      </dgm:t>
    </dgm:pt>
    <dgm:pt modelId="{6FFEDFA7-ED11-4BA9-971A-B40940500F94}">
      <dgm:prSet/>
      <dgm:spPr/>
      <dgm:t>
        <a:bodyPr/>
        <a:lstStyle/>
        <a:p>
          <a:pPr rtl="0"/>
          <a:r>
            <a:rPr lang="en-US" b="1" dirty="0"/>
            <a:t>Children's Nurse.-</a:t>
          </a:r>
          <a:r>
            <a:rPr lang="en-US" dirty="0"/>
            <a:t> You will work with children of </a:t>
          </a:r>
          <a:r>
            <a:rPr lang="en-US" dirty="0">
              <a:latin typeface="Calibri Light" panose="020F0302020204030204"/>
            </a:rPr>
            <a:t>different ages</a:t>
          </a:r>
          <a:r>
            <a:rPr lang="en-US" dirty="0"/>
            <a:t> from newborn</a:t>
          </a:r>
          <a:r>
            <a:rPr lang="en-US" dirty="0">
              <a:latin typeface="Calibri Light" panose="020F0302020204030204"/>
            </a:rPr>
            <a:t> babies</a:t>
          </a:r>
          <a:r>
            <a:rPr lang="en-US" dirty="0"/>
            <a:t> to </a:t>
          </a:r>
          <a:r>
            <a:rPr lang="en-US" dirty="0">
              <a:latin typeface="Calibri Light" panose="020F0302020204030204"/>
            </a:rPr>
            <a:t>young people </a:t>
          </a:r>
          <a:r>
            <a:rPr lang="en-US" dirty="0"/>
            <a:t>providing treatment and </a:t>
          </a:r>
          <a:r>
            <a:rPr lang="en-US" dirty="0">
              <a:latin typeface="Calibri Light" panose="020F0302020204030204"/>
            </a:rPr>
            <a:t>caring</a:t>
          </a:r>
          <a:r>
            <a:rPr lang="en-US" dirty="0"/>
            <a:t> for them, and support to their parents and carers. </a:t>
          </a:r>
          <a:r>
            <a:rPr lang="en-US" dirty="0">
              <a:latin typeface="Calibri Light" panose="020F0302020204030204"/>
            </a:rPr>
            <a:t> </a:t>
          </a:r>
          <a:endParaRPr lang="en-US" dirty="0"/>
        </a:p>
      </dgm:t>
    </dgm:pt>
    <dgm:pt modelId="{64E0EEF5-2BD3-4585-A2C3-3A5E1D0A2ADA}" type="parTrans" cxnId="{6FC2C014-67FE-49E5-8679-38E89596562A}">
      <dgm:prSet/>
      <dgm:spPr/>
      <dgm:t>
        <a:bodyPr/>
        <a:lstStyle/>
        <a:p>
          <a:endParaRPr lang="en-US"/>
        </a:p>
      </dgm:t>
    </dgm:pt>
    <dgm:pt modelId="{52E7B838-42B8-4050-8EBB-3441DE154465}" type="sibTrans" cxnId="{6FC2C014-67FE-49E5-8679-38E89596562A}">
      <dgm:prSet/>
      <dgm:spPr/>
      <dgm:t>
        <a:bodyPr/>
        <a:lstStyle/>
        <a:p>
          <a:endParaRPr lang="en-US"/>
        </a:p>
      </dgm:t>
    </dgm:pt>
    <dgm:pt modelId="{670E6C4E-FE36-423D-9405-4835297759CA}">
      <dgm:prSet/>
      <dgm:spPr/>
      <dgm:t>
        <a:bodyPr/>
        <a:lstStyle/>
        <a:p>
          <a:pPr rtl="0"/>
          <a:r>
            <a:rPr lang="en-US" b="1" dirty="0"/>
            <a:t>Nursing Associate</a:t>
          </a:r>
          <a:r>
            <a:rPr lang="en-US" dirty="0"/>
            <a:t>- A role within the nursing team, you will get the chance to work across all four fields of nursing, as well as being a stepping</a:t>
          </a:r>
          <a:r>
            <a:rPr lang="en-US" dirty="0">
              <a:latin typeface="Calibri Light" panose="020F0302020204030204"/>
            </a:rPr>
            <a:t> hand</a:t>
          </a:r>
          <a:r>
            <a:rPr lang="en-US" dirty="0"/>
            <a:t> to becoming a registered nurse</a:t>
          </a:r>
          <a:r>
            <a:rPr lang="en-US" dirty="0">
              <a:latin typeface="Calibri Light" panose="020F0302020204030204"/>
            </a:rPr>
            <a:t>.</a:t>
          </a:r>
          <a:endParaRPr lang="en-US" dirty="0"/>
        </a:p>
      </dgm:t>
    </dgm:pt>
    <dgm:pt modelId="{C0C07223-88F8-4120-BF95-1DDCEF3DB3D0}" type="parTrans" cxnId="{874F9D9B-4234-4D07-A294-8D02F7591CDD}">
      <dgm:prSet/>
      <dgm:spPr/>
      <dgm:t>
        <a:bodyPr/>
        <a:lstStyle/>
        <a:p>
          <a:endParaRPr lang="en-US"/>
        </a:p>
      </dgm:t>
    </dgm:pt>
    <dgm:pt modelId="{5C73184A-C9DF-4D7A-B8FA-0BF8C592E292}" type="sibTrans" cxnId="{874F9D9B-4234-4D07-A294-8D02F7591CDD}">
      <dgm:prSet/>
      <dgm:spPr/>
      <dgm:t>
        <a:bodyPr/>
        <a:lstStyle/>
        <a:p>
          <a:endParaRPr lang="en-US"/>
        </a:p>
      </dgm:t>
    </dgm:pt>
    <dgm:pt modelId="{BABF33FE-8BA7-4E2B-BEA1-AAEAE04C0143}">
      <dgm:prSet phldr="0"/>
      <dgm:spPr/>
      <dgm:t>
        <a:bodyPr/>
        <a:lstStyle/>
        <a:p>
          <a:pPr rtl="0"/>
          <a:r>
            <a:rPr lang="en-US" dirty="0">
              <a:latin typeface="Calibri Light" panose="020F0302020204030204"/>
            </a:rPr>
            <a:t>(Childrens Nursing, Health Careers, 2023) (mental health, 2023).</a:t>
          </a:r>
        </a:p>
      </dgm:t>
    </dgm:pt>
    <dgm:pt modelId="{DBFEE255-9D70-4AE8-B806-06D42E8468CB}" type="parTrans" cxnId="{693543A3-4F2F-4927-AACD-CFE5BD9FC99A}">
      <dgm:prSet/>
      <dgm:spPr/>
    </dgm:pt>
    <dgm:pt modelId="{87EE24E9-9E21-47C2-9D67-FA5148D7AAFD}" type="sibTrans" cxnId="{693543A3-4F2F-4927-AACD-CFE5BD9FC99A}">
      <dgm:prSet/>
      <dgm:spPr/>
    </dgm:pt>
    <dgm:pt modelId="{9410132F-9BD9-40F2-8D0D-02DA66C9F7A5}" type="pres">
      <dgm:prSet presAssocID="{058EE4BD-808E-4CAF-9755-BDDB89D4CE24}" presName="linear" presStyleCnt="0">
        <dgm:presLayoutVars>
          <dgm:animLvl val="lvl"/>
          <dgm:resizeHandles val="exact"/>
        </dgm:presLayoutVars>
      </dgm:prSet>
      <dgm:spPr/>
    </dgm:pt>
    <dgm:pt modelId="{602F2BA1-E011-4095-BE85-49102D5E0816}" type="pres">
      <dgm:prSet presAssocID="{9905D1F1-698D-48C0-9006-EC4DDFA277F3}" presName="parentText" presStyleLbl="node1" presStyleIdx="0" presStyleCnt="6">
        <dgm:presLayoutVars>
          <dgm:chMax val="0"/>
          <dgm:bulletEnabled val="1"/>
        </dgm:presLayoutVars>
      </dgm:prSet>
      <dgm:spPr/>
    </dgm:pt>
    <dgm:pt modelId="{9B09B19A-DEA7-47C2-835E-FC8CC8327223}" type="pres">
      <dgm:prSet presAssocID="{EC42D71A-F590-44E4-ABA2-6B4768623A3D}" presName="spacer" presStyleCnt="0"/>
      <dgm:spPr/>
    </dgm:pt>
    <dgm:pt modelId="{285FDEEC-2A68-4E49-A396-CEDADDE83FA8}" type="pres">
      <dgm:prSet presAssocID="{41CFFF61-C11C-4003-B2CF-83B3870BCBE1}" presName="parentText" presStyleLbl="node1" presStyleIdx="1" presStyleCnt="6">
        <dgm:presLayoutVars>
          <dgm:chMax val="0"/>
          <dgm:bulletEnabled val="1"/>
        </dgm:presLayoutVars>
      </dgm:prSet>
      <dgm:spPr/>
    </dgm:pt>
    <dgm:pt modelId="{36BE59CE-6E6A-4F4C-A2DB-90DA3C9B4FDB}" type="pres">
      <dgm:prSet presAssocID="{83F399E2-BC52-4184-9214-057D63F6D885}" presName="spacer" presStyleCnt="0"/>
      <dgm:spPr/>
    </dgm:pt>
    <dgm:pt modelId="{B86C01F7-A68C-4F5A-A1E2-6DF2E7C8B4AB}" type="pres">
      <dgm:prSet presAssocID="{8594DF5C-74DD-4B7B-BA23-37DCA0AB211C}" presName="parentText" presStyleLbl="node1" presStyleIdx="2" presStyleCnt="6">
        <dgm:presLayoutVars>
          <dgm:chMax val="0"/>
          <dgm:bulletEnabled val="1"/>
        </dgm:presLayoutVars>
      </dgm:prSet>
      <dgm:spPr/>
    </dgm:pt>
    <dgm:pt modelId="{3F11DB91-1AC2-4E7F-9ABC-BA84F34B7D50}" type="pres">
      <dgm:prSet presAssocID="{1D18B9CF-1DA3-4E55-9437-28B05E110D55}" presName="spacer" presStyleCnt="0"/>
      <dgm:spPr/>
    </dgm:pt>
    <dgm:pt modelId="{DCFB4E51-5990-417D-9DAC-D34DAD64F984}" type="pres">
      <dgm:prSet presAssocID="{6FFEDFA7-ED11-4BA9-971A-B40940500F94}" presName="parentText" presStyleLbl="node1" presStyleIdx="3" presStyleCnt="6">
        <dgm:presLayoutVars>
          <dgm:chMax val="0"/>
          <dgm:bulletEnabled val="1"/>
        </dgm:presLayoutVars>
      </dgm:prSet>
      <dgm:spPr/>
    </dgm:pt>
    <dgm:pt modelId="{D2CDA984-F9F5-4C01-9011-71FB9219C015}" type="pres">
      <dgm:prSet presAssocID="{52E7B838-42B8-4050-8EBB-3441DE154465}" presName="spacer" presStyleCnt="0"/>
      <dgm:spPr/>
    </dgm:pt>
    <dgm:pt modelId="{FC3A3F61-6E1F-46C7-BB0A-0A86CC39D394}" type="pres">
      <dgm:prSet presAssocID="{670E6C4E-FE36-423D-9405-4835297759CA}" presName="parentText" presStyleLbl="node1" presStyleIdx="4" presStyleCnt="6">
        <dgm:presLayoutVars>
          <dgm:chMax val="0"/>
          <dgm:bulletEnabled val="1"/>
        </dgm:presLayoutVars>
      </dgm:prSet>
      <dgm:spPr/>
    </dgm:pt>
    <dgm:pt modelId="{04F3577A-4B8E-4C94-B124-44A26B5C8FC1}" type="pres">
      <dgm:prSet presAssocID="{5C73184A-C9DF-4D7A-B8FA-0BF8C592E292}" presName="spacer" presStyleCnt="0"/>
      <dgm:spPr/>
    </dgm:pt>
    <dgm:pt modelId="{F3CC5DF5-893B-41A6-8A5D-83E8DF098187}" type="pres">
      <dgm:prSet presAssocID="{BABF33FE-8BA7-4E2B-BEA1-AAEAE04C0143}" presName="parentText" presStyleLbl="node1" presStyleIdx="5" presStyleCnt="6">
        <dgm:presLayoutVars>
          <dgm:chMax val="0"/>
          <dgm:bulletEnabled val="1"/>
        </dgm:presLayoutVars>
      </dgm:prSet>
      <dgm:spPr/>
    </dgm:pt>
  </dgm:ptLst>
  <dgm:cxnLst>
    <dgm:cxn modelId="{6FC2C014-67FE-49E5-8679-38E89596562A}" srcId="{058EE4BD-808E-4CAF-9755-BDDB89D4CE24}" destId="{6FFEDFA7-ED11-4BA9-971A-B40940500F94}" srcOrd="3" destOrd="0" parTransId="{64E0EEF5-2BD3-4585-A2C3-3A5E1D0A2ADA}" sibTransId="{52E7B838-42B8-4050-8EBB-3441DE154465}"/>
    <dgm:cxn modelId="{C419C018-0EF1-4B2B-85A6-9385B1BFD4D0}" type="presOf" srcId="{BABF33FE-8BA7-4E2B-BEA1-AAEAE04C0143}" destId="{F3CC5DF5-893B-41A6-8A5D-83E8DF098187}" srcOrd="0" destOrd="0" presId="urn:microsoft.com/office/officeart/2005/8/layout/vList2"/>
    <dgm:cxn modelId="{E14A7B39-1697-437D-98F3-EE0C1D083958}" type="presOf" srcId="{8594DF5C-74DD-4B7B-BA23-37DCA0AB211C}" destId="{B86C01F7-A68C-4F5A-A1E2-6DF2E7C8B4AB}" srcOrd="0" destOrd="0" presId="urn:microsoft.com/office/officeart/2005/8/layout/vList2"/>
    <dgm:cxn modelId="{9F2CC24C-1BC9-4576-BB20-7B3D177EE22E}" type="presOf" srcId="{9905D1F1-698D-48C0-9006-EC4DDFA277F3}" destId="{602F2BA1-E011-4095-BE85-49102D5E0816}" srcOrd="0" destOrd="0" presId="urn:microsoft.com/office/officeart/2005/8/layout/vList2"/>
    <dgm:cxn modelId="{2C422976-C4D7-4721-BC83-11673A5552C1}" srcId="{058EE4BD-808E-4CAF-9755-BDDB89D4CE24}" destId="{9905D1F1-698D-48C0-9006-EC4DDFA277F3}" srcOrd="0" destOrd="0" parTransId="{5EDE6D48-82F4-4B7C-8A1A-6DACEEA32EE6}" sibTransId="{EC42D71A-F590-44E4-ABA2-6B4768623A3D}"/>
    <dgm:cxn modelId="{C9F5DA8B-96E7-491E-A2B0-9E1AD9DB288A}" srcId="{058EE4BD-808E-4CAF-9755-BDDB89D4CE24}" destId="{41CFFF61-C11C-4003-B2CF-83B3870BCBE1}" srcOrd="1" destOrd="0" parTransId="{4268E276-6EDC-4314-9020-5D2B0D186136}" sibTransId="{83F399E2-BC52-4184-9214-057D63F6D885}"/>
    <dgm:cxn modelId="{981DC199-6B13-4A14-ACC8-5FA880DD97BB}" type="presOf" srcId="{670E6C4E-FE36-423D-9405-4835297759CA}" destId="{FC3A3F61-6E1F-46C7-BB0A-0A86CC39D394}" srcOrd="0" destOrd="0" presId="urn:microsoft.com/office/officeart/2005/8/layout/vList2"/>
    <dgm:cxn modelId="{874F9D9B-4234-4D07-A294-8D02F7591CDD}" srcId="{058EE4BD-808E-4CAF-9755-BDDB89D4CE24}" destId="{670E6C4E-FE36-423D-9405-4835297759CA}" srcOrd="4" destOrd="0" parTransId="{C0C07223-88F8-4120-BF95-1DDCEF3DB3D0}" sibTransId="{5C73184A-C9DF-4D7A-B8FA-0BF8C592E292}"/>
    <dgm:cxn modelId="{3D10419C-1CC9-4C30-AC6F-F987C3070164}" type="presOf" srcId="{41CFFF61-C11C-4003-B2CF-83B3870BCBE1}" destId="{285FDEEC-2A68-4E49-A396-CEDADDE83FA8}" srcOrd="0" destOrd="0" presId="urn:microsoft.com/office/officeart/2005/8/layout/vList2"/>
    <dgm:cxn modelId="{693543A3-4F2F-4927-AACD-CFE5BD9FC99A}" srcId="{058EE4BD-808E-4CAF-9755-BDDB89D4CE24}" destId="{BABF33FE-8BA7-4E2B-BEA1-AAEAE04C0143}" srcOrd="5" destOrd="0" parTransId="{DBFEE255-9D70-4AE8-B806-06D42E8468CB}" sibTransId="{87EE24E9-9E21-47C2-9D67-FA5148D7AAFD}"/>
    <dgm:cxn modelId="{E1B9D3D5-D78E-4CC9-A607-8F66BD34ECE6}" srcId="{058EE4BD-808E-4CAF-9755-BDDB89D4CE24}" destId="{8594DF5C-74DD-4B7B-BA23-37DCA0AB211C}" srcOrd="2" destOrd="0" parTransId="{3CE2ED73-80D5-46D3-AE33-411958C8AFE7}" sibTransId="{1D18B9CF-1DA3-4E55-9437-28B05E110D55}"/>
    <dgm:cxn modelId="{101F07E4-3770-4A07-BF64-4C4E92FE704C}" type="presOf" srcId="{058EE4BD-808E-4CAF-9755-BDDB89D4CE24}" destId="{9410132F-9BD9-40F2-8D0D-02DA66C9F7A5}" srcOrd="0" destOrd="0" presId="urn:microsoft.com/office/officeart/2005/8/layout/vList2"/>
    <dgm:cxn modelId="{056448F4-D946-42ED-AA55-224FD306CF68}" type="presOf" srcId="{6FFEDFA7-ED11-4BA9-971A-B40940500F94}" destId="{DCFB4E51-5990-417D-9DAC-D34DAD64F984}" srcOrd="0" destOrd="0" presId="urn:microsoft.com/office/officeart/2005/8/layout/vList2"/>
    <dgm:cxn modelId="{4FD98F74-93B7-43D5-8879-46DE45A13FD6}" type="presParOf" srcId="{9410132F-9BD9-40F2-8D0D-02DA66C9F7A5}" destId="{602F2BA1-E011-4095-BE85-49102D5E0816}" srcOrd="0" destOrd="0" presId="urn:microsoft.com/office/officeart/2005/8/layout/vList2"/>
    <dgm:cxn modelId="{3AFB0A5D-D8BE-449C-82E1-D3FC2B41C6F4}" type="presParOf" srcId="{9410132F-9BD9-40F2-8D0D-02DA66C9F7A5}" destId="{9B09B19A-DEA7-47C2-835E-FC8CC8327223}" srcOrd="1" destOrd="0" presId="urn:microsoft.com/office/officeart/2005/8/layout/vList2"/>
    <dgm:cxn modelId="{1ECD012A-7850-457E-B5C5-3068CB9FA42E}" type="presParOf" srcId="{9410132F-9BD9-40F2-8D0D-02DA66C9F7A5}" destId="{285FDEEC-2A68-4E49-A396-CEDADDE83FA8}" srcOrd="2" destOrd="0" presId="urn:microsoft.com/office/officeart/2005/8/layout/vList2"/>
    <dgm:cxn modelId="{142AC122-DED1-4AED-A16E-81BC8191F4BA}" type="presParOf" srcId="{9410132F-9BD9-40F2-8D0D-02DA66C9F7A5}" destId="{36BE59CE-6E6A-4F4C-A2DB-90DA3C9B4FDB}" srcOrd="3" destOrd="0" presId="urn:microsoft.com/office/officeart/2005/8/layout/vList2"/>
    <dgm:cxn modelId="{AC6D6A84-BEC8-4255-B021-23230E7AC05A}" type="presParOf" srcId="{9410132F-9BD9-40F2-8D0D-02DA66C9F7A5}" destId="{B86C01F7-A68C-4F5A-A1E2-6DF2E7C8B4AB}" srcOrd="4" destOrd="0" presId="urn:microsoft.com/office/officeart/2005/8/layout/vList2"/>
    <dgm:cxn modelId="{7B5FE489-F46F-41A3-951C-4DF0DE9D60DC}" type="presParOf" srcId="{9410132F-9BD9-40F2-8D0D-02DA66C9F7A5}" destId="{3F11DB91-1AC2-4E7F-9ABC-BA84F34B7D50}" srcOrd="5" destOrd="0" presId="urn:microsoft.com/office/officeart/2005/8/layout/vList2"/>
    <dgm:cxn modelId="{4D677E90-73D2-4108-96DB-48692D17EADF}" type="presParOf" srcId="{9410132F-9BD9-40F2-8D0D-02DA66C9F7A5}" destId="{DCFB4E51-5990-417D-9DAC-D34DAD64F984}" srcOrd="6" destOrd="0" presId="urn:microsoft.com/office/officeart/2005/8/layout/vList2"/>
    <dgm:cxn modelId="{4B445AE0-DA60-46C5-81E7-4A6437C91E21}" type="presParOf" srcId="{9410132F-9BD9-40F2-8D0D-02DA66C9F7A5}" destId="{D2CDA984-F9F5-4C01-9011-71FB9219C015}" srcOrd="7" destOrd="0" presId="urn:microsoft.com/office/officeart/2005/8/layout/vList2"/>
    <dgm:cxn modelId="{6B6EE77C-11FA-4503-A67E-91752DD9D787}" type="presParOf" srcId="{9410132F-9BD9-40F2-8D0D-02DA66C9F7A5}" destId="{FC3A3F61-6E1F-46C7-BB0A-0A86CC39D394}" srcOrd="8" destOrd="0" presId="urn:microsoft.com/office/officeart/2005/8/layout/vList2"/>
    <dgm:cxn modelId="{2A51D46F-2C1B-40D1-A7D3-D45465916557}" type="presParOf" srcId="{9410132F-9BD9-40F2-8D0D-02DA66C9F7A5}" destId="{04F3577A-4B8E-4C94-B124-44A26B5C8FC1}" srcOrd="9" destOrd="0" presId="urn:microsoft.com/office/officeart/2005/8/layout/vList2"/>
    <dgm:cxn modelId="{363D3A8C-FD5A-46AF-A8D1-DF17CC553401}" type="presParOf" srcId="{9410132F-9BD9-40F2-8D0D-02DA66C9F7A5}" destId="{F3CC5DF5-893B-41A6-8A5D-83E8DF098187}"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7514278-9F1C-44D9-8716-026CC1411FDE}"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C7552CDA-3B3B-4381-9F70-96F346AE1A47}">
      <dgm:prSet/>
      <dgm:spPr/>
      <dgm:t>
        <a:bodyPr/>
        <a:lstStyle/>
        <a:p>
          <a:pPr rtl="0"/>
          <a:r>
            <a:rPr lang="en-US" dirty="0"/>
            <a:t>Children's nurse involves everything from</a:t>
          </a:r>
          <a:r>
            <a:rPr lang="en-US" dirty="0">
              <a:latin typeface="Calibri Light" panose="020F0302020204030204"/>
            </a:rPr>
            <a:t> Observing</a:t>
          </a:r>
          <a:r>
            <a:rPr lang="en-US" dirty="0"/>
            <a:t> a sick newborn baby </a:t>
          </a:r>
          <a:r>
            <a:rPr lang="en-US" dirty="0">
              <a:latin typeface="Calibri Light" panose="020F0302020204030204"/>
            </a:rPr>
            <a:t>to a pre- adult</a:t>
          </a:r>
          <a:r>
            <a:rPr lang="en-US" dirty="0"/>
            <a:t>. </a:t>
          </a:r>
          <a:r>
            <a:rPr lang="en-US" dirty="0">
              <a:latin typeface="Calibri Light" panose="020F0302020204030204"/>
            </a:rPr>
            <a:t> </a:t>
          </a:r>
          <a:r>
            <a:rPr lang="en-US" dirty="0"/>
            <a:t>You will  be</a:t>
          </a:r>
          <a:r>
            <a:rPr lang="en-US" dirty="0">
              <a:latin typeface="Calibri Light" panose="020F0302020204030204"/>
            </a:rPr>
            <a:t> Monitored</a:t>
          </a:r>
          <a:r>
            <a:rPr lang="en-US" dirty="0"/>
            <a:t> to care for families and carers also as  well as children.</a:t>
          </a:r>
        </a:p>
      </dgm:t>
    </dgm:pt>
    <dgm:pt modelId="{860CC20E-EB83-4B96-824E-83743032C527}" type="parTrans" cxnId="{8A79E7CE-821C-478A-9E8F-DB61C1C254D5}">
      <dgm:prSet/>
      <dgm:spPr/>
      <dgm:t>
        <a:bodyPr/>
        <a:lstStyle/>
        <a:p>
          <a:endParaRPr lang="en-US"/>
        </a:p>
      </dgm:t>
    </dgm:pt>
    <dgm:pt modelId="{29FF9732-656A-4A18-80D0-D2D094921BFB}" type="sibTrans" cxnId="{8A79E7CE-821C-478A-9E8F-DB61C1C254D5}">
      <dgm:prSet/>
      <dgm:spPr/>
      <dgm:t>
        <a:bodyPr/>
        <a:lstStyle/>
        <a:p>
          <a:endParaRPr lang="en-US"/>
        </a:p>
      </dgm:t>
    </dgm:pt>
    <dgm:pt modelId="{24BE7061-527F-4561-AE92-66856B3F4E28}">
      <dgm:prSet/>
      <dgm:spPr/>
      <dgm:t>
        <a:bodyPr/>
        <a:lstStyle/>
        <a:p>
          <a:pPr rtl="0"/>
          <a:r>
            <a:rPr lang="en-US" dirty="0"/>
            <a:t>Why choose children's nursing?</a:t>
          </a:r>
          <a:r>
            <a:rPr lang="en-US" dirty="0">
              <a:latin typeface="Calibri Light" panose="020F0302020204030204"/>
            </a:rPr>
            <a:t> </a:t>
          </a:r>
          <a:r>
            <a:rPr lang="en-US" dirty="0"/>
            <a:t> It offers you the chance to make a difference a high degree </a:t>
          </a:r>
          <a:r>
            <a:rPr lang="en-US" dirty="0">
              <a:latin typeface="Calibri Light" panose="020F0302020204030204"/>
            </a:rPr>
            <a:t>of</a:t>
          </a:r>
          <a:r>
            <a:rPr lang="en-US" dirty="0"/>
            <a:t> flexibility and they cater with</a:t>
          </a:r>
          <a:r>
            <a:rPr lang="en-US" dirty="0">
              <a:latin typeface="Calibri Light" panose="020F0302020204030204"/>
            </a:rPr>
            <a:t> great</a:t>
          </a:r>
          <a:r>
            <a:rPr lang="en-US" dirty="0"/>
            <a:t> employment.</a:t>
          </a:r>
          <a:r>
            <a:rPr lang="en-US" dirty="0">
              <a:latin typeface="Calibri Light" panose="020F0302020204030204"/>
            </a:rPr>
            <a:t> </a:t>
          </a:r>
          <a:r>
            <a:rPr lang="en-US" dirty="0"/>
            <a:t> Communication is a factor when treating children.</a:t>
          </a:r>
          <a:r>
            <a:rPr lang="en-US" dirty="0">
              <a:latin typeface="Calibri Light" panose="020F0302020204030204"/>
            </a:rPr>
            <a:t>  Nurses</a:t>
          </a:r>
          <a:r>
            <a:rPr lang="en-US" dirty="0"/>
            <a:t> working closely with children and their parent and career.</a:t>
          </a:r>
          <a:r>
            <a:rPr lang="en-US" dirty="0">
              <a:latin typeface="Calibri Light" panose="020F0302020204030204"/>
            </a:rPr>
            <a:t> </a:t>
          </a:r>
          <a:r>
            <a:rPr lang="en-US" dirty="0"/>
            <a:t> A child may not be able to communicate as well as an adult so the nurse needs to be more understanding.</a:t>
          </a:r>
          <a:r>
            <a:rPr lang="en-US" dirty="0">
              <a:latin typeface="Calibri Light" panose="020F0302020204030204"/>
            </a:rPr>
            <a:t> </a:t>
          </a:r>
          <a:r>
            <a:rPr lang="en-US" dirty="0"/>
            <a:t> The nurse needs to be more supportive towards the parents and understand their feelings.</a:t>
          </a:r>
        </a:p>
      </dgm:t>
    </dgm:pt>
    <dgm:pt modelId="{B7A66E77-30DA-4D5E-96FF-914FAF7B51EB}" type="parTrans" cxnId="{1CB0B52F-034E-4B95-AFA5-C75027B64A16}">
      <dgm:prSet/>
      <dgm:spPr/>
      <dgm:t>
        <a:bodyPr/>
        <a:lstStyle/>
        <a:p>
          <a:endParaRPr lang="en-US"/>
        </a:p>
      </dgm:t>
    </dgm:pt>
    <dgm:pt modelId="{AC8601AC-67E1-4AC4-BFDC-0D3C6C481217}" type="sibTrans" cxnId="{1CB0B52F-034E-4B95-AFA5-C75027B64A16}">
      <dgm:prSet/>
      <dgm:spPr/>
      <dgm:t>
        <a:bodyPr/>
        <a:lstStyle/>
        <a:p>
          <a:endParaRPr lang="en-US"/>
        </a:p>
      </dgm:t>
    </dgm:pt>
    <dgm:pt modelId="{1C7CEEEF-43E3-450C-9749-EA5F7FCAF0D1}">
      <dgm:prSet/>
      <dgm:spPr/>
      <dgm:t>
        <a:bodyPr/>
        <a:lstStyle/>
        <a:p>
          <a:r>
            <a:rPr lang="en-US" dirty="0"/>
            <a:t>A child's care take places in different areas like hospital, day care center, clinics and the child homes.</a:t>
          </a:r>
        </a:p>
      </dgm:t>
    </dgm:pt>
    <dgm:pt modelId="{0EDDE11F-91C5-4B77-92C5-759F4D77AB8E}" type="parTrans" cxnId="{AE6C4108-F32B-4EAB-B7D5-F2807629F65E}">
      <dgm:prSet/>
      <dgm:spPr/>
      <dgm:t>
        <a:bodyPr/>
        <a:lstStyle/>
        <a:p>
          <a:endParaRPr lang="en-US"/>
        </a:p>
      </dgm:t>
    </dgm:pt>
    <dgm:pt modelId="{D9BD854E-957C-4E63-91F8-F651D8ED3D3E}" type="sibTrans" cxnId="{AE6C4108-F32B-4EAB-B7D5-F2807629F65E}">
      <dgm:prSet/>
      <dgm:spPr/>
      <dgm:t>
        <a:bodyPr/>
        <a:lstStyle/>
        <a:p>
          <a:endParaRPr lang="en-US"/>
        </a:p>
      </dgm:t>
    </dgm:pt>
    <dgm:pt modelId="{6F508E37-2F33-48C0-9F8E-8ED76D9C5956}">
      <dgm:prSet/>
      <dgm:spPr/>
      <dgm:t>
        <a:bodyPr/>
        <a:lstStyle/>
        <a:p>
          <a:r>
            <a:rPr lang="en-US" dirty="0"/>
            <a:t>You will be at center of teams which will include working with doctor  nurses,  health workers, social workers. </a:t>
          </a:r>
        </a:p>
      </dgm:t>
    </dgm:pt>
    <dgm:pt modelId="{E23528A2-88E7-44F8-B089-BF6A3FD2C4D4}" type="parTrans" cxnId="{77E92489-52B3-4209-BD1B-7E6AB27302A4}">
      <dgm:prSet/>
      <dgm:spPr/>
      <dgm:t>
        <a:bodyPr/>
        <a:lstStyle/>
        <a:p>
          <a:endParaRPr lang="en-US"/>
        </a:p>
      </dgm:t>
    </dgm:pt>
    <dgm:pt modelId="{1559BF7F-FE6A-46DB-AFB0-0BD672621927}" type="sibTrans" cxnId="{77E92489-52B3-4209-BD1B-7E6AB27302A4}">
      <dgm:prSet/>
      <dgm:spPr/>
      <dgm:t>
        <a:bodyPr/>
        <a:lstStyle/>
        <a:p>
          <a:endParaRPr lang="en-US"/>
        </a:p>
      </dgm:t>
    </dgm:pt>
    <dgm:pt modelId="{EE460741-E268-46A5-B427-BEC312669F0B}" type="pres">
      <dgm:prSet presAssocID="{97514278-9F1C-44D9-8716-026CC1411FDE}" presName="linear" presStyleCnt="0">
        <dgm:presLayoutVars>
          <dgm:animLvl val="lvl"/>
          <dgm:resizeHandles val="exact"/>
        </dgm:presLayoutVars>
      </dgm:prSet>
      <dgm:spPr/>
    </dgm:pt>
    <dgm:pt modelId="{DE5ABE42-D067-4989-8547-E686BB2114E1}" type="pres">
      <dgm:prSet presAssocID="{C7552CDA-3B3B-4381-9F70-96F346AE1A47}" presName="parentText" presStyleLbl="node1" presStyleIdx="0" presStyleCnt="4">
        <dgm:presLayoutVars>
          <dgm:chMax val="0"/>
          <dgm:bulletEnabled val="1"/>
        </dgm:presLayoutVars>
      </dgm:prSet>
      <dgm:spPr/>
    </dgm:pt>
    <dgm:pt modelId="{C1DA2E0C-3A8E-4F90-88EE-B2A7351114AE}" type="pres">
      <dgm:prSet presAssocID="{29FF9732-656A-4A18-80D0-D2D094921BFB}" presName="spacer" presStyleCnt="0"/>
      <dgm:spPr/>
    </dgm:pt>
    <dgm:pt modelId="{9FF52A66-0DE5-4713-BBA1-04E505AFA99C}" type="pres">
      <dgm:prSet presAssocID="{24BE7061-527F-4561-AE92-66856B3F4E28}" presName="parentText" presStyleLbl="node1" presStyleIdx="1" presStyleCnt="4">
        <dgm:presLayoutVars>
          <dgm:chMax val="0"/>
          <dgm:bulletEnabled val="1"/>
        </dgm:presLayoutVars>
      </dgm:prSet>
      <dgm:spPr/>
    </dgm:pt>
    <dgm:pt modelId="{4B8B2CE2-36D7-4735-B337-1D13CE9EC9AC}" type="pres">
      <dgm:prSet presAssocID="{AC8601AC-67E1-4AC4-BFDC-0D3C6C481217}" presName="spacer" presStyleCnt="0"/>
      <dgm:spPr/>
    </dgm:pt>
    <dgm:pt modelId="{13BA3B44-A05E-4EC6-9152-DA1E147B282F}" type="pres">
      <dgm:prSet presAssocID="{1C7CEEEF-43E3-450C-9749-EA5F7FCAF0D1}" presName="parentText" presStyleLbl="node1" presStyleIdx="2" presStyleCnt="4">
        <dgm:presLayoutVars>
          <dgm:chMax val="0"/>
          <dgm:bulletEnabled val="1"/>
        </dgm:presLayoutVars>
      </dgm:prSet>
      <dgm:spPr/>
    </dgm:pt>
    <dgm:pt modelId="{C2A96727-46AA-41EE-93D9-4F736A16422B}" type="pres">
      <dgm:prSet presAssocID="{D9BD854E-957C-4E63-91F8-F651D8ED3D3E}" presName="spacer" presStyleCnt="0"/>
      <dgm:spPr/>
    </dgm:pt>
    <dgm:pt modelId="{DA615D4F-6D3D-4D40-8D47-8850D33D790E}" type="pres">
      <dgm:prSet presAssocID="{6F508E37-2F33-48C0-9F8E-8ED76D9C5956}" presName="parentText" presStyleLbl="node1" presStyleIdx="3" presStyleCnt="4">
        <dgm:presLayoutVars>
          <dgm:chMax val="0"/>
          <dgm:bulletEnabled val="1"/>
        </dgm:presLayoutVars>
      </dgm:prSet>
      <dgm:spPr/>
    </dgm:pt>
  </dgm:ptLst>
  <dgm:cxnLst>
    <dgm:cxn modelId="{AE6C4108-F32B-4EAB-B7D5-F2807629F65E}" srcId="{97514278-9F1C-44D9-8716-026CC1411FDE}" destId="{1C7CEEEF-43E3-450C-9749-EA5F7FCAF0D1}" srcOrd="2" destOrd="0" parTransId="{0EDDE11F-91C5-4B77-92C5-759F4D77AB8E}" sibTransId="{D9BD854E-957C-4E63-91F8-F651D8ED3D3E}"/>
    <dgm:cxn modelId="{1CB0B52F-034E-4B95-AFA5-C75027B64A16}" srcId="{97514278-9F1C-44D9-8716-026CC1411FDE}" destId="{24BE7061-527F-4561-AE92-66856B3F4E28}" srcOrd="1" destOrd="0" parTransId="{B7A66E77-30DA-4D5E-96FF-914FAF7B51EB}" sibTransId="{AC8601AC-67E1-4AC4-BFDC-0D3C6C481217}"/>
    <dgm:cxn modelId="{8F42063D-0ACB-4BBA-B3F2-93A0EE8760D2}" type="presOf" srcId="{24BE7061-527F-4561-AE92-66856B3F4E28}" destId="{9FF52A66-0DE5-4713-BBA1-04E505AFA99C}" srcOrd="0" destOrd="0" presId="urn:microsoft.com/office/officeart/2005/8/layout/vList2"/>
    <dgm:cxn modelId="{19D53471-C7AC-45DA-BFA0-507CF7DFA224}" type="presOf" srcId="{97514278-9F1C-44D9-8716-026CC1411FDE}" destId="{EE460741-E268-46A5-B427-BEC312669F0B}" srcOrd="0" destOrd="0" presId="urn:microsoft.com/office/officeart/2005/8/layout/vList2"/>
    <dgm:cxn modelId="{FAC9E273-42EC-4C0A-9173-C4025BB6896F}" type="presOf" srcId="{6F508E37-2F33-48C0-9F8E-8ED76D9C5956}" destId="{DA615D4F-6D3D-4D40-8D47-8850D33D790E}" srcOrd="0" destOrd="0" presId="urn:microsoft.com/office/officeart/2005/8/layout/vList2"/>
    <dgm:cxn modelId="{77E92489-52B3-4209-BD1B-7E6AB27302A4}" srcId="{97514278-9F1C-44D9-8716-026CC1411FDE}" destId="{6F508E37-2F33-48C0-9F8E-8ED76D9C5956}" srcOrd="3" destOrd="0" parTransId="{E23528A2-88E7-44F8-B089-BF6A3FD2C4D4}" sibTransId="{1559BF7F-FE6A-46DB-AFB0-0BD672621927}"/>
    <dgm:cxn modelId="{EF31F491-35FF-4EE9-BE7A-D6230F255397}" type="presOf" srcId="{1C7CEEEF-43E3-450C-9749-EA5F7FCAF0D1}" destId="{13BA3B44-A05E-4EC6-9152-DA1E147B282F}" srcOrd="0" destOrd="0" presId="urn:microsoft.com/office/officeart/2005/8/layout/vList2"/>
    <dgm:cxn modelId="{BCA19595-3014-4972-A081-BE1FB1BCFC71}" type="presOf" srcId="{C7552CDA-3B3B-4381-9F70-96F346AE1A47}" destId="{DE5ABE42-D067-4989-8547-E686BB2114E1}" srcOrd="0" destOrd="0" presId="urn:microsoft.com/office/officeart/2005/8/layout/vList2"/>
    <dgm:cxn modelId="{8A79E7CE-821C-478A-9E8F-DB61C1C254D5}" srcId="{97514278-9F1C-44D9-8716-026CC1411FDE}" destId="{C7552CDA-3B3B-4381-9F70-96F346AE1A47}" srcOrd="0" destOrd="0" parTransId="{860CC20E-EB83-4B96-824E-83743032C527}" sibTransId="{29FF9732-656A-4A18-80D0-D2D094921BFB}"/>
    <dgm:cxn modelId="{00D5C745-46B8-49B1-B25D-A867BC5F47AE}" type="presParOf" srcId="{EE460741-E268-46A5-B427-BEC312669F0B}" destId="{DE5ABE42-D067-4989-8547-E686BB2114E1}" srcOrd="0" destOrd="0" presId="urn:microsoft.com/office/officeart/2005/8/layout/vList2"/>
    <dgm:cxn modelId="{8E9177D7-6BC7-403D-8BE6-7B69A3FCEFB0}" type="presParOf" srcId="{EE460741-E268-46A5-B427-BEC312669F0B}" destId="{C1DA2E0C-3A8E-4F90-88EE-B2A7351114AE}" srcOrd="1" destOrd="0" presId="urn:microsoft.com/office/officeart/2005/8/layout/vList2"/>
    <dgm:cxn modelId="{02B203FD-ECA0-454A-8E61-868A3C017AF6}" type="presParOf" srcId="{EE460741-E268-46A5-B427-BEC312669F0B}" destId="{9FF52A66-0DE5-4713-BBA1-04E505AFA99C}" srcOrd="2" destOrd="0" presId="urn:microsoft.com/office/officeart/2005/8/layout/vList2"/>
    <dgm:cxn modelId="{3B99BD92-5454-44A0-AD79-5734DAC91747}" type="presParOf" srcId="{EE460741-E268-46A5-B427-BEC312669F0B}" destId="{4B8B2CE2-36D7-4735-B337-1D13CE9EC9AC}" srcOrd="3" destOrd="0" presId="urn:microsoft.com/office/officeart/2005/8/layout/vList2"/>
    <dgm:cxn modelId="{EC70F9AD-3E4A-4B4C-8158-E4494E825865}" type="presParOf" srcId="{EE460741-E268-46A5-B427-BEC312669F0B}" destId="{13BA3B44-A05E-4EC6-9152-DA1E147B282F}" srcOrd="4" destOrd="0" presId="urn:microsoft.com/office/officeart/2005/8/layout/vList2"/>
    <dgm:cxn modelId="{93A1F138-B4BA-4CBB-B3EC-7B69CE515AB1}" type="presParOf" srcId="{EE460741-E268-46A5-B427-BEC312669F0B}" destId="{C2A96727-46AA-41EE-93D9-4F736A16422B}" srcOrd="5" destOrd="0" presId="urn:microsoft.com/office/officeart/2005/8/layout/vList2"/>
    <dgm:cxn modelId="{9F02F540-D95B-4EB8-9840-1BE974434C72}" type="presParOf" srcId="{EE460741-E268-46A5-B427-BEC312669F0B}" destId="{DA615D4F-6D3D-4D40-8D47-8850D33D790E}"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07DAB54-0F88-42E3-8756-D03EE6DE4BC8}">
      <dsp:nvSpPr>
        <dsp:cNvPr id="0" name=""/>
        <dsp:cNvSpPr/>
      </dsp:nvSpPr>
      <dsp:spPr>
        <a:xfrm>
          <a:off x="0" y="0"/>
          <a:ext cx="5409590" cy="1793163"/>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rtl="0">
            <a:lnSpc>
              <a:spcPct val="90000"/>
            </a:lnSpc>
            <a:spcBef>
              <a:spcPct val="0"/>
            </a:spcBef>
            <a:spcAft>
              <a:spcPct val="35000"/>
            </a:spcAft>
            <a:buNone/>
          </a:pPr>
          <a:r>
            <a:rPr lang="en-US" sz="2100" kern="1200" dirty="0">
              <a:latin typeface="Calibri Light" panose="020F0302020204030204"/>
            </a:rPr>
            <a:t>Hi </a:t>
          </a:r>
          <a:r>
            <a:rPr lang="en-US" sz="2100" kern="1200" dirty="0"/>
            <a:t>everyone my name is Sarah and today I will be talking about nurses.</a:t>
          </a:r>
        </a:p>
      </dsp:txBody>
      <dsp:txXfrm>
        <a:off x="52520" y="52520"/>
        <a:ext cx="3474627" cy="1688123"/>
      </dsp:txXfrm>
    </dsp:sp>
    <dsp:sp modelId="{1AABCDF4-461B-4D94-8047-CEAC3E059F3F}">
      <dsp:nvSpPr>
        <dsp:cNvPr id="0" name=""/>
        <dsp:cNvSpPr/>
      </dsp:nvSpPr>
      <dsp:spPr>
        <a:xfrm>
          <a:off x="477316" y="2092023"/>
          <a:ext cx="5409590" cy="1793163"/>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rtl="0">
            <a:lnSpc>
              <a:spcPct val="90000"/>
            </a:lnSpc>
            <a:spcBef>
              <a:spcPct val="0"/>
            </a:spcBef>
            <a:spcAft>
              <a:spcPct val="35000"/>
            </a:spcAft>
            <a:buNone/>
          </a:pPr>
          <a:r>
            <a:rPr lang="en-US" sz="2100" kern="1200" dirty="0"/>
            <a:t>Before we </a:t>
          </a:r>
          <a:r>
            <a:rPr lang="en-US" sz="2100" kern="1200" dirty="0">
              <a:latin typeface="Calibri Light" panose="020F0302020204030204"/>
            </a:rPr>
            <a:t>make a start I</a:t>
          </a:r>
          <a:r>
            <a:rPr lang="en-US" sz="2100" kern="1200" dirty="0"/>
            <a:t> would like to </a:t>
          </a:r>
          <a:r>
            <a:rPr lang="en-US" sz="2100" kern="1200" dirty="0">
              <a:latin typeface="Calibri Light" panose="020F0302020204030204"/>
            </a:rPr>
            <a:t>thank you</a:t>
          </a:r>
          <a:r>
            <a:rPr lang="en-US" sz="2100" kern="1200" dirty="0"/>
            <a:t> all for your support to come </a:t>
          </a:r>
          <a:r>
            <a:rPr lang="en-US" sz="2100" kern="1200" dirty="0">
              <a:latin typeface="Calibri Light" panose="020F0302020204030204"/>
            </a:rPr>
            <a:t>here</a:t>
          </a:r>
          <a:r>
            <a:rPr lang="en-US" sz="2100" kern="1200" dirty="0"/>
            <a:t> and see my presentation.</a:t>
          </a:r>
        </a:p>
      </dsp:txBody>
      <dsp:txXfrm>
        <a:off x="529836" y="2144543"/>
        <a:ext cx="3661677" cy="1688123"/>
      </dsp:txXfrm>
    </dsp:sp>
    <dsp:sp modelId="{B9652E3E-DC3C-4DE6-9E58-C19E78C2E5A6}">
      <dsp:nvSpPr>
        <dsp:cNvPr id="0" name=""/>
        <dsp:cNvSpPr/>
      </dsp:nvSpPr>
      <dsp:spPr>
        <a:xfrm>
          <a:off x="954633" y="4184046"/>
          <a:ext cx="5409590" cy="1793163"/>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rtl="0">
            <a:lnSpc>
              <a:spcPct val="90000"/>
            </a:lnSpc>
            <a:spcBef>
              <a:spcPct val="0"/>
            </a:spcBef>
            <a:spcAft>
              <a:spcPct val="35000"/>
            </a:spcAft>
            <a:buNone/>
          </a:pPr>
          <a:r>
            <a:rPr lang="en-US" sz="2100" kern="1200" dirty="0"/>
            <a:t>Key areas that I will be talking about  is the role and responsibilities of which</a:t>
          </a:r>
          <a:r>
            <a:rPr lang="en-US" sz="2100" kern="1200" dirty="0">
              <a:latin typeface="Calibri Light" panose="020F0302020204030204"/>
            </a:rPr>
            <a:t> </a:t>
          </a:r>
          <a:r>
            <a:rPr lang="en-US" sz="2100" kern="1200" dirty="0"/>
            <a:t> nurses are </a:t>
          </a:r>
          <a:r>
            <a:rPr lang="en-US" sz="2100" kern="1200" dirty="0">
              <a:latin typeface="Calibri Light" panose="020F0302020204030204"/>
            </a:rPr>
            <a:t>involved  in on a regular basis.  </a:t>
          </a:r>
          <a:endParaRPr lang="en-US" sz="2100" kern="1200" dirty="0"/>
        </a:p>
      </dsp:txBody>
      <dsp:txXfrm>
        <a:off x="1007153" y="4236566"/>
        <a:ext cx="3661677" cy="1688123"/>
      </dsp:txXfrm>
    </dsp:sp>
    <dsp:sp modelId="{D33E3E13-C959-4AE3-B5AF-37CA607F6070}">
      <dsp:nvSpPr>
        <dsp:cNvPr id="0" name=""/>
        <dsp:cNvSpPr/>
      </dsp:nvSpPr>
      <dsp:spPr>
        <a:xfrm>
          <a:off x="4244034" y="1359815"/>
          <a:ext cx="1165555" cy="1165555"/>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4506284" y="1359815"/>
        <a:ext cx="641055" cy="877080"/>
      </dsp:txXfrm>
    </dsp:sp>
    <dsp:sp modelId="{2D63B41C-EBFD-4F33-B2EC-7824DECBD2BE}">
      <dsp:nvSpPr>
        <dsp:cNvPr id="0" name=""/>
        <dsp:cNvSpPr/>
      </dsp:nvSpPr>
      <dsp:spPr>
        <a:xfrm>
          <a:off x="4721351" y="3439884"/>
          <a:ext cx="1165555" cy="1165555"/>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4983601" y="3439884"/>
        <a:ext cx="641055" cy="87708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2F2BA1-E011-4095-BE85-49102D5E0816}">
      <dsp:nvSpPr>
        <dsp:cNvPr id="0" name=""/>
        <dsp:cNvSpPr/>
      </dsp:nvSpPr>
      <dsp:spPr>
        <a:xfrm>
          <a:off x="0" y="270827"/>
          <a:ext cx="10515600" cy="755820"/>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rtl="0">
            <a:lnSpc>
              <a:spcPct val="90000"/>
            </a:lnSpc>
            <a:spcBef>
              <a:spcPct val="0"/>
            </a:spcBef>
            <a:spcAft>
              <a:spcPct val="35000"/>
            </a:spcAft>
            <a:buNone/>
          </a:pPr>
          <a:r>
            <a:rPr lang="en-US" sz="1900" b="1" kern="1200" dirty="0"/>
            <a:t>Mental Health Nurse.</a:t>
          </a:r>
          <a:r>
            <a:rPr lang="en-US" sz="1900" kern="1200" dirty="0"/>
            <a:t> -You will</a:t>
          </a:r>
          <a:r>
            <a:rPr lang="en-US" sz="1900" kern="1200" dirty="0">
              <a:latin typeface="Calibri Light" panose="020F0302020204030204"/>
            </a:rPr>
            <a:t> be</a:t>
          </a:r>
          <a:r>
            <a:rPr lang="en-US" sz="1900" kern="1200" dirty="0"/>
            <a:t> </a:t>
          </a:r>
          <a:r>
            <a:rPr lang="en-US" sz="1900" kern="1200" dirty="0">
              <a:latin typeface="Calibri Light" panose="020F0302020204030204"/>
            </a:rPr>
            <a:t>delivering</a:t>
          </a:r>
          <a:r>
            <a:rPr lang="en-US" sz="1900" kern="1200" dirty="0"/>
            <a:t> care and support for patients struggling with  mental health. Helping them manage medication and </a:t>
          </a:r>
          <a:r>
            <a:rPr lang="en-US" sz="1900" kern="1200" dirty="0">
              <a:latin typeface="Calibri Light" panose="020F0302020204030204"/>
            </a:rPr>
            <a:t>also their </a:t>
          </a:r>
          <a:r>
            <a:rPr lang="en-US" sz="1900" kern="1200" dirty="0"/>
            <a:t>therapy.</a:t>
          </a:r>
          <a:r>
            <a:rPr lang="en-US" sz="1900" kern="1200" dirty="0">
              <a:latin typeface="Calibri Light" panose="020F0302020204030204"/>
            </a:rPr>
            <a:t> (Mental health, Health Careers, NHS 2023)</a:t>
          </a:r>
          <a:endParaRPr lang="en-US" sz="1900" kern="1200" dirty="0"/>
        </a:p>
      </dsp:txBody>
      <dsp:txXfrm>
        <a:off x="36896" y="307723"/>
        <a:ext cx="10441808" cy="682028"/>
      </dsp:txXfrm>
    </dsp:sp>
    <dsp:sp modelId="{285FDEEC-2A68-4E49-A396-CEDADDE83FA8}">
      <dsp:nvSpPr>
        <dsp:cNvPr id="0" name=""/>
        <dsp:cNvSpPr/>
      </dsp:nvSpPr>
      <dsp:spPr>
        <a:xfrm>
          <a:off x="0" y="1081367"/>
          <a:ext cx="10515600" cy="755820"/>
        </a:xfrm>
        <a:prstGeom prst="roundRect">
          <a:avLst/>
        </a:prstGeom>
        <a:solidFill>
          <a:schemeClr val="accent5">
            <a:hueOff val="-1351709"/>
            <a:satOff val="-3484"/>
            <a:lumOff val="-2353"/>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rtl="0">
            <a:lnSpc>
              <a:spcPct val="90000"/>
            </a:lnSpc>
            <a:spcBef>
              <a:spcPct val="0"/>
            </a:spcBef>
            <a:spcAft>
              <a:spcPct val="35000"/>
            </a:spcAft>
            <a:buNone/>
          </a:pPr>
          <a:r>
            <a:rPr lang="en-US" sz="1900" b="1" kern="1200" dirty="0"/>
            <a:t>Learning Disability Nurse.</a:t>
          </a:r>
          <a:r>
            <a:rPr lang="en-US" sz="1900" kern="1200" dirty="0"/>
            <a:t>-you will </a:t>
          </a:r>
          <a:r>
            <a:rPr lang="en-US" sz="1900" kern="1200" dirty="0">
              <a:latin typeface="Calibri Light" panose="020F0302020204030204"/>
            </a:rPr>
            <a:t>be helping</a:t>
          </a:r>
          <a:r>
            <a:rPr lang="en-US" sz="1900" kern="1200" dirty="0"/>
            <a:t> with learning disabilities to live an independent and fulfilling life. Working along side a</a:t>
          </a:r>
          <a:r>
            <a:rPr lang="en-US" sz="1900" kern="1200" dirty="0">
              <a:latin typeface="Calibri Light" panose="020F0302020204030204"/>
            </a:rPr>
            <a:t> busy</a:t>
          </a:r>
          <a:r>
            <a:rPr lang="en-US" sz="1900" kern="1200" dirty="0"/>
            <a:t> team as you support patient's of all ages.</a:t>
          </a:r>
          <a:r>
            <a:rPr lang="en-US" sz="1900" kern="1200" dirty="0">
              <a:latin typeface="Calibri Light" panose="020F0302020204030204"/>
            </a:rPr>
            <a:t> </a:t>
          </a:r>
          <a:endParaRPr lang="en-US" sz="1900" kern="1200" dirty="0"/>
        </a:p>
      </dsp:txBody>
      <dsp:txXfrm>
        <a:off x="36896" y="1118263"/>
        <a:ext cx="10441808" cy="682028"/>
      </dsp:txXfrm>
    </dsp:sp>
    <dsp:sp modelId="{B86C01F7-A68C-4F5A-A1E2-6DF2E7C8B4AB}">
      <dsp:nvSpPr>
        <dsp:cNvPr id="0" name=""/>
        <dsp:cNvSpPr/>
      </dsp:nvSpPr>
      <dsp:spPr>
        <a:xfrm>
          <a:off x="0" y="1891907"/>
          <a:ext cx="10515600" cy="755820"/>
        </a:xfrm>
        <a:prstGeom prst="roundRect">
          <a:avLst/>
        </a:prstGeom>
        <a:solidFill>
          <a:schemeClr val="accent5">
            <a:hueOff val="-2703417"/>
            <a:satOff val="-6968"/>
            <a:lumOff val="-4706"/>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rtl="0">
            <a:lnSpc>
              <a:spcPct val="90000"/>
            </a:lnSpc>
            <a:spcBef>
              <a:spcPct val="0"/>
            </a:spcBef>
            <a:spcAft>
              <a:spcPct val="35000"/>
            </a:spcAft>
            <a:buNone/>
          </a:pPr>
          <a:r>
            <a:rPr lang="en-US" sz="1900" b="1" kern="1200" dirty="0"/>
            <a:t>Adult Nurse.-</a:t>
          </a:r>
          <a:r>
            <a:rPr lang="en-US" sz="1900" kern="1200" dirty="0"/>
            <a:t> You will look after adults of all ages who suffer from long or sort-term physical health condition assessing their needs and planning their care as you nurses them back </a:t>
          </a:r>
          <a:r>
            <a:rPr lang="en-US" sz="1900" kern="1200" dirty="0">
              <a:latin typeface="Calibri Light" panose="020F0302020204030204"/>
            </a:rPr>
            <a:t>togood </a:t>
          </a:r>
          <a:r>
            <a:rPr lang="en-US" sz="1900" kern="1200" dirty="0"/>
            <a:t>health. </a:t>
          </a:r>
        </a:p>
      </dsp:txBody>
      <dsp:txXfrm>
        <a:off x="36896" y="1928803"/>
        <a:ext cx="10441808" cy="682028"/>
      </dsp:txXfrm>
    </dsp:sp>
    <dsp:sp modelId="{DCFB4E51-5990-417D-9DAC-D34DAD64F984}">
      <dsp:nvSpPr>
        <dsp:cNvPr id="0" name=""/>
        <dsp:cNvSpPr/>
      </dsp:nvSpPr>
      <dsp:spPr>
        <a:xfrm>
          <a:off x="0" y="2702447"/>
          <a:ext cx="10515600" cy="755820"/>
        </a:xfrm>
        <a:prstGeom prst="roundRect">
          <a:avLst/>
        </a:prstGeom>
        <a:solidFill>
          <a:schemeClr val="accent5">
            <a:hueOff val="-4055126"/>
            <a:satOff val="-10451"/>
            <a:lumOff val="-7059"/>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rtl="0">
            <a:lnSpc>
              <a:spcPct val="90000"/>
            </a:lnSpc>
            <a:spcBef>
              <a:spcPct val="0"/>
            </a:spcBef>
            <a:spcAft>
              <a:spcPct val="35000"/>
            </a:spcAft>
            <a:buNone/>
          </a:pPr>
          <a:r>
            <a:rPr lang="en-US" sz="1900" b="1" kern="1200" dirty="0"/>
            <a:t>Children's Nurse.-</a:t>
          </a:r>
          <a:r>
            <a:rPr lang="en-US" sz="1900" kern="1200" dirty="0"/>
            <a:t> You will work with children of </a:t>
          </a:r>
          <a:r>
            <a:rPr lang="en-US" sz="1900" kern="1200" dirty="0">
              <a:latin typeface="Calibri Light" panose="020F0302020204030204"/>
            </a:rPr>
            <a:t>different ages</a:t>
          </a:r>
          <a:r>
            <a:rPr lang="en-US" sz="1900" kern="1200" dirty="0"/>
            <a:t> from newborn</a:t>
          </a:r>
          <a:r>
            <a:rPr lang="en-US" sz="1900" kern="1200" dirty="0">
              <a:latin typeface="Calibri Light" panose="020F0302020204030204"/>
            </a:rPr>
            <a:t> babies</a:t>
          </a:r>
          <a:r>
            <a:rPr lang="en-US" sz="1900" kern="1200" dirty="0"/>
            <a:t> to </a:t>
          </a:r>
          <a:r>
            <a:rPr lang="en-US" sz="1900" kern="1200" dirty="0">
              <a:latin typeface="Calibri Light" panose="020F0302020204030204"/>
            </a:rPr>
            <a:t>young people </a:t>
          </a:r>
          <a:r>
            <a:rPr lang="en-US" sz="1900" kern="1200" dirty="0"/>
            <a:t>providing treatment and </a:t>
          </a:r>
          <a:r>
            <a:rPr lang="en-US" sz="1900" kern="1200" dirty="0">
              <a:latin typeface="Calibri Light" panose="020F0302020204030204"/>
            </a:rPr>
            <a:t>caring</a:t>
          </a:r>
          <a:r>
            <a:rPr lang="en-US" sz="1900" kern="1200" dirty="0"/>
            <a:t> for them, and support to their parents and carers. </a:t>
          </a:r>
          <a:r>
            <a:rPr lang="en-US" sz="1900" kern="1200" dirty="0">
              <a:latin typeface="Calibri Light" panose="020F0302020204030204"/>
            </a:rPr>
            <a:t> </a:t>
          </a:r>
          <a:endParaRPr lang="en-US" sz="1900" kern="1200" dirty="0"/>
        </a:p>
      </dsp:txBody>
      <dsp:txXfrm>
        <a:off x="36896" y="2739343"/>
        <a:ext cx="10441808" cy="682028"/>
      </dsp:txXfrm>
    </dsp:sp>
    <dsp:sp modelId="{FC3A3F61-6E1F-46C7-BB0A-0A86CC39D394}">
      <dsp:nvSpPr>
        <dsp:cNvPr id="0" name=""/>
        <dsp:cNvSpPr/>
      </dsp:nvSpPr>
      <dsp:spPr>
        <a:xfrm>
          <a:off x="0" y="3512987"/>
          <a:ext cx="10515600" cy="755820"/>
        </a:xfrm>
        <a:prstGeom prst="roundRect">
          <a:avLst/>
        </a:prstGeom>
        <a:solidFill>
          <a:schemeClr val="accent5">
            <a:hueOff val="-5406834"/>
            <a:satOff val="-13935"/>
            <a:lumOff val="-9412"/>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rtl="0">
            <a:lnSpc>
              <a:spcPct val="90000"/>
            </a:lnSpc>
            <a:spcBef>
              <a:spcPct val="0"/>
            </a:spcBef>
            <a:spcAft>
              <a:spcPct val="35000"/>
            </a:spcAft>
            <a:buNone/>
          </a:pPr>
          <a:r>
            <a:rPr lang="en-US" sz="1900" b="1" kern="1200" dirty="0"/>
            <a:t>Nursing Associate</a:t>
          </a:r>
          <a:r>
            <a:rPr lang="en-US" sz="1900" kern="1200" dirty="0"/>
            <a:t>- A role within the nursing team, you will get the chance to work across all four fields of nursing, as well as being a stepping</a:t>
          </a:r>
          <a:r>
            <a:rPr lang="en-US" sz="1900" kern="1200" dirty="0">
              <a:latin typeface="Calibri Light" panose="020F0302020204030204"/>
            </a:rPr>
            <a:t> hand</a:t>
          </a:r>
          <a:r>
            <a:rPr lang="en-US" sz="1900" kern="1200" dirty="0"/>
            <a:t> to becoming a registered nurse</a:t>
          </a:r>
          <a:r>
            <a:rPr lang="en-US" sz="1900" kern="1200" dirty="0">
              <a:latin typeface="Calibri Light" panose="020F0302020204030204"/>
            </a:rPr>
            <a:t>.</a:t>
          </a:r>
          <a:endParaRPr lang="en-US" sz="1900" kern="1200" dirty="0"/>
        </a:p>
      </dsp:txBody>
      <dsp:txXfrm>
        <a:off x="36896" y="3549883"/>
        <a:ext cx="10441808" cy="682028"/>
      </dsp:txXfrm>
    </dsp:sp>
    <dsp:sp modelId="{F3CC5DF5-893B-41A6-8A5D-83E8DF098187}">
      <dsp:nvSpPr>
        <dsp:cNvPr id="0" name=""/>
        <dsp:cNvSpPr/>
      </dsp:nvSpPr>
      <dsp:spPr>
        <a:xfrm>
          <a:off x="0" y="4323527"/>
          <a:ext cx="10515600" cy="755820"/>
        </a:xfrm>
        <a:prstGeom prst="roundRect">
          <a:avLst/>
        </a:prstGeom>
        <a:solidFill>
          <a:schemeClr val="accent5">
            <a:hueOff val="-6758543"/>
            <a:satOff val="-17419"/>
            <a:lumOff val="-11765"/>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rtl="0">
            <a:lnSpc>
              <a:spcPct val="90000"/>
            </a:lnSpc>
            <a:spcBef>
              <a:spcPct val="0"/>
            </a:spcBef>
            <a:spcAft>
              <a:spcPct val="35000"/>
            </a:spcAft>
            <a:buNone/>
          </a:pPr>
          <a:r>
            <a:rPr lang="en-US" sz="1900" kern="1200" dirty="0">
              <a:latin typeface="Calibri Light" panose="020F0302020204030204"/>
            </a:rPr>
            <a:t>(Childrens Nursing, Health Careers, 2023) (mental health, 2023).</a:t>
          </a:r>
        </a:p>
      </dsp:txBody>
      <dsp:txXfrm>
        <a:off x="36896" y="4360423"/>
        <a:ext cx="10441808" cy="68202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5ABE42-D067-4989-8547-E686BB2114E1}">
      <dsp:nvSpPr>
        <dsp:cNvPr id="0" name=""/>
        <dsp:cNvSpPr/>
      </dsp:nvSpPr>
      <dsp:spPr>
        <a:xfrm>
          <a:off x="0" y="681591"/>
          <a:ext cx="11195221" cy="1204588"/>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rtl="0">
            <a:lnSpc>
              <a:spcPct val="90000"/>
            </a:lnSpc>
            <a:spcBef>
              <a:spcPct val="0"/>
            </a:spcBef>
            <a:spcAft>
              <a:spcPct val="35000"/>
            </a:spcAft>
            <a:buNone/>
          </a:pPr>
          <a:r>
            <a:rPr lang="en-US" sz="1700" kern="1200" dirty="0"/>
            <a:t>Children's nurse involves everything from</a:t>
          </a:r>
          <a:r>
            <a:rPr lang="en-US" sz="1700" kern="1200" dirty="0">
              <a:latin typeface="Calibri Light" panose="020F0302020204030204"/>
            </a:rPr>
            <a:t> Observing</a:t>
          </a:r>
          <a:r>
            <a:rPr lang="en-US" sz="1700" kern="1200" dirty="0"/>
            <a:t> a sick newborn baby </a:t>
          </a:r>
          <a:r>
            <a:rPr lang="en-US" sz="1700" kern="1200" dirty="0">
              <a:latin typeface="Calibri Light" panose="020F0302020204030204"/>
            </a:rPr>
            <a:t>to a pre- adult</a:t>
          </a:r>
          <a:r>
            <a:rPr lang="en-US" sz="1700" kern="1200" dirty="0"/>
            <a:t>. </a:t>
          </a:r>
          <a:r>
            <a:rPr lang="en-US" sz="1700" kern="1200" dirty="0">
              <a:latin typeface="Calibri Light" panose="020F0302020204030204"/>
            </a:rPr>
            <a:t> </a:t>
          </a:r>
          <a:r>
            <a:rPr lang="en-US" sz="1700" kern="1200" dirty="0"/>
            <a:t>You will  be</a:t>
          </a:r>
          <a:r>
            <a:rPr lang="en-US" sz="1700" kern="1200" dirty="0">
              <a:latin typeface="Calibri Light" panose="020F0302020204030204"/>
            </a:rPr>
            <a:t> Monitored</a:t>
          </a:r>
          <a:r>
            <a:rPr lang="en-US" sz="1700" kern="1200" dirty="0"/>
            <a:t> to care for families and carers also as  well as children.</a:t>
          </a:r>
        </a:p>
      </dsp:txBody>
      <dsp:txXfrm>
        <a:off x="58803" y="740394"/>
        <a:ext cx="11077615" cy="1086982"/>
      </dsp:txXfrm>
    </dsp:sp>
    <dsp:sp modelId="{9FF52A66-0DE5-4713-BBA1-04E505AFA99C}">
      <dsp:nvSpPr>
        <dsp:cNvPr id="0" name=""/>
        <dsp:cNvSpPr/>
      </dsp:nvSpPr>
      <dsp:spPr>
        <a:xfrm>
          <a:off x="0" y="1935139"/>
          <a:ext cx="11195221" cy="1204588"/>
        </a:xfrm>
        <a:prstGeom prst="roundRect">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rtl="0">
            <a:lnSpc>
              <a:spcPct val="90000"/>
            </a:lnSpc>
            <a:spcBef>
              <a:spcPct val="0"/>
            </a:spcBef>
            <a:spcAft>
              <a:spcPct val="35000"/>
            </a:spcAft>
            <a:buNone/>
          </a:pPr>
          <a:r>
            <a:rPr lang="en-US" sz="1700" kern="1200" dirty="0"/>
            <a:t>Why choose children's nursing?</a:t>
          </a:r>
          <a:r>
            <a:rPr lang="en-US" sz="1700" kern="1200" dirty="0">
              <a:latin typeface="Calibri Light" panose="020F0302020204030204"/>
            </a:rPr>
            <a:t> </a:t>
          </a:r>
          <a:r>
            <a:rPr lang="en-US" sz="1700" kern="1200" dirty="0"/>
            <a:t> It offers you the chance to make a difference a high degree </a:t>
          </a:r>
          <a:r>
            <a:rPr lang="en-US" sz="1700" kern="1200" dirty="0">
              <a:latin typeface="Calibri Light" panose="020F0302020204030204"/>
            </a:rPr>
            <a:t>of</a:t>
          </a:r>
          <a:r>
            <a:rPr lang="en-US" sz="1700" kern="1200" dirty="0"/>
            <a:t> flexibility and they cater with</a:t>
          </a:r>
          <a:r>
            <a:rPr lang="en-US" sz="1700" kern="1200" dirty="0">
              <a:latin typeface="Calibri Light" panose="020F0302020204030204"/>
            </a:rPr>
            <a:t> great</a:t>
          </a:r>
          <a:r>
            <a:rPr lang="en-US" sz="1700" kern="1200" dirty="0"/>
            <a:t> employment.</a:t>
          </a:r>
          <a:r>
            <a:rPr lang="en-US" sz="1700" kern="1200" dirty="0">
              <a:latin typeface="Calibri Light" panose="020F0302020204030204"/>
            </a:rPr>
            <a:t> </a:t>
          </a:r>
          <a:r>
            <a:rPr lang="en-US" sz="1700" kern="1200" dirty="0"/>
            <a:t> Communication is a factor when treating children.</a:t>
          </a:r>
          <a:r>
            <a:rPr lang="en-US" sz="1700" kern="1200" dirty="0">
              <a:latin typeface="Calibri Light" panose="020F0302020204030204"/>
            </a:rPr>
            <a:t>  Nurses</a:t>
          </a:r>
          <a:r>
            <a:rPr lang="en-US" sz="1700" kern="1200" dirty="0"/>
            <a:t> working closely with children and their parent and career.</a:t>
          </a:r>
          <a:r>
            <a:rPr lang="en-US" sz="1700" kern="1200" dirty="0">
              <a:latin typeface="Calibri Light" panose="020F0302020204030204"/>
            </a:rPr>
            <a:t> </a:t>
          </a:r>
          <a:r>
            <a:rPr lang="en-US" sz="1700" kern="1200" dirty="0"/>
            <a:t> A child may not be able to communicate as well as an adult so the nurse needs to be more understanding.</a:t>
          </a:r>
          <a:r>
            <a:rPr lang="en-US" sz="1700" kern="1200" dirty="0">
              <a:latin typeface="Calibri Light" panose="020F0302020204030204"/>
            </a:rPr>
            <a:t> </a:t>
          </a:r>
          <a:r>
            <a:rPr lang="en-US" sz="1700" kern="1200" dirty="0"/>
            <a:t> The nurse needs to be more supportive towards the parents and understand their feelings.</a:t>
          </a:r>
        </a:p>
      </dsp:txBody>
      <dsp:txXfrm>
        <a:off x="58803" y="1993942"/>
        <a:ext cx="11077615" cy="1086982"/>
      </dsp:txXfrm>
    </dsp:sp>
    <dsp:sp modelId="{13BA3B44-A05E-4EC6-9152-DA1E147B282F}">
      <dsp:nvSpPr>
        <dsp:cNvPr id="0" name=""/>
        <dsp:cNvSpPr/>
      </dsp:nvSpPr>
      <dsp:spPr>
        <a:xfrm>
          <a:off x="0" y="3188687"/>
          <a:ext cx="11195221" cy="1204588"/>
        </a:xfrm>
        <a:prstGeom prst="roundRect">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dirty="0"/>
            <a:t>A child's care take places in different areas like hospital, day care center, clinics and the child homes.</a:t>
          </a:r>
        </a:p>
      </dsp:txBody>
      <dsp:txXfrm>
        <a:off x="58803" y="3247490"/>
        <a:ext cx="11077615" cy="1086982"/>
      </dsp:txXfrm>
    </dsp:sp>
    <dsp:sp modelId="{DA615D4F-6D3D-4D40-8D47-8850D33D790E}">
      <dsp:nvSpPr>
        <dsp:cNvPr id="0" name=""/>
        <dsp:cNvSpPr/>
      </dsp:nvSpPr>
      <dsp:spPr>
        <a:xfrm>
          <a:off x="0" y="4442235"/>
          <a:ext cx="11195221" cy="1204588"/>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dirty="0"/>
            <a:t>You will be at center of teams which will include working with doctor  nurses,  health workers, social workers. </a:t>
          </a:r>
        </a:p>
      </dsp:txBody>
      <dsp:txXfrm>
        <a:off x="58803" y="4501038"/>
        <a:ext cx="11077615" cy="1086982"/>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11/27/2023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4714647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1929296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11/27/2023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64547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11/27/2023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4367397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11/27/2023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0175751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11/27/2023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5246012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11/27/2023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1299641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11/27/2023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843739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11/27/2023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5073381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0376458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2851568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11/27/2023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2295050944"/>
      </p:ext>
    </p:extLst>
  </p:cSld>
  <p:clrMap bg1="lt1" tx1="dk1" bg2="lt2" tx2="dk2" accent1="accent1" accent2="accent2" accent3="accent3" accent4="accent4" accent5="accent5" accent6="accent6" hlink="hlink" folHlink="folHlink"/>
  <p:sldLayoutIdLst>
    <p:sldLayoutId id="2147483931" r:id="rId1"/>
    <p:sldLayoutId id="2147483932" r:id="rId2"/>
    <p:sldLayoutId id="2147483933" r:id="rId3"/>
    <p:sldLayoutId id="2147483934" r:id="rId4"/>
    <p:sldLayoutId id="2147483935" r:id="rId5"/>
    <p:sldLayoutId id="2147483936" r:id="rId6"/>
    <p:sldLayoutId id="2147483937" r:id="rId7"/>
    <p:sldLayoutId id="2147483938" r:id="rId8"/>
    <p:sldLayoutId id="2147483939" r:id="rId9"/>
    <p:sldLayoutId id="2147483940" r:id="rId10"/>
    <p:sldLayoutId id="214748394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2.jpe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3.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5.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8" Type="http://schemas.openxmlformats.org/officeDocument/2006/relationships/hyperlink" Target="https://minoritynurse.com/10-qualities-that-make-a-great-nurse/" TargetMode="External"/><Relationship Id="rId3" Type="http://schemas.openxmlformats.org/officeDocument/2006/relationships/hyperlink" Target="https://www.ucas.com/careers/nhs-careers/childrensnurse" TargetMode="External"/><Relationship Id="rId7" Type="http://schemas.openxmlformats.org/officeDocument/2006/relationships/hyperlink" Target="https://pubmed" TargetMode="External"/><Relationship Id="rId2" Type="http://schemas.openxmlformats.org/officeDocument/2006/relationships/hyperlink" Target="https://www.healthcareers.nhs.uk/explore-roles/nursing/roles-nursing" TargetMode="External"/><Relationship Id="rId1" Type="http://schemas.openxmlformats.org/officeDocument/2006/relationships/slideLayout" Target="../slideLayouts/slideLayout2.xml"/><Relationship Id="rId6" Type="http://schemas.openxmlformats.org/officeDocument/2006/relationships/hyperlink" Target="https://coursera.org/articles/communic%20Puation-ski" TargetMode="External"/><Relationship Id="rId5" Type="http://schemas.openxmlformats.org/officeDocument/2006/relationships/hyperlink" Target="https://theknowledgeacademy.com/blog/communication-skills/" TargetMode="External"/><Relationship Id="rId10" Type="http://schemas.openxmlformats.org/officeDocument/2006/relationships/hyperlink" Target="https://www.nursingtimes.net/news/public-health/nurses-must-be-role-models-for-good-hand-hygiene-05-05-2022/" TargetMode="External"/><Relationship Id="rId4" Type="http://schemas.openxmlformats.org/officeDocument/2006/relationships/hyperlink" Target="http://www.marycollege.com/our-aims/" TargetMode="External"/><Relationship Id="rId9" Type="http://schemas.openxmlformats.org/officeDocument/2006/relationships/hyperlink" Target="NULL" TargetMode="Externa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a:extLst>
              <a:ext uri="{FF2B5EF4-FFF2-40B4-BE49-F238E27FC236}">
                <a16:creationId xmlns:a16="http://schemas.microsoft.com/office/drawing/2014/main" id="{7C432AFE-B3D2-4BFF-BF8F-96C27AFF1A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eople holding hands">
            <a:extLst>
              <a:ext uri="{FF2B5EF4-FFF2-40B4-BE49-F238E27FC236}">
                <a16:creationId xmlns:a16="http://schemas.microsoft.com/office/drawing/2014/main" id="{ACCC73B4-7141-947D-7130-A383BA026A6F}"/>
              </a:ext>
            </a:extLst>
          </p:cNvPr>
          <p:cNvPicPr>
            <a:picLocks noChangeAspect="1"/>
          </p:cNvPicPr>
          <p:nvPr/>
        </p:nvPicPr>
        <p:blipFill rotWithShape="1">
          <a:blip r:embed="rId2">
            <a:alphaModFix amt="40000"/>
          </a:blip>
          <a:srcRect t="7865" b="7865"/>
          <a:stretch/>
        </p:blipFill>
        <p:spPr>
          <a:xfrm>
            <a:off x="20" y="10"/>
            <a:ext cx="12191979" cy="6857990"/>
          </a:xfrm>
          <a:prstGeom prst="rect">
            <a:avLst/>
          </a:prstGeom>
        </p:spPr>
      </p:pic>
      <p:sp>
        <p:nvSpPr>
          <p:cNvPr id="2" name="Title 1"/>
          <p:cNvSpPr>
            <a:spLocks noGrp="1"/>
          </p:cNvSpPr>
          <p:nvPr>
            <p:ph type="ctrTitle"/>
          </p:nvPr>
        </p:nvSpPr>
        <p:spPr>
          <a:xfrm>
            <a:off x="841249" y="941832"/>
            <a:ext cx="10506456" cy="2057400"/>
          </a:xfrm>
        </p:spPr>
        <p:txBody>
          <a:bodyPr vert="horz" lIns="91440" tIns="45720" rIns="91440" bIns="45720" rtlCol="0" anchor="b">
            <a:normAutofit/>
          </a:bodyPr>
          <a:lstStyle/>
          <a:p>
            <a:pPr algn="l"/>
            <a:r>
              <a:rPr lang="en-US" sz="5000">
                <a:solidFill>
                  <a:schemeClr val="bg1"/>
                </a:solidFill>
              </a:rPr>
              <a:t>Nurses and Childrens nurse(Pediatric Nurse) In Health care</a:t>
            </a:r>
          </a:p>
        </p:txBody>
      </p:sp>
      <p:sp>
        <p:nvSpPr>
          <p:cNvPr id="19" name="Rectangle 18">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0140"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1" name="Rectangle 20">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3241202"/>
            <a:ext cx="10506456" cy="18288"/>
          </a:xfrm>
          <a:prstGeom prst="rect">
            <a:avLst/>
          </a:prstGeom>
          <a:solidFill>
            <a:schemeClr val="bg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Subtitle 2"/>
          <p:cNvSpPr>
            <a:spLocks noGrp="1"/>
          </p:cNvSpPr>
          <p:nvPr>
            <p:ph type="subTitle" idx="1"/>
          </p:nvPr>
        </p:nvSpPr>
        <p:spPr>
          <a:xfrm>
            <a:off x="841248" y="3502152"/>
            <a:ext cx="10506456" cy="2670048"/>
          </a:xfrm>
        </p:spPr>
        <p:txBody>
          <a:bodyPr vert="horz" lIns="91440" tIns="45720" rIns="91440" bIns="45720" rtlCol="0">
            <a:normAutofit/>
          </a:bodyPr>
          <a:lstStyle/>
          <a:p>
            <a:pPr indent="-228600" algn="l">
              <a:buFont typeface="Arial" panose="020B0604020202020204" pitchFamily="34" charset="0"/>
              <a:buChar char="•"/>
            </a:pPr>
            <a:r>
              <a:rPr lang="en-US" sz="2000">
                <a:solidFill>
                  <a:schemeClr val="bg1"/>
                </a:solidFill>
              </a:rPr>
              <a:t>Created by: Sarah Khan</a:t>
            </a:r>
          </a:p>
          <a:p>
            <a:pPr indent="-228600" algn="l">
              <a:buFont typeface="Arial" panose="020B0604020202020204" pitchFamily="34" charset="0"/>
              <a:buChar char="•"/>
            </a:pPr>
            <a:r>
              <a:rPr lang="en-US" sz="2000">
                <a:solidFill>
                  <a:schemeClr val="bg1"/>
                </a:solidFill>
              </a:rPr>
              <a:t>Student Number: 2305359</a:t>
            </a:r>
          </a:p>
          <a:p>
            <a:pPr indent="-228600" algn="l">
              <a:buFont typeface="Arial" panose="020B0604020202020204" pitchFamily="34" charset="0"/>
              <a:buChar char="•"/>
            </a:pPr>
            <a:r>
              <a:rPr lang="en-US" sz="2000">
                <a:solidFill>
                  <a:schemeClr val="bg1"/>
                </a:solidFill>
              </a:rPr>
              <a:t>Personal and Academic Development (BMNS4009)</a:t>
            </a:r>
          </a:p>
          <a:p>
            <a:pPr indent="-228600" algn="l">
              <a:buFont typeface="Arial" panose="020B0604020202020204" pitchFamily="34" charset="0"/>
              <a:buChar char="•"/>
            </a:pPr>
            <a:r>
              <a:rPr lang="en-US" sz="2000">
                <a:solidFill>
                  <a:schemeClr val="bg1"/>
                </a:solidFill>
              </a:rPr>
              <a:t>Donna Morgan </a:t>
            </a:r>
          </a:p>
          <a:p>
            <a:pPr indent="-228600" algn="l">
              <a:buFont typeface="Arial" panose="020B0604020202020204" pitchFamily="34" charset="0"/>
              <a:buChar char="•"/>
            </a:pPr>
            <a:endParaRPr lang="en-US" sz="2000">
              <a:solidFill>
                <a:schemeClr val="bg1"/>
              </a:solidFill>
            </a:endParaRPr>
          </a:p>
          <a:p>
            <a:pPr indent="-228600" algn="l">
              <a:buFont typeface="Arial" panose="020B0604020202020204" pitchFamily="34" charset="0"/>
              <a:buChar char="•"/>
            </a:pPr>
            <a:endParaRPr lang="en-US" sz="2000">
              <a:solidFill>
                <a:schemeClr val="bg1"/>
              </a:solidFill>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6C399E-944D-F38E-208D-6E67B5CA6A2B}"/>
              </a:ext>
            </a:extLst>
          </p:cNvPr>
          <p:cNvSpPr>
            <a:spLocks noGrp="1"/>
          </p:cNvSpPr>
          <p:nvPr>
            <p:ph type="title"/>
          </p:nvPr>
        </p:nvSpPr>
        <p:spPr>
          <a:xfrm>
            <a:off x="621792" y="1161288"/>
            <a:ext cx="3602736" cy="4526280"/>
          </a:xfrm>
        </p:spPr>
        <p:txBody>
          <a:bodyPr>
            <a:normAutofit/>
          </a:bodyPr>
          <a:lstStyle/>
          <a:p>
            <a:r>
              <a:rPr lang="en-US" sz="4000">
                <a:cs typeface="Calibri Light"/>
              </a:rPr>
              <a:t>Introduction:</a:t>
            </a:r>
            <a:endParaRPr lang="en-US" sz="4000"/>
          </a:p>
        </p:txBody>
      </p:sp>
      <p:graphicFrame>
        <p:nvGraphicFramePr>
          <p:cNvPr id="16" name="Content Placeholder 2">
            <a:extLst>
              <a:ext uri="{FF2B5EF4-FFF2-40B4-BE49-F238E27FC236}">
                <a16:creationId xmlns:a16="http://schemas.microsoft.com/office/drawing/2014/main" id="{F54D024A-FA47-7801-2BEE-224E53A08E79}"/>
              </a:ext>
            </a:extLst>
          </p:cNvPr>
          <p:cNvGraphicFramePr>
            <a:graphicFrameLocks noGrp="1"/>
          </p:cNvGraphicFramePr>
          <p:nvPr>
            <p:ph idx="1"/>
            <p:extLst>
              <p:ext uri="{D42A27DB-BD31-4B8C-83A1-F6EECF244321}">
                <p14:modId xmlns:p14="http://schemas.microsoft.com/office/powerpoint/2010/main" val="655132587"/>
              </p:ext>
            </p:extLst>
          </p:nvPr>
        </p:nvGraphicFramePr>
        <p:xfrm>
          <a:off x="5303520" y="213278"/>
          <a:ext cx="6364224" cy="597721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5" name="Picture 14" descr="Woman and child sailing on boat">
            <a:extLst>
              <a:ext uri="{FF2B5EF4-FFF2-40B4-BE49-F238E27FC236}">
                <a16:creationId xmlns:a16="http://schemas.microsoft.com/office/drawing/2014/main" id="{553997E8-CACB-3718-50F5-761E24F54462}"/>
              </a:ext>
            </a:extLst>
          </p:cNvPr>
          <p:cNvPicPr>
            <a:picLocks noChangeAspect="1"/>
          </p:cNvPicPr>
          <p:nvPr/>
        </p:nvPicPr>
        <p:blipFill>
          <a:blip r:embed="rId7"/>
          <a:stretch>
            <a:fillRect/>
          </a:stretch>
        </p:blipFill>
        <p:spPr>
          <a:xfrm>
            <a:off x="332705" y="3729507"/>
            <a:ext cx="4786648" cy="2747493"/>
          </a:xfrm>
          <a:prstGeom prst="rect">
            <a:avLst/>
          </a:prstGeom>
        </p:spPr>
      </p:pic>
    </p:spTree>
    <p:extLst>
      <p:ext uri="{BB962C8B-B14F-4D97-AF65-F5344CB8AC3E}">
        <p14:creationId xmlns:p14="http://schemas.microsoft.com/office/powerpoint/2010/main" val="41799204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7" name="Picture 16">
            <a:extLst>
              <a:ext uri="{FF2B5EF4-FFF2-40B4-BE49-F238E27FC236}">
                <a16:creationId xmlns:a16="http://schemas.microsoft.com/office/drawing/2014/main" id="{5C6271F5-F808-EBBD-E4DF-D1097652A1CA}"/>
              </a:ext>
            </a:extLst>
          </p:cNvPr>
          <p:cNvPicPr>
            <a:picLocks noChangeAspect="1"/>
          </p:cNvPicPr>
          <p:nvPr/>
        </p:nvPicPr>
        <p:blipFill rotWithShape="1">
          <a:blip r:embed="rId2">
            <a:alphaModFix amt="35000"/>
          </a:blip>
          <a:srcRect r="-2" b="24999"/>
          <a:stretch/>
        </p:blipFill>
        <p:spPr>
          <a:xfrm>
            <a:off x="20" y="10"/>
            <a:ext cx="12191980" cy="6857990"/>
          </a:xfrm>
          <a:prstGeom prst="rect">
            <a:avLst/>
          </a:prstGeom>
        </p:spPr>
      </p:pic>
      <p:sp>
        <p:nvSpPr>
          <p:cNvPr id="2" name="Title 1">
            <a:extLst>
              <a:ext uri="{FF2B5EF4-FFF2-40B4-BE49-F238E27FC236}">
                <a16:creationId xmlns:a16="http://schemas.microsoft.com/office/drawing/2014/main" id="{EAC6C05F-DD9C-47A1-FC5B-B2325DBAAB0B}"/>
              </a:ext>
            </a:extLst>
          </p:cNvPr>
          <p:cNvSpPr>
            <a:spLocks noGrp="1"/>
          </p:cNvSpPr>
          <p:nvPr>
            <p:ph type="title"/>
          </p:nvPr>
        </p:nvSpPr>
        <p:spPr>
          <a:xfrm>
            <a:off x="848497" y="365125"/>
            <a:ext cx="10515600" cy="1088726"/>
          </a:xfrm>
        </p:spPr>
        <p:txBody>
          <a:bodyPr>
            <a:normAutofit fontScale="90000"/>
          </a:bodyPr>
          <a:lstStyle/>
          <a:p>
            <a:r>
              <a:rPr lang="en-US" sz="2100">
                <a:solidFill>
                  <a:srgbClr val="FFFFFF"/>
                </a:solidFill>
                <a:cs typeface="Calibri Light"/>
              </a:rPr>
              <a:t>Types of Nursing:</a:t>
            </a:r>
            <a:br>
              <a:rPr lang="en-US" sz="2100">
                <a:solidFill>
                  <a:srgbClr val="FFFFFF"/>
                </a:solidFill>
                <a:cs typeface="Calibri Light"/>
              </a:rPr>
            </a:br>
            <a:r>
              <a:rPr lang="en-US" sz="2100">
                <a:solidFill>
                  <a:srgbClr val="FFFFFF"/>
                </a:solidFill>
                <a:cs typeface="Calibri Light"/>
              </a:rPr>
              <a:t>Nursing gives you the opportunity to makes difference in people lives on daily basis.  there are four key area of nursing you can choose to specialize, with each leading on to a wide range of rewarding roles with plenty of scope for progression. </a:t>
            </a:r>
          </a:p>
        </p:txBody>
      </p:sp>
      <p:graphicFrame>
        <p:nvGraphicFramePr>
          <p:cNvPr id="18" name="Content Placeholder 2">
            <a:extLst>
              <a:ext uri="{FF2B5EF4-FFF2-40B4-BE49-F238E27FC236}">
                <a16:creationId xmlns:a16="http://schemas.microsoft.com/office/drawing/2014/main" id="{A6F6A4DF-3A93-5EA7-BA7D-97546A904A02}"/>
              </a:ext>
            </a:extLst>
          </p:cNvPr>
          <p:cNvGraphicFramePr>
            <a:graphicFrameLocks noGrp="1"/>
          </p:cNvGraphicFramePr>
          <p:nvPr>
            <p:ph idx="1"/>
            <p:extLst>
              <p:ext uri="{D42A27DB-BD31-4B8C-83A1-F6EECF244321}">
                <p14:modId xmlns:p14="http://schemas.microsoft.com/office/powerpoint/2010/main" val="1097101425"/>
              </p:ext>
            </p:extLst>
          </p:nvPr>
        </p:nvGraphicFramePr>
        <p:xfrm>
          <a:off x="849406" y="1506409"/>
          <a:ext cx="10515600" cy="53501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42867463"/>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8702A1-021A-A032-857A-87D7D9A62C7F}"/>
              </a:ext>
            </a:extLst>
          </p:cNvPr>
          <p:cNvSpPr>
            <a:spLocks noGrp="1"/>
          </p:cNvSpPr>
          <p:nvPr>
            <p:ph type="title"/>
          </p:nvPr>
        </p:nvSpPr>
        <p:spPr>
          <a:xfrm>
            <a:off x="838200" y="138585"/>
            <a:ext cx="10515600" cy="562759"/>
          </a:xfrm>
        </p:spPr>
        <p:txBody>
          <a:bodyPr>
            <a:normAutofit fontScale="90000"/>
          </a:bodyPr>
          <a:lstStyle/>
          <a:p>
            <a:r>
              <a:rPr lang="en-US">
                <a:cs typeface="Calibri Light"/>
              </a:rPr>
              <a:t>Content:</a:t>
            </a:r>
            <a:endParaRPr lang="en-US"/>
          </a:p>
        </p:txBody>
      </p:sp>
      <p:sp>
        <p:nvSpPr>
          <p:cNvPr id="3" name="Content Placeholder 2">
            <a:extLst>
              <a:ext uri="{FF2B5EF4-FFF2-40B4-BE49-F238E27FC236}">
                <a16:creationId xmlns:a16="http://schemas.microsoft.com/office/drawing/2014/main" id="{F6C76EAE-8102-AFA2-B00D-CA638965674C}"/>
              </a:ext>
            </a:extLst>
          </p:cNvPr>
          <p:cNvSpPr>
            <a:spLocks noGrp="1"/>
          </p:cNvSpPr>
          <p:nvPr>
            <p:ph idx="1"/>
          </p:nvPr>
        </p:nvSpPr>
        <p:spPr>
          <a:xfrm>
            <a:off x="776416" y="595706"/>
            <a:ext cx="11092248" cy="6229987"/>
          </a:xfrm>
        </p:spPr>
        <p:txBody>
          <a:bodyPr vert="horz" lIns="91440" tIns="45720" rIns="91440" bIns="45720" rtlCol="0" anchor="t">
            <a:normAutofit fontScale="92500" lnSpcReduction="10000"/>
          </a:bodyPr>
          <a:lstStyle/>
          <a:p>
            <a:r>
              <a:rPr lang="en-US" sz="2200" dirty="0">
                <a:ea typeface="Calibri"/>
                <a:cs typeface="Calibri"/>
              </a:rPr>
              <a:t>Nurses are required to be compassionate as well as helpful and also capable of making difficult decisions and in administering  the right medical care to patients in absence of doctors. </a:t>
            </a:r>
          </a:p>
          <a:p>
            <a:r>
              <a:rPr lang="en-US" sz="2200" dirty="0">
                <a:ea typeface="Calibri"/>
                <a:cs typeface="Calibri"/>
              </a:rPr>
              <a:t>Being a nurse is not easy it can be extremely demanding and even unforgiving- to those who pursue it. </a:t>
            </a:r>
            <a:endParaRPr lang="en-US" sz="2200" dirty="0">
              <a:cs typeface="Calibri"/>
            </a:endParaRPr>
          </a:p>
          <a:p>
            <a:r>
              <a:rPr lang="en-US" sz="2200" dirty="0">
                <a:ea typeface="Calibri"/>
                <a:cs typeface="Calibri"/>
              </a:rPr>
              <a:t>They need to be professional in their approach towards their work.</a:t>
            </a:r>
          </a:p>
          <a:p>
            <a:r>
              <a:rPr lang="en-US" sz="2200" dirty="0">
                <a:ea typeface="Calibri"/>
                <a:cs typeface="Calibri"/>
              </a:rPr>
              <a:t>Nurses need to deal with patients coming from different age groups, genders, ethnic minorities.</a:t>
            </a:r>
          </a:p>
          <a:p>
            <a:r>
              <a:rPr lang="en-US" sz="2200" dirty="0">
                <a:cs typeface="Calibri"/>
              </a:rPr>
              <a:t>It is important for nurses caring for children, young people and their families to develop and provide an effective trusting collaborative therapeutic relationships that can build capacity of professional boundaries. </a:t>
            </a:r>
          </a:p>
          <a:p>
            <a:r>
              <a:rPr lang="en-US" sz="2200" dirty="0">
                <a:cs typeface="Calibri"/>
              </a:rPr>
              <a:t> This kind of relationship are nurse's responsibility of care and should be in a positive atmosphere. </a:t>
            </a:r>
            <a:endParaRPr lang="en-US"/>
          </a:p>
          <a:p>
            <a:r>
              <a:rPr lang="en-US" sz="2200" dirty="0">
                <a:cs typeface="Calibri"/>
              </a:rPr>
              <a:t>The challenge for children's nurses is to empower the child and their family.</a:t>
            </a:r>
            <a:endParaRPr lang="en-US" sz="2200" dirty="0">
              <a:ea typeface="Calibri"/>
              <a:cs typeface="Calibri"/>
            </a:endParaRPr>
          </a:p>
          <a:p>
            <a:r>
              <a:rPr lang="en-US" sz="2200" dirty="0">
                <a:cs typeface="Calibri"/>
              </a:rPr>
              <a:t>The 6cs are </a:t>
            </a:r>
            <a:r>
              <a:rPr lang="en-US" sz="2200" b="1" dirty="0">
                <a:cs typeface="Calibri"/>
              </a:rPr>
              <a:t>care; compassion, competence, communication, courage and commitment.</a:t>
            </a:r>
          </a:p>
          <a:p>
            <a:r>
              <a:rPr lang="en-US" sz="2200" b="1" dirty="0">
                <a:cs typeface="Calibri"/>
              </a:rPr>
              <a:t>Safeguarding should always be monitored.</a:t>
            </a:r>
          </a:p>
          <a:p>
            <a:pPr marL="0" indent="0">
              <a:buNone/>
            </a:pPr>
            <a:r>
              <a:rPr lang="en-US" sz="2200" dirty="0">
                <a:cs typeface="Calibri"/>
              </a:rPr>
              <a:t> For Instance the responsibility of a children's nurse( or pediatric nurse) is a nurse who works with children of all ages who suffer from different illnesses and health conditions.  How ever provide care and support and monitor the progress of the patients.  Indeed they worked with the families of children to address their stress and requirements.</a:t>
            </a:r>
            <a:endParaRPr lang="en-US" sz="2200">
              <a:ea typeface="Calibri"/>
              <a:cs typeface="Calibri"/>
            </a:endParaRPr>
          </a:p>
          <a:p>
            <a:endParaRPr lang="en-US" sz="2200">
              <a:cs typeface="Calibri"/>
            </a:endParaRPr>
          </a:p>
          <a:p>
            <a:r>
              <a:rPr lang="en-US" sz="2200" dirty="0">
                <a:cs typeface="Calibri"/>
              </a:rPr>
              <a:t>(</a:t>
            </a:r>
            <a:r>
              <a:rPr lang="en-US" sz="1400" dirty="0">
                <a:cs typeface="Calibri"/>
              </a:rPr>
              <a:t>Roberts, Fenton, Barnard, 2015)</a:t>
            </a:r>
            <a:endParaRPr lang="en-US" sz="1400" dirty="0">
              <a:ea typeface="Calibri"/>
              <a:cs typeface="Calibri"/>
            </a:endParaRPr>
          </a:p>
        </p:txBody>
      </p:sp>
      <p:pic>
        <p:nvPicPr>
          <p:cNvPr id="4" name="Picture 3" descr="Smiling father and baby with faces up close">
            <a:extLst>
              <a:ext uri="{FF2B5EF4-FFF2-40B4-BE49-F238E27FC236}">
                <a16:creationId xmlns:a16="http://schemas.microsoft.com/office/drawing/2014/main" id="{FB550D7A-B495-5B64-9737-1594E8599F40}"/>
              </a:ext>
            </a:extLst>
          </p:cNvPr>
          <p:cNvPicPr>
            <a:picLocks noChangeAspect="1"/>
          </p:cNvPicPr>
          <p:nvPr/>
        </p:nvPicPr>
        <p:blipFill>
          <a:blip r:embed="rId2"/>
          <a:stretch>
            <a:fillRect/>
          </a:stretch>
        </p:blipFill>
        <p:spPr>
          <a:xfrm>
            <a:off x="6235208" y="5586324"/>
            <a:ext cx="5725102" cy="1245024"/>
          </a:xfrm>
          <a:prstGeom prst="rect">
            <a:avLst/>
          </a:prstGeom>
        </p:spPr>
      </p:pic>
    </p:spTree>
    <p:extLst>
      <p:ext uri="{BB962C8B-B14F-4D97-AF65-F5344CB8AC3E}">
        <p14:creationId xmlns:p14="http://schemas.microsoft.com/office/powerpoint/2010/main" val="25500173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98DA7D0A-6A51-3D38-DBEF-FD23BC58E1AD}"/>
              </a:ext>
            </a:extLst>
          </p:cNvPr>
          <p:cNvPicPr>
            <a:picLocks noChangeAspect="1"/>
          </p:cNvPicPr>
          <p:nvPr/>
        </p:nvPicPr>
        <p:blipFill rotWithShape="1">
          <a:blip r:embed="rId2">
            <a:alphaModFix amt="35000"/>
          </a:blip>
          <a:srcRect r="-2" b="15726"/>
          <a:stretch/>
        </p:blipFill>
        <p:spPr>
          <a:xfrm>
            <a:off x="20" y="10"/>
            <a:ext cx="12191980" cy="6857990"/>
          </a:xfrm>
          <a:prstGeom prst="rect">
            <a:avLst/>
          </a:prstGeom>
        </p:spPr>
      </p:pic>
      <p:sp>
        <p:nvSpPr>
          <p:cNvPr id="2" name="Title 1">
            <a:extLst>
              <a:ext uri="{FF2B5EF4-FFF2-40B4-BE49-F238E27FC236}">
                <a16:creationId xmlns:a16="http://schemas.microsoft.com/office/drawing/2014/main" id="{9B077D34-F86A-F7BD-A538-9064802E10EC}"/>
              </a:ext>
            </a:extLst>
          </p:cNvPr>
          <p:cNvSpPr>
            <a:spLocks noGrp="1"/>
          </p:cNvSpPr>
          <p:nvPr>
            <p:ph type="title"/>
          </p:nvPr>
        </p:nvSpPr>
        <p:spPr>
          <a:xfrm>
            <a:off x="838200" y="66504"/>
            <a:ext cx="4234249" cy="1274076"/>
          </a:xfrm>
        </p:spPr>
        <p:txBody>
          <a:bodyPr>
            <a:normAutofit fontScale="90000"/>
          </a:bodyPr>
          <a:lstStyle/>
          <a:p>
            <a:r>
              <a:rPr lang="en-US" dirty="0">
                <a:solidFill>
                  <a:srgbClr val="FFFFFF"/>
                </a:solidFill>
                <a:cs typeface="Calibri Light"/>
              </a:rPr>
              <a:t>Pediatric Nurse:</a:t>
            </a:r>
            <a:br>
              <a:rPr lang="en-US" dirty="0">
                <a:cs typeface="Calibri Light"/>
              </a:rPr>
            </a:br>
            <a:endParaRPr lang="en-US">
              <a:solidFill>
                <a:srgbClr val="FFFFFF"/>
              </a:solidFill>
            </a:endParaRPr>
          </a:p>
        </p:txBody>
      </p:sp>
      <p:graphicFrame>
        <p:nvGraphicFramePr>
          <p:cNvPr id="5" name="Content Placeholder 2">
            <a:extLst>
              <a:ext uri="{FF2B5EF4-FFF2-40B4-BE49-F238E27FC236}">
                <a16:creationId xmlns:a16="http://schemas.microsoft.com/office/drawing/2014/main" id="{C3203AD2-7AF3-15DB-31EC-9987C482D793}"/>
              </a:ext>
            </a:extLst>
          </p:cNvPr>
          <p:cNvGraphicFramePr>
            <a:graphicFrameLocks noGrp="1"/>
          </p:cNvGraphicFramePr>
          <p:nvPr>
            <p:ph idx="1"/>
            <p:extLst>
              <p:ext uri="{D42A27DB-BD31-4B8C-83A1-F6EECF244321}">
                <p14:modId xmlns:p14="http://schemas.microsoft.com/office/powerpoint/2010/main" val="1325513081"/>
              </p:ext>
            </p:extLst>
          </p:nvPr>
        </p:nvGraphicFramePr>
        <p:xfrm>
          <a:off x="838200" y="826790"/>
          <a:ext cx="11195221" cy="632841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9910598"/>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2439B1-4EE2-1770-14EE-B04A66045482}"/>
              </a:ext>
            </a:extLst>
          </p:cNvPr>
          <p:cNvSpPr>
            <a:spLocks noGrp="1"/>
          </p:cNvSpPr>
          <p:nvPr>
            <p:ph type="title"/>
          </p:nvPr>
        </p:nvSpPr>
        <p:spPr>
          <a:xfrm flipV="1">
            <a:off x="364524" y="70339"/>
            <a:ext cx="5941323" cy="496668"/>
          </a:xfrm>
        </p:spPr>
        <p:txBody>
          <a:bodyPr>
            <a:normAutofit fontScale="90000"/>
          </a:bodyPr>
          <a:lstStyle/>
          <a:p>
            <a:endParaRPr lang="en-US">
              <a:cs typeface="Calibri Light"/>
            </a:endParaRPr>
          </a:p>
        </p:txBody>
      </p:sp>
      <p:sp>
        <p:nvSpPr>
          <p:cNvPr id="3" name="Content Placeholder 2">
            <a:extLst>
              <a:ext uri="{FF2B5EF4-FFF2-40B4-BE49-F238E27FC236}">
                <a16:creationId xmlns:a16="http://schemas.microsoft.com/office/drawing/2014/main" id="{DA3BB0DF-15BB-FA69-10FC-1AAB831A333E}"/>
              </a:ext>
            </a:extLst>
          </p:cNvPr>
          <p:cNvSpPr>
            <a:spLocks noGrp="1"/>
          </p:cNvSpPr>
          <p:nvPr>
            <p:ph idx="1"/>
          </p:nvPr>
        </p:nvSpPr>
        <p:spPr>
          <a:xfrm>
            <a:off x="450230" y="662029"/>
            <a:ext cx="11380414" cy="5947420"/>
          </a:xfrm>
        </p:spPr>
        <p:txBody>
          <a:bodyPr vert="horz" lIns="91440" tIns="45720" rIns="91440" bIns="45720" rtlCol="0" anchor="t">
            <a:normAutofit fontScale="62500" lnSpcReduction="20000"/>
          </a:bodyPr>
          <a:lstStyle/>
          <a:p>
            <a:r>
              <a:rPr lang="en-US" sz="4000" b="1" dirty="0">
                <a:cs typeface="Calibri"/>
              </a:rPr>
              <a:t>What does a children's nurse do?</a:t>
            </a:r>
          </a:p>
          <a:p>
            <a:r>
              <a:rPr lang="en-US" dirty="0">
                <a:cs typeface="Calibri"/>
              </a:rPr>
              <a:t>Monitor their patience medical health.</a:t>
            </a:r>
          </a:p>
          <a:p>
            <a:r>
              <a:rPr lang="en-US" dirty="0">
                <a:cs typeface="Calibri"/>
              </a:rPr>
              <a:t>Explaining medical conditions to children and their families in simple manner.</a:t>
            </a:r>
          </a:p>
          <a:p>
            <a:r>
              <a:rPr lang="en-US" dirty="0">
                <a:cs typeface="Calibri"/>
              </a:rPr>
              <a:t>Children's nurses are qualified medical experts who are part of a multi disciplinary team. </a:t>
            </a:r>
          </a:p>
          <a:p>
            <a:r>
              <a:rPr lang="en-US" dirty="0">
                <a:cs typeface="Calibri"/>
              </a:rPr>
              <a:t>Nurses  care from sick newborn to pre adult with sort or long-term health condition.</a:t>
            </a:r>
          </a:p>
          <a:p>
            <a:r>
              <a:rPr lang="en-US" dirty="0">
                <a:cs typeface="Calibri"/>
              </a:rPr>
              <a:t>Children nurses also need to be able to consider the care support needed for wider families. </a:t>
            </a:r>
            <a:endParaRPr lang="en-US" dirty="0"/>
          </a:p>
          <a:p>
            <a:r>
              <a:rPr lang="en-US" dirty="0">
                <a:cs typeface="Calibri"/>
              </a:rPr>
              <a:t>Give Treatment to children on a daily basis.</a:t>
            </a:r>
          </a:p>
          <a:p>
            <a:r>
              <a:rPr lang="en-US" dirty="0">
                <a:cs typeface="Calibri"/>
              </a:rPr>
              <a:t>They can help save life's of children.</a:t>
            </a:r>
          </a:p>
          <a:p>
            <a:r>
              <a:rPr lang="en-US" dirty="0">
                <a:cs typeface="Calibri"/>
              </a:rPr>
              <a:t>Children's nurse may also be involved in promoting children's health</a:t>
            </a:r>
          </a:p>
          <a:p>
            <a:r>
              <a:rPr lang="en-US" dirty="0">
                <a:cs typeface="Calibri"/>
              </a:rPr>
              <a:t>You may also support ethnic minority and understands they need to be cared for in a sensitive way.</a:t>
            </a:r>
            <a:endParaRPr lang="en-US" dirty="0"/>
          </a:p>
          <a:p>
            <a:r>
              <a:rPr lang="en-US" dirty="0">
                <a:cs typeface="Calibri"/>
              </a:rPr>
              <a:t>When nurses are communicating with patient's and patient's family, they must be empathetic and be able to explain  difficult medical situations in simpler ways. </a:t>
            </a:r>
          </a:p>
          <a:p>
            <a:r>
              <a:rPr lang="en-US">
                <a:cs typeface="Calibri"/>
              </a:rPr>
              <a:t>Nurses need to be professional at their jobs.</a:t>
            </a:r>
          </a:p>
          <a:p>
            <a:r>
              <a:rPr lang="en-US" dirty="0">
                <a:cs typeface="Calibri"/>
              </a:rPr>
              <a:t>They need to be reliable and punctual at most of the time.</a:t>
            </a:r>
            <a:endParaRPr lang="en-US" dirty="0"/>
          </a:p>
          <a:p>
            <a:r>
              <a:rPr lang="en-US" dirty="0">
                <a:ea typeface="Calibri" panose="020F0502020204030204"/>
                <a:cs typeface="Calibri"/>
              </a:rPr>
              <a:t>Nurses work long hours and carry out various physical tasks, they also provide physical support to patients.</a:t>
            </a:r>
          </a:p>
          <a:p>
            <a:r>
              <a:rPr lang="en-US" dirty="0">
                <a:ea typeface="Calibri" panose="020F0502020204030204"/>
                <a:cs typeface="Calibri"/>
              </a:rPr>
              <a:t>Maintain patients records.</a:t>
            </a:r>
            <a:endParaRPr lang="en-US" dirty="0">
              <a:cs typeface="Calibri"/>
            </a:endParaRPr>
          </a:p>
          <a:p>
            <a:r>
              <a:rPr lang="en-US" dirty="0">
                <a:ea typeface="Calibri"/>
                <a:cs typeface="Calibri"/>
              </a:rPr>
              <a:t>Administering medication.</a:t>
            </a:r>
          </a:p>
          <a:p>
            <a:endParaRPr lang="en-US" dirty="0">
              <a:cs typeface="Calibri"/>
            </a:endParaRPr>
          </a:p>
          <a:p>
            <a:r>
              <a:rPr lang="en-US" sz="1400" dirty="0">
                <a:cs typeface="Calibri"/>
              </a:rPr>
              <a:t>(UCAS, 2023)</a:t>
            </a:r>
            <a:endParaRPr lang="en-US" sz="1400" dirty="0">
              <a:ea typeface="Calibri" panose="020F0502020204030204"/>
              <a:cs typeface="Calibri"/>
            </a:endParaRPr>
          </a:p>
        </p:txBody>
      </p:sp>
    </p:spTree>
    <p:extLst>
      <p:ext uri="{BB962C8B-B14F-4D97-AF65-F5344CB8AC3E}">
        <p14:creationId xmlns:p14="http://schemas.microsoft.com/office/powerpoint/2010/main" val="14131076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539E52-F957-B10C-5F32-C518592A6EE7}"/>
              </a:ext>
            </a:extLst>
          </p:cNvPr>
          <p:cNvSpPr>
            <a:spLocks noGrp="1"/>
          </p:cNvSpPr>
          <p:nvPr>
            <p:ph type="title"/>
          </p:nvPr>
        </p:nvSpPr>
        <p:spPr>
          <a:xfrm>
            <a:off x="640080" y="325369"/>
            <a:ext cx="4348008" cy="1335066"/>
          </a:xfrm>
        </p:spPr>
        <p:txBody>
          <a:bodyPr anchor="b">
            <a:normAutofit fontScale="90000"/>
          </a:bodyPr>
          <a:lstStyle/>
          <a:p>
            <a:br>
              <a:rPr lang="en-US" sz="5400">
                <a:cs typeface="Calibri Light"/>
              </a:rPr>
            </a:br>
            <a:endParaRPr lang="en-US" sz="5400"/>
          </a:p>
        </p:txBody>
      </p:sp>
      <p:sp>
        <p:nvSpPr>
          <p:cNvPr id="8" name="Content Placeholder 7">
            <a:extLst>
              <a:ext uri="{FF2B5EF4-FFF2-40B4-BE49-F238E27FC236}">
                <a16:creationId xmlns:a16="http://schemas.microsoft.com/office/drawing/2014/main" id="{592573DD-AAA3-6693-75A8-6D2C51D177B3}"/>
              </a:ext>
            </a:extLst>
          </p:cNvPr>
          <p:cNvSpPr>
            <a:spLocks noGrp="1"/>
          </p:cNvSpPr>
          <p:nvPr>
            <p:ph idx="1"/>
          </p:nvPr>
        </p:nvSpPr>
        <p:spPr>
          <a:xfrm>
            <a:off x="371139" y="503532"/>
            <a:ext cx="5147720" cy="5869329"/>
          </a:xfrm>
        </p:spPr>
        <p:txBody>
          <a:bodyPr vert="horz" lIns="91440" tIns="45720" rIns="91440" bIns="45720" rtlCol="0" anchor="t">
            <a:normAutofit fontScale="92500" lnSpcReduction="20000"/>
          </a:bodyPr>
          <a:lstStyle/>
          <a:p>
            <a:r>
              <a:rPr lang="en-US" sz="2200" dirty="0">
                <a:cs typeface="Calibri"/>
              </a:rPr>
              <a:t>It involve you to understand the needs of a child and to be gentle and extra care is also need to communicate with the child incase if the child might not recognize you and might find it difficult to come near you while you are nursing them. </a:t>
            </a:r>
          </a:p>
          <a:p>
            <a:r>
              <a:rPr lang="en-US" sz="2200" b="1" dirty="0">
                <a:cs typeface="Calibri"/>
              </a:rPr>
              <a:t>Smiling </a:t>
            </a:r>
            <a:r>
              <a:rPr lang="en-US" sz="2200" dirty="0">
                <a:cs typeface="Calibri"/>
              </a:rPr>
              <a:t>most of the time so the child can feel as if you are welcoming them into your environment. </a:t>
            </a:r>
          </a:p>
          <a:p>
            <a:r>
              <a:rPr lang="en-US" sz="2200" b="1" dirty="0">
                <a:cs typeface="Calibri"/>
              </a:rPr>
              <a:t>Tone of your voice </a:t>
            </a:r>
            <a:r>
              <a:rPr lang="en-US" sz="2200" dirty="0">
                <a:cs typeface="Calibri"/>
              </a:rPr>
              <a:t>need to be softer so the child can understand you.</a:t>
            </a:r>
            <a:endParaRPr lang="en-US" sz="2200" dirty="0">
              <a:ea typeface="Calibri"/>
              <a:cs typeface="Calibri"/>
            </a:endParaRPr>
          </a:p>
          <a:p>
            <a:r>
              <a:rPr lang="en-US" sz="2200" b="1" dirty="0">
                <a:cs typeface="Calibri"/>
              </a:rPr>
              <a:t>Hygiene </a:t>
            </a:r>
            <a:r>
              <a:rPr lang="en-US" sz="2200" dirty="0">
                <a:cs typeface="Calibri"/>
              </a:rPr>
              <a:t>is crucial fact in a nursing environment.  Nurses must be perfect for good hand hygiene.</a:t>
            </a:r>
          </a:p>
          <a:p>
            <a:r>
              <a:rPr lang="en-US" sz="2200" dirty="0">
                <a:cs typeface="Calibri"/>
              </a:rPr>
              <a:t>The most sufficient way to keep the spread of infection or diseases away is to wash your hands on a regular basis or use a alcohol hand gel.</a:t>
            </a:r>
          </a:p>
          <a:p>
            <a:r>
              <a:rPr lang="en-US" sz="2200" b="1" dirty="0">
                <a:cs typeface="Calibri"/>
              </a:rPr>
              <a:t>Hand hygiene</a:t>
            </a:r>
            <a:r>
              <a:rPr lang="en-US" sz="2200" dirty="0">
                <a:cs typeface="Calibri"/>
              </a:rPr>
              <a:t> is one of the most effective actions we all can take to reduce the spread of infections. Wash your hands regularly.</a:t>
            </a:r>
          </a:p>
          <a:p>
            <a:r>
              <a:rPr lang="en-US" sz="1600" dirty="0">
                <a:cs typeface="Calibri"/>
              </a:rPr>
              <a:t>(Ford, 2022) (NHS 75, 2020)</a:t>
            </a:r>
            <a:endParaRPr lang="en-US" sz="1600" dirty="0">
              <a:ea typeface="Calibri"/>
              <a:cs typeface="Calibri"/>
            </a:endParaRPr>
          </a:p>
          <a:p>
            <a:endParaRPr lang="en-US" sz="1600">
              <a:ea typeface="Calibri"/>
              <a:cs typeface="Calibri"/>
            </a:endParaRPr>
          </a:p>
        </p:txBody>
      </p:sp>
      <p:pic>
        <p:nvPicPr>
          <p:cNvPr id="4" name="Content Placeholder 3" descr="Smiling doctor examining smiling baby">
            <a:extLst>
              <a:ext uri="{FF2B5EF4-FFF2-40B4-BE49-F238E27FC236}">
                <a16:creationId xmlns:a16="http://schemas.microsoft.com/office/drawing/2014/main" id="{4992F059-DB47-4ACA-4727-690F422886E8}"/>
              </a:ext>
            </a:extLst>
          </p:cNvPr>
          <p:cNvPicPr>
            <a:picLocks noChangeAspect="1"/>
          </p:cNvPicPr>
          <p:nvPr/>
        </p:nvPicPr>
        <p:blipFill rotWithShape="1">
          <a:blip r:embed="rId2"/>
          <a:srcRect l="5031" r="28016" b="-1"/>
          <a:stretch/>
        </p:blipFill>
        <p:spPr>
          <a:xfrm>
            <a:off x="5672107" y="10"/>
            <a:ext cx="6518370"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9430112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B8C83E-D4C8-0904-ABE7-09D53B868F8A}"/>
              </a:ext>
            </a:extLst>
          </p:cNvPr>
          <p:cNvSpPr>
            <a:spLocks noGrp="1"/>
          </p:cNvSpPr>
          <p:nvPr>
            <p:ph type="title"/>
          </p:nvPr>
        </p:nvSpPr>
        <p:spPr>
          <a:xfrm>
            <a:off x="686834" y="1153572"/>
            <a:ext cx="3200400" cy="4461163"/>
          </a:xfrm>
        </p:spPr>
        <p:txBody>
          <a:bodyPr>
            <a:normAutofit/>
          </a:bodyPr>
          <a:lstStyle/>
          <a:p>
            <a:r>
              <a:rPr lang="en-US">
                <a:solidFill>
                  <a:srgbClr val="FFFFFF"/>
                </a:solidFill>
                <a:cs typeface="Calibri Light"/>
              </a:rPr>
              <a:t>10 essential qualities of nursing</a:t>
            </a:r>
          </a:p>
        </p:txBody>
      </p:sp>
      <p:sp>
        <p:nvSpPr>
          <p:cNvPr id="3" name="Content Placeholder 2">
            <a:extLst>
              <a:ext uri="{FF2B5EF4-FFF2-40B4-BE49-F238E27FC236}">
                <a16:creationId xmlns:a16="http://schemas.microsoft.com/office/drawing/2014/main" id="{F7AD116E-CCDE-3EA3-E2E2-9136A9B50E06}"/>
              </a:ext>
            </a:extLst>
          </p:cNvPr>
          <p:cNvSpPr>
            <a:spLocks noGrp="1"/>
          </p:cNvSpPr>
          <p:nvPr>
            <p:ph idx="1"/>
          </p:nvPr>
        </p:nvSpPr>
        <p:spPr>
          <a:xfrm>
            <a:off x="512048" y="424331"/>
            <a:ext cx="10841751" cy="5752632"/>
          </a:xfrm>
        </p:spPr>
        <p:txBody>
          <a:bodyPr vert="horz" lIns="91440" tIns="45720" rIns="91440" bIns="45720" rtlCol="0" anchor="ctr">
            <a:normAutofit/>
          </a:bodyPr>
          <a:lstStyle/>
          <a:p>
            <a:pPr marL="0" indent="0">
              <a:buNone/>
            </a:pPr>
            <a:r>
              <a:rPr lang="en-US" sz="2600" b="1" dirty="0">
                <a:cs typeface="Calibri"/>
              </a:rPr>
              <a:t>10 Qualities that makes a great nurse</a:t>
            </a:r>
            <a:endParaRPr lang="en-US" b="1" dirty="0">
              <a:cs typeface="Calibri"/>
            </a:endParaRPr>
          </a:p>
          <a:p>
            <a:pPr marL="0" indent="0">
              <a:buNone/>
            </a:pPr>
            <a:r>
              <a:rPr lang="en-US" sz="2600" dirty="0">
                <a:cs typeface="Calibri"/>
              </a:rPr>
              <a:t>1. High standard professionalism.</a:t>
            </a:r>
            <a:endParaRPr lang="en-US" dirty="0"/>
          </a:p>
          <a:p>
            <a:pPr marL="0" indent="0">
              <a:buNone/>
            </a:pPr>
            <a:r>
              <a:rPr lang="en-US" sz="2600" dirty="0">
                <a:cs typeface="Calibri"/>
              </a:rPr>
              <a:t>2. Exceptional communication skills.</a:t>
            </a:r>
          </a:p>
          <a:p>
            <a:pPr marL="0" indent="0">
              <a:buNone/>
            </a:pPr>
            <a:r>
              <a:rPr lang="en-US" sz="2600" dirty="0">
                <a:cs typeface="Calibri"/>
              </a:rPr>
              <a:t>3. Effective interpersonal skills.</a:t>
            </a:r>
          </a:p>
          <a:p>
            <a:pPr marL="0" indent="0">
              <a:buNone/>
            </a:pPr>
            <a:r>
              <a:rPr lang="en-US" sz="2600" dirty="0">
                <a:cs typeface="Calibri"/>
              </a:rPr>
              <a:t>4. Empathetic Disposition.</a:t>
            </a:r>
          </a:p>
          <a:p>
            <a:pPr marL="0" indent="0">
              <a:buNone/>
            </a:pPr>
            <a:r>
              <a:rPr lang="en-US" sz="2600" dirty="0">
                <a:cs typeface="Calibri"/>
              </a:rPr>
              <a:t>5. Action oriented.</a:t>
            </a:r>
          </a:p>
          <a:p>
            <a:pPr marL="0" indent="0">
              <a:buNone/>
            </a:pPr>
            <a:r>
              <a:rPr lang="en-US" sz="2600" dirty="0">
                <a:cs typeface="Calibri"/>
              </a:rPr>
              <a:t>6. Sense of Humor.</a:t>
            </a:r>
          </a:p>
          <a:p>
            <a:pPr marL="0" indent="0">
              <a:buNone/>
            </a:pPr>
            <a:r>
              <a:rPr lang="en-US" sz="2600" dirty="0">
                <a:cs typeface="Calibri"/>
              </a:rPr>
              <a:t>7. Solid Stamina.</a:t>
            </a:r>
          </a:p>
          <a:p>
            <a:pPr marL="0" indent="0">
              <a:buNone/>
            </a:pPr>
            <a:r>
              <a:rPr lang="en-US" sz="2600" dirty="0">
                <a:cs typeface="Calibri"/>
              </a:rPr>
              <a:t>8. Quick problem-solving ability.</a:t>
            </a:r>
          </a:p>
          <a:p>
            <a:pPr marL="0" indent="0">
              <a:buNone/>
            </a:pPr>
            <a:r>
              <a:rPr lang="en-US" sz="2600" dirty="0">
                <a:cs typeface="Calibri"/>
              </a:rPr>
              <a:t>9. Attention to details.</a:t>
            </a:r>
          </a:p>
          <a:p>
            <a:pPr marL="0" indent="0">
              <a:buNone/>
            </a:pPr>
            <a:r>
              <a:rPr lang="en-US" sz="2600" dirty="0">
                <a:cs typeface="Calibri"/>
              </a:rPr>
              <a:t>10. Never ending diligence.</a:t>
            </a:r>
          </a:p>
          <a:p>
            <a:pPr marL="0" indent="0">
              <a:buNone/>
            </a:pPr>
            <a:r>
              <a:rPr lang="en-US" sz="1600" dirty="0">
                <a:cs typeface="Calibri"/>
              </a:rPr>
              <a:t>(Minority Nurses, 2016)</a:t>
            </a:r>
            <a:endParaRPr lang="en-US" sz="1600" dirty="0">
              <a:ea typeface="Calibri"/>
              <a:cs typeface="Calibri"/>
            </a:endParaRPr>
          </a:p>
        </p:txBody>
      </p:sp>
      <p:pic>
        <p:nvPicPr>
          <p:cNvPr id="4" name="Picture 3" descr="Child receiving injection">
            <a:extLst>
              <a:ext uri="{FF2B5EF4-FFF2-40B4-BE49-F238E27FC236}">
                <a16:creationId xmlns:a16="http://schemas.microsoft.com/office/drawing/2014/main" id="{FC492F2C-DD97-BE5A-5F30-321DE1CE0F2E}"/>
              </a:ext>
            </a:extLst>
          </p:cNvPr>
          <p:cNvPicPr>
            <a:picLocks noChangeAspect="1"/>
          </p:cNvPicPr>
          <p:nvPr/>
        </p:nvPicPr>
        <p:blipFill>
          <a:blip r:embed="rId2"/>
          <a:stretch>
            <a:fillRect/>
          </a:stretch>
        </p:blipFill>
        <p:spPr>
          <a:xfrm>
            <a:off x="6782873" y="939085"/>
            <a:ext cx="4346619" cy="4969099"/>
          </a:xfrm>
          <a:prstGeom prst="rect">
            <a:avLst/>
          </a:prstGeom>
        </p:spPr>
      </p:pic>
    </p:spTree>
    <p:extLst>
      <p:ext uri="{BB962C8B-B14F-4D97-AF65-F5344CB8AC3E}">
        <p14:creationId xmlns:p14="http://schemas.microsoft.com/office/powerpoint/2010/main" val="18733470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ED0898-2735-AA01-60A2-1F705547F73A}"/>
              </a:ext>
            </a:extLst>
          </p:cNvPr>
          <p:cNvSpPr>
            <a:spLocks noGrp="1"/>
          </p:cNvSpPr>
          <p:nvPr>
            <p:ph type="title"/>
          </p:nvPr>
        </p:nvSpPr>
        <p:spPr>
          <a:xfrm>
            <a:off x="466722" y="586855"/>
            <a:ext cx="3201366" cy="3387497"/>
          </a:xfrm>
        </p:spPr>
        <p:txBody>
          <a:bodyPr anchor="b">
            <a:normAutofit/>
          </a:bodyPr>
          <a:lstStyle/>
          <a:p>
            <a:pPr algn="r"/>
            <a:r>
              <a:rPr lang="en-US" sz="3700">
                <a:solidFill>
                  <a:srgbClr val="FFFFFF"/>
                </a:solidFill>
                <a:cs typeface="Calibri Light"/>
              </a:rPr>
              <a:t>Communication skills in nursing:</a:t>
            </a:r>
            <a:endParaRPr lang="en-US" sz="3700">
              <a:solidFill>
                <a:srgbClr val="FFFFFF"/>
              </a:solidFill>
            </a:endParaRPr>
          </a:p>
        </p:txBody>
      </p:sp>
      <p:sp>
        <p:nvSpPr>
          <p:cNvPr id="3" name="Content Placeholder 2">
            <a:extLst>
              <a:ext uri="{FF2B5EF4-FFF2-40B4-BE49-F238E27FC236}">
                <a16:creationId xmlns:a16="http://schemas.microsoft.com/office/drawing/2014/main" id="{688A4F05-36CC-3FFB-B773-5100B6142F89}"/>
              </a:ext>
            </a:extLst>
          </p:cNvPr>
          <p:cNvSpPr>
            <a:spLocks noGrp="1"/>
          </p:cNvSpPr>
          <p:nvPr>
            <p:ph idx="1"/>
          </p:nvPr>
        </p:nvSpPr>
        <p:spPr>
          <a:xfrm>
            <a:off x="4012292" y="186102"/>
            <a:ext cx="7903131" cy="6349236"/>
          </a:xfrm>
        </p:spPr>
        <p:txBody>
          <a:bodyPr vert="horz" lIns="91440" tIns="45720" rIns="91440" bIns="45720" rtlCol="0" anchor="ctr">
            <a:normAutofit fontScale="85000" lnSpcReduction="20000"/>
          </a:bodyPr>
          <a:lstStyle/>
          <a:p>
            <a:pPr marL="0" indent="0">
              <a:buNone/>
            </a:pPr>
            <a:r>
              <a:rPr lang="en-US" sz="2000" b="1" dirty="0">
                <a:cs typeface="Calibri"/>
              </a:rPr>
              <a:t>Why are communication skills important for nursing? </a:t>
            </a:r>
            <a:endParaRPr lang="en-US" sz="2000" dirty="0">
              <a:cs typeface="Calibri"/>
            </a:endParaRPr>
          </a:p>
          <a:p>
            <a:pPr marL="0" indent="0">
              <a:buNone/>
            </a:pPr>
            <a:r>
              <a:rPr lang="en-US" sz="2000" b="1" dirty="0">
                <a:cs typeface="Calibri"/>
              </a:rPr>
              <a:t>It help advance your career. Build connection with patients and others.</a:t>
            </a:r>
            <a:endParaRPr lang="en-US" b="1">
              <a:cs typeface="Calibri"/>
            </a:endParaRPr>
          </a:p>
          <a:p>
            <a:pPr marL="0" indent="0">
              <a:buNone/>
            </a:pPr>
            <a:r>
              <a:rPr lang="en-US" sz="2000" dirty="0">
                <a:cs typeface="Calibri"/>
              </a:rPr>
              <a:t>It grants you to express yourself clearly and freely. </a:t>
            </a:r>
          </a:p>
          <a:p>
            <a:pPr marL="0" indent="0">
              <a:buNone/>
            </a:pPr>
            <a:r>
              <a:rPr lang="en-US" sz="2000" dirty="0">
                <a:cs typeface="Calibri"/>
              </a:rPr>
              <a:t>Effective communication skills empowers you to build positive relationships, collaborate effectively with individuals, resolve battles, and convey messages with impact. </a:t>
            </a:r>
            <a:endParaRPr lang="en-US" dirty="0">
              <a:cs typeface="Calibri"/>
            </a:endParaRPr>
          </a:p>
          <a:p>
            <a:pPr marL="0" indent="0">
              <a:buNone/>
            </a:pPr>
            <a:r>
              <a:rPr lang="en-US" sz="2000" dirty="0">
                <a:cs typeface="Calibri"/>
              </a:rPr>
              <a:t>While you might think good communication is about talking and listening, there is more to it than that.  It's about facial expression to the tone of your voice in communication. </a:t>
            </a:r>
            <a:endParaRPr lang="en-US" dirty="0">
              <a:cs typeface="Calibri"/>
            </a:endParaRPr>
          </a:p>
          <a:p>
            <a:pPr marL="0" indent="0">
              <a:buNone/>
            </a:pPr>
            <a:r>
              <a:rPr lang="en-US" sz="2000" dirty="0">
                <a:cs typeface="Calibri"/>
              </a:rPr>
              <a:t>It also Provide high quality care by analyzing a patient's response to treatment and identifying special needs.</a:t>
            </a:r>
          </a:p>
          <a:p>
            <a:pPr marL="0" indent="0">
              <a:buNone/>
            </a:pPr>
            <a:r>
              <a:rPr lang="en-US" sz="2000" dirty="0">
                <a:cs typeface="Calibri"/>
              </a:rPr>
              <a:t>Communication skills are techniques used to exchange information, ideas, and feelings effectively.</a:t>
            </a:r>
            <a:endParaRPr lang="en-US" dirty="0"/>
          </a:p>
          <a:p>
            <a:pPr marL="0" indent="0">
              <a:buNone/>
            </a:pPr>
            <a:r>
              <a:rPr lang="en-US" sz="2000" dirty="0">
                <a:cs typeface="Calibri"/>
              </a:rPr>
              <a:t> </a:t>
            </a:r>
            <a:r>
              <a:rPr lang="en-US" sz="2000" b="1" dirty="0">
                <a:cs typeface="Calibri"/>
              </a:rPr>
              <a:t>Encourages active listening and open mindedness. </a:t>
            </a:r>
          </a:p>
          <a:p>
            <a:pPr marL="0" indent="0">
              <a:buNone/>
            </a:pPr>
            <a:r>
              <a:rPr lang="en-US" sz="2000" dirty="0">
                <a:cs typeface="Calibri"/>
              </a:rPr>
              <a:t>Communication skill in nursing environment includes a mix of </a:t>
            </a:r>
            <a:r>
              <a:rPr lang="en-US" sz="2000" b="1" dirty="0">
                <a:cs typeface="Calibri"/>
              </a:rPr>
              <a:t>verbal and non-verbal</a:t>
            </a:r>
            <a:r>
              <a:rPr lang="en-US" sz="2000" dirty="0">
                <a:cs typeface="Calibri"/>
              </a:rPr>
              <a:t> abilities. They are an essential part of developing confident relationships.</a:t>
            </a:r>
          </a:p>
          <a:p>
            <a:pPr marL="0" indent="0">
              <a:buNone/>
            </a:pPr>
            <a:r>
              <a:rPr lang="en-US" sz="2000" dirty="0">
                <a:cs typeface="Calibri"/>
              </a:rPr>
              <a:t>Communication skills are important in nursing as they help to ensure patient safety  by reducing errors and misconception.</a:t>
            </a:r>
          </a:p>
          <a:p>
            <a:pPr marL="0" indent="0">
              <a:buNone/>
            </a:pPr>
            <a:r>
              <a:rPr lang="en-US" sz="2000" b="1" dirty="0">
                <a:cs typeface="Calibri"/>
              </a:rPr>
              <a:t>Written communication skills</a:t>
            </a:r>
            <a:r>
              <a:rPr lang="en-US" sz="2000" dirty="0">
                <a:cs typeface="Calibri"/>
              </a:rPr>
              <a:t> is vital in nursing as the co-workers understand your work. </a:t>
            </a:r>
          </a:p>
          <a:p>
            <a:pPr marL="0" indent="0">
              <a:buNone/>
            </a:pPr>
            <a:r>
              <a:rPr lang="en-US" sz="2000" b="1" dirty="0">
                <a:cs typeface="Calibri"/>
              </a:rPr>
              <a:t>Visual communication </a:t>
            </a:r>
            <a:r>
              <a:rPr lang="en-US" sz="2000" dirty="0">
                <a:cs typeface="Calibri"/>
              </a:rPr>
              <a:t>means using images, graphs charts and other non-written means to share information.</a:t>
            </a:r>
          </a:p>
          <a:p>
            <a:pPr marL="0" indent="0">
              <a:buNone/>
            </a:pPr>
            <a:r>
              <a:rPr lang="en-US" sz="2000" b="1" dirty="0">
                <a:cs typeface="Calibri"/>
              </a:rPr>
              <a:t>It allows you to express yourself clearly and actively</a:t>
            </a:r>
            <a:r>
              <a:rPr lang="en-US" sz="2000" dirty="0">
                <a:cs typeface="Calibri"/>
              </a:rPr>
              <a:t>. </a:t>
            </a:r>
            <a:endParaRPr lang="en-US" dirty="0"/>
          </a:p>
          <a:p>
            <a:pPr marL="0" indent="0">
              <a:buNone/>
            </a:pPr>
            <a:endParaRPr lang="en-US" sz="1400" dirty="0">
              <a:cs typeface="Calibri"/>
            </a:endParaRPr>
          </a:p>
          <a:p>
            <a:pPr marL="0" indent="0">
              <a:buNone/>
            </a:pPr>
            <a:r>
              <a:rPr lang="en-US" sz="1400" dirty="0">
                <a:cs typeface="Calibri"/>
              </a:rPr>
              <a:t>(Coursera, 2023) (Hart, 2023).</a:t>
            </a:r>
            <a:endParaRPr lang="en-US" dirty="0"/>
          </a:p>
        </p:txBody>
      </p:sp>
      <p:pic>
        <p:nvPicPr>
          <p:cNvPr id="4" name="Picture 3" descr="Child holding dandelion">
            <a:extLst>
              <a:ext uri="{FF2B5EF4-FFF2-40B4-BE49-F238E27FC236}">
                <a16:creationId xmlns:a16="http://schemas.microsoft.com/office/drawing/2014/main" id="{717DB3C8-D28C-1AF5-3781-BD1A77E7A81D}"/>
              </a:ext>
            </a:extLst>
          </p:cNvPr>
          <p:cNvPicPr>
            <a:picLocks noChangeAspect="1"/>
          </p:cNvPicPr>
          <p:nvPr/>
        </p:nvPicPr>
        <p:blipFill>
          <a:blip r:embed="rId2"/>
          <a:stretch>
            <a:fillRect/>
          </a:stretch>
        </p:blipFill>
        <p:spPr>
          <a:xfrm>
            <a:off x="470648" y="1704857"/>
            <a:ext cx="3260911" cy="3537933"/>
          </a:xfrm>
          <a:prstGeom prst="rect">
            <a:avLst/>
          </a:prstGeom>
        </p:spPr>
      </p:pic>
    </p:spTree>
    <p:extLst>
      <p:ext uri="{BB962C8B-B14F-4D97-AF65-F5344CB8AC3E}">
        <p14:creationId xmlns:p14="http://schemas.microsoft.com/office/powerpoint/2010/main" val="14089517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65EE12-357A-C80D-66DF-4D6F60D3FE95}"/>
              </a:ext>
            </a:extLst>
          </p:cNvPr>
          <p:cNvSpPr>
            <a:spLocks noGrp="1"/>
          </p:cNvSpPr>
          <p:nvPr>
            <p:ph type="title"/>
          </p:nvPr>
        </p:nvSpPr>
        <p:spPr>
          <a:xfrm>
            <a:off x="267093" y="237300"/>
            <a:ext cx="7879538" cy="6024311"/>
          </a:xfrm>
        </p:spPr>
        <p:txBody>
          <a:bodyPr vert="horz" lIns="91440" tIns="45720" rIns="91440" bIns="45720" rtlCol="0" anchor="b">
            <a:noAutofit/>
          </a:bodyPr>
          <a:lstStyle/>
          <a:p>
            <a:pPr algn="just"/>
            <a:r>
              <a:rPr lang="en-US" sz="2800" b="1" u="sng" dirty="0">
                <a:cs typeface="Calibri Light"/>
              </a:rPr>
              <a:t>Why Empathy is crucial in nursing</a:t>
            </a:r>
            <a:r>
              <a:rPr lang="en-US" sz="2800" b="1" dirty="0">
                <a:cs typeface="Calibri Light"/>
              </a:rPr>
              <a:t>?</a:t>
            </a:r>
            <a:br>
              <a:rPr lang="en-US" sz="2800" b="1" dirty="0">
                <a:cs typeface="Calibri Light"/>
              </a:rPr>
            </a:br>
            <a:br>
              <a:rPr lang="en-US" sz="2800" dirty="0">
                <a:cs typeface="Calibri Light"/>
              </a:rPr>
            </a:br>
            <a:r>
              <a:rPr lang="en-US" sz="2800" b="1" dirty="0">
                <a:cs typeface="Calibri Light"/>
              </a:rPr>
              <a:t>When patient's are undergoing any sort of treatment they feel anxious, overwhelmed and  terrified by the process. </a:t>
            </a:r>
            <a:br>
              <a:rPr lang="en-US" sz="2800" b="1" dirty="0">
                <a:cs typeface="Calibri Light"/>
              </a:rPr>
            </a:br>
            <a:br>
              <a:rPr lang="en-US" sz="2800" b="1" dirty="0">
                <a:cs typeface="Calibri Light"/>
              </a:rPr>
            </a:br>
            <a:r>
              <a:rPr lang="en-US" sz="2800" b="1" dirty="0">
                <a:cs typeface="Calibri Light"/>
              </a:rPr>
              <a:t>In some situation's the progress is bleak, which may have a negative affect on the patient's emotion's and their mentality.</a:t>
            </a:r>
            <a:br>
              <a:rPr lang="en-US" dirty="0"/>
            </a:br>
            <a:br>
              <a:rPr lang="en-US" sz="2800" b="1" dirty="0">
                <a:cs typeface="Calibri Light"/>
              </a:rPr>
            </a:br>
            <a:r>
              <a:rPr lang="en-US" sz="2800" b="1" dirty="0">
                <a:cs typeface="Calibri Light"/>
              </a:rPr>
              <a:t> Nurses have the knowledge to know that empathetic care can help ease suffering while a patient fights an aggressive disease, who also goes through a complicated surgery or goes through a long recovery.</a:t>
            </a:r>
            <a:br>
              <a:rPr lang="en-US" sz="2800" b="1" dirty="0">
                <a:cs typeface="Calibri Light"/>
              </a:rPr>
            </a:br>
            <a:r>
              <a:rPr lang="en-US" sz="1600" dirty="0">
                <a:cs typeface="Calibri Light"/>
              </a:rPr>
              <a:t>(Texas A &amp; M International University, 2019)</a:t>
            </a:r>
            <a:endParaRPr lang="en-US" sz="1600" dirty="0">
              <a:ea typeface="Calibri Light"/>
              <a:cs typeface="Calibri Light" panose="020F0302020204030204"/>
            </a:endParaRPr>
          </a:p>
        </p:txBody>
      </p:sp>
      <p:sp>
        <p:nvSpPr>
          <p:cNvPr id="3" name="Content Placeholder 2">
            <a:extLst>
              <a:ext uri="{FF2B5EF4-FFF2-40B4-BE49-F238E27FC236}">
                <a16:creationId xmlns:a16="http://schemas.microsoft.com/office/drawing/2014/main" id="{2B162D84-24BE-4157-19A1-E69731C63531}"/>
              </a:ext>
            </a:extLst>
          </p:cNvPr>
          <p:cNvSpPr>
            <a:spLocks noGrp="1"/>
          </p:cNvSpPr>
          <p:nvPr>
            <p:ph idx="1"/>
          </p:nvPr>
        </p:nvSpPr>
        <p:spPr>
          <a:xfrm>
            <a:off x="876692" y="2533476"/>
            <a:ext cx="4355265" cy="3447832"/>
          </a:xfrm>
        </p:spPr>
        <p:txBody>
          <a:bodyPr vert="horz" lIns="91440" tIns="45720" rIns="91440" bIns="45720" rtlCol="0" anchor="t">
            <a:normAutofit/>
          </a:bodyPr>
          <a:lstStyle/>
          <a:p>
            <a:endParaRPr lang="en-US" sz="2000"/>
          </a:p>
          <a:p>
            <a:endParaRPr lang="en-US" sz="2000">
              <a:cs typeface="Calibri"/>
            </a:endParaRPr>
          </a:p>
          <a:p>
            <a:endParaRPr lang="en-US" sz="2000">
              <a:cs typeface="Calibri"/>
            </a:endParaRPr>
          </a:p>
          <a:p>
            <a:endParaRPr lang="en-US" sz="2000">
              <a:cs typeface="Calibri"/>
            </a:endParaRPr>
          </a:p>
        </p:txBody>
      </p:sp>
      <p:pic>
        <p:nvPicPr>
          <p:cNvPr id="6" name="Picture 5" descr="Taking a child's blood pressure">
            <a:extLst>
              <a:ext uri="{FF2B5EF4-FFF2-40B4-BE49-F238E27FC236}">
                <a16:creationId xmlns:a16="http://schemas.microsoft.com/office/drawing/2014/main" id="{BDCA8474-97C4-E58F-26B2-D4110FE509D5}"/>
              </a:ext>
            </a:extLst>
          </p:cNvPr>
          <p:cNvPicPr>
            <a:picLocks noChangeAspect="1"/>
          </p:cNvPicPr>
          <p:nvPr/>
        </p:nvPicPr>
        <p:blipFill>
          <a:blip r:embed="rId2"/>
          <a:stretch>
            <a:fillRect/>
          </a:stretch>
        </p:blipFill>
        <p:spPr>
          <a:xfrm>
            <a:off x="8344597" y="59664"/>
            <a:ext cx="3847403" cy="6449439"/>
          </a:xfrm>
          <a:prstGeom prst="rect">
            <a:avLst/>
          </a:prstGeom>
        </p:spPr>
      </p:pic>
    </p:spTree>
    <p:extLst>
      <p:ext uri="{BB962C8B-B14F-4D97-AF65-F5344CB8AC3E}">
        <p14:creationId xmlns:p14="http://schemas.microsoft.com/office/powerpoint/2010/main" val="864967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DB258B-304C-3098-7905-608873621D46}"/>
              </a:ext>
            </a:extLst>
          </p:cNvPr>
          <p:cNvSpPr>
            <a:spLocks noGrp="1"/>
          </p:cNvSpPr>
          <p:nvPr>
            <p:ph type="title"/>
          </p:nvPr>
        </p:nvSpPr>
        <p:spPr>
          <a:xfrm>
            <a:off x="838200" y="365125"/>
            <a:ext cx="10515600" cy="864071"/>
          </a:xfrm>
        </p:spPr>
        <p:txBody>
          <a:bodyPr/>
          <a:lstStyle/>
          <a:p>
            <a:r>
              <a:rPr lang="en-US">
                <a:cs typeface="Calibri Light"/>
              </a:rPr>
              <a:t>Empathy </a:t>
            </a:r>
            <a:endParaRPr lang="en-US"/>
          </a:p>
        </p:txBody>
      </p:sp>
      <p:sp>
        <p:nvSpPr>
          <p:cNvPr id="3" name="Content Placeholder 2">
            <a:extLst>
              <a:ext uri="{FF2B5EF4-FFF2-40B4-BE49-F238E27FC236}">
                <a16:creationId xmlns:a16="http://schemas.microsoft.com/office/drawing/2014/main" id="{D4698C9A-2CE4-D354-D63D-D1A66A1A0BB0}"/>
              </a:ext>
            </a:extLst>
          </p:cNvPr>
          <p:cNvSpPr>
            <a:spLocks noGrp="1"/>
          </p:cNvSpPr>
          <p:nvPr>
            <p:ph idx="1"/>
          </p:nvPr>
        </p:nvSpPr>
        <p:spPr>
          <a:xfrm>
            <a:off x="838200" y="1192414"/>
            <a:ext cx="10515600" cy="4984549"/>
          </a:xfrm>
        </p:spPr>
        <p:txBody>
          <a:bodyPr vert="horz" lIns="91440" tIns="45720" rIns="91440" bIns="45720" rtlCol="0" anchor="t">
            <a:normAutofit/>
          </a:bodyPr>
          <a:lstStyle/>
          <a:p>
            <a:r>
              <a:rPr lang="en-US">
                <a:cs typeface="Calibri"/>
              </a:rPr>
              <a:t>Why is empathy important in nursing?</a:t>
            </a:r>
          </a:p>
          <a:p>
            <a:r>
              <a:rPr lang="en-US">
                <a:cs typeface="Calibri"/>
              </a:rPr>
              <a:t>Empathy is very important in nursing as it helps nurses build a trusting connection with those in their care. This strengthens communications so that nurses can gain an understanding of how the patent is coping and how they are dealing with their feelings.</a:t>
            </a:r>
          </a:p>
          <a:p>
            <a:r>
              <a:rPr lang="en-US">
                <a:cs typeface="Calibri"/>
              </a:rPr>
              <a:t>Empathy benefits patients in different way as it can provide a trusting bond between the nurses and patients. It can improve the patient's outcome.</a:t>
            </a:r>
          </a:p>
        </p:txBody>
      </p:sp>
      <p:pic>
        <p:nvPicPr>
          <p:cNvPr id="4" name="Picture 3" descr="Cute laughing baby">
            <a:extLst>
              <a:ext uri="{FF2B5EF4-FFF2-40B4-BE49-F238E27FC236}">
                <a16:creationId xmlns:a16="http://schemas.microsoft.com/office/drawing/2014/main" id="{FFF51AED-911B-0931-3031-AE493AD35D43}"/>
              </a:ext>
            </a:extLst>
          </p:cNvPr>
          <p:cNvPicPr>
            <a:picLocks noChangeAspect="1"/>
          </p:cNvPicPr>
          <p:nvPr/>
        </p:nvPicPr>
        <p:blipFill>
          <a:blip r:embed="rId2"/>
          <a:stretch>
            <a:fillRect/>
          </a:stretch>
        </p:blipFill>
        <p:spPr>
          <a:xfrm>
            <a:off x="3051228" y="4467883"/>
            <a:ext cx="8569272" cy="2237287"/>
          </a:xfrm>
          <a:prstGeom prst="rect">
            <a:avLst/>
          </a:prstGeom>
        </p:spPr>
      </p:pic>
    </p:spTree>
    <p:extLst>
      <p:ext uri="{BB962C8B-B14F-4D97-AF65-F5344CB8AC3E}">
        <p14:creationId xmlns:p14="http://schemas.microsoft.com/office/powerpoint/2010/main" val="389512060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useBgFill="1">
        <p:nvSpPr>
          <p:cNvPr id="44" name="Rectangle 43">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7AA787B-1645-4628-1547-9BF3FFD16932}"/>
              </a:ext>
            </a:extLst>
          </p:cNvPr>
          <p:cNvSpPr>
            <a:spLocks noGrp="1"/>
          </p:cNvSpPr>
          <p:nvPr>
            <p:ph type="title"/>
          </p:nvPr>
        </p:nvSpPr>
        <p:spPr>
          <a:xfrm>
            <a:off x="572493" y="238539"/>
            <a:ext cx="11018520" cy="1434415"/>
          </a:xfrm>
        </p:spPr>
        <p:txBody>
          <a:bodyPr anchor="b">
            <a:normAutofit/>
          </a:bodyPr>
          <a:lstStyle/>
          <a:p>
            <a:r>
              <a:rPr lang="en-US" sz="5400">
                <a:cs typeface="Calibri Light"/>
              </a:rPr>
              <a:t>Aims of nursing:</a:t>
            </a:r>
          </a:p>
        </p:txBody>
      </p:sp>
      <p:sp>
        <p:nvSpPr>
          <p:cNvPr id="45"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499811A-AD0D-7783-8A3C-A78D85262CD4}"/>
              </a:ext>
            </a:extLst>
          </p:cNvPr>
          <p:cNvSpPr>
            <a:spLocks noGrp="1"/>
          </p:cNvSpPr>
          <p:nvPr>
            <p:ph idx="1"/>
          </p:nvPr>
        </p:nvSpPr>
        <p:spPr>
          <a:xfrm>
            <a:off x="150305" y="1762399"/>
            <a:ext cx="7351982" cy="4901764"/>
          </a:xfrm>
        </p:spPr>
        <p:txBody>
          <a:bodyPr vert="horz" lIns="91440" tIns="45720" rIns="91440" bIns="45720" rtlCol="0" anchor="t">
            <a:noAutofit/>
          </a:bodyPr>
          <a:lstStyle/>
          <a:p>
            <a:pPr marL="0" indent="0">
              <a:buNone/>
            </a:pPr>
            <a:r>
              <a:rPr lang="en-US" sz="1200" dirty="0">
                <a:cs typeface="Calibri"/>
              </a:rPr>
              <a:t>To provide person-centered care for people with all ages.</a:t>
            </a:r>
          </a:p>
          <a:p>
            <a:pPr marL="0" indent="0">
              <a:buNone/>
            </a:pPr>
            <a:r>
              <a:rPr lang="en-US" sz="1200" dirty="0">
                <a:cs typeface="Calibri"/>
              </a:rPr>
              <a:t>Active listening to children and their families or careers.  </a:t>
            </a:r>
          </a:p>
          <a:p>
            <a:pPr marL="0" indent="0">
              <a:buNone/>
            </a:pPr>
            <a:r>
              <a:rPr lang="en-US" sz="1200" dirty="0">
                <a:cs typeface="Calibri"/>
              </a:rPr>
              <a:t>Needs to be Empathetic with patients and others.</a:t>
            </a:r>
          </a:p>
          <a:p>
            <a:pPr marL="0" indent="0">
              <a:buNone/>
            </a:pPr>
            <a:r>
              <a:rPr lang="en-US" sz="1200" dirty="0">
                <a:cs typeface="Calibri"/>
              </a:rPr>
              <a:t>Promote healthcare.</a:t>
            </a:r>
          </a:p>
          <a:p>
            <a:pPr marL="0" indent="0">
              <a:buNone/>
            </a:pPr>
            <a:r>
              <a:rPr lang="en-US" sz="1200" dirty="0">
                <a:cs typeface="Calibri"/>
              </a:rPr>
              <a:t>Speak clearly to families  so they can understand  what you are explaining.</a:t>
            </a:r>
            <a:endParaRPr lang="en-US" sz="1200">
              <a:ea typeface="Calibri"/>
              <a:cs typeface="Calibri"/>
            </a:endParaRPr>
          </a:p>
          <a:p>
            <a:pPr marL="0" indent="0">
              <a:buNone/>
            </a:pPr>
            <a:r>
              <a:rPr lang="en-US" sz="1200" dirty="0">
                <a:cs typeface="Calibri" panose="020F0502020204030204"/>
              </a:rPr>
              <a:t>To educate further in nursing studies so the nurses can have the ability to use more sources.</a:t>
            </a:r>
          </a:p>
          <a:p>
            <a:pPr marL="0" indent="0">
              <a:buNone/>
            </a:pPr>
            <a:r>
              <a:rPr lang="en-US" sz="1200" dirty="0">
                <a:cs typeface="Calibri" panose="020F0502020204030204"/>
              </a:rPr>
              <a:t>Good communication skills to understand the needs of a patient. </a:t>
            </a:r>
          </a:p>
          <a:p>
            <a:pPr marL="0" indent="0">
              <a:buNone/>
            </a:pPr>
            <a:r>
              <a:rPr lang="en-US" sz="1200" dirty="0">
                <a:cs typeface="Calibri" panose="020F0502020204030204"/>
              </a:rPr>
              <a:t>To help the nurses have the ability to coordinate with the members the health team in the prevention of diseases, promotions of health and the rehabilitation of the sick.</a:t>
            </a:r>
          </a:p>
          <a:p>
            <a:pPr marL="0" indent="0">
              <a:buNone/>
            </a:pPr>
            <a:r>
              <a:rPr lang="en-US" sz="1200" dirty="0">
                <a:cs typeface="Calibri" panose="020F0502020204030204"/>
              </a:rPr>
              <a:t>To prepare nurse to keep pace with latest professional and technological developments and use these for providing nursing care service. </a:t>
            </a:r>
          </a:p>
          <a:p>
            <a:pPr marL="0" indent="0">
              <a:buNone/>
            </a:pPr>
            <a:r>
              <a:rPr lang="en-US" sz="1200" dirty="0">
                <a:cs typeface="Calibri" panose="020F0502020204030204"/>
              </a:rPr>
              <a:t>Demonstrate independence in identifying problems and determining solutions in the clinic environment. </a:t>
            </a:r>
          </a:p>
          <a:p>
            <a:pPr marL="0" indent="0">
              <a:buNone/>
            </a:pPr>
            <a:r>
              <a:rPr lang="en-US" sz="1200" dirty="0">
                <a:cs typeface="Calibri" panose="020F0502020204030204"/>
              </a:rPr>
              <a:t>Setting achievable goals</a:t>
            </a:r>
          </a:p>
          <a:p>
            <a:pPr marL="0" indent="0">
              <a:buNone/>
            </a:pPr>
            <a:r>
              <a:rPr lang="en-US" sz="1200" dirty="0">
                <a:cs typeface="Calibri" panose="020F0502020204030204"/>
              </a:rPr>
              <a:t>Perform evidence based nursing practice in order to improve the quality of patients care. </a:t>
            </a:r>
          </a:p>
          <a:p>
            <a:pPr marL="0" indent="0">
              <a:buNone/>
            </a:pPr>
            <a:r>
              <a:rPr lang="en-US" sz="1200" dirty="0">
                <a:cs typeface="Calibri" panose="020F0502020204030204"/>
              </a:rPr>
              <a:t>Respect the role of the families.</a:t>
            </a:r>
          </a:p>
          <a:p>
            <a:pPr marL="0" indent="0">
              <a:buNone/>
            </a:pPr>
            <a:r>
              <a:rPr lang="en-US" sz="1200" dirty="0">
                <a:cs typeface="Calibri" panose="020F0502020204030204"/>
              </a:rPr>
              <a:t>Minimize the impact of the child's unique condition.</a:t>
            </a:r>
          </a:p>
          <a:p>
            <a:pPr marL="0" indent="0">
              <a:buNone/>
            </a:pPr>
            <a:r>
              <a:rPr lang="en-US" sz="1200" dirty="0">
                <a:cs typeface="Calibri" panose="020F0502020204030204"/>
              </a:rPr>
              <a:t>(Mary college of nursing  </a:t>
            </a:r>
            <a:r>
              <a:rPr lang="en-US" sz="1200" err="1">
                <a:cs typeface="Calibri" panose="020F0502020204030204"/>
              </a:rPr>
              <a:t>Ganaur</a:t>
            </a:r>
            <a:r>
              <a:rPr lang="en-US" sz="1200" dirty="0">
                <a:cs typeface="Calibri" panose="020F0502020204030204"/>
              </a:rPr>
              <a:t>, 2023).</a:t>
            </a:r>
          </a:p>
        </p:txBody>
      </p:sp>
      <p:pic>
        <p:nvPicPr>
          <p:cNvPr id="4" name="Picture 3" descr="Smiling medical staff">
            <a:extLst>
              <a:ext uri="{FF2B5EF4-FFF2-40B4-BE49-F238E27FC236}">
                <a16:creationId xmlns:a16="http://schemas.microsoft.com/office/drawing/2014/main" id="{6833AA87-9EAA-1C17-0122-8FF163503301}"/>
              </a:ext>
            </a:extLst>
          </p:cNvPr>
          <p:cNvPicPr>
            <a:picLocks noChangeAspect="1"/>
          </p:cNvPicPr>
          <p:nvPr/>
        </p:nvPicPr>
        <p:blipFill rotWithShape="1">
          <a:blip r:embed="rId2"/>
          <a:srcRect l="21291" r="14493" b="2"/>
          <a:stretch/>
        </p:blipFill>
        <p:spPr>
          <a:xfrm>
            <a:off x="7675658" y="2093976"/>
            <a:ext cx="3941064" cy="4096512"/>
          </a:xfrm>
          <a:prstGeom prst="rect">
            <a:avLst/>
          </a:prstGeom>
        </p:spPr>
      </p:pic>
    </p:spTree>
    <p:extLst>
      <p:ext uri="{BB962C8B-B14F-4D97-AF65-F5344CB8AC3E}">
        <p14:creationId xmlns:p14="http://schemas.microsoft.com/office/powerpoint/2010/main" val="34041627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43" name="Picture 142" descr="Young Nurse Free Stock Photo - Public Domain Pictures">
            <a:extLst>
              <a:ext uri="{FF2B5EF4-FFF2-40B4-BE49-F238E27FC236}">
                <a16:creationId xmlns:a16="http://schemas.microsoft.com/office/drawing/2014/main" id="{FD7F875D-6A2B-C089-4991-122BA4850BC7}"/>
              </a:ext>
            </a:extLst>
          </p:cNvPr>
          <p:cNvPicPr>
            <a:picLocks noChangeAspect="1"/>
          </p:cNvPicPr>
          <p:nvPr/>
        </p:nvPicPr>
        <p:blipFill rotWithShape="1">
          <a:blip r:embed="rId2"/>
          <a:srcRect b="810"/>
          <a:stretch/>
        </p:blipFill>
        <p:spPr>
          <a:xfrm>
            <a:off x="-1" y="-2"/>
            <a:ext cx="4513728" cy="6858002"/>
          </a:xfrm>
          <a:prstGeom prst="rect">
            <a:avLst/>
          </a:prstGeom>
        </p:spPr>
      </p:pic>
      <p:sp>
        <p:nvSpPr>
          <p:cNvPr id="2" name="Title 1">
            <a:extLst>
              <a:ext uri="{FF2B5EF4-FFF2-40B4-BE49-F238E27FC236}">
                <a16:creationId xmlns:a16="http://schemas.microsoft.com/office/drawing/2014/main" id="{14C8912B-5D15-5F30-D8FB-5A9988B5B066}"/>
              </a:ext>
            </a:extLst>
          </p:cNvPr>
          <p:cNvSpPr>
            <a:spLocks noGrp="1"/>
          </p:cNvSpPr>
          <p:nvPr>
            <p:ph type="title"/>
          </p:nvPr>
        </p:nvSpPr>
        <p:spPr>
          <a:xfrm>
            <a:off x="5330906" y="125538"/>
            <a:ext cx="6249379" cy="1402419"/>
          </a:xfrm>
        </p:spPr>
        <p:txBody>
          <a:bodyPr>
            <a:normAutofit/>
          </a:bodyPr>
          <a:lstStyle/>
          <a:p>
            <a:r>
              <a:rPr lang="en-US" sz="4000">
                <a:cs typeface="Calibri Light"/>
              </a:rPr>
              <a:t>Objective:</a:t>
            </a:r>
            <a:endParaRPr lang="en-US" sz="4000"/>
          </a:p>
        </p:txBody>
      </p:sp>
      <p:sp>
        <p:nvSpPr>
          <p:cNvPr id="31" name="Content Placeholder 30">
            <a:extLst>
              <a:ext uri="{FF2B5EF4-FFF2-40B4-BE49-F238E27FC236}">
                <a16:creationId xmlns:a16="http://schemas.microsoft.com/office/drawing/2014/main" id="{68755BB4-AAC3-83B7-C6EF-356AEABA64F7}"/>
              </a:ext>
            </a:extLst>
          </p:cNvPr>
          <p:cNvSpPr>
            <a:spLocks noGrp="1"/>
          </p:cNvSpPr>
          <p:nvPr>
            <p:ph idx="1"/>
          </p:nvPr>
        </p:nvSpPr>
        <p:spPr>
          <a:xfrm>
            <a:off x="4328983" y="1310761"/>
            <a:ext cx="7024817" cy="4866202"/>
          </a:xfrm>
        </p:spPr>
        <p:txBody>
          <a:bodyPr vert="horz" lIns="91440" tIns="45720" rIns="91440" bIns="45720" rtlCol="0" anchor="t">
            <a:normAutofit fontScale="92500" lnSpcReduction="20000"/>
          </a:bodyPr>
          <a:lstStyle/>
          <a:p>
            <a:pPr marL="0" indent="0">
              <a:buNone/>
            </a:pPr>
            <a:r>
              <a:rPr lang="en-US" dirty="0">
                <a:cs typeface="Calibri"/>
              </a:rPr>
              <a:t>Objective in nursing includes:</a:t>
            </a:r>
          </a:p>
          <a:p>
            <a:pPr marL="0" indent="0">
              <a:buNone/>
            </a:pPr>
            <a:r>
              <a:rPr lang="en-US" dirty="0">
                <a:cs typeface="Calibri"/>
              </a:rPr>
              <a:t>Providing quality patient care in a timely manner.</a:t>
            </a:r>
          </a:p>
          <a:p>
            <a:pPr marL="0" indent="0">
              <a:buNone/>
            </a:pPr>
            <a:r>
              <a:rPr lang="en-US" dirty="0">
                <a:cs typeface="Calibri"/>
              </a:rPr>
              <a:t>Educating patients and families.</a:t>
            </a:r>
          </a:p>
          <a:p>
            <a:pPr marL="0" indent="0">
              <a:buNone/>
            </a:pPr>
            <a:r>
              <a:rPr lang="en-US" dirty="0">
                <a:cs typeface="Calibri"/>
              </a:rPr>
              <a:t>Promoting a safe environment.</a:t>
            </a:r>
          </a:p>
          <a:p>
            <a:pPr marL="0" indent="0">
              <a:buNone/>
            </a:pPr>
            <a:r>
              <a:rPr lang="en-US" dirty="0">
                <a:cs typeface="Calibri"/>
              </a:rPr>
              <a:t>Increasing technology skills.</a:t>
            </a:r>
          </a:p>
          <a:p>
            <a:pPr marL="0" indent="0">
              <a:buNone/>
            </a:pPr>
            <a:r>
              <a:rPr lang="en-US" dirty="0">
                <a:cs typeface="Calibri"/>
              </a:rPr>
              <a:t>Getting certifications.</a:t>
            </a:r>
          </a:p>
          <a:p>
            <a:pPr marL="0" indent="0">
              <a:buNone/>
            </a:pPr>
            <a:r>
              <a:rPr lang="en-US" dirty="0">
                <a:cs typeface="Calibri"/>
              </a:rPr>
              <a:t>furthering communication skills.</a:t>
            </a:r>
          </a:p>
          <a:p>
            <a:pPr marL="0" indent="0">
              <a:buNone/>
            </a:pPr>
            <a:r>
              <a:rPr lang="en-US" dirty="0">
                <a:cs typeface="Calibri"/>
              </a:rPr>
              <a:t>Improving efficiency. </a:t>
            </a:r>
          </a:p>
          <a:p>
            <a:pPr marL="0" indent="0">
              <a:buNone/>
            </a:pPr>
            <a:r>
              <a:rPr lang="en-US" dirty="0">
                <a:cs typeface="Calibri"/>
              </a:rPr>
              <a:t>Strengthened critical thinking.</a:t>
            </a:r>
          </a:p>
          <a:p>
            <a:pPr marL="0" indent="0">
              <a:buNone/>
            </a:pPr>
            <a:r>
              <a:rPr lang="en-US" dirty="0">
                <a:cs typeface="Calibri"/>
              </a:rPr>
              <a:t>Getting an advanced degree.</a:t>
            </a:r>
          </a:p>
          <a:p>
            <a:pPr marL="0" indent="0">
              <a:buNone/>
            </a:pPr>
            <a:r>
              <a:rPr lang="en-US" dirty="0">
                <a:cs typeface="Calibri"/>
              </a:rPr>
              <a:t>Become an expert at certain tasks.</a:t>
            </a:r>
          </a:p>
          <a:p>
            <a:pPr marL="0" indent="0">
              <a:buNone/>
            </a:pPr>
            <a:r>
              <a:rPr lang="en-US" dirty="0">
                <a:cs typeface="Calibri"/>
              </a:rPr>
              <a:t>Critical thinking is vital.</a:t>
            </a:r>
          </a:p>
        </p:txBody>
      </p:sp>
    </p:spTree>
    <p:extLst>
      <p:ext uri="{BB962C8B-B14F-4D97-AF65-F5344CB8AC3E}">
        <p14:creationId xmlns:p14="http://schemas.microsoft.com/office/powerpoint/2010/main" val="88769883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90919A-BEEF-8983-CAF9-5A1C3D743C0A}"/>
              </a:ext>
            </a:extLst>
          </p:cNvPr>
          <p:cNvSpPr>
            <a:spLocks noGrp="1"/>
          </p:cNvSpPr>
          <p:nvPr>
            <p:ph type="title"/>
          </p:nvPr>
        </p:nvSpPr>
        <p:spPr>
          <a:xfrm>
            <a:off x="466722" y="586855"/>
            <a:ext cx="3201366" cy="3387497"/>
          </a:xfrm>
        </p:spPr>
        <p:txBody>
          <a:bodyPr anchor="b">
            <a:normAutofit/>
          </a:bodyPr>
          <a:lstStyle/>
          <a:p>
            <a:pPr algn="r"/>
            <a:r>
              <a:rPr lang="en-US" sz="4000">
                <a:solidFill>
                  <a:srgbClr val="FFFFFF"/>
                </a:solidFill>
                <a:cs typeface="Calibri Light"/>
              </a:rPr>
              <a:t>Children nurses:</a:t>
            </a:r>
          </a:p>
        </p:txBody>
      </p:sp>
      <p:sp>
        <p:nvSpPr>
          <p:cNvPr id="17" name="Content Placeholder 2">
            <a:extLst>
              <a:ext uri="{FF2B5EF4-FFF2-40B4-BE49-F238E27FC236}">
                <a16:creationId xmlns:a16="http://schemas.microsoft.com/office/drawing/2014/main" id="{1734CF5A-46CF-A9AF-392F-35E51BDC3CB3}"/>
              </a:ext>
            </a:extLst>
          </p:cNvPr>
          <p:cNvSpPr>
            <a:spLocks noGrp="1"/>
          </p:cNvSpPr>
          <p:nvPr>
            <p:ph idx="1"/>
          </p:nvPr>
        </p:nvSpPr>
        <p:spPr>
          <a:xfrm>
            <a:off x="4810259" y="649480"/>
            <a:ext cx="6555347" cy="5546047"/>
          </a:xfrm>
        </p:spPr>
        <p:txBody>
          <a:bodyPr anchor="ctr">
            <a:normAutofit lnSpcReduction="10000"/>
          </a:bodyPr>
          <a:lstStyle/>
          <a:p>
            <a:pPr marL="0" indent="0">
              <a:buNone/>
            </a:pPr>
            <a:endParaRPr lang="en-US" sz="2000">
              <a:cs typeface="Calibri"/>
            </a:endParaRPr>
          </a:p>
          <a:p>
            <a:endParaRPr lang="en-US" sz="2000">
              <a:cs typeface="Calibri"/>
            </a:endParaRPr>
          </a:p>
          <a:p>
            <a:endParaRPr lang="en-US" sz="2000">
              <a:cs typeface="Calibri"/>
            </a:endParaRPr>
          </a:p>
          <a:p>
            <a:endParaRPr lang="en-US" sz="2000">
              <a:cs typeface="Calibri"/>
            </a:endParaRPr>
          </a:p>
          <a:p>
            <a:endParaRPr lang="en-US" sz="2000">
              <a:cs typeface="Calibri"/>
            </a:endParaRPr>
          </a:p>
          <a:p>
            <a:endParaRPr lang="en-US" sz="2000">
              <a:cs typeface="Calibri"/>
            </a:endParaRPr>
          </a:p>
          <a:p>
            <a:endParaRPr lang="en-US" sz="2000">
              <a:cs typeface="Calibri"/>
            </a:endParaRPr>
          </a:p>
          <a:p>
            <a:r>
              <a:rPr lang="en-US" sz="2000">
                <a:cs typeface="Calibri"/>
              </a:rPr>
              <a:t>Academic writing: personal and professional growth written documentation that  full team members and coworkers to understand.</a:t>
            </a:r>
          </a:p>
          <a:p>
            <a:r>
              <a:rPr lang="en-US" sz="2000">
                <a:cs typeface="Calibri"/>
              </a:rPr>
              <a:t>Research new health issues and resources.</a:t>
            </a:r>
          </a:p>
          <a:p>
            <a:r>
              <a:rPr lang="en-US" sz="2000">
                <a:cs typeface="Calibri"/>
              </a:rPr>
              <a:t>Evidence of critical thinking.</a:t>
            </a:r>
          </a:p>
          <a:p>
            <a:r>
              <a:rPr lang="en-US" sz="2000">
                <a:cs typeface="Calibri"/>
              </a:rPr>
              <a:t>expressions of creative ideas.</a:t>
            </a:r>
          </a:p>
          <a:p>
            <a:r>
              <a:rPr lang="en-US" sz="2000">
                <a:cs typeface="Calibri"/>
              </a:rPr>
              <a:t>Opportunities to explore nursing literature.</a:t>
            </a:r>
          </a:p>
          <a:p>
            <a:r>
              <a:rPr lang="en-US" sz="2000">
                <a:cs typeface="Calibri"/>
              </a:rPr>
              <a:t>Evidence of understanding of learning activities.</a:t>
            </a:r>
          </a:p>
        </p:txBody>
      </p:sp>
      <p:pic>
        <p:nvPicPr>
          <p:cNvPr id="3" name="Picture 2" descr="Children writing">
            <a:extLst>
              <a:ext uri="{FF2B5EF4-FFF2-40B4-BE49-F238E27FC236}">
                <a16:creationId xmlns:a16="http://schemas.microsoft.com/office/drawing/2014/main" id="{F35C2DD0-DFD4-3EC4-F011-984477CA6607}"/>
              </a:ext>
            </a:extLst>
          </p:cNvPr>
          <p:cNvPicPr>
            <a:picLocks noChangeAspect="1"/>
          </p:cNvPicPr>
          <p:nvPr/>
        </p:nvPicPr>
        <p:blipFill>
          <a:blip r:embed="rId2"/>
          <a:stretch>
            <a:fillRect/>
          </a:stretch>
        </p:blipFill>
        <p:spPr>
          <a:xfrm>
            <a:off x="470648" y="1208718"/>
            <a:ext cx="4022911" cy="3913887"/>
          </a:xfrm>
          <a:prstGeom prst="rect">
            <a:avLst/>
          </a:prstGeom>
        </p:spPr>
      </p:pic>
    </p:spTree>
    <p:extLst>
      <p:ext uri="{BB962C8B-B14F-4D97-AF65-F5344CB8AC3E}">
        <p14:creationId xmlns:p14="http://schemas.microsoft.com/office/powerpoint/2010/main" val="373010160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0F093A-7262-2B3B-D35E-BF58239E5B4A}"/>
              </a:ext>
            </a:extLst>
          </p:cNvPr>
          <p:cNvSpPr>
            <a:spLocks noGrp="1"/>
          </p:cNvSpPr>
          <p:nvPr>
            <p:ph type="title"/>
          </p:nvPr>
        </p:nvSpPr>
        <p:spPr>
          <a:xfrm>
            <a:off x="5449994" y="199242"/>
            <a:ext cx="5444382" cy="2298334"/>
          </a:xfrm>
        </p:spPr>
        <p:txBody>
          <a:bodyPr anchor="t">
            <a:normAutofit/>
          </a:bodyPr>
          <a:lstStyle/>
          <a:p>
            <a:r>
              <a:rPr lang="en-US" sz="3200" dirty="0">
                <a:cs typeface="Calibri Light"/>
              </a:rPr>
              <a:t>Mental health nurse:</a:t>
            </a:r>
            <a:br>
              <a:rPr lang="en-US" sz="3200" dirty="0">
                <a:cs typeface="Calibri Light"/>
              </a:rPr>
            </a:br>
            <a:endParaRPr lang="en-US" sz="3200"/>
          </a:p>
        </p:txBody>
      </p:sp>
      <p:sp>
        <p:nvSpPr>
          <p:cNvPr id="3" name="Content Placeholder 2">
            <a:extLst>
              <a:ext uri="{FF2B5EF4-FFF2-40B4-BE49-F238E27FC236}">
                <a16:creationId xmlns:a16="http://schemas.microsoft.com/office/drawing/2014/main" id="{00B1B706-35CA-6A99-9453-258613AE3510}"/>
              </a:ext>
            </a:extLst>
          </p:cNvPr>
          <p:cNvSpPr>
            <a:spLocks noGrp="1"/>
          </p:cNvSpPr>
          <p:nvPr>
            <p:ph idx="1"/>
          </p:nvPr>
        </p:nvSpPr>
        <p:spPr>
          <a:xfrm>
            <a:off x="5453185" y="791645"/>
            <a:ext cx="6494705" cy="4785692"/>
          </a:xfrm>
        </p:spPr>
        <p:txBody>
          <a:bodyPr vert="horz" lIns="91440" tIns="45720" rIns="91440" bIns="45720" rtlCol="0" anchor="t">
            <a:noAutofit/>
          </a:bodyPr>
          <a:lstStyle/>
          <a:p>
            <a:r>
              <a:rPr lang="en-US" sz="1600">
                <a:cs typeface="Calibri"/>
              </a:rPr>
              <a:t>Your job is to build effective relationship with your patents and their families who use mental health services.</a:t>
            </a:r>
            <a:endParaRPr lang="en-US" sz="1600">
              <a:ea typeface="Calibri"/>
              <a:cs typeface="Calibri"/>
            </a:endParaRPr>
          </a:p>
          <a:p>
            <a:r>
              <a:rPr lang="en-US" sz="1600">
                <a:cs typeface="Calibri"/>
              </a:rPr>
              <a:t>Your job would also require to give medication to the patients correctly whilst advising another  therapies and social activities.</a:t>
            </a:r>
            <a:endParaRPr lang="en-US" sz="1600">
              <a:ea typeface="Calibri"/>
              <a:cs typeface="Calibri"/>
            </a:endParaRPr>
          </a:p>
          <a:p>
            <a:pPr marL="0" indent="0">
              <a:buNone/>
            </a:pPr>
            <a:r>
              <a:rPr lang="en-US" sz="1600">
                <a:cs typeface="Calibri"/>
              </a:rPr>
              <a:t>You can achieve success in nursing by quickly making your patients trust you with communicating with them on a daily basis and handling difficult situation understanding their difficult situation. </a:t>
            </a:r>
            <a:endParaRPr lang="en-US" sz="1600">
              <a:ea typeface="Calibri"/>
              <a:cs typeface="Calibri"/>
            </a:endParaRPr>
          </a:p>
          <a:p>
            <a:pPr marL="0" indent="0">
              <a:buNone/>
            </a:pPr>
            <a:r>
              <a:rPr lang="en-US" sz="1600">
                <a:cs typeface="Calibri"/>
              </a:rPr>
              <a:t>You will need to identify whether someone is at risk of harming </a:t>
            </a:r>
            <a:endParaRPr lang="en-US" sz="1600">
              <a:ea typeface="Calibri"/>
              <a:cs typeface="Calibri"/>
            </a:endParaRPr>
          </a:p>
          <a:p>
            <a:pPr marL="0" indent="0">
              <a:buNone/>
            </a:pPr>
            <a:r>
              <a:rPr lang="en-US" sz="1600">
                <a:cs typeface="Calibri"/>
              </a:rPr>
              <a:t>themselves or harming someone else.</a:t>
            </a:r>
            <a:endParaRPr lang="en-US" sz="1600">
              <a:ea typeface="Calibri"/>
              <a:cs typeface="Calibri"/>
            </a:endParaRPr>
          </a:p>
          <a:p>
            <a:pPr marL="0" indent="0">
              <a:buNone/>
            </a:pPr>
            <a:r>
              <a:rPr lang="en-US" sz="1600">
                <a:cs typeface="Calibri"/>
              </a:rPr>
              <a:t>Your job role will be in busy hospitals and around public and patients.</a:t>
            </a:r>
            <a:endParaRPr lang="en-US" sz="1600">
              <a:ea typeface="Calibri"/>
              <a:cs typeface="Calibri"/>
            </a:endParaRPr>
          </a:p>
          <a:p>
            <a:pPr marL="0" indent="0">
              <a:buNone/>
            </a:pPr>
            <a:r>
              <a:rPr lang="en-US" sz="1600">
                <a:cs typeface="Calibri"/>
              </a:rPr>
              <a:t>Identifying personal needs and their mental health capability.</a:t>
            </a:r>
            <a:endParaRPr lang="en-US" sz="1600">
              <a:ea typeface="Calibri"/>
              <a:cs typeface="Calibri"/>
            </a:endParaRPr>
          </a:p>
          <a:p>
            <a:pPr marL="0" indent="0">
              <a:buNone/>
            </a:pPr>
            <a:r>
              <a:rPr lang="en-US" sz="1600">
                <a:cs typeface="Calibri"/>
              </a:rPr>
              <a:t>You could be having busy shifts for 24 hours and also working in care homes. </a:t>
            </a:r>
            <a:endParaRPr lang="en-US" sz="1600">
              <a:ea typeface="Calibri"/>
              <a:cs typeface="Calibri"/>
            </a:endParaRPr>
          </a:p>
          <a:p>
            <a:pPr marL="0" indent="0">
              <a:buNone/>
            </a:pPr>
            <a:r>
              <a:rPr lang="en-US" sz="1600">
                <a:cs typeface="Calibri"/>
              </a:rPr>
              <a:t>Good communication skills is needed in nursing and the ability to work in a busy environment.</a:t>
            </a:r>
            <a:endParaRPr lang="en-US" sz="1600">
              <a:ea typeface="Calibri"/>
              <a:cs typeface="Calibri"/>
            </a:endParaRPr>
          </a:p>
          <a:p>
            <a:pPr marL="0" indent="0">
              <a:buNone/>
            </a:pPr>
            <a:endParaRPr lang="en-US" sz="1100">
              <a:cs typeface="Calibri"/>
            </a:endParaRPr>
          </a:p>
          <a:p>
            <a:pPr marL="0" indent="0">
              <a:buNone/>
            </a:pPr>
            <a:endParaRPr lang="en-US" sz="1100">
              <a:cs typeface="Calibri"/>
            </a:endParaRPr>
          </a:p>
          <a:p>
            <a:endParaRPr lang="en-US" sz="1100">
              <a:cs typeface="Calibri"/>
            </a:endParaRPr>
          </a:p>
        </p:txBody>
      </p:sp>
      <p:pic>
        <p:nvPicPr>
          <p:cNvPr id="5" name="Picture 4" descr="Desk with stethoscope and computer keyboard">
            <a:extLst>
              <a:ext uri="{FF2B5EF4-FFF2-40B4-BE49-F238E27FC236}">
                <a16:creationId xmlns:a16="http://schemas.microsoft.com/office/drawing/2014/main" id="{F2BA7F7F-0130-191B-8368-B7CB92814ECC}"/>
              </a:ext>
            </a:extLst>
          </p:cNvPr>
          <p:cNvPicPr>
            <a:picLocks noChangeAspect="1"/>
          </p:cNvPicPr>
          <p:nvPr/>
        </p:nvPicPr>
        <p:blipFill rotWithShape="1">
          <a:blip r:embed="rId2"/>
          <a:srcRect l="49350" r="516" b="4"/>
          <a:stretch/>
        </p:blipFill>
        <p:spPr>
          <a:xfrm>
            <a:off x="-1" y="10"/>
            <a:ext cx="5151179" cy="6857990"/>
          </a:xfrm>
          <a:prstGeom prst="rect">
            <a:avLst/>
          </a:prstGeom>
        </p:spPr>
      </p:pic>
    </p:spTree>
    <p:extLst>
      <p:ext uri="{BB962C8B-B14F-4D97-AF65-F5344CB8AC3E}">
        <p14:creationId xmlns:p14="http://schemas.microsoft.com/office/powerpoint/2010/main" val="6843987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21D690-1EDD-AE96-5C02-D1AA7AD983AD}"/>
              </a:ext>
            </a:extLst>
          </p:cNvPr>
          <p:cNvSpPr>
            <a:spLocks noGrp="1"/>
          </p:cNvSpPr>
          <p:nvPr>
            <p:ph type="title"/>
          </p:nvPr>
        </p:nvSpPr>
        <p:spPr/>
        <p:txBody>
          <a:bodyPr/>
          <a:lstStyle/>
          <a:p>
            <a:r>
              <a:rPr lang="en-US">
                <a:cs typeface="Calibri Light"/>
              </a:rPr>
              <a:t>Conclusion:</a:t>
            </a:r>
          </a:p>
        </p:txBody>
      </p:sp>
      <p:sp>
        <p:nvSpPr>
          <p:cNvPr id="3" name="Content Placeholder 2">
            <a:extLst>
              <a:ext uri="{FF2B5EF4-FFF2-40B4-BE49-F238E27FC236}">
                <a16:creationId xmlns:a16="http://schemas.microsoft.com/office/drawing/2014/main" id="{B05C4874-50CF-269E-9384-AE389A79DC47}"/>
              </a:ext>
            </a:extLst>
          </p:cNvPr>
          <p:cNvSpPr>
            <a:spLocks noGrp="1"/>
          </p:cNvSpPr>
          <p:nvPr>
            <p:ph idx="1"/>
          </p:nvPr>
        </p:nvSpPr>
        <p:spPr>
          <a:xfrm>
            <a:off x="838200" y="1815328"/>
            <a:ext cx="10515600" cy="4361635"/>
          </a:xfrm>
        </p:spPr>
        <p:txBody>
          <a:bodyPr vert="horz" lIns="91440" tIns="45720" rIns="91440" bIns="45720" rtlCol="0" anchor="t">
            <a:normAutofit fontScale="92500" lnSpcReduction="20000"/>
          </a:bodyPr>
          <a:lstStyle/>
          <a:p>
            <a:r>
              <a:rPr lang="en-US" dirty="0">
                <a:cs typeface="Calibri"/>
              </a:rPr>
              <a:t>Critical thinking skills in nursing is a vital to provide quality care and solve problems.</a:t>
            </a:r>
          </a:p>
          <a:p>
            <a:r>
              <a:rPr lang="en-US" dirty="0">
                <a:cs typeface="Calibri"/>
              </a:rPr>
              <a:t>Nurses are expected to work long hour shift on a regular basis to save lives of children. </a:t>
            </a:r>
            <a:endParaRPr lang="en-US" dirty="0"/>
          </a:p>
          <a:p>
            <a:r>
              <a:rPr lang="en-US" dirty="0">
                <a:cs typeface="Calibri"/>
              </a:rPr>
              <a:t>Childrens Nurses are  a great factor in hospitals as they monitor the child and their medication whilst the child is unwell. </a:t>
            </a:r>
          </a:p>
          <a:p>
            <a:r>
              <a:rPr lang="en-US" dirty="0">
                <a:cs typeface="Calibri"/>
              </a:rPr>
              <a:t>They bring out hope in children's whilst they are ill also help nurse them back to good health.</a:t>
            </a:r>
          </a:p>
          <a:p>
            <a:r>
              <a:rPr lang="en-US" dirty="0">
                <a:cs typeface="Calibri"/>
              </a:rPr>
              <a:t>Recent research have suggested that excellent communication skills is vital in the nursing environment, as this provide a good relationship with the child and their parents also doctors and other members of staff. Working with children and their parents also brings out extra determination in nurses. </a:t>
            </a:r>
          </a:p>
          <a:p>
            <a:endParaRPr lang="en-US"/>
          </a:p>
        </p:txBody>
      </p:sp>
    </p:spTree>
    <p:extLst>
      <p:ext uri="{BB962C8B-B14F-4D97-AF65-F5344CB8AC3E}">
        <p14:creationId xmlns:p14="http://schemas.microsoft.com/office/powerpoint/2010/main" val="142613535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13C030-6351-BA62-BF27-33D5DC237A8E}"/>
              </a:ext>
            </a:extLst>
          </p:cNvPr>
          <p:cNvSpPr>
            <a:spLocks noGrp="1"/>
          </p:cNvSpPr>
          <p:nvPr>
            <p:ph type="title"/>
          </p:nvPr>
        </p:nvSpPr>
        <p:spPr>
          <a:xfrm>
            <a:off x="427893" y="148882"/>
            <a:ext cx="10925907" cy="713904"/>
          </a:xfrm>
        </p:spPr>
        <p:txBody>
          <a:bodyPr>
            <a:normAutofit/>
          </a:bodyPr>
          <a:lstStyle/>
          <a:p>
            <a:r>
              <a:rPr lang="en-US">
                <a:cs typeface="Calibri Light"/>
              </a:rPr>
              <a:t>Reference list:</a:t>
            </a:r>
          </a:p>
        </p:txBody>
      </p:sp>
      <p:sp>
        <p:nvSpPr>
          <p:cNvPr id="3" name="Content Placeholder 2">
            <a:extLst>
              <a:ext uri="{FF2B5EF4-FFF2-40B4-BE49-F238E27FC236}">
                <a16:creationId xmlns:a16="http://schemas.microsoft.com/office/drawing/2014/main" id="{E819DEC5-8245-60FB-DDF1-A8E66164FFC0}"/>
              </a:ext>
            </a:extLst>
          </p:cNvPr>
          <p:cNvSpPr>
            <a:spLocks noGrp="1"/>
          </p:cNvSpPr>
          <p:nvPr>
            <p:ph idx="1"/>
          </p:nvPr>
        </p:nvSpPr>
        <p:spPr>
          <a:xfrm>
            <a:off x="678355" y="817918"/>
            <a:ext cx="10832122" cy="5943297"/>
          </a:xfrm>
        </p:spPr>
        <p:txBody>
          <a:bodyPr vert="horz" lIns="91440" tIns="45720" rIns="91440" bIns="45720" rtlCol="0" anchor="t">
            <a:noAutofit/>
          </a:bodyPr>
          <a:lstStyle/>
          <a:p>
            <a:pPr marL="514350" indent="-514350">
              <a:buAutoNum type="arabicPeriod"/>
            </a:pPr>
            <a:r>
              <a:rPr lang="en-US" sz="1800">
                <a:cs typeface="Calibri"/>
              </a:rPr>
              <a:t>Health Careers. NHS, (2023) Mental Health nurse. </a:t>
            </a:r>
            <a:r>
              <a:rPr lang="en-US" sz="1800">
                <a:cs typeface="Calibri"/>
                <a:hlinkClick r:id="rId2"/>
              </a:rPr>
              <a:t>https://www.healthcareers.nhs.uk/explore-roles/nursing/roles-nursing</a:t>
            </a:r>
            <a:r>
              <a:rPr lang="en-US" sz="1800">
                <a:cs typeface="Calibri"/>
              </a:rPr>
              <a:t>.</a:t>
            </a:r>
          </a:p>
          <a:p>
            <a:pPr marL="514350" indent="-514350">
              <a:buAutoNum type="arabicPeriod"/>
            </a:pPr>
            <a:r>
              <a:rPr lang="en-US" sz="1800">
                <a:cs typeface="Calibri"/>
              </a:rPr>
              <a:t>UCAS, (2023) Childrens Nurse. </a:t>
            </a:r>
            <a:r>
              <a:rPr lang="en-US" sz="1800">
                <a:cs typeface="Calibri"/>
                <a:hlinkClick r:id="rId3"/>
              </a:rPr>
              <a:t>https://www.ucas.com/careers/nhs-careers/childrensnurse</a:t>
            </a:r>
            <a:r>
              <a:rPr lang="en-US" sz="1800">
                <a:cs typeface="Calibri"/>
              </a:rPr>
              <a:t>. </a:t>
            </a:r>
          </a:p>
          <a:p>
            <a:pPr marL="0" indent="0">
              <a:buNone/>
            </a:pPr>
            <a:r>
              <a:rPr lang="en-US" sz="1800">
                <a:cs typeface="Calibri"/>
              </a:rPr>
              <a:t>3. Approved by Govt. Of Haryana, Mary college of Nursing </a:t>
            </a:r>
            <a:r>
              <a:rPr lang="en-US" sz="1800" err="1">
                <a:cs typeface="Calibri"/>
              </a:rPr>
              <a:t>Ganaur</a:t>
            </a:r>
            <a:r>
              <a:rPr lang="en-US" sz="1800">
                <a:cs typeface="Calibri"/>
              </a:rPr>
              <a:t>, (2023) </a:t>
            </a:r>
            <a:r>
              <a:rPr lang="en-US" sz="1800">
                <a:cs typeface="Calibri"/>
                <a:hlinkClick r:id="rId4"/>
              </a:rPr>
              <a:t>www.marycollege.com/our-aims/</a:t>
            </a:r>
            <a:endParaRPr lang="en-US" sz="1800">
              <a:cs typeface="Calibri"/>
            </a:endParaRPr>
          </a:p>
          <a:p>
            <a:pPr marL="0" indent="0">
              <a:buNone/>
            </a:pPr>
            <a:r>
              <a:rPr lang="en-US" sz="1800">
                <a:cs typeface="Calibri"/>
              </a:rPr>
              <a:t>4.   Hart, J. (2023). The Knowledge academy what are communication skills? A Comprehensive Guide.              </a:t>
            </a:r>
            <a:r>
              <a:rPr lang="en-US" sz="1800" u="sng">
                <a:cs typeface="Calibri"/>
                <a:hlinkClick r:id="rId5"/>
              </a:rPr>
              <a:t>https://theknowledgeacademy.com/blog/communication-skills/</a:t>
            </a:r>
            <a:endParaRPr lang="en-US" sz="1800">
              <a:cs typeface="Calibri"/>
            </a:endParaRPr>
          </a:p>
          <a:p>
            <a:pPr marL="0" indent="0">
              <a:buNone/>
            </a:pPr>
            <a:r>
              <a:rPr lang="en-US" sz="1800">
                <a:cs typeface="Calibri"/>
              </a:rPr>
              <a:t>5. Coursera, (2023). Important communication and how to improve them.</a:t>
            </a:r>
            <a:r>
              <a:rPr lang="en-US" sz="1800" u="sng">
                <a:cs typeface="Calibri"/>
                <a:hlinkClick r:id="rId6"/>
              </a:rPr>
              <a:t>https://coursera.org/articles/communic at</a:t>
            </a:r>
            <a:r>
              <a:rPr lang="en-US" sz="1800" u="sng">
                <a:cs typeface="Calibri"/>
              </a:rPr>
              <a:t>ion-</a:t>
            </a:r>
            <a:r>
              <a:rPr lang="en-US" sz="1800" u="sng">
                <a:cs typeface="Calibri"/>
                <a:hlinkClick r:id="rId6"/>
              </a:rPr>
              <a:t>ski</a:t>
            </a:r>
            <a:r>
              <a:rPr lang="en-US" sz="1800" u="sng" err="1">
                <a:cs typeface="Calibri"/>
              </a:rPr>
              <a:t>lls</a:t>
            </a:r>
            <a:r>
              <a:rPr lang="en-US" sz="1800">
                <a:cs typeface="Calibri"/>
              </a:rPr>
              <a:t>.</a:t>
            </a:r>
          </a:p>
          <a:p>
            <a:pPr marL="0" indent="0">
              <a:buNone/>
            </a:pPr>
            <a:r>
              <a:rPr lang="en-US" sz="1800">
                <a:cs typeface="Calibri"/>
              </a:rPr>
              <a:t>6. Roberts J, Fenton G, and Barnard M. (2015)National Library of Medicine. Developing effective therapeutic relationships with children, young people and their families PubMed Doi:10.7748/ncyp.27.4.30.e566  </a:t>
            </a:r>
            <a:r>
              <a:rPr lang="en-US" sz="1800">
                <a:cs typeface="Calibri"/>
                <a:hlinkClick r:id="rId7"/>
              </a:rPr>
              <a:t>https://pubmed</a:t>
            </a:r>
            <a:r>
              <a:rPr lang="en-US" sz="1800">
                <a:cs typeface="Calibri"/>
              </a:rPr>
              <a:t>.ncbi.nih.gov/25959488/</a:t>
            </a:r>
          </a:p>
          <a:p>
            <a:pPr marL="0" indent="0">
              <a:buNone/>
            </a:pPr>
            <a:r>
              <a:rPr lang="en-US" sz="1800">
                <a:cs typeface="Calibri"/>
              </a:rPr>
              <a:t>7. Minority Nurses, (2016) 10 qualities that make a great nurse </a:t>
            </a:r>
            <a:r>
              <a:rPr lang="en-US" sz="1800">
                <a:cs typeface="Calibri"/>
                <a:hlinkClick r:id="rId8"/>
              </a:rPr>
              <a:t>https://minoritynurse.com/10-qualities-that-make-a-great-nurse/</a:t>
            </a:r>
            <a:r>
              <a:rPr lang="en-US" sz="1800">
                <a:cs typeface="Calibri"/>
              </a:rPr>
              <a:t> </a:t>
            </a:r>
          </a:p>
          <a:p>
            <a:pPr marL="0" indent="0">
              <a:buNone/>
            </a:pPr>
            <a:r>
              <a:rPr lang="en-US" sz="1800">
                <a:cs typeface="Calibri"/>
              </a:rPr>
              <a:t>8. Texas A &amp; M Internation University (2019) Why Empathy is crucial in nursing </a:t>
            </a:r>
            <a:r>
              <a:rPr lang="en-US" sz="1800">
                <a:cs typeface="Calibri"/>
                <a:hlinkClick r:id="rId9" invalidUrl="https://"/>
              </a:rPr>
              <a:t>https://</a:t>
            </a:r>
            <a:r>
              <a:rPr lang="en-US" sz="1800">
                <a:cs typeface="Calibri"/>
              </a:rPr>
              <a:t> online.tamiu.edu./articles/</a:t>
            </a:r>
            <a:r>
              <a:rPr lang="en-US" sz="1800" err="1">
                <a:cs typeface="Calibri"/>
              </a:rPr>
              <a:t>rnbsm</a:t>
            </a:r>
            <a:r>
              <a:rPr lang="en-US" sz="1800">
                <a:cs typeface="Calibri"/>
              </a:rPr>
              <a:t>/empathy-is-crucial-in-nursing.aspx</a:t>
            </a:r>
          </a:p>
          <a:p>
            <a:pPr marL="0" indent="0">
              <a:buNone/>
            </a:pPr>
            <a:r>
              <a:rPr lang="en-US" sz="1800">
                <a:cs typeface="Calibri"/>
              </a:rPr>
              <a:t>9. Ford, M. (2022) Nursing Times. </a:t>
            </a:r>
            <a:r>
              <a:rPr lang="en-US" sz="1800">
                <a:cs typeface="Calibri"/>
                <a:hlinkClick r:id="rId10"/>
              </a:rPr>
              <a:t>https://www.nursingtimes.net/news/public-health/nurses-must-be-role-models-for-good-hand-hygiene-05-05-2022/</a:t>
            </a:r>
          </a:p>
          <a:p>
            <a:pPr marL="0" indent="0">
              <a:buNone/>
            </a:pPr>
            <a:r>
              <a:rPr lang="en-US" sz="1800">
                <a:cs typeface="Calibri"/>
              </a:rPr>
              <a:t>10. NHS,75(2020) North Tees And Hartlepool, NHS Foundation Trust. https://www.nth.nhs.uk/news/highlight-the-importance-of-good-hand-hygiene/ </a:t>
            </a:r>
          </a:p>
          <a:p>
            <a:pPr marL="0" indent="0">
              <a:buNone/>
            </a:pPr>
            <a:endParaRPr lang="en-US" sz="1800">
              <a:cs typeface="Calibri"/>
            </a:endParaRPr>
          </a:p>
          <a:p>
            <a:pPr marL="514350" indent="-514350">
              <a:buAutoNum type="arabicPeriod"/>
            </a:pPr>
            <a:endParaRPr lang="en-US" sz="1800">
              <a:cs typeface="Calibri"/>
            </a:endParaRPr>
          </a:p>
          <a:p>
            <a:pPr marL="514350" indent="-514350">
              <a:buAutoNum type="arabicPeriod"/>
            </a:pPr>
            <a:endParaRPr lang="en-US" sz="1800">
              <a:cs typeface="Calibri"/>
            </a:endParaRPr>
          </a:p>
        </p:txBody>
      </p:sp>
    </p:spTree>
    <p:extLst>
      <p:ext uri="{BB962C8B-B14F-4D97-AF65-F5344CB8AC3E}">
        <p14:creationId xmlns:p14="http://schemas.microsoft.com/office/powerpoint/2010/main" val="187785035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6CE7CF-2244-17B6-0BB4-47C2407D0495}"/>
              </a:ext>
            </a:extLst>
          </p:cNvPr>
          <p:cNvSpPr>
            <a:spLocks noGrp="1"/>
          </p:cNvSpPr>
          <p:nvPr>
            <p:ph type="title"/>
          </p:nvPr>
        </p:nvSpPr>
        <p:spPr>
          <a:xfrm>
            <a:off x="838200" y="365125"/>
            <a:ext cx="9951929" cy="386111"/>
          </a:xfrm>
        </p:spPr>
        <p:txBody>
          <a:bodyPr>
            <a:normAutofit fontScale="90000"/>
          </a:bodyPr>
          <a:lstStyle/>
          <a:p>
            <a:endParaRPr lang="en-US"/>
          </a:p>
        </p:txBody>
      </p:sp>
      <p:sp>
        <p:nvSpPr>
          <p:cNvPr id="3" name="Content Placeholder 2">
            <a:extLst>
              <a:ext uri="{FF2B5EF4-FFF2-40B4-BE49-F238E27FC236}">
                <a16:creationId xmlns:a16="http://schemas.microsoft.com/office/drawing/2014/main" id="{8D58C01A-09C7-D7C0-5A1E-06B3087C028B}"/>
              </a:ext>
            </a:extLst>
          </p:cNvPr>
          <p:cNvSpPr>
            <a:spLocks noGrp="1"/>
          </p:cNvSpPr>
          <p:nvPr>
            <p:ph idx="1"/>
          </p:nvPr>
        </p:nvSpPr>
        <p:spPr>
          <a:xfrm>
            <a:off x="838200" y="228557"/>
            <a:ext cx="10515600" cy="5948406"/>
          </a:xfrm>
        </p:spPr>
        <p:txBody>
          <a:bodyPr vert="horz" lIns="91440" tIns="45720" rIns="91440" bIns="45720" rtlCol="0" anchor="t">
            <a:normAutofit/>
          </a:bodyPr>
          <a:lstStyle/>
          <a:p>
            <a:pPr marL="0" indent="0">
              <a:buNone/>
            </a:pPr>
            <a:endParaRPr lang="en-US" sz="1800">
              <a:cs typeface="Calibri"/>
            </a:endParaRPr>
          </a:p>
          <a:p>
            <a:endParaRPr lang="en-US" sz="1800">
              <a:cs typeface="Calibri"/>
            </a:endParaRPr>
          </a:p>
        </p:txBody>
      </p:sp>
    </p:spTree>
    <p:extLst>
      <p:ext uri="{BB962C8B-B14F-4D97-AF65-F5344CB8AC3E}">
        <p14:creationId xmlns:p14="http://schemas.microsoft.com/office/powerpoint/2010/main" val="2966847033"/>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18</Slides>
  <Notes>0</Notes>
  <HiddenSlides>1</HiddenSlide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Office Theme</vt:lpstr>
      <vt:lpstr>Nurses and Childrens nurse(Pediatric Nurse) In Health care</vt:lpstr>
      <vt:lpstr>Introduction:</vt:lpstr>
      <vt:lpstr>Types of Nursing: Nursing gives you the opportunity to makes difference in people lives on daily basis.  there are four key area of nursing you can choose to specialize, with each leading on to a wide range of rewarding roles with plenty of scope for progression. </vt:lpstr>
      <vt:lpstr>Content:</vt:lpstr>
      <vt:lpstr>Pediatric Nurse: </vt:lpstr>
      <vt:lpstr>PowerPoint Presentation</vt:lpstr>
      <vt:lpstr> </vt:lpstr>
      <vt:lpstr>10 essential qualities of nursing</vt:lpstr>
      <vt:lpstr>Communication skills in nursing:</vt:lpstr>
      <vt:lpstr>Why Empathy is crucial in nursing?  When patient's are undergoing any sort of treatment they feel anxious, overwhelmed and  terrified by the process.   In some situation's the progress is bleak, which may have a negative affect on the patient's emotion's and their mentality.   Nurses have the knowledge to know that empathetic care can help ease suffering while a patient fights an aggressive disease, who also goes through a complicated surgery or goes through a long recovery. (Texas A &amp; M International University, 2019)</vt:lpstr>
      <vt:lpstr>Empathy </vt:lpstr>
      <vt:lpstr>Aims of nursing:</vt:lpstr>
      <vt:lpstr>Objective:</vt:lpstr>
      <vt:lpstr>Children nurses:</vt:lpstr>
      <vt:lpstr>Mental health nurse: </vt:lpstr>
      <vt:lpstr>Conclusion:</vt:lpstr>
      <vt:lpstr>Reference list: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356</cp:revision>
  <dcterms:created xsi:type="dcterms:W3CDTF">2023-11-17T23:03:45Z</dcterms:created>
  <dcterms:modified xsi:type="dcterms:W3CDTF">2023-11-27T19:55:22Z</dcterms:modified>
</cp:coreProperties>
</file>