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2" r:id="rId1"/>
  </p:sldMasterIdLst>
  <p:notesMasterIdLst>
    <p:notesMasterId r:id="rId20"/>
  </p:notesMasterIdLst>
  <p:sldIdLst>
    <p:sldId id="257" r:id="rId2"/>
    <p:sldId id="391" r:id="rId3"/>
    <p:sldId id="392" r:id="rId4"/>
    <p:sldId id="393" r:id="rId5"/>
    <p:sldId id="394" r:id="rId6"/>
    <p:sldId id="395" r:id="rId7"/>
    <p:sldId id="396" r:id="rId8"/>
    <p:sldId id="397" r:id="rId9"/>
    <p:sldId id="398" r:id="rId10"/>
    <p:sldId id="399" r:id="rId11"/>
    <p:sldId id="400" r:id="rId12"/>
    <p:sldId id="401" r:id="rId13"/>
    <p:sldId id="402" r:id="rId14"/>
    <p:sldId id="403" r:id="rId15"/>
    <p:sldId id="404" r:id="rId16"/>
    <p:sldId id="405" r:id="rId17"/>
    <p:sldId id="406" r:id="rId18"/>
    <p:sldId id="297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1088" y="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18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35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7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188640"/>
            <a:ext cx="7429499" cy="7200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32859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6375325"/>
            <a:ext cx="2057400" cy="365125"/>
          </a:xfrm>
        </p:spPr>
        <p:txBody>
          <a:bodyPr/>
          <a:lstStyle/>
          <a:p>
            <a:fld id="{61B6A65E-2E7B-45D1-A4B9-0680C068B11A}" type="datetimeFigureOut">
              <a:rPr lang="en-US" smtClean="0"/>
              <a:t>6/12/2023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60" y="6381328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6375325"/>
            <a:ext cx="578317" cy="365125"/>
          </a:xfrm>
        </p:spPr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1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980728"/>
            <a:ext cx="3658792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980728"/>
            <a:ext cx="3656408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A3118-2D63-46DE-A5FD-62B7769B1823}" type="datetimeFigureOut">
              <a:rPr lang="en-US" smtClean="0"/>
              <a:t>6/12/2023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2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5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6/12/2023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7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53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8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70507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80058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024156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43746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9902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37273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202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9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9" cy="642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974725"/>
            <a:ext cx="7429499" cy="534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642302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6413500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6423024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375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iencedirect.com/science/article/pii/S0370269312008581?np=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3079">
            <a:extLst>
              <a:ext uri="{FF2B5EF4-FFF2-40B4-BE49-F238E27FC236}">
                <a16:creationId xmlns:a16="http://schemas.microsoft.com/office/drawing/2014/main" id="{61C6D790-69F0-40CA-813A-84D724D1C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48476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8" name="Round Diagonal Corner Rectangle 7">
            <a:extLst>
              <a:ext uri="{FF2B5EF4-FFF2-40B4-BE49-F238E27FC236}">
                <a16:creationId xmlns:a16="http://schemas.microsoft.com/office/drawing/2014/main" id="{F5A78137-DBB7-4A93-98AC-5606814E2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504" y="806450"/>
            <a:ext cx="6989607" cy="4502149"/>
          </a:xfrm>
          <a:prstGeom prst="round2DiagRect">
            <a:avLst>
              <a:gd name="adj1" fmla="val 7929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srgbClr val="092338">
                <a:alpha val="4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>
                <a:solidFill>
                  <a:srgbClr val="FFFFFF"/>
                </a:solidFill>
              </a:rPr>
              <a:t>The Structure of a Technical paper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FFFFFF"/>
                </a:solidFill>
              </a:rPr>
              <a:t>A Brief Introduction</a:t>
            </a:r>
          </a:p>
          <a:p>
            <a:r>
              <a:rPr lang="en-GB" sz="1600" dirty="0">
                <a:solidFill>
                  <a:srgbClr val="FFFFFF"/>
                </a:solidFill>
              </a:rPr>
              <a:t>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Structure of a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journal papers will contain the following sections:</a:t>
            </a:r>
          </a:p>
          <a:p>
            <a:pPr lvl="1"/>
            <a:r>
              <a:rPr lang="en-GB" dirty="0"/>
              <a:t>Title &amp; authors</a:t>
            </a:r>
          </a:p>
          <a:p>
            <a:pPr lvl="1"/>
            <a:r>
              <a:rPr lang="en-GB" dirty="0"/>
              <a:t>Abstract</a:t>
            </a:r>
          </a:p>
          <a:p>
            <a:pPr lvl="1"/>
            <a:r>
              <a:rPr lang="en-GB" dirty="0"/>
              <a:t>Introduction</a:t>
            </a:r>
          </a:p>
          <a:p>
            <a:pPr lvl="1"/>
            <a:r>
              <a:rPr lang="en-GB" dirty="0"/>
              <a:t>Methodology</a:t>
            </a:r>
          </a:p>
          <a:p>
            <a:pPr lvl="1"/>
            <a:r>
              <a:rPr lang="en-GB" dirty="0"/>
              <a:t>Results</a:t>
            </a:r>
          </a:p>
          <a:p>
            <a:pPr lvl="1"/>
            <a:r>
              <a:rPr lang="en-GB" dirty="0"/>
              <a:t>Discussion</a:t>
            </a:r>
          </a:p>
          <a:p>
            <a:pPr lvl="1"/>
            <a:r>
              <a:rPr lang="en-GB" dirty="0"/>
              <a:t>Acknowledgements</a:t>
            </a:r>
          </a:p>
          <a:p>
            <a:pPr lvl="1"/>
            <a:r>
              <a:rPr lang="en-GB" dirty="0"/>
              <a:t>References</a:t>
            </a:r>
          </a:p>
          <a:p>
            <a:r>
              <a:rPr lang="en-GB" dirty="0"/>
              <a:t>These sections might be given different names, or might be split into subsections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25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title is often descriptive</a:t>
            </a:r>
          </a:p>
          <a:p>
            <a:pPr lvl="1"/>
            <a:r>
              <a:rPr lang="en-GB" dirty="0"/>
              <a:t>It often states the main finding</a:t>
            </a:r>
          </a:p>
          <a:p>
            <a:pPr lvl="1"/>
            <a:r>
              <a:rPr lang="en-GB" dirty="0"/>
              <a:t>You may be able to tell if the paper is of interest just by reading the title</a:t>
            </a:r>
          </a:p>
          <a:p>
            <a:pPr lvl="1"/>
            <a:r>
              <a:rPr lang="en-GB" dirty="0"/>
              <a:t>Very rarely is the title ‘catchy’ or humorous</a:t>
            </a:r>
          </a:p>
          <a:p>
            <a:endParaRPr lang="en-GB" dirty="0"/>
          </a:p>
          <a:p>
            <a:r>
              <a:rPr lang="en-GB" dirty="0"/>
              <a:t>The order of the authors is often meaningful</a:t>
            </a:r>
          </a:p>
          <a:p>
            <a:pPr lvl="1"/>
            <a:r>
              <a:rPr lang="en-GB" dirty="0"/>
              <a:t>Person who wrote the bulk of the text first, person who did the work second, person who controls the money last</a:t>
            </a:r>
          </a:p>
          <a:p>
            <a:pPr lvl="1"/>
            <a:r>
              <a:rPr lang="en-GB" dirty="0"/>
              <a:t>Big Name Researcher first, person who did the work second, person who controls the money last</a:t>
            </a:r>
          </a:p>
          <a:p>
            <a:pPr lvl="1"/>
            <a:r>
              <a:rPr lang="en-GB" dirty="0"/>
              <a:t>Two- or three-author papers are generally equally split between all authors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29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Single author</a:t>
            </a:r>
          </a:p>
          <a:p>
            <a:pPr marL="411480" lvl="1" indent="0">
              <a:buNone/>
            </a:pPr>
            <a:r>
              <a:rPr lang="en-US" dirty="0"/>
              <a:t> “Teaching Systems Modelling Using </a:t>
            </a:r>
            <a:r>
              <a:rPr lang="en-US" dirty="0" err="1"/>
              <a:t>Fluxx</a:t>
            </a:r>
            <a:r>
              <a:rPr lang="en-US" baseline="30000" dirty="0"/>
              <a:t>®</a:t>
            </a:r>
            <a:r>
              <a:rPr lang="en-US" dirty="0"/>
              <a:t>” </a:t>
            </a:r>
          </a:p>
          <a:p>
            <a:pPr marL="411480" lvl="1" indent="0">
              <a:buNone/>
            </a:pPr>
            <a:r>
              <a:rPr lang="en-US" dirty="0"/>
              <a:t>Whitehead, N.J. Proceedings, 6</a:t>
            </a:r>
            <a:r>
              <a:rPr lang="en-US" baseline="30000" dirty="0"/>
              <a:t>th</a:t>
            </a:r>
            <a:r>
              <a:rPr lang="en-US" dirty="0"/>
              <a:t> International Conference of Education, Research and Innovation, 18</a:t>
            </a:r>
            <a:r>
              <a:rPr lang="en-US" baseline="30000" dirty="0"/>
              <a:t>th</a:t>
            </a:r>
            <a:r>
              <a:rPr lang="en-US" dirty="0"/>
              <a:t>-20</a:t>
            </a:r>
            <a:r>
              <a:rPr lang="en-US" baseline="30000" dirty="0"/>
              <a:t>th</a:t>
            </a:r>
            <a:r>
              <a:rPr lang="en-US" dirty="0"/>
              <a:t> November 2013, Seville.</a:t>
            </a:r>
            <a:endParaRPr lang="en-GB" dirty="0"/>
          </a:p>
          <a:p>
            <a:endParaRPr lang="en-GB" dirty="0"/>
          </a:p>
          <a:p>
            <a:r>
              <a:rPr lang="en-GB" dirty="0"/>
              <a:t>Two authors</a:t>
            </a:r>
          </a:p>
          <a:p>
            <a:pPr marL="411480" lvl="1" indent="0">
              <a:buNone/>
            </a:pPr>
            <a:r>
              <a:rPr lang="en-GB" dirty="0"/>
              <a:t> “RSS as a New International e-Marketing Opportunity.” </a:t>
            </a:r>
          </a:p>
          <a:p>
            <a:pPr marL="411480" lvl="1" indent="0">
              <a:buNone/>
            </a:pPr>
            <a:r>
              <a:rPr lang="en-GB" dirty="0" err="1"/>
              <a:t>Ingi</a:t>
            </a:r>
            <a:r>
              <a:rPr lang="en-GB" dirty="0"/>
              <a:t> </a:t>
            </a:r>
            <a:r>
              <a:rPr lang="en-GB" dirty="0" err="1"/>
              <a:t>Rúnar</a:t>
            </a:r>
            <a:r>
              <a:rPr lang="en-GB" dirty="0"/>
              <a:t> </a:t>
            </a:r>
            <a:r>
              <a:rPr lang="en-GB" dirty="0" err="1"/>
              <a:t>Eðvarðsson</a:t>
            </a:r>
            <a:r>
              <a:rPr lang="en-GB" dirty="0"/>
              <a:t> and </a:t>
            </a:r>
            <a:r>
              <a:rPr lang="en-GB" dirty="0" err="1"/>
              <a:t>Nik</a:t>
            </a:r>
            <a:r>
              <a:rPr lang="en-GB" dirty="0"/>
              <a:t> J. Whitehead Int. J. Technology Marketing, Vol. 3, No. 3, 2008, pp 293-303.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523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Small group of authors I</a:t>
            </a:r>
          </a:p>
          <a:p>
            <a:pPr marL="411480" lvl="1" indent="0">
              <a:buNone/>
            </a:pPr>
            <a:r>
              <a:rPr lang="en-US" dirty="0"/>
              <a:t>“RAVEN - a random access visualization and exploration network for the analysis of petabyte-sized data sets.”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M. </a:t>
            </a:r>
            <a:r>
              <a:rPr lang="en-US" dirty="0" err="1"/>
              <a:t>Schmelling</a:t>
            </a:r>
            <a:r>
              <a:rPr lang="en-US" dirty="0"/>
              <a:t>, </a:t>
            </a:r>
            <a:r>
              <a:rPr lang="en-US" dirty="0" err="1"/>
              <a:t>N.Whitehead</a:t>
            </a:r>
            <a:r>
              <a:rPr lang="en-US" dirty="0"/>
              <a:t>, N. </a:t>
            </a:r>
            <a:r>
              <a:rPr lang="en-US" dirty="0" err="1"/>
              <a:t>Gagunashvili</a:t>
            </a:r>
            <a:r>
              <a:rPr lang="en-US" dirty="0"/>
              <a:t>, M. </a:t>
            </a:r>
            <a:r>
              <a:rPr lang="en-US" dirty="0" err="1"/>
              <a:t>Britsch</a:t>
            </a:r>
            <a:r>
              <a:rPr lang="en-US" dirty="0"/>
              <a:t>, H. </a:t>
            </a:r>
            <a:r>
              <a:rPr lang="en-US" dirty="0" err="1"/>
              <a:t>Neukirchen</a:t>
            </a:r>
            <a:r>
              <a:rPr lang="en-US" dirty="0"/>
              <a:t>, H.K. </a:t>
            </a:r>
            <a:r>
              <a:rPr lang="en-US" dirty="0" err="1"/>
              <a:t>Gudmundsson</a:t>
            </a:r>
            <a:r>
              <a:rPr lang="en-US" dirty="0"/>
              <a:t>, 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Proceedings of the 4th International Conference on Distributed Computing and Grid-Technologies in Science and Education, June 28-July 3, 2010, </a:t>
            </a:r>
            <a:r>
              <a:rPr lang="en-US" dirty="0" err="1"/>
              <a:t>Dubna</a:t>
            </a:r>
            <a:r>
              <a:rPr lang="en-US" dirty="0"/>
              <a:t>, Russia, JINR, D-11-2010-140, ISBN 978-5-9530-0269-1, 98-103, 2010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300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Small group of authors II</a:t>
            </a:r>
          </a:p>
          <a:p>
            <a:pPr marL="411480" lvl="1" indent="0">
              <a:buNone/>
            </a:pPr>
            <a:r>
              <a:rPr lang="en-GB" dirty="0"/>
              <a:t>The further development of </a:t>
            </a:r>
            <a:r>
              <a:rPr lang="en-GB" dirty="0" err="1"/>
              <a:t>TalksBac</a:t>
            </a:r>
            <a:r>
              <a:rPr lang="en-GB" dirty="0"/>
              <a:t>: a predictive augmentative communication system for adults with non-fluent aphasia </a:t>
            </a:r>
          </a:p>
          <a:p>
            <a:pPr marL="411480" lvl="1" indent="0">
              <a:buNone/>
            </a:pPr>
            <a:r>
              <a:rPr lang="en-GB" dirty="0"/>
              <a:t>A. Waller, F. Dennis, A.Y. Cairns, N. J. Whitehead, J. Brodie, A. F. Newell and K. Morrison </a:t>
            </a:r>
          </a:p>
          <a:p>
            <a:pPr marL="411480" lvl="1" indent="0">
              <a:buNone/>
            </a:pPr>
            <a:r>
              <a:rPr lang="en-GB" dirty="0"/>
              <a:t>Proceedings of the AAATE 1997 Conference (Greece, April 1997) </a:t>
            </a:r>
            <a:r>
              <a:rPr lang="en-GB" b="1" dirty="0"/>
              <a:t>3</a:t>
            </a:r>
            <a:r>
              <a:rPr lang="en-GB" dirty="0"/>
              <a:t>, pp.67-71 </a:t>
            </a:r>
          </a:p>
          <a:p>
            <a:r>
              <a:rPr lang="en-GB" dirty="0"/>
              <a:t>Large group of authors</a:t>
            </a:r>
          </a:p>
          <a:p>
            <a:pPr lvl="1"/>
            <a:r>
              <a:rPr lang="en-GB" dirty="0"/>
              <a:t>The paper announcing the discovery of the Higgs boson</a:t>
            </a:r>
          </a:p>
          <a:p>
            <a:pPr lvl="1"/>
            <a:r>
              <a:rPr lang="en-GB" dirty="0">
                <a:hlinkClick r:id="rId2"/>
              </a:rPr>
              <a:t>http://www.sciencedirect.com/science/article/pii/S0370269312008581?np=y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47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Abstract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Brief background of the subject</a:t>
            </a:r>
          </a:p>
          <a:p>
            <a:r>
              <a:rPr lang="en-GB" dirty="0"/>
              <a:t>The purpose of the research</a:t>
            </a:r>
          </a:p>
          <a:p>
            <a:r>
              <a:rPr lang="en-GB" dirty="0"/>
              <a:t>The main findings</a:t>
            </a:r>
          </a:p>
          <a:p>
            <a:r>
              <a:rPr lang="en-GB" dirty="0"/>
              <a:t>How these findings fit into the field</a:t>
            </a:r>
          </a:p>
          <a:p>
            <a:endParaRPr lang="en-GB" dirty="0"/>
          </a:p>
          <a:p>
            <a:r>
              <a:rPr lang="en-GB" dirty="0"/>
              <a:t>This is what you see when you do a search in the IEEE/ACM/Library files</a:t>
            </a:r>
          </a:p>
          <a:p>
            <a:r>
              <a:rPr lang="en-GB" dirty="0"/>
              <a:t>The contents of the abstract should tell you enough to decide whether or not to download and read the whole paper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70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presents the background in the field</a:t>
            </a:r>
          </a:p>
          <a:p>
            <a:r>
              <a:rPr lang="en-GB" dirty="0"/>
              <a:t>It is written for the authors’ peers, including those in related fields</a:t>
            </a:r>
          </a:p>
          <a:p>
            <a:r>
              <a:rPr lang="en-GB" dirty="0"/>
              <a:t>It provides the necessary background to explain why the findings of the paper are important</a:t>
            </a:r>
          </a:p>
          <a:p>
            <a:r>
              <a:rPr lang="en-GB" dirty="0"/>
              <a:t>It usually contains</a:t>
            </a:r>
          </a:p>
          <a:p>
            <a:pPr lvl="1"/>
            <a:r>
              <a:rPr lang="en-GB" dirty="0"/>
              <a:t>The accepted state of knowledge in the field</a:t>
            </a:r>
          </a:p>
          <a:p>
            <a:pPr lvl="1"/>
            <a:r>
              <a:rPr lang="en-GB" dirty="0"/>
              <a:t>A focus on the part of the field being explored (often describing the data set(s) used in the paper)</a:t>
            </a:r>
          </a:p>
          <a:p>
            <a:pPr lvl="1"/>
            <a:r>
              <a:rPr lang="en-GB" dirty="0"/>
              <a:t>The hypothesis being tested</a:t>
            </a:r>
          </a:p>
          <a:p>
            <a:pPr lvl="1"/>
            <a:r>
              <a:rPr lang="en-GB" dirty="0"/>
              <a:t>The findings and conclusions</a:t>
            </a:r>
          </a:p>
          <a:p>
            <a:pPr lvl="1"/>
            <a:r>
              <a:rPr lang="en-GB" dirty="0"/>
              <a:t>A whole bunch of references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752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On paper</a:t>
            </a:r>
          </a:p>
          <a:p>
            <a:pPr lvl="1"/>
            <a:r>
              <a:rPr lang="en-GB" dirty="0"/>
              <a:t>Take notes</a:t>
            </a:r>
          </a:p>
          <a:p>
            <a:pPr lvl="1"/>
            <a:r>
              <a:rPr lang="en-GB" dirty="0"/>
              <a:t>Draw relevant figures</a:t>
            </a:r>
          </a:p>
          <a:p>
            <a:pPr lvl="1"/>
            <a:r>
              <a:rPr lang="en-GB" dirty="0"/>
              <a:t>Define vocabulary (Wikipedia is your friend! </a:t>
            </a:r>
            <a:r>
              <a:rPr lang="en-GB" dirty="0">
                <a:sym typeface="Wingdings" panose="05000000000000000000" pitchFamily="2" charset="2"/>
              </a:rPr>
              <a:t> 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Identify interesting references</a:t>
            </a:r>
          </a:p>
          <a:p>
            <a:r>
              <a:rPr lang="en-GB" dirty="0">
                <a:sym typeface="Wingdings" panose="05000000000000000000" pitchFamily="2" charset="2"/>
              </a:rPr>
              <a:t>Answer these questions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is the accepted state of knowledge?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data was used in the research?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is the hypothesis being tested?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are the basic conclusions?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These are often given in the last paragraph because scientists a) don’t like surprise endings, and b) want to check that the paper really is worth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3551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should be detailed enough that another scientist could replicate the study</a:t>
            </a:r>
          </a:p>
          <a:p>
            <a:pPr lvl="1"/>
            <a:r>
              <a:rPr lang="en-GB" dirty="0"/>
              <a:t>Where did the data set come from?</a:t>
            </a:r>
          </a:p>
          <a:p>
            <a:pPr lvl="1"/>
            <a:r>
              <a:rPr lang="en-GB" dirty="0"/>
              <a:t>What software/hardware was used?</a:t>
            </a:r>
          </a:p>
          <a:p>
            <a:pPr lvl="1"/>
            <a:r>
              <a:rPr lang="en-GB" dirty="0"/>
              <a:t>Was any software/hardware developed and, if so, what did it do?</a:t>
            </a:r>
          </a:p>
          <a:p>
            <a:r>
              <a:rPr lang="en-GB" dirty="0"/>
              <a:t>This section may be compressed</a:t>
            </a:r>
          </a:p>
          <a:p>
            <a:pPr lvl="1"/>
            <a:r>
              <a:rPr lang="en-GB" dirty="0"/>
              <a:t>If so then there will probably be a reference to a longer paper with more technical details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197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often skim this bit in a first reading, but expect to come back to them once you’ve read the results</a:t>
            </a:r>
          </a:p>
          <a:p>
            <a:r>
              <a:rPr lang="en-GB" dirty="0"/>
              <a:t>Things to note</a:t>
            </a:r>
          </a:p>
          <a:p>
            <a:pPr lvl="1"/>
            <a:r>
              <a:rPr lang="en-GB" dirty="0"/>
              <a:t>What was the dataset?</a:t>
            </a:r>
          </a:p>
          <a:p>
            <a:pPr lvl="1"/>
            <a:r>
              <a:rPr lang="en-GB" dirty="0"/>
              <a:t>How was it collected?</a:t>
            </a:r>
          </a:p>
          <a:p>
            <a:pPr lvl="1"/>
            <a:r>
              <a:rPr lang="en-GB" dirty="0"/>
              <a:t>What was the population the authors were looking at?</a:t>
            </a:r>
          </a:p>
          <a:p>
            <a:pPr lvl="1"/>
            <a:r>
              <a:rPr lang="en-GB" dirty="0"/>
              <a:t>What conditions were used?</a:t>
            </a:r>
          </a:p>
          <a:p>
            <a:pPr lvl="1"/>
            <a:r>
              <a:rPr lang="en-GB" dirty="0"/>
              <a:t>Was the study repeated?</a:t>
            </a:r>
          </a:p>
          <a:p>
            <a:pPr lvl="1"/>
            <a:r>
              <a:rPr lang="en-GB" dirty="0"/>
              <a:t>Was this a prototype/pilot study or a full study?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4845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introduction poses the questions; the results answers them</a:t>
            </a:r>
          </a:p>
          <a:p>
            <a:r>
              <a:rPr lang="en-GB" dirty="0"/>
              <a:t>The results are stated</a:t>
            </a:r>
          </a:p>
          <a:p>
            <a:pPr lvl="1"/>
            <a:r>
              <a:rPr lang="en-GB" dirty="0"/>
              <a:t>The interpretation of the results is often in the following </a:t>
            </a:r>
            <a:r>
              <a:rPr lang="en-GB" i="1" dirty="0"/>
              <a:t>Discussion</a:t>
            </a:r>
            <a:r>
              <a:rPr lang="en-GB" dirty="0"/>
              <a:t> section</a:t>
            </a:r>
          </a:p>
          <a:p>
            <a:r>
              <a:rPr lang="en-GB" dirty="0"/>
              <a:t>Figures and tables are included so that the reader can see the results for themselves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98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Read the text straight through</a:t>
            </a:r>
          </a:p>
          <a:p>
            <a:pPr lvl="1"/>
            <a:r>
              <a:rPr lang="en-GB" dirty="0"/>
              <a:t>If the text refers to a figure, examine that figure</a:t>
            </a:r>
          </a:p>
          <a:p>
            <a:r>
              <a:rPr lang="en-GB" dirty="0"/>
              <a:t>Take notes on both the text </a:t>
            </a:r>
            <a:r>
              <a:rPr lang="en-GB" b="1" dirty="0"/>
              <a:t>and</a:t>
            </a:r>
            <a:r>
              <a:rPr lang="en-GB" dirty="0"/>
              <a:t> the figures</a:t>
            </a:r>
          </a:p>
          <a:p>
            <a:r>
              <a:rPr lang="en-GB" dirty="0"/>
              <a:t>For each experiment/figure you should be able to explain</a:t>
            </a:r>
          </a:p>
          <a:p>
            <a:pPr lvl="1"/>
            <a:r>
              <a:rPr lang="en-GB" dirty="0"/>
              <a:t>The basic procedure</a:t>
            </a:r>
          </a:p>
          <a:p>
            <a:pPr lvl="1"/>
            <a:r>
              <a:rPr lang="en-GB" dirty="0"/>
              <a:t>The question it attempts to answer</a:t>
            </a:r>
          </a:p>
          <a:p>
            <a:pPr lvl="1"/>
            <a:r>
              <a:rPr lang="en-GB" dirty="0"/>
              <a:t>The results</a:t>
            </a:r>
          </a:p>
          <a:p>
            <a:pPr lvl="1"/>
            <a:r>
              <a:rPr lang="en-GB" dirty="0"/>
              <a:t>The conclusion</a:t>
            </a:r>
          </a:p>
          <a:p>
            <a:pPr lvl="1"/>
            <a:r>
              <a:rPr lang="en-GB" dirty="0"/>
              <a:t>Any criticisms/problems/questions you have</a:t>
            </a:r>
          </a:p>
          <a:p>
            <a:r>
              <a:rPr lang="en-GB" dirty="0"/>
              <a:t>Remember to look up things you’re not familiar with – again, Wikipedia and YouTube are your friends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7099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the data is analysed to show what the authors believe that they show</a:t>
            </a:r>
          </a:p>
          <a:p>
            <a:pPr lvl="1"/>
            <a:r>
              <a:rPr lang="en-GB" dirty="0"/>
              <a:t>You may disagree with their interpretations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/>
              <a:t>Findings are related to other findings in the field</a:t>
            </a:r>
          </a:p>
          <a:p>
            <a:pPr lvl="1"/>
            <a:r>
              <a:rPr lang="en-GB" dirty="0"/>
              <a:t>How does this contribute to the field?</a:t>
            </a:r>
          </a:p>
          <a:p>
            <a:pPr lvl="1"/>
            <a:r>
              <a:rPr lang="en-GB" dirty="0"/>
              <a:t>Does it correct errors?</a:t>
            </a:r>
          </a:p>
          <a:p>
            <a:pPr lvl="1"/>
            <a:r>
              <a:rPr lang="en-GB" dirty="0"/>
              <a:t>How is this work significant?</a:t>
            </a:r>
          </a:p>
          <a:p>
            <a:r>
              <a:rPr lang="en-GB" dirty="0"/>
              <a:t>There will probably be references here as the authors refer back to what was said in the introduction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3031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notes and answer these questions</a:t>
            </a:r>
          </a:p>
          <a:p>
            <a:pPr lvl="1"/>
            <a:r>
              <a:rPr lang="en-GB" dirty="0"/>
              <a:t>What conclusions do the authors draw? </a:t>
            </a:r>
          </a:p>
          <a:p>
            <a:pPr lvl="1"/>
            <a:r>
              <a:rPr lang="en-GB" dirty="0"/>
              <a:t>Are their conclusions logical?</a:t>
            </a:r>
          </a:p>
          <a:p>
            <a:pPr lvl="1"/>
            <a:r>
              <a:rPr lang="en-GB" dirty="0"/>
              <a:t>Are there any other possible interpretations of the results?</a:t>
            </a:r>
          </a:p>
          <a:p>
            <a:r>
              <a:rPr lang="en-GB" dirty="0"/>
              <a:t>Describe for yourself what makes the findings significant</a:t>
            </a:r>
          </a:p>
          <a:p>
            <a:pPr lvl="1"/>
            <a:r>
              <a:rPr lang="en-GB" dirty="0"/>
              <a:t>Does is contribute to knowledge or correct errors?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2145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Acknowledgements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Thank people who contributed materials or data</a:t>
            </a:r>
          </a:p>
          <a:p>
            <a:r>
              <a:rPr lang="en-GB" dirty="0"/>
              <a:t>Thank people who contributed technically but not intellectually (i.e. would not be authors)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6899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contains the list of papers cited in the text</a:t>
            </a:r>
          </a:p>
          <a:p>
            <a:pPr lvl="1"/>
            <a:r>
              <a:rPr lang="en-GB" dirty="0"/>
              <a:t>May be in any of several formats</a:t>
            </a:r>
          </a:p>
          <a:p>
            <a:r>
              <a:rPr lang="en-GB" dirty="0"/>
              <a:t>Papers may be cited in any section of the paper, but citations are most likely to appear in</a:t>
            </a:r>
          </a:p>
          <a:p>
            <a:pPr lvl="1"/>
            <a:r>
              <a:rPr lang="en-GB" dirty="0"/>
              <a:t>Introduction</a:t>
            </a:r>
          </a:p>
          <a:p>
            <a:pPr lvl="1"/>
            <a:r>
              <a:rPr lang="en-GB" dirty="0"/>
              <a:t>Methodology</a:t>
            </a:r>
          </a:p>
          <a:p>
            <a:pPr lvl="1"/>
            <a:r>
              <a:rPr lang="en-GB" dirty="0"/>
              <a:t>Discussion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047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Writing the proposal, the report, and the </a:t>
            </a:r>
            <a:r>
              <a:rPr lang="en-GB"/>
              <a:t>ethics form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ustom 1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FFFF00"/>
      </a:hlink>
      <a:folHlink>
        <a:srgbClr val="92D050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2504</TotalTime>
  <Words>1136</Words>
  <Application>Microsoft Office PowerPoint</Application>
  <PresentationFormat>On-screen Show (4:3)</PresentationFormat>
  <Paragraphs>154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Tw Cen MT</vt:lpstr>
      <vt:lpstr>Circuit</vt:lpstr>
      <vt:lpstr>The Structure of a Technical paper</vt:lpstr>
      <vt:lpstr>Structure of a paper</vt:lpstr>
      <vt:lpstr>Title &amp; authors</vt:lpstr>
      <vt:lpstr>Title &amp; authors</vt:lpstr>
      <vt:lpstr>Title &amp; authors</vt:lpstr>
      <vt:lpstr>Title &amp; authors</vt:lpstr>
      <vt:lpstr>Abstract</vt:lpstr>
      <vt:lpstr>Introduction</vt:lpstr>
      <vt:lpstr>Things to do - Introduction</vt:lpstr>
      <vt:lpstr>Methodology</vt:lpstr>
      <vt:lpstr>Things to do - Methodology</vt:lpstr>
      <vt:lpstr>Results</vt:lpstr>
      <vt:lpstr>Things to do - Results</vt:lpstr>
      <vt:lpstr>Discussion</vt:lpstr>
      <vt:lpstr>Things to do - Discussion</vt:lpstr>
      <vt:lpstr>Acknowledgements</vt:lpstr>
      <vt:lpstr>References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Nik Whitehead</cp:lastModifiedBy>
  <cp:revision>125</cp:revision>
  <dcterms:created xsi:type="dcterms:W3CDTF">2006-01-28T12:00:35Z</dcterms:created>
  <dcterms:modified xsi:type="dcterms:W3CDTF">2023-06-12T16:08:24Z</dcterms:modified>
</cp:coreProperties>
</file>