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9" r:id="rId2"/>
    <p:sldId id="316" r:id="rId3"/>
    <p:sldId id="663" r:id="rId4"/>
    <p:sldId id="660" r:id="rId5"/>
    <p:sldId id="661" r:id="rId6"/>
    <p:sldId id="532" r:id="rId7"/>
    <p:sldId id="634" r:id="rId8"/>
    <p:sldId id="662" r:id="rId9"/>
    <p:sldId id="644" r:id="rId10"/>
    <p:sldId id="614" r:id="rId11"/>
    <p:sldId id="531" r:id="rId12"/>
    <p:sldId id="650" r:id="rId13"/>
    <p:sldId id="648" r:id="rId14"/>
    <p:sldId id="651" r:id="rId15"/>
    <p:sldId id="649" r:id="rId16"/>
    <p:sldId id="654" r:id="rId17"/>
    <p:sldId id="664" r:id="rId18"/>
    <p:sldId id="655" r:id="rId19"/>
    <p:sldId id="658" r:id="rId20"/>
    <p:sldId id="665" r:id="rId21"/>
    <p:sldId id="656" r:id="rId22"/>
    <p:sldId id="657" r:id="rId23"/>
    <p:sldId id="617" r:id="rId24"/>
    <p:sldId id="615" r:id="rId25"/>
    <p:sldId id="621" r:id="rId26"/>
    <p:sldId id="620" r:id="rId27"/>
    <p:sldId id="667" r:id="rId28"/>
    <p:sldId id="666" r:id="rId29"/>
    <p:sldId id="66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019" autoAdjust="0"/>
  </p:normalViewPr>
  <p:slideViewPr>
    <p:cSldViewPr snapToGrid="0">
      <p:cViewPr varScale="1">
        <p:scale>
          <a:sx n="63" d="100"/>
          <a:sy n="63" d="100"/>
        </p:scale>
        <p:origin x="9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31/03/2025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AF1F00B5-0F88-477E-BD10-8C120D7A4F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8807F007-5317-48AF-A6F9-239D6EE1A6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AB9901F3-5F41-44D4-AC92-75EAC1FE1B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a:t>
            </a:fld>
            <a:endParaRPr lang="en-GB"/>
          </a:p>
        </p:txBody>
      </p:sp>
    </p:spTree>
    <p:extLst>
      <p:ext uri="{BB962C8B-B14F-4D97-AF65-F5344CB8AC3E}">
        <p14:creationId xmlns:p14="http://schemas.microsoft.com/office/powerpoint/2010/main" val="1111674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a:t>
            </a:fld>
            <a:endParaRPr lang="en-GB"/>
          </a:p>
        </p:txBody>
      </p:sp>
    </p:spTree>
    <p:extLst>
      <p:ext uri="{BB962C8B-B14F-4D97-AF65-F5344CB8AC3E}">
        <p14:creationId xmlns:p14="http://schemas.microsoft.com/office/powerpoint/2010/main" val="3836802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5</a:t>
            </a:fld>
            <a:endParaRPr lang="en-GB"/>
          </a:p>
        </p:txBody>
      </p:sp>
    </p:spTree>
    <p:extLst>
      <p:ext uri="{BB962C8B-B14F-4D97-AF65-F5344CB8AC3E}">
        <p14:creationId xmlns:p14="http://schemas.microsoft.com/office/powerpoint/2010/main" val="122398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5467851C-D12E-388A-9217-0197FA332D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961AC9CD-3DC7-C765-A2DB-E6742413938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2708" name="Slide Number Placeholder 3">
            <a:extLst>
              <a:ext uri="{FF2B5EF4-FFF2-40B4-BE49-F238E27FC236}">
                <a16:creationId xmlns:a16="http://schemas.microsoft.com/office/drawing/2014/main" id="{97129C3C-5126-79AD-A398-645D919EFD7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6123D934-DE69-464F-B832-FBF79E2E2807}" type="slidenum">
              <a:rPr lang="en-US" altLang="en-US" smtClean="0"/>
              <a:pPr/>
              <a:t>6</a:t>
            </a:fld>
            <a:endParaRPr lang="en-US" altLang="en-US"/>
          </a:p>
        </p:txBody>
      </p:sp>
    </p:spTree>
    <p:extLst>
      <p:ext uri="{BB962C8B-B14F-4D97-AF65-F5344CB8AC3E}">
        <p14:creationId xmlns:p14="http://schemas.microsoft.com/office/powerpoint/2010/main" val="2903444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7</a:t>
            </a:fld>
            <a:endParaRPr lang="en-GB"/>
          </a:p>
        </p:txBody>
      </p:sp>
    </p:spTree>
    <p:extLst>
      <p:ext uri="{BB962C8B-B14F-4D97-AF65-F5344CB8AC3E}">
        <p14:creationId xmlns:p14="http://schemas.microsoft.com/office/powerpoint/2010/main" val="3866607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9</a:t>
            </a:fld>
            <a:endParaRPr lang="en-GB"/>
          </a:p>
        </p:txBody>
      </p:sp>
    </p:spTree>
    <p:extLst>
      <p:ext uri="{BB962C8B-B14F-4D97-AF65-F5344CB8AC3E}">
        <p14:creationId xmlns:p14="http://schemas.microsoft.com/office/powerpoint/2010/main" val="3272181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10</a:t>
            </a:fld>
            <a:endParaRPr lang="en-GB"/>
          </a:p>
        </p:txBody>
      </p:sp>
    </p:spTree>
    <p:extLst>
      <p:ext uri="{BB962C8B-B14F-4D97-AF65-F5344CB8AC3E}">
        <p14:creationId xmlns:p14="http://schemas.microsoft.com/office/powerpoint/2010/main" val="2792233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12</a:t>
            </a:fld>
            <a:endParaRPr lang="en-GB"/>
          </a:p>
        </p:txBody>
      </p:sp>
    </p:spTree>
    <p:extLst>
      <p:ext uri="{BB962C8B-B14F-4D97-AF65-F5344CB8AC3E}">
        <p14:creationId xmlns:p14="http://schemas.microsoft.com/office/powerpoint/2010/main" val="24931920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13</a:t>
            </a:fld>
            <a:endParaRPr lang="en-GB"/>
          </a:p>
        </p:txBody>
      </p:sp>
    </p:spTree>
    <p:extLst>
      <p:ext uri="{BB962C8B-B14F-4D97-AF65-F5344CB8AC3E}">
        <p14:creationId xmlns:p14="http://schemas.microsoft.com/office/powerpoint/2010/main" val="25740907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B163035F-2725-4066-81AD-73787E0C7CC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F0129B3E-B2C2-471E-8D8F-A76DB0CAC45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2532" name="Slide Number Placeholder 3">
            <a:extLst>
              <a:ext uri="{FF2B5EF4-FFF2-40B4-BE49-F238E27FC236}">
                <a16:creationId xmlns:a16="http://schemas.microsoft.com/office/drawing/2014/main" id="{ECDF44CE-6657-4625-8BE1-DD27E392A48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1E0F1F2-A231-4FF5-8F50-E593E7B2F555}" type="slidenum">
              <a:rPr lang="en-US" altLang="en-US"/>
              <a:pPr/>
              <a:t>16</a:t>
            </a:fld>
            <a:endParaRPr lang="en-US" altLang="en-US"/>
          </a:p>
        </p:txBody>
      </p:sp>
    </p:spTree>
    <p:extLst>
      <p:ext uri="{BB962C8B-B14F-4D97-AF65-F5344CB8AC3E}">
        <p14:creationId xmlns:p14="http://schemas.microsoft.com/office/powerpoint/2010/main" val="27317995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19</a:t>
            </a:fld>
            <a:endParaRPr lang="en-GB"/>
          </a:p>
        </p:txBody>
      </p:sp>
    </p:spTree>
    <p:extLst>
      <p:ext uri="{BB962C8B-B14F-4D97-AF65-F5344CB8AC3E}">
        <p14:creationId xmlns:p14="http://schemas.microsoft.com/office/powerpoint/2010/main" val="29687976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20</a:t>
            </a:fld>
            <a:endParaRPr lang="en-GB"/>
          </a:p>
        </p:txBody>
      </p:sp>
    </p:spTree>
    <p:extLst>
      <p:ext uri="{BB962C8B-B14F-4D97-AF65-F5344CB8AC3E}">
        <p14:creationId xmlns:p14="http://schemas.microsoft.com/office/powerpoint/2010/main" val="27711855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21</a:t>
            </a:fld>
            <a:endParaRPr lang="en-GB"/>
          </a:p>
        </p:txBody>
      </p:sp>
    </p:spTree>
    <p:extLst>
      <p:ext uri="{BB962C8B-B14F-4D97-AF65-F5344CB8AC3E}">
        <p14:creationId xmlns:p14="http://schemas.microsoft.com/office/powerpoint/2010/main" val="3905721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157DDFBD-8CEF-42D7-8FC8-67AF6159642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0568BED2-0390-4E30-BDA0-B3ECBD2D78B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2292" name="Slide Number Placeholder 3">
            <a:extLst>
              <a:ext uri="{FF2B5EF4-FFF2-40B4-BE49-F238E27FC236}">
                <a16:creationId xmlns:a16="http://schemas.microsoft.com/office/drawing/2014/main" id="{078A401F-E58C-4F1D-B9BB-ABC1D059FE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12BE352-5453-4E4E-AE3F-DF5BE76B844A}" type="slidenum">
              <a:rPr lang="en-GB" altLang="en-US"/>
              <a:pPr/>
              <a:t>22</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6464D0D7-AE4E-7F0F-5488-328DB35688C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0621F960-C15B-23AD-A636-060DDA4AA88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7412" name="Slide Number Placeholder 3">
            <a:extLst>
              <a:ext uri="{FF2B5EF4-FFF2-40B4-BE49-F238E27FC236}">
                <a16:creationId xmlns:a16="http://schemas.microsoft.com/office/drawing/2014/main" id="{883BE243-732C-1ED4-D20A-4799AB66143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8A1D83D-3449-41A4-8DD8-52BB2AD65093}" type="slidenum">
              <a:rPr lang="en-US" altLang="en-US" smtClean="0"/>
              <a:pPr/>
              <a:t>26</a:t>
            </a:fld>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27</a:t>
            </a:fld>
            <a:endParaRPr lang="en-GB"/>
          </a:p>
        </p:txBody>
      </p:sp>
    </p:spTree>
    <p:extLst>
      <p:ext uri="{BB962C8B-B14F-4D97-AF65-F5344CB8AC3E}">
        <p14:creationId xmlns:p14="http://schemas.microsoft.com/office/powerpoint/2010/main" val="27304122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28</a:t>
            </a:fld>
            <a:endParaRPr lang="en-GB"/>
          </a:p>
        </p:txBody>
      </p:sp>
    </p:spTree>
    <p:extLst>
      <p:ext uri="{BB962C8B-B14F-4D97-AF65-F5344CB8AC3E}">
        <p14:creationId xmlns:p14="http://schemas.microsoft.com/office/powerpoint/2010/main" val="6351770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31/03/2025</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31/03/2025</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31/03/2025</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31/03/2025</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31/03/2025</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31/03/2025</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31/03/2025</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31/03/2025</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31/03/2025</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31/03/2025</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31/03/2025</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31/03/2025</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18" Type="http://schemas.openxmlformats.org/officeDocument/2006/relationships/image" Target="../media/image19.png"/><Relationship Id="rId26" Type="http://schemas.openxmlformats.org/officeDocument/2006/relationships/image" Target="../media/image27.png"/><Relationship Id="rId3" Type="http://schemas.openxmlformats.org/officeDocument/2006/relationships/image" Target="../media/image4.png"/><Relationship Id="rId21" Type="http://schemas.openxmlformats.org/officeDocument/2006/relationships/image" Target="../media/image22.png"/><Relationship Id="rId7" Type="http://schemas.openxmlformats.org/officeDocument/2006/relationships/image" Target="../media/image8.png"/><Relationship Id="rId12" Type="http://schemas.openxmlformats.org/officeDocument/2006/relationships/image" Target="../media/image13.png"/><Relationship Id="rId17" Type="http://schemas.openxmlformats.org/officeDocument/2006/relationships/image" Target="../media/image18.png"/><Relationship Id="rId25" Type="http://schemas.openxmlformats.org/officeDocument/2006/relationships/image" Target="../media/image26.png"/><Relationship Id="rId2" Type="http://schemas.openxmlformats.org/officeDocument/2006/relationships/notesSlide" Target="../notesSlides/notesSlide2.xml"/><Relationship Id="rId16" Type="http://schemas.openxmlformats.org/officeDocument/2006/relationships/image" Target="../media/image17.png"/><Relationship Id="rId20"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image" Target="../media/image12.png"/><Relationship Id="rId24" Type="http://schemas.openxmlformats.org/officeDocument/2006/relationships/image" Target="../media/image25.png"/><Relationship Id="rId5" Type="http://schemas.openxmlformats.org/officeDocument/2006/relationships/image" Target="../media/image6.png"/><Relationship Id="rId15" Type="http://schemas.openxmlformats.org/officeDocument/2006/relationships/image" Target="../media/image16.png"/><Relationship Id="rId23" Type="http://schemas.openxmlformats.org/officeDocument/2006/relationships/image" Target="../media/image24.png"/><Relationship Id="rId28" Type="http://schemas.openxmlformats.org/officeDocument/2006/relationships/image" Target="../media/image29.png"/><Relationship Id="rId10" Type="http://schemas.openxmlformats.org/officeDocument/2006/relationships/image" Target="../media/image11.png"/><Relationship Id="rId19" Type="http://schemas.openxmlformats.org/officeDocument/2006/relationships/image" Target="../media/image20.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 Id="rId22" Type="http://schemas.openxmlformats.org/officeDocument/2006/relationships/image" Target="../media/image23.png"/><Relationship Id="rId27" Type="http://schemas.openxmlformats.org/officeDocument/2006/relationships/image" Target="../media/image28.png"/></Relationships>
</file>

<file path=ppt/slides/_rels/slide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2iF41nNoM5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1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jlbDC6JT5-U" TargetMode="External"/><Relationship Id="rId2" Type="http://schemas.openxmlformats.org/officeDocument/2006/relationships/hyperlink" Target="https://youtu.be/qS-9F_qqOXo" TargetMode="External"/><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1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48.sv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legislation.gov.uk/anaw/2015/2/data.pdf" TargetMode="External"/><Relationship Id="rId3" Type="http://schemas.openxmlformats.org/officeDocument/2006/relationships/hyperlink" Target="https://www.nmc.org.uk/globalassets/sitedocuments/nmc-publications/nmc-code.pdf" TargetMode="External"/><Relationship Id="rId7" Type="http://schemas.openxmlformats.org/officeDocument/2006/relationships/hyperlink" Target="https://www.legislation.gov.uk/mwa/2011/1/contents?lang=en#printLegislationModPdf" TargetMode="External"/><Relationship Id="rId12" Type="http://schemas.openxmlformats.org/officeDocument/2006/relationships/hyperlink" Target="https://www.gov.wales/sites/default/files/publications/2024-07/well-being-future-generations-wales-act-2015-the-essentials-2024.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hcpc-uk.org/globalassets/resources/standards/standards-of-proficiency---physiotherapists.pdf" TargetMode="External"/><Relationship Id="rId11" Type="http://schemas.openxmlformats.org/officeDocument/2006/relationships/hyperlink" Target="https://www.gov.wales/sites/default/files/publications/2022-07/more-than-just-words-action-plan-2022-2027.pdf" TargetMode="External"/><Relationship Id="rId5" Type="http://schemas.openxmlformats.org/officeDocument/2006/relationships/hyperlink" Target="https://www.hcpc-uk.org/globalassets/resources/standards/standards-of-proficiency---paramedics.pdf" TargetMode="External"/><Relationship Id="rId10" Type="http://schemas.openxmlformats.org/officeDocument/2006/relationships/hyperlink" Target="https://www.gov.wales/sites/default/files/publications/2021-09/a-healthier-wales-our-plan-for-health-and-social-care.pdf" TargetMode="External"/><Relationship Id="rId4" Type="http://schemas.openxmlformats.org/officeDocument/2006/relationships/hyperlink" Target="https://basw.co.uk/policy-practice/standards/code-ethics" TargetMode="External"/><Relationship Id="rId9" Type="http://schemas.openxmlformats.org/officeDocument/2006/relationships/hyperlink" Target="https://www.gov.wales/sites/default/files/publications/2018-12/cymraeg-2050-welsh-language-strategy.pdf"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ubtitle 8">
            <a:extLst>
              <a:ext uri="{FF2B5EF4-FFF2-40B4-BE49-F238E27FC236}">
                <a16:creationId xmlns:a16="http://schemas.microsoft.com/office/drawing/2014/main" id="{B1B11732-65D6-443F-935B-D4DB03B97072}"/>
              </a:ext>
            </a:extLst>
          </p:cNvPr>
          <p:cNvSpPr>
            <a:spLocks noGrp="1"/>
          </p:cNvSpPr>
          <p:nvPr>
            <p:ph type="subTitle" idx="1"/>
          </p:nvPr>
        </p:nvSpPr>
        <p:spPr/>
        <p:txBody>
          <a:bodyPr/>
          <a:lstStyle/>
          <a:p>
            <a:pPr eaLnBrk="1" hangingPunct="1">
              <a:buFont typeface="Arial" panose="020B0604020202020204" pitchFamily="34" charset="0"/>
              <a:buNone/>
            </a:pPr>
            <a:r>
              <a:rPr lang="en-GB" altLang="en-US" dirty="0"/>
              <a:t>Dr Ben Duxbury.  Room AS411, Swansea Business Campus  </a:t>
            </a:r>
          </a:p>
          <a:p>
            <a:pPr eaLnBrk="1" hangingPunct="1">
              <a:buFont typeface="Arial" panose="020B0604020202020204" pitchFamily="34" charset="0"/>
              <a:buNone/>
            </a:pP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43325F14-8115-446B-A061-46D8543F6B05}"/>
              </a:ext>
            </a:extLst>
          </p:cNvPr>
          <p:cNvSpPr>
            <a:spLocks noGrp="1"/>
          </p:cNvSpPr>
          <p:nvPr>
            <p:ph type="ctrTitle"/>
          </p:nvPr>
        </p:nvSpPr>
        <p:spPr>
          <a:xfrm>
            <a:off x="2406316" y="1600200"/>
            <a:ext cx="9785684" cy="1828800"/>
          </a:xfrm>
        </p:spPr>
        <p:txBody>
          <a:bodyPr/>
          <a:lstStyle/>
          <a:p>
            <a:pPr algn="l" eaLnBrk="1" hangingPunct="1"/>
            <a:r>
              <a:rPr lang="en-GB" altLang="en-US" sz="2400" b="1" dirty="0"/>
              <a:t>BMNS4016.  Practising Healthcare in Wales: Language and Culture  </a:t>
            </a:r>
            <a:br>
              <a:rPr lang="en-GB" altLang="en-US" sz="2400" b="1" dirty="0"/>
            </a:br>
            <a:r>
              <a:rPr lang="en-GB" sz="2400" dirty="0"/>
              <a:t>Le</a:t>
            </a:r>
            <a:r>
              <a:rPr lang="en-GB" altLang="en-US" sz="2400" dirty="0"/>
              <a:t>cture 3. 24/25.  The importance of cultural and linguistic context to health and care in Wales: an overview</a:t>
            </a:r>
            <a:br>
              <a:rPr lang="en-GB" altLang="en-US" sz="4000" dirty="0"/>
            </a:br>
            <a:endParaRPr lang="en-GB" altLang="en-US" dirty="0"/>
          </a:p>
        </p:txBody>
      </p:sp>
      <p:pic>
        <p:nvPicPr>
          <p:cNvPr id="2" name="Picture 1">
            <a:extLst>
              <a:ext uri="{FF2B5EF4-FFF2-40B4-BE49-F238E27FC236}">
                <a16:creationId xmlns:a16="http://schemas.microsoft.com/office/drawing/2014/main" id="{358FAF1F-E9AE-C270-928A-0A7037E61D5C}"/>
              </a:ext>
            </a:extLst>
          </p:cNvPr>
          <p:cNvPicPr>
            <a:picLocks noChangeAspect="1"/>
          </p:cNvPicPr>
          <p:nvPr/>
        </p:nvPicPr>
        <p:blipFill>
          <a:blip r:embed="rId4"/>
          <a:stretch>
            <a:fillRect/>
          </a:stretch>
        </p:blipFill>
        <p:spPr>
          <a:xfrm>
            <a:off x="285741" y="1828800"/>
            <a:ext cx="1932599" cy="67671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4DE9-4B20-44E6-88A0-7371A041F32D}"/>
              </a:ext>
            </a:extLst>
          </p:cNvPr>
          <p:cNvSpPr>
            <a:spLocks noGrp="1"/>
          </p:cNvSpPr>
          <p:nvPr>
            <p:ph type="title"/>
          </p:nvPr>
        </p:nvSpPr>
        <p:spPr>
          <a:xfrm>
            <a:off x="243840" y="274638"/>
            <a:ext cx="11338560" cy="670242"/>
          </a:xfrm>
        </p:spPr>
        <p:txBody>
          <a:bodyPr/>
          <a:lstStyle/>
          <a:p>
            <a:r>
              <a:rPr lang="en-GB" dirty="0"/>
              <a:t>Today</a:t>
            </a:r>
          </a:p>
        </p:txBody>
      </p:sp>
      <p:sp>
        <p:nvSpPr>
          <p:cNvPr id="3" name="Content Placeholder 2">
            <a:extLst>
              <a:ext uri="{FF2B5EF4-FFF2-40B4-BE49-F238E27FC236}">
                <a16:creationId xmlns:a16="http://schemas.microsoft.com/office/drawing/2014/main" id="{DED1A1D4-2A1C-4C20-827E-248ADE59103E}"/>
              </a:ext>
            </a:extLst>
          </p:cNvPr>
          <p:cNvSpPr>
            <a:spLocks noGrp="1"/>
          </p:cNvSpPr>
          <p:nvPr>
            <p:ph sz="quarter" idx="1"/>
          </p:nvPr>
        </p:nvSpPr>
        <p:spPr>
          <a:xfrm>
            <a:off x="243840" y="944880"/>
            <a:ext cx="11338560" cy="5791200"/>
          </a:xfrm>
        </p:spPr>
        <p:txBody>
          <a:bodyPr/>
          <a:lstStyle/>
          <a:p>
            <a:r>
              <a:rPr lang="en-GB" sz="4000" dirty="0"/>
              <a:t>The meaning of culture</a:t>
            </a:r>
          </a:p>
          <a:p>
            <a:r>
              <a:rPr lang="en-GB" sz="4000" dirty="0"/>
              <a:t>The link between (Welsh) culture and health and wellbeing</a:t>
            </a:r>
          </a:p>
          <a:p>
            <a:r>
              <a:rPr lang="en-GB" sz="4000" dirty="0"/>
              <a:t>National Wellbeing strategy: indicators and goals</a:t>
            </a:r>
          </a:p>
          <a:p>
            <a:r>
              <a:rPr lang="en-GB" sz="4000" dirty="0"/>
              <a:t>Language and health: what research says</a:t>
            </a:r>
          </a:p>
          <a:p>
            <a:r>
              <a:rPr lang="en-GB" sz="4000" dirty="0"/>
              <a:t>Ageing: a major current issue with linguistic repercussions</a:t>
            </a:r>
          </a:p>
          <a:p>
            <a:r>
              <a:rPr lang="en-GB" sz="4000" dirty="0"/>
              <a:t>Language and health: professional and statutory obligations</a:t>
            </a:r>
          </a:p>
          <a:p>
            <a:r>
              <a:rPr lang="en-GB" sz="4000" dirty="0"/>
              <a:t>Some relevant documents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495822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D945630-C12F-0795-7190-A398E4AD9C69}"/>
              </a:ext>
            </a:extLst>
          </p:cNvPr>
          <p:cNvPicPr>
            <a:picLocks noGrp="1" noChangeAspect="1"/>
          </p:cNvPicPr>
          <p:nvPr>
            <p:ph sz="quarter" idx="1"/>
          </p:nvPr>
        </p:nvPicPr>
        <p:blipFill>
          <a:blip r:embed="rId3"/>
          <a:stretch>
            <a:fillRect/>
          </a:stretch>
        </p:blipFill>
        <p:spPr>
          <a:xfrm>
            <a:off x="373248" y="764867"/>
            <a:ext cx="2095500" cy="1171398"/>
          </a:xfrm>
          <a:prstGeom prst="rect">
            <a:avLst/>
          </a:prstGeom>
        </p:spPr>
      </p:pic>
      <p:pic>
        <p:nvPicPr>
          <p:cNvPr id="5" name="Picture 4">
            <a:extLst>
              <a:ext uri="{FF2B5EF4-FFF2-40B4-BE49-F238E27FC236}">
                <a16:creationId xmlns:a16="http://schemas.microsoft.com/office/drawing/2014/main" id="{FB9D611E-32E6-A8CB-606F-3F9FA5746434}"/>
              </a:ext>
            </a:extLst>
          </p:cNvPr>
          <p:cNvPicPr>
            <a:picLocks noChangeAspect="1"/>
          </p:cNvPicPr>
          <p:nvPr/>
        </p:nvPicPr>
        <p:blipFill>
          <a:blip r:embed="rId4"/>
          <a:stretch>
            <a:fillRect/>
          </a:stretch>
        </p:blipFill>
        <p:spPr>
          <a:xfrm>
            <a:off x="4798207" y="790086"/>
            <a:ext cx="1235416" cy="1243887"/>
          </a:xfrm>
          <a:prstGeom prst="rect">
            <a:avLst/>
          </a:prstGeom>
        </p:spPr>
      </p:pic>
      <p:pic>
        <p:nvPicPr>
          <p:cNvPr id="6" name="Picture 5">
            <a:extLst>
              <a:ext uri="{FF2B5EF4-FFF2-40B4-BE49-F238E27FC236}">
                <a16:creationId xmlns:a16="http://schemas.microsoft.com/office/drawing/2014/main" id="{86A47D21-06A2-4597-9644-767C74DDC8B6}"/>
              </a:ext>
            </a:extLst>
          </p:cNvPr>
          <p:cNvPicPr>
            <a:picLocks noChangeAspect="1"/>
          </p:cNvPicPr>
          <p:nvPr/>
        </p:nvPicPr>
        <p:blipFill>
          <a:blip r:embed="rId5"/>
          <a:stretch>
            <a:fillRect/>
          </a:stretch>
        </p:blipFill>
        <p:spPr>
          <a:xfrm>
            <a:off x="6491188" y="616908"/>
            <a:ext cx="1689328" cy="1263772"/>
          </a:xfrm>
          <a:prstGeom prst="rect">
            <a:avLst/>
          </a:prstGeom>
        </p:spPr>
      </p:pic>
      <p:pic>
        <p:nvPicPr>
          <p:cNvPr id="7" name="Picture 6">
            <a:extLst>
              <a:ext uri="{FF2B5EF4-FFF2-40B4-BE49-F238E27FC236}">
                <a16:creationId xmlns:a16="http://schemas.microsoft.com/office/drawing/2014/main" id="{63B548DD-2624-673A-D1D8-43BA30A38DE4}"/>
              </a:ext>
            </a:extLst>
          </p:cNvPr>
          <p:cNvPicPr>
            <a:picLocks noChangeAspect="1"/>
          </p:cNvPicPr>
          <p:nvPr/>
        </p:nvPicPr>
        <p:blipFill>
          <a:blip r:embed="rId6"/>
          <a:stretch>
            <a:fillRect/>
          </a:stretch>
        </p:blipFill>
        <p:spPr>
          <a:xfrm>
            <a:off x="10455075" y="1818726"/>
            <a:ext cx="1275342" cy="1217372"/>
          </a:xfrm>
          <a:prstGeom prst="rect">
            <a:avLst/>
          </a:prstGeom>
        </p:spPr>
      </p:pic>
      <p:pic>
        <p:nvPicPr>
          <p:cNvPr id="8" name="Picture 7">
            <a:extLst>
              <a:ext uri="{FF2B5EF4-FFF2-40B4-BE49-F238E27FC236}">
                <a16:creationId xmlns:a16="http://schemas.microsoft.com/office/drawing/2014/main" id="{FC7CB5BC-5D92-995D-EEF7-4701D7760B9C}"/>
              </a:ext>
            </a:extLst>
          </p:cNvPr>
          <p:cNvPicPr>
            <a:picLocks noChangeAspect="1"/>
          </p:cNvPicPr>
          <p:nvPr/>
        </p:nvPicPr>
        <p:blipFill>
          <a:blip r:embed="rId7"/>
          <a:stretch>
            <a:fillRect/>
          </a:stretch>
        </p:blipFill>
        <p:spPr>
          <a:xfrm>
            <a:off x="8479595" y="600440"/>
            <a:ext cx="1676401" cy="1257301"/>
          </a:xfrm>
          <a:prstGeom prst="rect">
            <a:avLst/>
          </a:prstGeom>
        </p:spPr>
      </p:pic>
      <p:pic>
        <p:nvPicPr>
          <p:cNvPr id="9" name="Picture 8">
            <a:extLst>
              <a:ext uri="{FF2B5EF4-FFF2-40B4-BE49-F238E27FC236}">
                <a16:creationId xmlns:a16="http://schemas.microsoft.com/office/drawing/2014/main" id="{2671A95F-BF39-C52C-4556-C0788B06355D}"/>
              </a:ext>
            </a:extLst>
          </p:cNvPr>
          <p:cNvPicPr>
            <a:picLocks noChangeAspect="1"/>
          </p:cNvPicPr>
          <p:nvPr/>
        </p:nvPicPr>
        <p:blipFill>
          <a:blip r:embed="rId8"/>
          <a:stretch>
            <a:fillRect/>
          </a:stretch>
        </p:blipFill>
        <p:spPr>
          <a:xfrm>
            <a:off x="10286994" y="600440"/>
            <a:ext cx="1510496" cy="1132872"/>
          </a:xfrm>
          <a:prstGeom prst="rect">
            <a:avLst/>
          </a:prstGeom>
        </p:spPr>
      </p:pic>
      <p:pic>
        <p:nvPicPr>
          <p:cNvPr id="10" name="Picture 9">
            <a:extLst>
              <a:ext uri="{FF2B5EF4-FFF2-40B4-BE49-F238E27FC236}">
                <a16:creationId xmlns:a16="http://schemas.microsoft.com/office/drawing/2014/main" id="{04AEE4B8-91AF-6F3F-5909-D0257F65A6C9}"/>
              </a:ext>
            </a:extLst>
          </p:cNvPr>
          <p:cNvPicPr>
            <a:picLocks noChangeAspect="1"/>
          </p:cNvPicPr>
          <p:nvPr/>
        </p:nvPicPr>
        <p:blipFill>
          <a:blip r:embed="rId9"/>
          <a:stretch>
            <a:fillRect/>
          </a:stretch>
        </p:blipFill>
        <p:spPr>
          <a:xfrm>
            <a:off x="314781" y="2352675"/>
            <a:ext cx="1562100" cy="1076325"/>
          </a:xfrm>
          <a:prstGeom prst="rect">
            <a:avLst/>
          </a:prstGeom>
        </p:spPr>
      </p:pic>
      <p:pic>
        <p:nvPicPr>
          <p:cNvPr id="11" name="Picture 10">
            <a:extLst>
              <a:ext uri="{FF2B5EF4-FFF2-40B4-BE49-F238E27FC236}">
                <a16:creationId xmlns:a16="http://schemas.microsoft.com/office/drawing/2014/main" id="{D1C7BBC8-E71B-6DE6-7A93-551ADBB828DF}"/>
              </a:ext>
            </a:extLst>
          </p:cNvPr>
          <p:cNvPicPr>
            <a:picLocks noChangeAspect="1"/>
          </p:cNvPicPr>
          <p:nvPr/>
        </p:nvPicPr>
        <p:blipFill>
          <a:blip r:embed="rId10"/>
          <a:stretch>
            <a:fillRect/>
          </a:stretch>
        </p:blipFill>
        <p:spPr>
          <a:xfrm>
            <a:off x="2159867" y="2363931"/>
            <a:ext cx="1793875" cy="1076325"/>
          </a:xfrm>
          <a:prstGeom prst="rect">
            <a:avLst/>
          </a:prstGeom>
        </p:spPr>
      </p:pic>
      <p:pic>
        <p:nvPicPr>
          <p:cNvPr id="12" name="Picture 11">
            <a:extLst>
              <a:ext uri="{FF2B5EF4-FFF2-40B4-BE49-F238E27FC236}">
                <a16:creationId xmlns:a16="http://schemas.microsoft.com/office/drawing/2014/main" id="{4D40331A-7AE3-4EB2-2271-827CE4CB7EFF}"/>
              </a:ext>
            </a:extLst>
          </p:cNvPr>
          <p:cNvPicPr>
            <a:picLocks noChangeAspect="1"/>
          </p:cNvPicPr>
          <p:nvPr/>
        </p:nvPicPr>
        <p:blipFill>
          <a:blip r:embed="rId11"/>
          <a:stretch>
            <a:fillRect/>
          </a:stretch>
        </p:blipFill>
        <p:spPr>
          <a:xfrm>
            <a:off x="4298538" y="2367779"/>
            <a:ext cx="1605069" cy="1072478"/>
          </a:xfrm>
          <a:prstGeom prst="rect">
            <a:avLst/>
          </a:prstGeom>
        </p:spPr>
      </p:pic>
      <p:pic>
        <p:nvPicPr>
          <p:cNvPr id="13" name="Picture 12">
            <a:extLst>
              <a:ext uri="{FF2B5EF4-FFF2-40B4-BE49-F238E27FC236}">
                <a16:creationId xmlns:a16="http://schemas.microsoft.com/office/drawing/2014/main" id="{FE89DC9C-07A8-29C2-AFD1-AD46CD6BD40C}"/>
              </a:ext>
            </a:extLst>
          </p:cNvPr>
          <p:cNvPicPr>
            <a:picLocks noChangeAspect="1"/>
          </p:cNvPicPr>
          <p:nvPr/>
        </p:nvPicPr>
        <p:blipFill>
          <a:blip r:embed="rId12"/>
          <a:stretch>
            <a:fillRect/>
          </a:stretch>
        </p:blipFill>
        <p:spPr>
          <a:xfrm>
            <a:off x="8270959" y="1971164"/>
            <a:ext cx="567981" cy="1257302"/>
          </a:xfrm>
          <a:prstGeom prst="rect">
            <a:avLst/>
          </a:prstGeom>
        </p:spPr>
      </p:pic>
      <p:pic>
        <p:nvPicPr>
          <p:cNvPr id="14" name="Picture 13">
            <a:extLst>
              <a:ext uri="{FF2B5EF4-FFF2-40B4-BE49-F238E27FC236}">
                <a16:creationId xmlns:a16="http://schemas.microsoft.com/office/drawing/2014/main" id="{8299A7CA-2AA7-DF49-67E8-2B63FA2EECAC}"/>
              </a:ext>
            </a:extLst>
          </p:cNvPr>
          <p:cNvPicPr>
            <a:picLocks noChangeAspect="1"/>
          </p:cNvPicPr>
          <p:nvPr/>
        </p:nvPicPr>
        <p:blipFill>
          <a:blip r:embed="rId13"/>
          <a:stretch>
            <a:fillRect/>
          </a:stretch>
        </p:blipFill>
        <p:spPr>
          <a:xfrm>
            <a:off x="6195249" y="2294909"/>
            <a:ext cx="1907629" cy="1257301"/>
          </a:xfrm>
          <a:prstGeom prst="rect">
            <a:avLst/>
          </a:prstGeom>
        </p:spPr>
      </p:pic>
      <p:pic>
        <p:nvPicPr>
          <p:cNvPr id="15" name="Picture 14">
            <a:extLst>
              <a:ext uri="{FF2B5EF4-FFF2-40B4-BE49-F238E27FC236}">
                <a16:creationId xmlns:a16="http://schemas.microsoft.com/office/drawing/2014/main" id="{4F87C728-5C73-F91F-7CEC-9C3F40B87A18}"/>
              </a:ext>
            </a:extLst>
          </p:cNvPr>
          <p:cNvPicPr>
            <a:picLocks noChangeAspect="1"/>
          </p:cNvPicPr>
          <p:nvPr/>
        </p:nvPicPr>
        <p:blipFill>
          <a:blip r:embed="rId14"/>
          <a:stretch>
            <a:fillRect/>
          </a:stretch>
        </p:blipFill>
        <p:spPr>
          <a:xfrm>
            <a:off x="8943401" y="2109931"/>
            <a:ext cx="1343593" cy="1001588"/>
          </a:xfrm>
          <a:prstGeom prst="rect">
            <a:avLst/>
          </a:prstGeom>
        </p:spPr>
      </p:pic>
      <p:pic>
        <p:nvPicPr>
          <p:cNvPr id="16" name="Picture 15">
            <a:extLst>
              <a:ext uri="{FF2B5EF4-FFF2-40B4-BE49-F238E27FC236}">
                <a16:creationId xmlns:a16="http://schemas.microsoft.com/office/drawing/2014/main" id="{A29B08E0-39AE-4BCF-D1AE-D9AB49BA6A50}"/>
              </a:ext>
            </a:extLst>
          </p:cNvPr>
          <p:cNvPicPr>
            <a:picLocks noChangeAspect="1"/>
          </p:cNvPicPr>
          <p:nvPr/>
        </p:nvPicPr>
        <p:blipFill>
          <a:blip r:embed="rId15"/>
          <a:stretch>
            <a:fillRect/>
          </a:stretch>
        </p:blipFill>
        <p:spPr>
          <a:xfrm>
            <a:off x="223738" y="3575228"/>
            <a:ext cx="1936129" cy="1290753"/>
          </a:xfrm>
          <a:prstGeom prst="rect">
            <a:avLst/>
          </a:prstGeom>
        </p:spPr>
      </p:pic>
      <p:pic>
        <p:nvPicPr>
          <p:cNvPr id="17" name="Picture 16">
            <a:extLst>
              <a:ext uri="{FF2B5EF4-FFF2-40B4-BE49-F238E27FC236}">
                <a16:creationId xmlns:a16="http://schemas.microsoft.com/office/drawing/2014/main" id="{7B51A27D-81A6-1DC7-5D75-BAAB57740856}"/>
              </a:ext>
            </a:extLst>
          </p:cNvPr>
          <p:cNvPicPr>
            <a:picLocks noChangeAspect="1"/>
          </p:cNvPicPr>
          <p:nvPr/>
        </p:nvPicPr>
        <p:blipFill>
          <a:blip r:embed="rId16"/>
          <a:stretch>
            <a:fillRect/>
          </a:stretch>
        </p:blipFill>
        <p:spPr>
          <a:xfrm>
            <a:off x="2463559" y="3591952"/>
            <a:ext cx="1617583" cy="1257303"/>
          </a:xfrm>
          <a:prstGeom prst="rect">
            <a:avLst/>
          </a:prstGeom>
        </p:spPr>
      </p:pic>
      <p:pic>
        <p:nvPicPr>
          <p:cNvPr id="18" name="Picture 17">
            <a:extLst>
              <a:ext uri="{FF2B5EF4-FFF2-40B4-BE49-F238E27FC236}">
                <a16:creationId xmlns:a16="http://schemas.microsoft.com/office/drawing/2014/main" id="{2809632E-705D-FC7B-D2BC-0EFC63A39A60}"/>
              </a:ext>
            </a:extLst>
          </p:cNvPr>
          <p:cNvPicPr>
            <a:picLocks noChangeAspect="1"/>
          </p:cNvPicPr>
          <p:nvPr/>
        </p:nvPicPr>
        <p:blipFill>
          <a:blip r:embed="rId17"/>
          <a:stretch>
            <a:fillRect/>
          </a:stretch>
        </p:blipFill>
        <p:spPr>
          <a:xfrm>
            <a:off x="2584196" y="790250"/>
            <a:ext cx="1958772" cy="1096912"/>
          </a:xfrm>
          <a:prstGeom prst="rect">
            <a:avLst/>
          </a:prstGeom>
        </p:spPr>
      </p:pic>
      <p:pic>
        <p:nvPicPr>
          <p:cNvPr id="19" name="Picture 18">
            <a:extLst>
              <a:ext uri="{FF2B5EF4-FFF2-40B4-BE49-F238E27FC236}">
                <a16:creationId xmlns:a16="http://schemas.microsoft.com/office/drawing/2014/main" id="{681EE519-6800-BE8D-A434-D8C6658E4C18}"/>
              </a:ext>
            </a:extLst>
          </p:cNvPr>
          <p:cNvPicPr>
            <a:picLocks noChangeAspect="1"/>
          </p:cNvPicPr>
          <p:nvPr/>
        </p:nvPicPr>
        <p:blipFill>
          <a:blip r:embed="rId18"/>
          <a:stretch>
            <a:fillRect/>
          </a:stretch>
        </p:blipFill>
        <p:spPr>
          <a:xfrm>
            <a:off x="4301064" y="3513623"/>
            <a:ext cx="1600015" cy="1550892"/>
          </a:xfrm>
          <a:prstGeom prst="rect">
            <a:avLst/>
          </a:prstGeom>
        </p:spPr>
      </p:pic>
      <p:pic>
        <p:nvPicPr>
          <p:cNvPr id="20" name="Picture 19">
            <a:extLst>
              <a:ext uri="{FF2B5EF4-FFF2-40B4-BE49-F238E27FC236}">
                <a16:creationId xmlns:a16="http://schemas.microsoft.com/office/drawing/2014/main" id="{A4807172-541E-FB55-F42F-FDD098D330D5}"/>
              </a:ext>
            </a:extLst>
          </p:cNvPr>
          <p:cNvPicPr>
            <a:picLocks noChangeAspect="1"/>
          </p:cNvPicPr>
          <p:nvPr/>
        </p:nvPicPr>
        <p:blipFill>
          <a:blip r:embed="rId19"/>
          <a:stretch>
            <a:fillRect/>
          </a:stretch>
        </p:blipFill>
        <p:spPr>
          <a:xfrm>
            <a:off x="5941676" y="3859982"/>
            <a:ext cx="2238840" cy="950206"/>
          </a:xfrm>
          <a:prstGeom prst="rect">
            <a:avLst/>
          </a:prstGeom>
        </p:spPr>
      </p:pic>
      <p:pic>
        <p:nvPicPr>
          <p:cNvPr id="22" name="Picture 21">
            <a:extLst>
              <a:ext uri="{FF2B5EF4-FFF2-40B4-BE49-F238E27FC236}">
                <a16:creationId xmlns:a16="http://schemas.microsoft.com/office/drawing/2014/main" id="{7CA5DB87-9D49-D511-9A28-8E6417DA107F}"/>
              </a:ext>
            </a:extLst>
          </p:cNvPr>
          <p:cNvPicPr>
            <a:picLocks noChangeAspect="1"/>
          </p:cNvPicPr>
          <p:nvPr/>
        </p:nvPicPr>
        <p:blipFill>
          <a:blip r:embed="rId20"/>
          <a:stretch>
            <a:fillRect/>
          </a:stretch>
        </p:blipFill>
        <p:spPr>
          <a:xfrm>
            <a:off x="8381408" y="3345668"/>
            <a:ext cx="1274480" cy="1671130"/>
          </a:xfrm>
          <a:prstGeom prst="rect">
            <a:avLst/>
          </a:prstGeom>
        </p:spPr>
      </p:pic>
      <p:pic>
        <p:nvPicPr>
          <p:cNvPr id="23" name="Picture 22">
            <a:extLst>
              <a:ext uri="{FF2B5EF4-FFF2-40B4-BE49-F238E27FC236}">
                <a16:creationId xmlns:a16="http://schemas.microsoft.com/office/drawing/2014/main" id="{D74BFF5A-D952-03CD-FBD5-4F63258F5C4C}"/>
              </a:ext>
            </a:extLst>
          </p:cNvPr>
          <p:cNvPicPr>
            <a:picLocks noChangeAspect="1"/>
          </p:cNvPicPr>
          <p:nvPr/>
        </p:nvPicPr>
        <p:blipFill>
          <a:blip r:embed="rId21"/>
          <a:stretch>
            <a:fillRect/>
          </a:stretch>
        </p:blipFill>
        <p:spPr>
          <a:xfrm>
            <a:off x="353287" y="5282391"/>
            <a:ext cx="1793876" cy="1090871"/>
          </a:xfrm>
          <a:prstGeom prst="rect">
            <a:avLst/>
          </a:prstGeom>
        </p:spPr>
      </p:pic>
      <p:pic>
        <p:nvPicPr>
          <p:cNvPr id="24" name="Picture 23">
            <a:extLst>
              <a:ext uri="{FF2B5EF4-FFF2-40B4-BE49-F238E27FC236}">
                <a16:creationId xmlns:a16="http://schemas.microsoft.com/office/drawing/2014/main" id="{3B6404BB-9CF5-12F2-A553-C6E467DE3A2E}"/>
              </a:ext>
            </a:extLst>
          </p:cNvPr>
          <p:cNvPicPr>
            <a:picLocks noChangeAspect="1"/>
          </p:cNvPicPr>
          <p:nvPr/>
        </p:nvPicPr>
        <p:blipFill>
          <a:blip r:embed="rId22"/>
          <a:stretch>
            <a:fillRect/>
          </a:stretch>
        </p:blipFill>
        <p:spPr>
          <a:xfrm>
            <a:off x="2366863" y="5076353"/>
            <a:ext cx="1671572" cy="1296909"/>
          </a:xfrm>
          <a:prstGeom prst="rect">
            <a:avLst/>
          </a:prstGeom>
        </p:spPr>
      </p:pic>
      <p:pic>
        <p:nvPicPr>
          <p:cNvPr id="25" name="Picture 24">
            <a:extLst>
              <a:ext uri="{FF2B5EF4-FFF2-40B4-BE49-F238E27FC236}">
                <a16:creationId xmlns:a16="http://schemas.microsoft.com/office/drawing/2014/main" id="{F377FEB9-1855-8878-4CB0-2EA2E58C5194}"/>
              </a:ext>
            </a:extLst>
          </p:cNvPr>
          <p:cNvPicPr>
            <a:picLocks noChangeAspect="1"/>
          </p:cNvPicPr>
          <p:nvPr/>
        </p:nvPicPr>
        <p:blipFill>
          <a:blip r:embed="rId23"/>
          <a:stretch>
            <a:fillRect/>
          </a:stretch>
        </p:blipFill>
        <p:spPr>
          <a:xfrm>
            <a:off x="4190157" y="5174608"/>
            <a:ext cx="1652440" cy="1271108"/>
          </a:xfrm>
          <a:prstGeom prst="rect">
            <a:avLst/>
          </a:prstGeom>
        </p:spPr>
      </p:pic>
      <p:pic>
        <p:nvPicPr>
          <p:cNvPr id="26" name="Picture 25">
            <a:extLst>
              <a:ext uri="{FF2B5EF4-FFF2-40B4-BE49-F238E27FC236}">
                <a16:creationId xmlns:a16="http://schemas.microsoft.com/office/drawing/2014/main" id="{B26251A4-B58B-573A-B9DB-48CDCBB030A1}"/>
              </a:ext>
            </a:extLst>
          </p:cNvPr>
          <p:cNvPicPr>
            <a:picLocks noChangeAspect="1"/>
          </p:cNvPicPr>
          <p:nvPr/>
        </p:nvPicPr>
        <p:blipFill>
          <a:blip r:embed="rId24"/>
          <a:stretch>
            <a:fillRect/>
          </a:stretch>
        </p:blipFill>
        <p:spPr>
          <a:xfrm>
            <a:off x="5998418" y="5174608"/>
            <a:ext cx="1946554" cy="1300020"/>
          </a:xfrm>
          <a:prstGeom prst="rect">
            <a:avLst/>
          </a:prstGeom>
        </p:spPr>
      </p:pic>
      <p:pic>
        <p:nvPicPr>
          <p:cNvPr id="27" name="Picture 26">
            <a:extLst>
              <a:ext uri="{FF2B5EF4-FFF2-40B4-BE49-F238E27FC236}">
                <a16:creationId xmlns:a16="http://schemas.microsoft.com/office/drawing/2014/main" id="{1AD9BA51-17E9-C832-E8A8-39F8EE3C2EB7}"/>
              </a:ext>
            </a:extLst>
          </p:cNvPr>
          <p:cNvPicPr>
            <a:picLocks noChangeAspect="1"/>
          </p:cNvPicPr>
          <p:nvPr/>
        </p:nvPicPr>
        <p:blipFill>
          <a:blip r:embed="rId25"/>
          <a:stretch>
            <a:fillRect/>
          </a:stretch>
        </p:blipFill>
        <p:spPr>
          <a:xfrm>
            <a:off x="10016812" y="4289069"/>
            <a:ext cx="1652440" cy="989052"/>
          </a:xfrm>
          <a:prstGeom prst="rect">
            <a:avLst/>
          </a:prstGeom>
        </p:spPr>
      </p:pic>
      <p:pic>
        <p:nvPicPr>
          <p:cNvPr id="28" name="Picture 27">
            <a:extLst>
              <a:ext uri="{FF2B5EF4-FFF2-40B4-BE49-F238E27FC236}">
                <a16:creationId xmlns:a16="http://schemas.microsoft.com/office/drawing/2014/main" id="{3D675C9B-408C-421A-5250-5BF89D129613}"/>
              </a:ext>
            </a:extLst>
          </p:cNvPr>
          <p:cNvPicPr>
            <a:picLocks noChangeAspect="1"/>
          </p:cNvPicPr>
          <p:nvPr/>
        </p:nvPicPr>
        <p:blipFill>
          <a:blip r:embed="rId26"/>
          <a:stretch>
            <a:fillRect/>
          </a:stretch>
        </p:blipFill>
        <p:spPr>
          <a:xfrm>
            <a:off x="10016812" y="3171917"/>
            <a:ext cx="1600016" cy="1064702"/>
          </a:xfrm>
          <a:prstGeom prst="rect">
            <a:avLst/>
          </a:prstGeom>
        </p:spPr>
      </p:pic>
      <p:pic>
        <p:nvPicPr>
          <p:cNvPr id="3" name="Picture 2">
            <a:extLst>
              <a:ext uri="{FF2B5EF4-FFF2-40B4-BE49-F238E27FC236}">
                <a16:creationId xmlns:a16="http://schemas.microsoft.com/office/drawing/2014/main" id="{09495E3E-2E39-980F-2442-AFC151EA15FC}"/>
              </a:ext>
            </a:extLst>
          </p:cNvPr>
          <p:cNvPicPr>
            <a:picLocks noChangeAspect="1"/>
          </p:cNvPicPr>
          <p:nvPr/>
        </p:nvPicPr>
        <p:blipFill>
          <a:blip r:embed="rId27"/>
          <a:stretch>
            <a:fillRect/>
          </a:stretch>
        </p:blipFill>
        <p:spPr>
          <a:xfrm>
            <a:off x="8053565" y="5177719"/>
            <a:ext cx="1799376" cy="1296909"/>
          </a:xfrm>
          <a:prstGeom prst="rect">
            <a:avLst/>
          </a:prstGeom>
        </p:spPr>
      </p:pic>
      <p:pic>
        <p:nvPicPr>
          <p:cNvPr id="21" name="Picture 20">
            <a:extLst>
              <a:ext uri="{FF2B5EF4-FFF2-40B4-BE49-F238E27FC236}">
                <a16:creationId xmlns:a16="http://schemas.microsoft.com/office/drawing/2014/main" id="{A3DCD253-1685-2480-7A78-5E4A8F167FDD}"/>
              </a:ext>
            </a:extLst>
          </p:cNvPr>
          <p:cNvPicPr>
            <a:picLocks noChangeAspect="1"/>
          </p:cNvPicPr>
          <p:nvPr/>
        </p:nvPicPr>
        <p:blipFill>
          <a:blip r:embed="rId28"/>
          <a:stretch>
            <a:fillRect/>
          </a:stretch>
        </p:blipFill>
        <p:spPr>
          <a:xfrm>
            <a:off x="10147832" y="5388027"/>
            <a:ext cx="1564028" cy="1171511"/>
          </a:xfrm>
          <a:prstGeom prst="rect">
            <a:avLst/>
          </a:prstGeom>
        </p:spPr>
      </p:pic>
    </p:spTree>
    <p:extLst>
      <p:ext uri="{BB962C8B-B14F-4D97-AF65-F5344CB8AC3E}">
        <p14:creationId xmlns:p14="http://schemas.microsoft.com/office/powerpoint/2010/main" val="4200390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83B-AFF3-8CAB-8523-BE1197FA8297}"/>
              </a:ext>
            </a:extLst>
          </p:cNvPr>
          <p:cNvSpPr>
            <a:spLocks noGrp="1"/>
          </p:cNvSpPr>
          <p:nvPr>
            <p:ph type="title"/>
          </p:nvPr>
        </p:nvSpPr>
        <p:spPr>
          <a:xfrm>
            <a:off x="541176" y="274638"/>
            <a:ext cx="11041224" cy="578724"/>
          </a:xfrm>
        </p:spPr>
        <p:txBody>
          <a:bodyPr/>
          <a:lstStyle/>
          <a:p>
            <a:r>
              <a:rPr lang="en-GB" dirty="0"/>
              <a:t>The influence of culture on health and wellbeing</a:t>
            </a:r>
          </a:p>
        </p:txBody>
      </p:sp>
      <p:sp>
        <p:nvSpPr>
          <p:cNvPr id="3" name="Content Placeholder 2">
            <a:extLst>
              <a:ext uri="{FF2B5EF4-FFF2-40B4-BE49-F238E27FC236}">
                <a16:creationId xmlns:a16="http://schemas.microsoft.com/office/drawing/2014/main" id="{D1B541EF-C7A8-873A-132A-EBAA372F6604}"/>
              </a:ext>
            </a:extLst>
          </p:cNvPr>
          <p:cNvSpPr>
            <a:spLocks noGrp="1"/>
          </p:cNvSpPr>
          <p:nvPr>
            <p:ph sz="quarter" idx="1"/>
          </p:nvPr>
        </p:nvSpPr>
        <p:spPr>
          <a:xfrm>
            <a:off x="190501" y="853362"/>
            <a:ext cx="11845990" cy="6004638"/>
          </a:xfrm>
        </p:spPr>
        <p:txBody>
          <a:bodyPr/>
          <a:lstStyle/>
          <a:p>
            <a:r>
              <a:rPr lang="en-GB" sz="3200" dirty="0"/>
              <a:t>We have viewed references to culture in a number of international, national and local (policy) documents concerning health and wellbeing.  In Wales, the role of ‘culture’ (and of language) is indicated in the sixth ‘wellbeing goal’ of the </a:t>
            </a:r>
            <a:r>
              <a:rPr lang="en-GB" sz="3200" i="1" dirty="0"/>
              <a:t>Well-being of Future Generations (Wales) Act 2015, </a:t>
            </a:r>
            <a:r>
              <a:rPr lang="en-GB" sz="3200" dirty="0"/>
              <a:t>namely</a:t>
            </a:r>
            <a:r>
              <a:rPr lang="en-GB" sz="3200" i="1" dirty="0"/>
              <a:t> </a:t>
            </a:r>
            <a:r>
              <a:rPr lang="en-GB" sz="3200" dirty="0"/>
              <a:t>‘A Wales of vibrant culture and thriving Welsh language’</a:t>
            </a:r>
          </a:p>
          <a:p>
            <a:r>
              <a:rPr lang="en-GB" sz="3200" dirty="0"/>
              <a:t>This raises some basic questions: what does culture mean?  What does culture mean in relation to health and wellbeing? Are health and wellbeing affected by culture?  Is there something particular about Welsh culture that justifies a context-specific approach to  health and social care?  </a:t>
            </a:r>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dirty="0"/>
          </a:p>
        </p:txBody>
      </p:sp>
      <p:pic>
        <p:nvPicPr>
          <p:cNvPr id="5" name="Picture 4">
            <a:extLst>
              <a:ext uri="{FF2B5EF4-FFF2-40B4-BE49-F238E27FC236}">
                <a16:creationId xmlns:a16="http://schemas.microsoft.com/office/drawing/2014/main" id="{2BECA2C9-9620-85F0-5BDC-FB4153F94BD4}"/>
              </a:ext>
            </a:extLst>
          </p:cNvPr>
          <p:cNvPicPr>
            <a:picLocks noChangeAspect="1"/>
          </p:cNvPicPr>
          <p:nvPr/>
        </p:nvPicPr>
        <p:blipFill>
          <a:blip r:embed="rId3"/>
          <a:stretch>
            <a:fillRect/>
          </a:stretch>
        </p:blipFill>
        <p:spPr>
          <a:xfrm>
            <a:off x="2412510" y="5475537"/>
            <a:ext cx="1394668" cy="1079086"/>
          </a:xfrm>
          <a:prstGeom prst="rect">
            <a:avLst/>
          </a:prstGeom>
        </p:spPr>
      </p:pic>
      <p:pic>
        <p:nvPicPr>
          <p:cNvPr id="6" name="Picture 5">
            <a:extLst>
              <a:ext uri="{FF2B5EF4-FFF2-40B4-BE49-F238E27FC236}">
                <a16:creationId xmlns:a16="http://schemas.microsoft.com/office/drawing/2014/main" id="{461B408E-708A-5020-00A2-6E08E330F58F}"/>
              </a:ext>
            </a:extLst>
          </p:cNvPr>
          <p:cNvPicPr>
            <a:picLocks noChangeAspect="1"/>
          </p:cNvPicPr>
          <p:nvPr/>
        </p:nvPicPr>
        <p:blipFill>
          <a:blip r:embed="rId4"/>
          <a:stretch>
            <a:fillRect/>
          </a:stretch>
        </p:blipFill>
        <p:spPr>
          <a:xfrm>
            <a:off x="5790109" y="5463408"/>
            <a:ext cx="1285973" cy="889130"/>
          </a:xfrm>
          <a:prstGeom prst="rect">
            <a:avLst/>
          </a:prstGeom>
        </p:spPr>
      </p:pic>
      <p:pic>
        <p:nvPicPr>
          <p:cNvPr id="7" name="Picture 6">
            <a:extLst>
              <a:ext uri="{FF2B5EF4-FFF2-40B4-BE49-F238E27FC236}">
                <a16:creationId xmlns:a16="http://schemas.microsoft.com/office/drawing/2014/main" id="{3F8B3512-54A5-53E0-4F96-B2FFA41EC692}"/>
              </a:ext>
            </a:extLst>
          </p:cNvPr>
          <p:cNvPicPr>
            <a:picLocks noChangeAspect="1"/>
          </p:cNvPicPr>
          <p:nvPr/>
        </p:nvPicPr>
        <p:blipFill>
          <a:blip r:embed="rId5"/>
          <a:stretch>
            <a:fillRect/>
          </a:stretch>
        </p:blipFill>
        <p:spPr>
          <a:xfrm>
            <a:off x="7469804" y="5390695"/>
            <a:ext cx="1438896" cy="1038932"/>
          </a:xfrm>
          <a:prstGeom prst="rect">
            <a:avLst/>
          </a:prstGeom>
        </p:spPr>
      </p:pic>
      <p:pic>
        <p:nvPicPr>
          <p:cNvPr id="8" name="Picture 7">
            <a:extLst>
              <a:ext uri="{FF2B5EF4-FFF2-40B4-BE49-F238E27FC236}">
                <a16:creationId xmlns:a16="http://schemas.microsoft.com/office/drawing/2014/main" id="{7C3A728F-A4D9-D87A-E3B4-9DC6B2801CD0}"/>
              </a:ext>
            </a:extLst>
          </p:cNvPr>
          <p:cNvPicPr>
            <a:picLocks noChangeAspect="1"/>
          </p:cNvPicPr>
          <p:nvPr/>
        </p:nvPicPr>
        <p:blipFill>
          <a:blip r:embed="rId6"/>
          <a:stretch>
            <a:fillRect/>
          </a:stretch>
        </p:blipFill>
        <p:spPr>
          <a:xfrm>
            <a:off x="4222414" y="5495614"/>
            <a:ext cx="1067451" cy="1038932"/>
          </a:xfrm>
          <a:prstGeom prst="rect">
            <a:avLst/>
          </a:prstGeom>
        </p:spPr>
      </p:pic>
      <p:pic>
        <p:nvPicPr>
          <p:cNvPr id="9" name="Picture 8">
            <a:extLst>
              <a:ext uri="{FF2B5EF4-FFF2-40B4-BE49-F238E27FC236}">
                <a16:creationId xmlns:a16="http://schemas.microsoft.com/office/drawing/2014/main" id="{36492B4A-E41E-9C55-D4A3-4810A004113D}"/>
              </a:ext>
            </a:extLst>
          </p:cNvPr>
          <p:cNvPicPr>
            <a:picLocks noChangeAspect="1"/>
          </p:cNvPicPr>
          <p:nvPr/>
        </p:nvPicPr>
        <p:blipFill>
          <a:blip r:embed="rId7"/>
          <a:stretch>
            <a:fillRect/>
          </a:stretch>
        </p:blipFill>
        <p:spPr>
          <a:xfrm>
            <a:off x="353778" y="5463408"/>
            <a:ext cx="1761897" cy="1249788"/>
          </a:xfrm>
          <a:prstGeom prst="rect">
            <a:avLst/>
          </a:prstGeom>
        </p:spPr>
      </p:pic>
      <p:pic>
        <p:nvPicPr>
          <p:cNvPr id="12" name="Picture 11">
            <a:extLst>
              <a:ext uri="{FF2B5EF4-FFF2-40B4-BE49-F238E27FC236}">
                <a16:creationId xmlns:a16="http://schemas.microsoft.com/office/drawing/2014/main" id="{91F483ED-AFBE-1C23-0F24-E46BEC6CDAB4}"/>
              </a:ext>
            </a:extLst>
          </p:cNvPr>
          <p:cNvPicPr>
            <a:picLocks noChangeAspect="1"/>
          </p:cNvPicPr>
          <p:nvPr/>
        </p:nvPicPr>
        <p:blipFill>
          <a:blip r:embed="rId8"/>
          <a:stretch>
            <a:fillRect/>
          </a:stretch>
        </p:blipFill>
        <p:spPr>
          <a:xfrm>
            <a:off x="9394978" y="5441989"/>
            <a:ext cx="1652159" cy="987638"/>
          </a:xfrm>
          <a:prstGeom prst="rect">
            <a:avLst/>
          </a:prstGeom>
        </p:spPr>
      </p:pic>
    </p:spTree>
    <p:extLst>
      <p:ext uri="{BB962C8B-B14F-4D97-AF65-F5344CB8AC3E}">
        <p14:creationId xmlns:p14="http://schemas.microsoft.com/office/powerpoint/2010/main" val="2937888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C71434-5AE7-D667-76B4-6192D8501A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7C4E49-DD55-F1F2-C580-DC50D8BA531B}"/>
              </a:ext>
            </a:extLst>
          </p:cNvPr>
          <p:cNvSpPr>
            <a:spLocks noGrp="1"/>
          </p:cNvSpPr>
          <p:nvPr>
            <p:ph type="title"/>
          </p:nvPr>
        </p:nvSpPr>
        <p:spPr>
          <a:xfrm>
            <a:off x="313899" y="274638"/>
            <a:ext cx="11268501" cy="563562"/>
          </a:xfrm>
        </p:spPr>
        <p:txBody>
          <a:bodyPr/>
          <a:lstStyle/>
          <a:p>
            <a:r>
              <a:rPr lang="en-GB" dirty="0"/>
              <a:t>The meaning of culture  </a:t>
            </a:r>
          </a:p>
        </p:txBody>
      </p:sp>
      <p:sp>
        <p:nvSpPr>
          <p:cNvPr id="3" name="Content Placeholder 2">
            <a:extLst>
              <a:ext uri="{FF2B5EF4-FFF2-40B4-BE49-F238E27FC236}">
                <a16:creationId xmlns:a16="http://schemas.microsoft.com/office/drawing/2014/main" id="{DC9225EE-6590-9FBF-D006-9BDC000F109D}"/>
              </a:ext>
            </a:extLst>
          </p:cNvPr>
          <p:cNvSpPr>
            <a:spLocks noGrp="1"/>
          </p:cNvSpPr>
          <p:nvPr>
            <p:ph sz="quarter" idx="1"/>
          </p:nvPr>
        </p:nvSpPr>
        <p:spPr>
          <a:xfrm>
            <a:off x="152400" y="838200"/>
            <a:ext cx="12039599" cy="5745161"/>
          </a:xfrm>
        </p:spPr>
        <p:txBody>
          <a:bodyPr/>
          <a:lstStyle/>
          <a:p>
            <a:r>
              <a:rPr lang="en-GB" sz="3200" dirty="0"/>
              <a:t>Difficult concept to pin down: numerous descriptions &amp; definitions.  </a:t>
            </a:r>
          </a:p>
          <a:p>
            <a:r>
              <a:rPr lang="en-GB" sz="3200" dirty="0"/>
              <a:t>Schein (2010, p. 18) suggests that culture is:</a:t>
            </a:r>
          </a:p>
          <a:p>
            <a:pPr marL="0" indent="0">
              <a:buNone/>
            </a:pPr>
            <a:r>
              <a:rPr lang="en-GB" sz="3200" dirty="0"/>
              <a:t>	... a pattern of shared basic assumptions learned by a group as 	it solved 	its problems of external adaptation and internal integration, which has 	worked well enough to be considered valid and, therefore, to be taught 	to new members as the correct way to perceive, think, and feel in 	relation to those problems</a:t>
            </a:r>
          </a:p>
          <a:p>
            <a:r>
              <a:rPr lang="en-GB" sz="3200" dirty="0"/>
              <a:t>The United Nations Educational, Scientific and Cultural Organization (UNESCO) defines culture as, ‘the set of distinctive spiritual, material, intellectual and emotional features of society or a social group’ (UNESCO, 2002, p. 4). </a:t>
            </a:r>
          </a:p>
          <a:p>
            <a:pPr marL="0" indent="0">
              <a:buNone/>
            </a:pPr>
            <a:endParaRPr lang="en-GB" sz="3200" dirty="0"/>
          </a:p>
        </p:txBody>
      </p:sp>
    </p:spTree>
    <p:extLst>
      <p:ext uri="{BB962C8B-B14F-4D97-AF65-F5344CB8AC3E}">
        <p14:creationId xmlns:p14="http://schemas.microsoft.com/office/powerpoint/2010/main" val="3651941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Content Placeholder 2">
            <a:extLst>
              <a:ext uri="{FF2B5EF4-FFF2-40B4-BE49-F238E27FC236}">
                <a16:creationId xmlns:a16="http://schemas.microsoft.com/office/drawing/2014/main" id="{DAB8C7B6-A896-AC63-6712-F6368AD0BB50}"/>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3022604" y="694025"/>
            <a:ext cx="8390463" cy="6016867"/>
          </a:xfrm>
        </p:spPr>
      </p:pic>
      <p:sp>
        <p:nvSpPr>
          <p:cNvPr id="71683" name="TextBox 4">
            <a:extLst>
              <a:ext uri="{FF2B5EF4-FFF2-40B4-BE49-F238E27FC236}">
                <a16:creationId xmlns:a16="http://schemas.microsoft.com/office/drawing/2014/main" id="{4068240F-DB9D-322A-AF72-CB6528E2DF63}"/>
              </a:ext>
            </a:extLst>
          </p:cNvPr>
          <p:cNvSpPr txBox="1">
            <a:spLocks noChangeArrowheads="1"/>
          </p:cNvSpPr>
          <p:nvPr/>
        </p:nvSpPr>
        <p:spPr bwMode="auto">
          <a:xfrm>
            <a:off x="338668" y="914400"/>
            <a:ext cx="3090334"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r>
              <a:rPr lang="en-GB" altLang="en-US" sz="1800" dirty="0">
                <a:latin typeface="Arial" panose="020B0604020202020204" pitchFamily="34" charset="0"/>
              </a:rPr>
              <a:t>The Main Determinants of Health (see Dahlgren and Whitehead, 2006, p. 7)</a:t>
            </a:r>
          </a:p>
        </p:txBody>
      </p:sp>
      <p:sp>
        <p:nvSpPr>
          <p:cNvPr id="6" name="Title 1">
            <a:extLst>
              <a:ext uri="{FF2B5EF4-FFF2-40B4-BE49-F238E27FC236}">
                <a16:creationId xmlns:a16="http://schemas.microsoft.com/office/drawing/2014/main" id="{28F6A98E-B62D-7BB3-81B5-B6C13CA499DA}"/>
              </a:ext>
            </a:extLst>
          </p:cNvPr>
          <p:cNvSpPr txBox="1">
            <a:spLocks noGrp="1"/>
          </p:cNvSpPr>
          <p:nvPr>
            <p:ph type="title"/>
          </p:nvPr>
        </p:nvSpPr>
        <p:spPr>
          <a:xfrm>
            <a:off x="186267" y="248708"/>
            <a:ext cx="10384369" cy="609600"/>
          </a:xfrm>
        </p:spPr>
        <p:txBody>
          <a:bodyPr>
            <a:normAutofit fontScale="90000"/>
          </a:bodyPr>
          <a:lst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a:defRPr>
            </a:lvl2pPr>
            <a:lvl3pPr algn="l" rtl="0" eaLnBrk="0" fontAlgn="base" hangingPunct="0">
              <a:spcBef>
                <a:spcPct val="0"/>
              </a:spcBef>
              <a:spcAft>
                <a:spcPct val="0"/>
              </a:spcAft>
              <a:defRPr sz="4000">
                <a:solidFill>
                  <a:schemeClr val="tx2"/>
                </a:solidFill>
                <a:latin typeface="Franklin Gothic Book"/>
              </a:defRPr>
            </a:lvl3pPr>
            <a:lvl4pPr algn="l" rtl="0" eaLnBrk="0" fontAlgn="base" hangingPunct="0">
              <a:spcBef>
                <a:spcPct val="0"/>
              </a:spcBef>
              <a:spcAft>
                <a:spcPct val="0"/>
              </a:spcAft>
              <a:defRPr sz="4000">
                <a:solidFill>
                  <a:schemeClr val="tx2"/>
                </a:solidFill>
                <a:latin typeface="Franklin Gothic Book"/>
              </a:defRPr>
            </a:lvl4pPr>
            <a:lvl5pPr algn="l" rtl="0" eaLnBrk="0" fontAlgn="base" hangingPunct="0">
              <a:spcBef>
                <a:spcPct val="0"/>
              </a:spcBef>
              <a:spcAft>
                <a:spcPct val="0"/>
              </a:spcAft>
              <a:defRPr sz="4000">
                <a:solidFill>
                  <a:schemeClr val="tx2"/>
                </a:solidFill>
                <a:latin typeface="Franklin Gothic Book"/>
              </a:defRPr>
            </a:lvl5pPr>
            <a:lvl6pPr marL="457200" algn="l" rtl="0" fontAlgn="base">
              <a:spcBef>
                <a:spcPct val="0"/>
              </a:spcBef>
              <a:spcAft>
                <a:spcPct val="0"/>
              </a:spcAft>
              <a:defRPr sz="4000">
                <a:solidFill>
                  <a:schemeClr val="tx2"/>
                </a:solidFill>
                <a:latin typeface="Franklin Gothic Book"/>
              </a:defRPr>
            </a:lvl6pPr>
            <a:lvl7pPr marL="914400" algn="l" rtl="0" fontAlgn="base">
              <a:spcBef>
                <a:spcPct val="0"/>
              </a:spcBef>
              <a:spcAft>
                <a:spcPct val="0"/>
              </a:spcAft>
              <a:defRPr sz="4000">
                <a:solidFill>
                  <a:schemeClr val="tx2"/>
                </a:solidFill>
                <a:latin typeface="Franklin Gothic Book"/>
              </a:defRPr>
            </a:lvl7pPr>
            <a:lvl8pPr marL="1371600" algn="l" rtl="0" fontAlgn="base">
              <a:spcBef>
                <a:spcPct val="0"/>
              </a:spcBef>
              <a:spcAft>
                <a:spcPct val="0"/>
              </a:spcAft>
              <a:defRPr sz="4000">
                <a:solidFill>
                  <a:schemeClr val="tx2"/>
                </a:solidFill>
                <a:latin typeface="Franklin Gothic Book"/>
              </a:defRPr>
            </a:lvl8pPr>
            <a:lvl9pPr marL="1828800" algn="l" rtl="0" fontAlgn="base">
              <a:spcBef>
                <a:spcPct val="0"/>
              </a:spcBef>
              <a:spcAft>
                <a:spcPct val="0"/>
              </a:spcAft>
              <a:defRPr sz="4000">
                <a:solidFill>
                  <a:schemeClr val="tx2"/>
                </a:solidFill>
                <a:latin typeface="Franklin Gothic Book"/>
              </a:defRPr>
            </a:lvl9pPr>
          </a:lstStyle>
          <a:p>
            <a:pPr>
              <a:defRPr/>
            </a:pPr>
            <a:r>
              <a:rPr lang="en-GB" dirty="0"/>
              <a:t>The ‘rainbow model’ of health – cultural links </a:t>
            </a:r>
          </a:p>
        </p:txBody>
      </p:sp>
    </p:spTree>
    <p:extLst>
      <p:ext uri="{BB962C8B-B14F-4D97-AF65-F5344CB8AC3E}">
        <p14:creationId xmlns:p14="http://schemas.microsoft.com/office/powerpoint/2010/main" val="539397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BD8252-043C-38E5-8300-2E4E47B25F3F}"/>
              </a:ext>
            </a:extLst>
          </p:cNvPr>
          <p:cNvPicPr>
            <a:picLocks noChangeAspect="1"/>
          </p:cNvPicPr>
          <p:nvPr/>
        </p:nvPicPr>
        <p:blipFill>
          <a:blip r:embed="rId3"/>
          <a:stretch>
            <a:fillRect/>
          </a:stretch>
        </p:blipFill>
        <p:spPr>
          <a:xfrm>
            <a:off x="773890" y="217071"/>
            <a:ext cx="9055910" cy="6423857"/>
          </a:xfrm>
          <a:prstGeom prst="rect">
            <a:avLst/>
          </a:prstGeom>
        </p:spPr>
      </p:pic>
      <p:sp>
        <p:nvSpPr>
          <p:cNvPr id="2" name="TextBox 1">
            <a:extLst>
              <a:ext uri="{FF2B5EF4-FFF2-40B4-BE49-F238E27FC236}">
                <a16:creationId xmlns:a16="http://schemas.microsoft.com/office/drawing/2014/main" id="{C9F4F70B-7E69-579E-78CF-EF8C3969047C}"/>
              </a:ext>
            </a:extLst>
          </p:cNvPr>
          <p:cNvSpPr txBox="1"/>
          <p:nvPr/>
        </p:nvSpPr>
        <p:spPr>
          <a:xfrm>
            <a:off x="10001250" y="4038600"/>
            <a:ext cx="1905000" cy="2585323"/>
          </a:xfrm>
          <a:prstGeom prst="rect">
            <a:avLst/>
          </a:prstGeom>
          <a:noFill/>
        </p:spPr>
        <p:txBody>
          <a:bodyPr wrap="square" rtlCol="0">
            <a:spAutoFit/>
          </a:bodyPr>
          <a:lstStyle/>
          <a:p>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Times New Roman" panose="02020603050405020304" pitchFamily="18" charset="0"/>
                <a:cs typeface="Times New Roman" panose="02020603050405020304" pitchFamily="18" charset="0"/>
              </a:rPr>
              <a:t>(See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Well-being of Future Generations </a:t>
            </a:r>
            <a:r>
              <a:rPr lang="en-GB" i="1" dirty="0">
                <a:latin typeface="Times New Roman" panose="02020603050405020304" pitchFamily="18" charset="0"/>
                <a:ea typeface="Times New Roman" panose="02020603050405020304" pitchFamily="18" charset="0"/>
                <a:cs typeface="Times New Roman" panose="02020603050405020304" pitchFamily="18" charset="0"/>
              </a:rPr>
              <a:t>[</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Wales] Act 2015</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cs typeface="Times New Roman" panose="02020603050405020304" pitchFamily="18" charset="0"/>
              </a:rPr>
              <a:t>anaw</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 2;</a:t>
            </a:r>
            <a:r>
              <a:rPr lang="en-GB" dirty="0"/>
              <a:t> Welsh Government [WG], 2024, p. 10)</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dirty="0"/>
          </a:p>
        </p:txBody>
      </p:sp>
    </p:spTree>
    <p:extLst>
      <p:ext uri="{BB962C8B-B14F-4D97-AF65-F5344CB8AC3E}">
        <p14:creationId xmlns:p14="http://schemas.microsoft.com/office/powerpoint/2010/main" val="2983371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08949-75C1-82F9-F8E0-D0AF59718746}"/>
              </a:ext>
            </a:extLst>
          </p:cNvPr>
          <p:cNvSpPr>
            <a:spLocks noGrp="1"/>
          </p:cNvSpPr>
          <p:nvPr>
            <p:ph type="title"/>
          </p:nvPr>
        </p:nvSpPr>
        <p:spPr>
          <a:xfrm>
            <a:off x="419100" y="274638"/>
            <a:ext cx="11163300" cy="887412"/>
          </a:xfrm>
        </p:spPr>
        <p:txBody>
          <a:bodyPr/>
          <a:lstStyle/>
          <a:p>
            <a:r>
              <a:rPr lang="en-GB" dirty="0"/>
              <a:t>Welsh Government well-being goals </a:t>
            </a:r>
          </a:p>
        </p:txBody>
      </p:sp>
      <p:sp>
        <p:nvSpPr>
          <p:cNvPr id="3" name="Content Placeholder 2">
            <a:extLst>
              <a:ext uri="{FF2B5EF4-FFF2-40B4-BE49-F238E27FC236}">
                <a16:creationId xmlns:a16="http://schemas.microsoft.com/office/drawing/2014/main" id="{794AE272-3CE9-E1D4-C363-342C03CBC16D}"/>
              </a:ext>
            </a:extLst>
          </p:cNvPr>
          <p:cNvSpPr>
            <a:spLocks noGrp="1"/>
          </p:cNvSpPr>
          <p:nvPr>
            <p:ph sz="quarter" idx="1"/>
          </p:nvPr>
        </p:nvSpPr>
        <p:spPr>
          <a:xfrm>
            <a:off x="190500" y="685800"/>
            <a:ext cx="11734800" cy="6172200"/>
          </a:xfrm>
        </p:spPr>
        <p:txBody>
          <a:bodyPr/>
          <a:lstStyle/>
          <a:p>
            <a:endParaRPr lang="en-GB" sz="3200" dirty="0"/>
          </a:p>
          <a:p>
            <a:r>
              <a:rPr lang="en-GB" sz="3200" dirty="0"/>
              <a:t>The WG (2024, p. 7) indicates that the seven well-being goals:</a:t>
            </a:r>
          </a:p>
          <a:p>
            <a:pPr marL="0" indent="0">
              <a:buNone/>
            </a:pPr>
            <a:r>
              <a:rPr lang="en-GB" sz="3200" dirty="0"/>
              <a:t>	…show the kind of Wales we want to see.  Together they provide a 	shared vision for the public bodies listed in the Act to work towards. 	They are a set of goals; the Act makes it clear the listed public bodies 	must work to achieve all of the goals, not just one or two.</a:t>
            </a:r>
          </a:p>
          <a:p>
            <a:r>
              <a:rPr lang="en-GB" sz="3200" dirty="0"/>
              <a:t>Goal number six (WG,2024, p.7) is a Wales of:</a:t>
            </a:r>
          </a:p>
          <a:p>
            <a:pPr marL="0" indent="0">
              <a:buNone/>
            </a:pPr>
            <a:r>
              <a:rPr lang="en-GB" sz="3200" dirty="0"/>
              <a:t>	Vibrant culture and Thriving Welsh Language.  A society that promotes 	and protects culture, heritage and the Welsh language, and which 	encourages people to participate in the arts, and sports and recreation</a:t>
            </a:r>
          </a:p>
          <a:p>
            <a:endParaRPr lang="en-GB" dirty="0"/>
          </a:p>
        </p:txBody>
      </p:sp>
    </p:spTree>
    <p:extLst>
      <p:ext uri="{BB962C8B-B14F-4D97-AF65-F5344CB8AC3E}">
        <p14:creationId xmlns:p14="http://schemas.microsoft.com/office/powerpoint/2010/main" val="160237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FE5C2-B3B3-A8CF-D886-B0E8BE16D0A8}"/>
              </a:ext>
            </a:extLst>
          </p:cNvPr>
          <p:cNvSpPr>
            <a:spLocks noGrp="1"/>
          </p:cNvSpPr>
          <p:nvPr>
            <p:ph type="title"/>
          </p:nvPr>
        </p:nvSpPr>
        <p:spPr>
          <a:xfrm>
            <a:off x="149290" y="274638"/>
            <a:ext cx="12042710" cy="565117"/>
          </a:xfrm>
        </p:spPr>
        <p:txBody>
          <a:bodyPr/>
          <a:lstStyle/>
          <a:p>
            <a:r>
              <a:rPr lang="en-GB" sz="3600" dirty="0"/>
              <a:t>The Welsh Government (WG) well-being goals (WG, 2024)</a:t>
            </a:r>
          </a:p>
        </p:txBody>
      </p:sp>
      <p:pic>
        <p:nvPicPr>
          <p:cNvPr id="4" name="Content Placeholder 4">
            <a:extLst>
              <a:ext uri="{FF2B5EF4-FFF2-40B4-BE49-F238E27FC236}">
                <a16:creationId xmlns:a16="http://schemas.microsoft.com/office/drawing/2014/main" id="{6D5C18C0-B909-1370-C4DA-7C509ADB6403}"/>
              </a:ext>
            </a:extLst>
          </p:cNvPr>
          <p:cNvPicPr>
            <a:picLocks noGrp="1" noChangeAspect="1"/>
          </p:cNvPicPr>
          <p:nvPr>
            <p:ph sz="quarter" idx="1"/>
          </p:nvPr>
        </p:nvPicPr>
        <p:blipFill>
          <a:blip r:embed="rId3"/>
          <a:stretch>
            <a:fillRect/>
          </a:stretch>
        </p:blipFill>
        <p:spPr>
          <a:xfrm>
            <a:off x="2985796" y="970384"/>
            <a:ext cx="5467739" cy="5471548"/>
          </a:xfrm>
          <a:prstGeom prst="rect">
            <a:avLst/>
          </a:prstGeom>
        </p:spPr>
      </p:pic>
    </p:spTree>
    <p:extLst>
      <p:ext uri="{BB962C8B-B14F-4D97-AF65-F5344CB8AC3E}">
        <p14:creationId xmlns:p14="http://schemas.microsoft.com/office/powerpoint/2010/main" val="4112378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D4079-BC19-FC32-C23C-3FB1EDAF9045}"/>
              </a:ext>
            </a:extLst>
          </p:cNvPr>
          <p:cNvSpPr>
            <a:spLocks noGrp="1"/>
          </p:cNvSpPr>
          <p:nvPr>
            <p:ph type="title"/>
          </p:nvPr>
        </p:nvSpPr>
        <p:spPr>
          <a:xfrm>
            <a:off x="220133" y="274638"/>
            <a:ext cx="11362267" cy="475988"/>
          </a:xfrm>
        </p:spPr>
        <p:txBody>
          <a:bodyPr/>
          <a:lstStyle/>
          <a:p>
            <a:r>
              <a:rPr lang="en-GB" sz="2800" dirty="0"/>
              <a:t>Language and health: caring for a diverse global community </a:t>
            </a:r>
          </a:p>
        </p:txBody>
      </p:sp>
      <p:sp>
        <p:nvSpPr>
          <p:cNvPr id="3" name="Content Placeholder 2">
            <a:extLst>
              <a:ext uri="{FF2B5EF4-FFF2-40B4-BE49-F238E27FC236}">
                <a16:creationId xmlns:a16="http://schemas.microsoft.com/office/drawing/2014/main" id="{56BAB6E4-8C40-179C-E625-2A4CAFFFCFD5}"/>
              </a:ext>
            </a:extLst>
          </p:cNvPr>
          <p:cNvSpPr>
            <a:spLocks noGrp="1"/>
          </p:cNvSpPr>
          <p:nvPr>
            <p:ph sz="quarter" idx="1"/>
          </p:nvPr>
        </p:nvSpPr>
        <p:spPr>
          <a:xfrm>
            <a:off x="220132" y="750626"/>
            <a:ext cx="11971867" cy="6107373"/>
          </a:xfrm>
        </p:spPr>
        <p:txBody>
          <a:bodyPr/>
          <a:lstStyle/>
          <a:p>
            <a:r>
              <a:rPr lang="en-GB" sz="3200" dirty="0"/>
              <a:t>Contemporary view of individual health/well-being encompasses physical mental, emotional, and social aspects: role of language recognised (Ma and Liu, 2023). </a:t>
            </a:r>
          </a:p>
          <a:p>
            <a:r>
              <a:rPr lang="en-GB" sz="3200" dirty="0"/>
              <a:t>World increasingly interconnected – language plays a part in health (Ma and Cummings, 2023).  </a:t>
            </a:r>
          </a:p>
          <a:p>
            <a:r>
              <a:rPr lang="en-GB" sz="3200" dirty="0"/>
              <a:t>Increasingly important aspect of healthcare is, ‘cultural competence’ (Hlavac et al., 2024); Betancourt, Green and Carrillo (2002, p. v) explain that this is:</a:t>
            </a:r>
          </a:p>
          <a:p>
            <a:pPr marL="0" indent="0">
              <a:buNone/>
            </a:pPr>
            <a:r>
              <a:rPr lang="en-GB" sz="3200" dirty="0"/>
              <a:t>	… the ability of systems to provide care to patients with diverse values, 	beliefs and </a:t>
            </a:r>
            <a:r>
              <a:rPr lang="en-GB" sz="3200" dirty="0" err="1"/>
              <a:t>behaviors</a:t>
            </a:r>
            <a:r>
              <a:rPr lang="en-GB" sz="3200" dirty="0"/>
              <a:t>, including tailoring delivery to meet patients’ 	social, cultural and linguistic needs.</a:t>
            </a:r>
          </a:p>
          <a:p>
            <a:pPr marL="0" indent="0">
              <a:buNone/>
            </a:pPr>
            <a:endParaRPr lang="en-GB" dirty="0"/>
          </a:p>
        </p:txBody>
      </p:sp>
    </p:spTree>
    <p:extLst>
      <p:ext uri="{BB962C8B-B14F-4D97-AF65-F5344CB8AC3E}">
        <p14:creationId xmlns:p14="http://schemas.microsoft.com/office/powerpoint/2010/main" val="2868040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EBAB1-E122-0B50-6BDD-23FBD29C1688}"/>
              </a:ext>
            </a:extLst>
          </p:cNvPr>
          <p:cNvSpPr>
            <a:spLocks noGrp="1"/>
          </p:cNvSpPr>
          <p:nvPr>
            <p:ph type="title"/>
          </p:nvPr>
        </p:nvSpPr>
        <p:spPr>
          <a:xfrm>
            <a:off x="160866" y="308850"/>
            <a:ext cx="11878733" cy="1469150"/>
          </a:xfrm>
        </p:spPr>
        <p:txBody>
          <a:bodyPr/>
          <a:lstStyle/>
          <a:p>
            <a:r>
              <a:rPr lang="en-GB" sz="3600" dirty="0"/>
              <a:t>What research says: in certain contexts, people feel better when they can use the language of their choice (Roberts and Burton, 2013). </a:t>
            </a:r>
          </a:p>
        </p:txBody>
      </p:sp>
      <p:pic>
        <p:nvPicPr>
          <p:cNvPr id="1026" name="Picture 2" descr="New report recommends intergenerationally fair system for funding the ...">
            <a:extLst>
              <a:ext uri="{FF2B5EF4-FFF2-40B4-BE49-F238E27FC236}">
                <a16:creationId xmlns:a16="http://schemas.microsoft.com/office/drawing/2014/main" id="{9EDC4A90-B285-3F60-9444-7F842BEE2846}"/>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448733" y="1705868"/>
            <a:ext cx="6239933" cy="427178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B491783-B7A0-7819-1413-0953F497250A}"/>
              </a:ext>
            </a:extLst>
          </p:cNvPr>
          <p:cNvSpPr txBox="1"/>
          <p:nvPr/>
        </p:nvSpPr>
        <p:spPr>
          <a:xfrm>
            <a:off x="6891868" y="1778000"/>
            <a:ext cx="5300134" cy="3539430"/>
          </a:xfrm>
          <a:prstGeom prst="rect">
            <a:avLst/>
          </a:prstGeom>
          <a:noFill/>
        </p:spPr>
        <p:txBody>
          <a:bodyPr wrap="square" rtlCol="0">
            <a:spAutoFit/>
          </a:bodyPr>
          <a:lstStyle/>
          <a:p>
            <a:r>
              <a:rPr lang="en-GB" sz="3200" dirty="0"/>
              <a:t>‘….they would much prefer to speak to someone in Welsh – just to make them feel more comfortable to start with – especially if it’s about something like health’ (Irvine et al., 2006, p. 427).</a:t>
            </a:r>
          </a:p>
        </p:txBody>
      </p:sp>
    </p:spTree>
    <p:extLst>
      <p:ext uri="{BB962C8B-B14F-4D97-AF65-F5344CB8AC3E}">
        <p14:creationId xmlns:p14="http://schemas.microsoft.com/office/powerpoint/2010/main" val="3122987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84CB7-CA65-917D-E768-5C2756BBE850}"/>
              </a:ext>
            </a:extLst>
          </p:cNvPr>
          <p:cNvSpPr>
            <a:spLocks noGrp="1"/>
          </p:cNvSpPr>
          <p:nvPr>
            <p:ph type="title"/>
          </p:nvPr>
        </p:nvSpPr>
        <p:spPr>
          <a:xfrm>
            <a:off x="261255" y="497244"/>
            <a:ext cx="12073812" cy="588606"/>
          </a:xfrm>
        </p:spPr>
        <p:txBody>
          <a:bodyPr/>
          <a:lstStyle/>
          <a:p>
            <a:r>
              <a:rPr lang="en-GB" sz="3200" dirty="0"/>
              <a:t>What research says: in some people better remember their first language (Misell, 2000)</a:t>
            </a:r>
          </a:p>
        </p:txBody>
      </p:sp>
      <p:sp>
        <p:nvSpPr>
          <p:cNvPr id="3" name="Content Placeholder 2">
            <a:extLst>
              <a:ext uri="{FF2B5EF4-FFF2-40B4-BE49-F238E27FC236}">
                <a16:creationId xmlns:a16="http://schemas.microsoft.com/office/drawing/2014/main" id="{496DF3B2-40B5-2908-1441-CB33440F92A1}"/>
              </a:ext>
            </a:extLst>
          </p:cNvPr>
          <p:cNvSpPr>
            <a:spLocks noGrp="1"/>
          </p:cNvSpPr>
          <p:nvPr>
            <p:ph sz="quarter" idx="1"/>
          </p:nvPr>
        </p:nvSpPr>
        <p:spPr>
          <a:xfrm>
            <a:off x="261257" y="933451"/>
            <a:ext cx="11669488" cy="5753276"/>
          </a:xfrm>
        </p:spPr>
        <p:txBody>
          <a:bodyPr/>
          <a:lstStyle/>
          <a:p>
            <a:pPr marL="0" indent="0">
              <a:buNone/>
            </a:pPr>
            <a:r>
              <a:rPr lang="en-GB" dirty="0"/>
              <a:t>				</a:t>
            </a:r>
            <a:r>
              <a:rPr lang="en-GB" sz="3200" dirty="0"/>
              <a:t>‘</a:t>
            </a:r>
            <a:r>
              <a:rPr lang="en-GB" sz="3200" dirty="0" err="1"/>
              <a:t>Oeddwn</a:t>
            </a:r>
            <a:r>
              <a:rPr lang="en-GB" sz="3200" dirty="0"/>
              <a:t> </a:t>
            </a:r>
            <a:r>
              <a:rPr lang="en-GB" sz="3200" dirty="0" err="1"/>
              <a:t>i’n</a:t>
            </a:r>
            <a:r>
              <a:rPr lang="en-GB" sz="3200" dirty="0"/>
              <a:t> </a:t>
            </a:r>
            <a:r>
              <a:rPr lang="en-GB" sz="3200" dirty="0" err="1"/>
              <a:t>pwyso</a:t>
            </a:r>
            <a:r>
              <a:rPr lang="en-GB" sz="3200" dirty="0"/>
              <a:t> </a:t>
            </a:r>
            <a:r>
              <a:rPr lang="en-GB" sz="3200" dirty="0" err="1"/>
              <a:t>pryd</a:t>
            </a:r>
            <a:r>
              <a:rPr lang="en-GB" sz="3200" dirty="0"/>
              <a:t> </a:t>
            </a:r>
            <a:r>
              <a:rPr lang="en-GB" sz="3200" dirty="0" err="1"/>
              <a:t>hynny</a:t>
            </a:r>
            <a:r>
              <a:rPr lang="en-GB" sz="3200" dirty="0"/>
              <a:t> </a:t>
            </a:r>
            <a:r>
              <a:rPr lang="en-GB" sz="3200" dirty="0" err="1"/>
              <a:t>i</a:t>
            </a:r>
            <a:r>
              <a:rPr lang="en-GB" sz="3200" dirty="0"/>
              <a:t> </a:t>
            </a:r>
            <a:r>
              <a:rPr lang="en-GB" sz="3200" dirty="0" err="1"/>
              <a:t>wneud</a:t>
            </a:r>
            <a:r>
              <a:rPr lang="en-GB" sz="3200" dirty="0"/>
              <a:t> </a:t>
            </a:r>
            <a:r>
              <a:rPr lang="en-GB" sz="3200" dirty="0" err="1"/>
              <a:t>yn</a:t>
            </a:r>
            <a:r>
              <a:rPr lang="en-GB" sz="3200" dirty="0"/>
              <a:t> </a:t>
            </a:r>
            <a:r>
              <a:rPr lang="en-GB" sz="3200" dirty="0" err="1"/>
              <a:t>siwˆr</a:t>
            </a:r>
            <a:r>
              <a:rPr lang="en-GB" sz="3200" dirty="0"/>
              <a:t> 				</a:t>
            </a:r>
            <a:r>
              <a:rPr lang="en-GB" sz="3200" dirty="0" err="1"/>
              <a:t>fod</a:t>
            </a:r>
            <a:r>
              <a:rPr lang="en-GB" sz="3200" dirty="0"/>
              <a:t> </a:t>
            </a:r>
            <a:r>
              <a:rPr lang="en-GB" sz="3200" dirty="0" err="1"/>
              <a:t>e’n</a:t>
            </a:r>
            <a:r>
              <a:rPr lang="en-GB" sz="3200" dirty="0"/>
              <a:t> </a:t>
            </a:r>
            <a:r>
              <a:rPr lang="en-GB" sz="3200" dirty="0" err="1"/>
              <a:t>mynd</a:t>
            </a:r>
            <a:r>
              <a:rPr lang="en-GB" sz="3200" dirty="0"/>
              <a:t> </a:t>
            </a:r>
            <a:r>
              <a:rPr lang="en-GB" sz="3200" dirty="0" err="1"/>
              <a:t>yn</a:t>
            </a:r>
            <a:r>
              <a:rPr lang="en-GB" sz="3200" dirty="0"/>
              <a:t> </a:t>
            </a:r>
            <a:r>
              <a:rPr lang="en-GB" sz="3200" dirty="0" err="1"/>
              <a:t>ôl</a:t>
            </a:r>
            <a:r>
              <a:rPr lang="en-GB" sz="3200" dirty="0"/>
              <a:t> </a:t>
            </a:r>
            <a:r>
              <a:rPr lang="en-GB" sz="3200" dirty="0" err="1"/>
              <a:t>i</a:t>
            </a:r>
            <a:r>
              <a:rPr lang="en-GB" sz="3200" dirty="0"/>
              <a:t> </a:t>
            </a:r>
            <a:r>
              <a:rPr lang="en-GB" sz="3200" dirty="0" err="1"/>
              <a:t>awyrgylch</a:t>
            </a:r>
            <a:r>
              <a:rPr lang="en-GB" sz="3200" dirty="0"/>
              <a:t> Cymraeg, </a:t>
            </a:r>
            <a:r>
              <a:rPr lang="en-GB" sz="3200" dirty="0" err="1"/>
              <a:t>achos</a:t>
            </a:r>
            <a:r>
              <a:rPr lang="en-GB" sz="3200" dirty="0"/>
              <a:t> 					</a:t>
            </a:r>
            <a:r>
              <a:rPr lang="en-GB" sz="3200" dirty="0" err="1"/>
              <a:t>mae’n</a:t>
            </a:r>
            <a:r>
              <a:rPr lang="en-GB" sz="3200" dirty="0"/>
              <a:t> dal </a:t>
            </a:r>
            <a:r>
              <a:rPr lang="en-GB" sz="3200" dirty="0" err="1"/>
              <a:t>i</a:t>
            </a:r>
            <a:r>
              <a:rPr lang="en-GB" sz="3200" dirty="0"/>
              <a:t> </a:t>
            </a:r>
            <a:r>
              <a:rPr lang="en-GB" sz="3200" dirty="0" err="1"/>
              <a:t>gofio’r</a:t>
            </a:r>
            <a:r>
              <a:rPr lang="en-GB" sz="3200" dirty="0"/>
              <a:t> </a:t>
            </a:r>
            <a:r>
              <a:rPr lang="en-GB" sz="3200" dirty="0" err="1"/>
              <a:t>geiriau</a:t>
            </a:r>
            <a:r>
              <a:rPr lang="en-GB" sz="3200" dirty="0"/>
              <a:t> Cymraeg. 	</a:t>
            </a:r>
            <a:r>
              <a:rPr lang="en-GB" sz="3200" dirty="0" err="1"/>
              <a:t>Oedd</a:t>
            </a:r>
            <a:r>
              <a:rPr lang="en-GB" sz="3200" dirty="0"/>
              <a:t> y </a:t>
            </a:r>
            <a:r>
              <a:rPr lang="en-GB" sz="3200" dirty="0" err="1"/>
              <a:t>nyrs</a:t>
            </a:r>
            <a:r>
              <a:rPr lang="en-GB" sz="3200" dirty="0"/>
              <a:t> 				</a:t>
            </a:r>
            <a:r>
              <a:rPr lang="en-GB" sz="3200" dirty="0" err="1"/>
              <a:t>oedd</a:t>
            </a:r>
            <a:r>
              <a:rPr lang="en-GB" sz="3200" dirty="0"/>
              <a:t> </a:t>
            </a:r>
            <a:r>
              <a:rPr lang="en-GB" sz="3200" dirty="0" err="1"/>
              <a:t>gyda</a:t>
            </a:r>
            <a:r>
              <a:rPr lang="en-GB" sz="3200" dirty="0"/>
              <a:t> </a:t>
            </a:r>
            <a:r>
              <a:rPr lang="en-GB" sz="3200" dirty="0" err="1"/>
              <a:t>fe</a:t>
            </a:r>
            <a:r>
              <a:rPr lang="en-GB" sz="3200" dirty="0"/>
              <a:t>, </a:t>
            </a:r>
            <a:r>
              <a:rPr lang="en-GB" sz="3200" dirty="0" err="1"/>
              <a:t>Saesneg</a:t>
            </a:r>
            <a:r>
              <a:rPr lang="en-GB" sz="3200" dirty="0"/>
              <a:t> </a:t>
            </a:r>
            <a:r>
              <a:rPr lang="en-GB" sz="3200" dirty="0" err="1"/>
              <a:t>oedden</a:t>
            </a:r>
            <a:r>
              <a:rPr lang="en-GB" sz="3200" dirty="0"/>
              <a:t> </a:t>
            </a:r>
            <a:r>
              <a:rPr lang="en-GB" sz="3200" dirty="0" err="1"/>
              <a:t>nhw</a:t>
            </a:r>
            <a:r>
              <a:rPr lang="en-GB" sz="3200" dirty="0"/>
              <a:t>, </a:t>
            </a:r>
            <a:r>
              <a:rPr lang="en-GB" sz="3200" dirty="0" err="1"/>
              <a:t>ond</a:t>
            </a:r>
            <a:r>
              <a:rPr lang="en-GB" sz="3200" dirty="0"/>
              <a:t> ‘</a:t>
            </a:r>
            <a:r>
              <a:rPr lang="en-GB" sz="3200" dirty="0" err="1"/>
              <a:t>oedd</a:t>
            </a:r>
            <a:r>
              <a:rPr lang="en-GB" sz="3200" dirty="0"/>
              <a:t> ‘</a:t>
            </a:r>
            <a:r>
              <a:rPr lang="en-GB" sz="3200" dirty="0" err="1"/>
              <a:t>na</a:t>
            </a:r>
            <a:r>
              <a:rPr lang="en-GB" sz="3200" dirty="0"/>
              <a:t> un </a:t>
            </a:r>
            <a:r>
              <a:rPr lang="en-GB" sz="3200" dirty="0" err="1"/>
              <a:t>oedd</a:t>
            </a:r>
            <a:r>
              <a:rPr lang="en-GB" sz="3200" dirty="0"/>
              <a:t> </a:t>
            </a:r>
            <a:r>
              <a:rPr lang="en-GB" sz="3200" dirty="0" err="1"/>
              <a:t>yn</a:t>
            </a:r>
            <a:r>
              <a:rPr lang="en-GB" sz="3200" dirty="0"/>
              <a:t> </a:t>
            </a:r>
            <a:r>
              <a:rPr lang="en-GB" sz="3200" dirty="0" err="1"/>
              <a:t>digwydd</a:t>
            </a:r>
            <a:r>
              <a:rPr lang="en-GB" sz="3200" dirty="0"/>
              <a:t> bod </a:t>
            </a:r>
            <a:r>
              <a:rPr lang="en-GB" sz="3200" dirty="0" err="1"/>
              <a:t>yn</a:t>
            </a:r>
            <a:r>
              <a:rPr lang="en-GB" sz="3200" dirty="0"/>
              <a:t> yr </a:t>
            </a:r>
            <a:r>
              <a:rPr lang="en-GB" sz="3200" dirty="0" err="1"/>
              <a:t>ysbyty</a:t>
            </a:r>
            <a:r>
              <a:rPr lang="en-GB" sz="3200" dirty="0"/>
              <a:t> ac ‘</a:t>
            </a:r>
            <a:r>
              <a:rPr lang="en-GB" sz="3200" dirty="0" err="1"/>
              <a:t>oedd</a:t>
            </a:r>
            <a:r>
              <a:rPr lang="en-GB" sz="3200" dirty="0"/>
              <a:t> </a:t>
            </a:r>
            <a:r>
              <a:rPr lang="en-GB" sz="3200" dirty="0" err="1"/>
              <a:t>hi’n</a:t>
            </a:r>
            <a:r>
              <a:rPr lang="en-GB" sz="3200" dirty="0"/>
              <a:t> </a:t>
            </a:r>
            <a:r>
              <a:rPr lang="en-GB" sz="3200" dirty="0" err="1"/>
              <a:t>dod</a:t>
            </a:r>
            <a:r>
              <a:rPr lang="en-GB" sz="3200" dirty="0"/>
              <a:t> a </a:t>
            </a:r>
            <a:r>
              <a:rPr lang="en-GB" sz="3200" dirty="0" err="1"/>
              <a:t>siarad</a:t>
            </a:r>
            <a:r>
              <a:rPr lang="en-GB" sz="3200" dirty="0"/>
              <a:t> Cymraeg, ac ‘</a:t>
            </a:r>
            <a:r>
              <a:rPr lang="en-GB" sz="3200" dirty="0" err="1"/>
              <a:t>oedd</a:t>
            </a:r>
            <a:r>
              <a:rPr lang="en-GB" sz="3200" dirty="0"/>
              <a:t> hi </a:t>
            </a:r>
            <a:r>
              <a:rPr lang="en-GB" sz="3200" dirty="0" err="1"/>
              <a:t>wastad</a:t>
            </a:r>
            <a:r>
              <a:rPr lang="en-GB" sz="3200" dirty="0"/>
              <a:t> </a:t>
            </a:r>
            <a:r>
              <a:rPr lang="en-GB" sz="3200" dirty="0" err="1"/>
              <a:t>yn</a:t>
            </a:r>
            <a:r>
              <a:rPr lang="en-GB" sz="3200" dirty="0"/>
              <a:t> </a:t>
            </a:r>
            <a:r>
              <a:rPr lang="en-GB" sz="3200" dirty="0" err="1"/>
              <a:t>dweud</a:t>
            </a:r>
            <a:r>
              <a:rPr lang="en-GB" sz="3200" dirty="0"/>
              <a:t> bod </a:t>
            </a:r>
            <a:r>
              <a:rPr lang="en-GB" sz="3200" dirty="0" err="1"/>
              <a:t>e’n</a:t>
            </a:r>
            <a:r>
              <a:rPr lang="en-GB" sz="3200" dirty="0"/>
              <a:t> </a:t>
            </a:r>
            <a:r>
              <a:rPr lang="en-GB" sz="3200" dirty="0" err="1"/>
              <a:t>ymateb</a:t>
            </a:r>
            <a:r>
              <a:rPr lang="en-GB" sz="3200" dirty="0"/>
              <a:t> </a:t>
            </a:r>
            <a:r>
              <a:rPr lang="en-GB" sz="3200" dirty="0" err="1"/>
              <a:t>yn</a:t>
            </a:r>
            <a:r>
              <a:rPr lang="en-GB" sz="3200" dirty="0"/>
              <a:t> well.’ </a:t>
            </a:r>
          </a:p>
          <a:p>
            <a:pPr marL="0" indent="0">
              <a:buNone/>
            </a:pPr>
            <a:r>
              <a:rPr lang="en-GB" sz="3200" dirty="0"/>
              <a:t>(‘I pressed at that time to make sure he would go back to a Welsh speaking atmosphere, because he still remembers things like Welsh words. The nurses he had were English speaking, but there was one who happened to be in the hospital who would come to speak Welsh to him, and she always said that he responded better’) (</a:t>
            </a:r>
            <a:r>
              <a:rPr lang="en-GB" sz="3200" dirty="0" err="1"/>
              <a:t>Misell</a:t>
            </a:r>
            <a:r>
              <a:rPr lang="en-GB" sz="3200" dirty="0"/>
              <a:t>, 2000, p. 31) </a:t>
            </a:r>
          </a:p>
          <a:p>
            <a:pPr marL="0" indent="0">
              <a:buNone/>
            </a:pPr>
            <a:r>
              <a:rPr lang="en-GB" sz="1400" dirty="0"/>
              <a:t>(See </a:t>
            </a:r>
            <a:r>
              <a:rPr lang="en-GB" sz="1400" dirty="0" err="1"/>
              <a:t>also:</a:t>
            </a:r>
            <a:r>
              <a:rPr lang="en-GB" sz="1400" dirty="0" err="1">
                <a:hlinkClick r:id="rId3"/>
              </a:rPr>
              <a:t>https</a:t>
            </a:r>
            <a:r>
              <a:rPr lang="en-GB" sz="1400" dirty="0">
                <a:hlinkClick r:id="rId3"/>
              </a:rPr>
              <a:t>://youtu.be/2iF41nNoM5M</a:t>
            </a:r>
            <a:r>
              <a:rPr lang="en-GB" sz="1400" dirty="0"/>
              <a:t>)</a:t>
            </a:r>
          </a:p>
        </p:txBody>
      </p:sp>
      <p:pic>
        <p:nvPicPr>
          <p:cNvPr id="4" name="Picture 3">
            <a:extLst>
              <a:ext uri="{FF2B5EF4-FFF2-40B4-BE49-F238E27FC236}">
                <a16:creationId xmlns:a16="http://schemas.microsoft.com/office/drawing/2014/main" id="{A4BAD6A4-19DB-FCF4-6884-C6FAD946A465}"/>
              </a:ext>
            </a:extLst>
          </p:cNvPr>
          <p:cNvPicPr>
            <a:picLocks noChangeAspect="1"/>
          </p:cNvPicPr>
          <p:nvPr/>
        </p:nvPicPr>
        <p:blipFill>
          <a:blip r:embed="rId4"/>
          <a:stretch>
            <a:fillRect/>
          </a:stretch>
        </p:blipFill>
        <p:spPr>
          <a:xfrm>
            <a:off x="604934" y="1087102"/>
            <a:ext cx="2803828" cy="1866124"/>
          </a:xfrm>
          <a:prstGeom prst="rect">
            <a:avLst/>
          </a:prstGeom>
        </p:spPr>
      </p:pic>
    </p:spTree>
    <p:extLst>
      <p:ext uri="{BB962C8B-B14F-4D97-AF65-F5344CB8AC3E}">
        <p14:creationId xmlns:p14="http://schemas.microsoft.com/office/powerpoint/2010/main" val="3932041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F3691-2A04-848D-40D5-302D01A77B74}"/>
              </a:ext>
            </a:extLst>
          </p:cNvPr>
          <p:cNvSpPr>
            <a:spLocks noGrp="1"/>
          </p:cNvSpPr>
          <p:nvPr>
            <p:ph type="title"/>
          </p:nvPr>
        </p:nvSpPr>
        <p:spPr>
          <a:xfrm>
            <a:off x="373224" y="274638"/>
            <a:ext cx="12199776" cy="1143000"/>
          </a:xfrm>
        </p:spPr>
        <p:txBody>
          <a:bodyPr/>
          <a:lstStyle/>
          <a:p>
            <a:r>
              <a:rPr lang="en-GB" sz="3600" dirty="0"/>
              <a:t>What research says: sometimes people cannot express their feelings adequately in a second language (Misell, 2000)</a:t>
            </a:r>
          </a:p>
        </p:txBody>
      </p:sp>
      <p:sp>
        <p:nvSpPr>
          <p:cNvPr id="3" name="Content Placeholder 2">
            <a:extLst>
              <a:ext uri="{FF2B5EF4-FFF2-40B4-BE49-F238E27FC236}">
                <a16:creationId xmlns:a16="http://schemas.microsoft.com/office/drawing/2014/main" id="{FD3BC989-D811-8797-BEF5-092DB06834A1}"/>
              </a:ext>
            </a:extLst>
          </p:cNvPr>
          <p:cNvSpPr>
            <a:spLocks noGrp="1"/>
          </p:cNvSpPr>
          <p:nvPr>
            <p:ph sz="quarter" idx="1"/>
          </p:nvPr>
        </p:nvSpPr>
        <p:spPr>
          <a:xfrm>
            <a:off x="373224" y="1417638"/>
            <a:ext cx="11209176" cy="5440361"/>
          </a:xfrm>
        </p:spPr>
        <p:txBody>
          <a:bodyPr/>
          <a:lstStyle/>
          <a:p>
            <a:pPr marL="0" indent="0">
              <a:buNone/>
            </a:pPr>
            <a:r>
              <a:rPr lang="en-GB" dirty="0"/>
              <a:t>			‘</a:t>
            </a:r>
            <a:r>
              <a:rPr lang="en-GB" sz="3200" dirty="0"/>
              <a:t>Mae </a:t>
            </a:r>
            <a:r>
              <a:rPr lang="en-GB" sz="3200" dirty="0" err="1"/>
              <a:t>mynegi</a:t>
            </a:r>
            <a:r>
              <a:rPr lang="en-GB" sz="3200" dirty="0"/>
              <a:t> </a:t>
            </a:r>
            <a:r>
              <a:rPr lang="en-GB" sz="3200" dirty="0" err="1"/>
              <a:t>teimladau</a:t>
            </a:r>
            <a:r>
              <a:rPr lang="en-GB" sz="3200" dirty="0"/>
              <a:t> </a:t>
            </a:r>
            <a:r>
              <a:rPr lang="en-GB" sz="3200" dirty="0" err="1"/>
              <a:t>yn</a:t>
            </a:r>
            <a:r>
              <a:rPr lang="en-GB" sz="3200" dirty="0"/>
              <a:t> </a:t>
            </a:r>
            <a:r>
              <a:rPr lang="en-GB" sz="3200" dirty="0" err="1"/>
              <a:t>rhan</a:t>
            </a:r>
            <a:r>
              <a:rPr lang="en-GB" sz="3200" dirty="0"/>
              <a:t> </a:t>
            </a:r>
            <a:r>
              <a:rPr lang="en-GB" sz="3200" dirty="0" err="1"/>
              <a:t>fawr</a:t>
            </a:r>
            <a:r>
              <a:rPr lang="en-GB" sz="3200" dirty="0"/>
              <a:t> </a:t>
            </a:r>
            <a:r>
              <a:rPr lang="en-GB" sz="3200" dirty="0" err="1"/>
              <a:t>o’r</a:t>
            </a:r>
            <a:r>
              <a:rPr lang="en-GB" sz="3200" dirty="0"/>
              <a:t> </a:t>
            </a:r>
            <a:r>
              <a:rPr lang="en-GB" sz="3200" dirty="0" err="1"/>
              <a:t>peth</a:t>
            </a:r>
            <a:r>
              <a:rPr lang="en-GB" sz="3200" dirty="0"/>
              <a:t> ac </a:t>
            </a:r>
            <a:r>
              <a:rPr lang="en-GB" sz="3200" dirty="0" err="1"/>
              <a:t>yn</a:t>
            </a:r>
            <a:r>
              <a:rPr lang="en-GB" sz="3200" dirty="0"/>
              <a:t> 				</a:t>
            </a:r>
            <a:r>
              <a:rPr lang="en-GB" sz="3200" dirty="0" err="1"/>
              <a:t>Gymraeg</a:t>
            </a:r>
            <a:r>
              <a:rPr lang="en-GB" sz="3200" dirty="0"/>
              <a:t> ‘</a:t>
            </a:r>
            <a:r>
              <a:rPr lang="en-GB" sz="3200" dirty="0" err="1"/>
              <a:t>wyt</a:t>
            </a:r>
            <a:r>
              <a:rPr lang="en-GB" sz="3200" dirty="0"/>
              <a:t> </a:t>
            </a:r>
            <a:r>
              <a:rPr lang="en-GB" sz="3200" dirty="0" err="1"/>
              <a:t>ti’n</a:t>
            </a:r>
            <a:r>
              <a:rPr lang="en-GB" sz="3200" dirty="0"/>
              <a:t> </a:t>
            </a:r>
            <a:r>
              <a:rPr lang="en-GB" sz="3200" dirty="0" err="1"/>
              <a:t>teimlo’n</a:t>
            </a:r>
            <a:r>
              <a:rPr lang="en-GB" sz="3200" dirty="0"/>
              <a:t> </a:t>
            </a:r>
            <a:r>
              <a:rPr lang="en-GB" sz="3200" dirty="0" err="1"/>
              <a:t>naturiol</a:t>
            </a:r>
            <a:r>
              <a:rPr lang="en-GB" sz="3200" dirty="0"/>
              <a:t>... </a:t>
            </a:r>
            <a:r>
              <a:rPr lang="en-GB" sz="3200" dirty="0" err="1"/>
              <a:t>Nid</a:t>
            </a:r>
            <a:r>
              <a:rPr lang="en-GB" sz="3200" dirty="0"/>
              <a:t> mater o </a:t>
            </a:r>
            <a:r>
              <a:rPr lang="en-GB" sz="3200" dirty="0" err="1"/>
              <a:t>ba</a:t>
            </a:r>
            <a:r>
              <a:rPr lang="en-GB" sz="3200" dirty="0"/>
              <a:t> 				mor </a:t>
            </a:r>
            <a:r>
              <a:rPr lang="en-GB" sz="3200" dirty="0" err="1"/>
              <a:t>hawdd</a:t>
            </a:r>
            <a:r>
              <a:rPr lang="en-GB" sz="3200" dirty="0"/>
              <a:t> </a:t>
            </a:r>
            <a:r>
              <a:rPr lang="en-GB" sz="3200" dirty="0" err="1"/>
              <a:t>ydy</a:t>
            </a:r>
            <a:r>
              <a:rPr lang="en-GB" sz="3200" dirty="0"/>
              <a:t> </a:t>
            </a:r>
            <a:r>
              <a:rPr lang="en-GB" sz="3200" dirty="0" err="1"/>
              <a:t>i</a:t>
            </a:r>
            <a:r>
              <a:rPr lang="en-GB" sz="3200" dirty="0"/>
              <a:t> </a:t>
            </a:r>
            <a:r>
              <a:rPr lang="en-GB" sz="3200" dirty="0" err="1"/>
              <a:t>wneud</a:t>
            </a:r>
            <a:r>
              <a:rPr lang="en-GB" sz="3200" dirty="0"/>
              <a:t> </a:t>
            </a:r>
            <a:r>
              <a:rPr lang="en-GB" sz="3200" dirty="0" err="1"/>
              <a:t>hynny</a:t>
            </a:r>
            <a:r>
              <a:rPr lang="en-GB" sz="3200" dirty="0"/>
              <a:t> </a:t>
            </a:r>
            <a:r>
              <a:rPr lang="en-GB" sz="3200" dirty="0" err="1"/>
              <a:t>yn</a:t>
            </a:r>
            <a:r>
              <a:rPr lang="en-GB" sz="3200" dirty="0"/>
              <a:t> </a:t>
            </a:r>
            <a:r>
              <a:rPr lang="en-GB" sz="3200" dirty="0" err="1"/>
              <a:t>Gymraeg</a:t>
            </a:r>
            <a:r>
              <a:rPr lang="en-GB" sz="3200" dirty="0"/>
              <a:t> neu 					</a:t>
            </a:r>
            <a:r>
              <a:rPr lang="en-GB" sz="3200" dirty="0" err="1"/>
              <a:t>Saesneg</a:t>
            </a:r>
            <a:r>
              <a:rPr lang="en-GB" sz="3200" dirty="0"/>
              <a:t>. </a:t>
            </a:r>
            <a:r>
              <a:rPr lang="en-GB" sz="3200" dirty="0" err="1"/>
              <a:t>Nid</a:t>
            </a:r>
            <a:r>
              <a:rPr lang="en-GB" sz="3200" dirty="0"/>
              <a:t> mater o </a:t>
            </a:r>
            <a:r>
              <a:rPr lang="en-GB" sz="3200" dirty="0" err="1"/>
              <a:t>ba</a:t>
            </a:r>
            <a:r>
              <a:rPr lang="en-GB" sz="3200" dirty="0"/>
              <a:t> mor </a:t>
            </a:r>
            <a:r>
              <a:rPr lang="en-GB" sz="3200" dirty="0" err="1"/>
              <a:t>alluog</a:t>
            </a:r>
            <a:r>
              <a:rPr lang="en-GB" sz="3200" dirty="0"/>
              <a:t> </a:t>
            </a:r>
            <a:r>
              <a:rPr lang="en-GB" sz="3200" dirty="0" err="1"/>
              <a:t>ydy</a:t>
            </a:r>
            <a:r>
              <a:rPr lang="en-GB" sz="3200" dirty="0"/>
              <a:t> </a:t>
            </a:r>
            <a:r>
              <a:rPr lang="en-GB" sz="3200" dirty="0" err="1"/>
              <a:t>rhywun</a:t>
            </a:r>
            <a:r>
              <a:rPr lang="en-GB" sz="3200" dirty="0"/>
              <a:t> </a:t>
            </a:r>
            <a:r>
              <a:rPr lang="en-GB" sz="3200" dirty="0" err="1"/>
              <a:t>yn</a:t>
            </a:r>
            <a:r>
              <a:rPr lang="en-GB" sz="3200" dirty="0"/>
              <a:t> </a:t>
            </a:r>
            <a:r>
              <a:rPr lang="en-GB" sz="3200" dirty="0" err="1"/>
              <a:t>ieithyddol</a:t>
            </a:r>
            <a:r>
              <a:rPr lang="en-GB" sz="3200" dirty="0"/>
              <a:t> </a:t>
            </a:r>
            <a:r>
              <a:rPr lang="en-GB" sz="3200" dirty="0" err="1"/>
              <a:t>ydy</a:t>
            </a:r>
            <a:r>
              <a:rPr lang="en-GB" sz="3200" dirty="0"/>
              <a:t> o - </a:t>
            </a:r>
            <a:r>
              <a:rPr lang="en-GB" sz="3200" dirty="0" err="1"/>
              <a:t>beth</a:t>
            </a:r>
            <a:r>
              <a:rPr lang="en-GB" sz="3200" dirty="0"/>
              <a:t> </a:t>
            </a:r>
            <a:r>
              <a:rPr lang="en-GB" sz="3200" dirty="0" err="1"/>
              <a:t>sy’n</a:t>
            </a:r>
            <a:r>
              <a:rPr lang="en-GB" sz="3200" dirty="0"/>
              <a:t> </a:t>
            </a:r>
            <a:r>
              <a:rPr lang="en-GB" sz="3200" dirty="0" err="1"/>
              <a:t>naturiol</a:t>
            </a:r>
            <a:r>
              <a:rPr lang="en-GB" sz="3200" dirty="0"/>
              <a:t>, </a:t>
            </a:r>
            <a:r>
              <a:rPr lang="en-GB" sz="3200" dirty="0" err="1"/>
              <a:t>lle</a:t>
            </a:r>
            <a:r>
              <a:rPr lang="en-GB" sz="3200" dirty="0"/>
              <a:t> y </a:t>
            </a:r>
            <a:r>
              <a:rPr lang="en-GB" sz="3200" dirty="0" err="1"/>
              <a:t>mae’r</a:t>
            </a:r>
            <a:r>
              <a:rPr lang="en-GB" sz="3200" dirty="0"/>
              <a:t> integrity, </a:t>
            </a:r>
            <a:r>
              <a:rPr lang="en-GB" sz="3200" dirty="0" err="1"/>
              <a:t>lle</a:t>
            </a:r>
            <a:r>
              <a:rPr lang="en-GB" sz="3200" dirty="0"/>
              <a:t> </a:t>
            </a:r>
            <a:r>
              <a:rPr lang="en-GB" sz="3200" dirty="0" err="1"/>
              <a:t>mae’r</a:t>
            </a:r>
            <a:r>
              <a:rPr lang="en-GB" sz="3200" dirty="0"/>
              <a:t> </a:t>
            </a:r>
            <a:r>
              <a:rPr lang="en-GB" sz="3200" dirty="0" err="1"/>
              <a:t>cyflawnder</a:t>
            </a:r>
            <a:r>
              <a:rPr lang="en-GB" sz="3200" dirty="0"/>
              <a:t> </a:t>
            </a:r>
            <a:r>
              <a:rPr lang="en-GB" sz="3200" dirty="0" err="1"/>
              <a:t>naturiol</a:t>
            </a:r>
            <a:r>
              <a:rPr lang="en-GB" sz="3200" dirty="0"/>
              <a:t> </a:t>
            </a:r>
            <a:r>
              <a:rPr lang="en-GB" sz="3200" dirty="0" err="1"/>
              <a:t>ydy</a:t>
            </a:r>
            <a:r>
              <a:rPr lang="en-GB" sz="3200" dirty="0"/>
              <a:t> o </a:t>
            </a:r>
            <a:r>
              <a:rPr lang="en-GB" sz="3200" dirty="0" err="1"/>
              <a:t>mewn</a:t>
            </a:r>
            <a:r>
              <a:rPr lang="en-GB" sz="3200" dirty="0"/>
              <a:t> </a:t>
            </a:r>
            <a:r>
              <a:rPr lang="en-GB" sz="3200" dirty="0" err="1"/>
              <a:t>gwirionedd</a:t>
            </a:r>
            <a:r>
              <a:rPr lang="en-GB" sz="3200" dirty="0"/>
              <a:t>’ </a:t>
            </a:r>
          </a:p>
          <a:p>
            <a:pPr marL="0" indent="0">
              <a:buNone/>
            </a:pPr>
            <a:r>
              <a:rPr lang="en-GB" sz="3200" dirty="0"/>
              <a:t>(‘Expressing feelings is a big part of it, and in Welsh you feel more natural... It’s not a matter of how capable some one is linguistically - it’s about what’s natural, where your integrity is, your natural wholeness in fact’)  (</a:t>
            </a:r>
            <a:r>
              <a:rPr lang="en-GB" sz="3200" dirty="0" err="1"/>
              <a:t>Misell</a:t>
            </a:r>
            <a:r>
              <a:rPr lang="en-GB" sz="3200" dirty="0"/>
              <a:t>, 2000, p. 26)</a:t>
            </a:r>
          </a:p>
        </p:txBody>
      </p:sp>
      <p:pic>
        <p:nvPicPr>
          <p:cNvPr id="4" name="Picture 3">
            <a:extLst>
              <a:ext uri="{FF2B5EF4-FFF2-40B4-BE49-F238E27FC236}">
                <a16:creationId xmlns:a16="http://schemas.microsoft.com/office/drawing/2014/main" id="{45347949-BC27-9EF7-AF37-8B081E55BC17}"/>
              </a:ext>
            </a:extLst>
          </p:cNvPr>
          <p:cNvPicPr>
            <a:picLocks noChangeAspect="1"/>
          </p:cNvPicPr>
          <p:nvPr/>
        </p:nvPicPr>
        <p:blipFill>
          <a:blip r:embed="rId3"/>
          <a:stretch>
            <a:fillRect/>
          </a:stretch>
        </p:blipFill>
        <p:spPr>
          <a:xfrm>
            <a:off x="373224" y="1566928"/>
            <a:ext cx="2676525" cy="1600200"/>
          </a:xfrm>
          <a:prstGeom prst="rect">
            <a:avLst/>
          </a:prstGeom>
        </p:spPr>
      </p:pic>
    </p:spTree>
    <p:extLst>
      <p:ext uri="{BB962C8B-B14F-4D97-AF65-F5344CB8AC3E}">
        <p14:creationId xmlns:p14="http://schemas.microsoft.com/office/powerpoint/2010/main" val="277274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EF253-BD40-5F0E-C300-0184BA57A55B}"/>
              </a:ext>
            </a:extLst>
          </p:cNvPr>
          <p:cNvSpPr>
            <a:spLocks noGrp="1"/>
          </p:cNvSpPr>
          <p:nvPr>
            <p:ph type="title"/>
          </p:nvPr>
        </p:nvSpPr>
        <p:spPr>
          <a:xfrm>
            <a:off x="167951" y="274638"/>
            <a:ext cx="12024049" cy="811212"/>
          </a:xfrm>
        </p:spPr>
        <p:txBody>
          <a:bodyPr/>
          <a:lstStyle/>
          <a:p>
            <a:r>
              <a:rPr lang="en-GB" sz="3200" dirty="0"/>
              <a:t>What research says: sometimes people forget a second language (Misell, 2000) </a:t>
            </a:r>
          </a:p>
        </p:txBody>
      </p:sp>
      <p:sp>
        <p:nvSpPr>
          <p:cNvPr id="3" name="Content Placeholder 2">
            <a:extLst>
              <a:ext uri="{FF2B5EF4-FFF2-40B4-BE49-F238E27FC236}">
                <a16:creationId xmlns:a16="http://schemas.microsoft.com/office/drawing/2014/main" id="{26DD17BC-1DCE-9D01-763A-C7149BC3CB5D}"/>
              </a:ext>
            </a:extLst>
          </p:cNvPr>
          <p:cNvSpPr>
            <a:spLocks noGrp="1"/>
          </p:cNvSpPr>
          <p:nvPr>
            <p:ph sz="quarter" idx="1"/>
          </p:nvPr>
        </p:nvSpPr>
        <p:spPr>
          <a:xfrm>
            <a:off x="167950" y="951721"/>
            <a:ext cx="12024049" cy="5631641"/>
          </a:xfrm>
        </p:spPr>
        <p:txBody>
          <a:bodyPr/>
          <a:lstStyle/>
          <a:p>
            <a:pPr marL="0" indent="0">
              <a:buNone/>
            </a:pPr>
            <a:r>
              <a:rPr lang="en-GB" sz="3200" dirty="0"/>
              <a:t>			‘Mae </a:t>
            </a:r>
            <a:r>
              <a:rPr lang="en-GB" sz="3200" dirty="0" err="1"/>
              <a:t>hi’n</a:t>
            </a:r>
            <a:r>
              <a:rPr lang="en-GB" sz="3200" dirty="0"/>
              <a:t> 91, </a:t>
            </a:r>
            <a:r>
              <a:rPr lang="en-GB" sz="3200" dirty="0" err="1"/>
              <a:t>mae</a:t>
            </a:r>
            <a:r>
              <a:rPr lang="en-GB" sz="3200" dirty="0"/>
              <a:t> </a:t>
            </a:r>
            <a:r>
              <a:rPr lang="en-GB" sz="3200" dirty="0" err="1"/>
              <a:t>hi’n</a:t>
            </a:r>
            <a:r>
              <a:rPr lang="en-GB" sz="3200" dirty="0"/>
              <a:t> </a:t>
            </a:r>
            <a:r>
              <a:rPr lang="en-GB" sz="3200" dirty="0" err="1"/>
              <a:t>Gymraes</a:t>
            </a:r>
            <a:r>
              <a:rPr lang="en-GB" sz="3200" dirty="0"/>
              <a:t> </a:t>
            </a:r>
            <a:r>
              <a:rPr lang="en-GB" sz="3200" dirty="0" err="1"/>
              <a:t>iaith</a:t>
            </a:r>
            <a:r>
              <a:rPr lang="en-GB" sz="3200" dirty="0"/>
              <a:t> </a:t>
            </a:r>
            <a:r>
              <a:rPr lang="en-GB" sz="3200" dirty="0" err="1"/>
              <a:t>gyntaf</a:t>
            </a:r>
            <a:r>
              <a:rPr lang="en-GB" sz="3200" dirty="0"/>
              <a:t>, ac 					</a:t>
            </a:r>
            <a:r>
              <a:rPr lang="en-GB" sz="3200" dirty="0" err="1"/>
              <a:t>mae’r</a:t>
            </a:r>
            <a:r>
              <a:rPr lang="en-GB" sz="3200" dirty="0"/>
              <a:t> </a:t>
            </a:r>
            <a:r>
              <a:rPr lang="en-GB" sz="3200" dirty="0" err="1"/>
              <a:t>Gymraeg</a:t>
            </a:r>
            <a:r>
              <a:rPr lang="en-GB" sz="3200" dirty="0"/>
              <a:t> </a:t>
            </a:r>
            <a:r>
              <a:rPr lang="en-GB" sz="3200" dirty="0" err="1"/>
              <a:t>yn</a:t>
            </a:r>
            <a:r>
              <a:rPr lang="en-GB" sz="3200" dirty="0"/>
              <a:t> haws </a:t>
            </a:r>
            <a:r>
              <a:rPr lang="en-GB" sz="3200" dirty="0" err="1"/>
              <a:t>iddi</a:t>
            </a:r>
            <a:r>
              <a:rPr lang="en-GB" sz="3200" dirty="0"/>
              <a:t> hi </a:t>
            </a:r>
            <a:r>
              <a:rPr lang="en-GB" sz="3200" dirty="0" err="1"/>
              <a:t>fel</a:t>
            </a:r>
            <a:r>
              <a:rPr lang="en-GB" sz="3200" dirty="0"/>
              <a:t> </a:t>
            </a:r>
            <a:r>
              <a:rPr lang="en-GB" sz="3200" dirty="0" err="1"/>
              <a:t>mae’n</a:t>
            </a:r>
            <a:r>
              <a:rPr lang="en-GB" sz="3200" dirty="0"/>
              <a:t> </a:t>
            </a:r>
            <a:r>
              <a:rPr lang="en-GB" sz="3200" dirty="0" err="1"/>
              <a:t>mynd</a:t>
            </a:r>
            <a:r>
              <a:rPr lang="en-GB" sz="3200" dirty="0"/>
              <a:t> </a:t>
            </a:r>
            <a:r>
              <a:rPr lang="en-GB" sz="3200" dirty="0" err="1"/>
              <a:t>yn</a:t>
            </a:r>
            <a:r>
              <a:rPr lang="en-GB" sz="3200" dirty="0"/>
              <a:t> 				</a:t>
            </a:r>
            <a:r>
              <a:rPr lang="en-GB" sz="3200" dirty="0" err="1"/>
              <a:t>fwy</a:t>
            </a:r>
            <a:r>
              <a:rPr lang="en-GB" sz="3200" dirty="0"/>
              <a:t> </a:t>
            </a:r>
            <a:r>
              <a:rPr lang="en-GB" sz="3200" dirty="0" err="1"/>
              <a:t>methedig</a:t>
            </a:r>
            <a:r>
              <a:rPr lang="en-GB" sz="3200" dirty="0"/>
              <a:t>... Mae </a:t>
            </a:r>
            <a:r>
              <a:rPr lang="en-GB" sz="3200" dirty="0" err="1"/>
              <a:t>hi’n</a:t>
            </a:r>
            <a:r>
              <a:rPr lang="en-GB" sz="3200" dirty="0"/>
              <a:t> </a:t>
            </a:r>
            <a:r>
              <a:rPr lang="en-GB" sz="3200" dirty="0" err="1"/>
              <a:t>eithaf</a:t>
            </a:r>
            <a:r>
              <a:rPr lang="en-GB" sz="3200" dirty="0"/>
              <a:t> </a:t>
            </a:r>
            <a:r>
              <a:rPr lang="en-GB" sz="3200" dirty="0" err="1"/>
              <a:t>rhwystredig</a:t>
            </a:r>
            <a:r>
              <a:rPr lang="en-GB" sz="3200" dirty="0"/>
              <a:t>, </a:t>
            </a:r>
            <a:r>
              <a:rPr lang="en-GB" sz="3200" dirty="0" err="1"/>
              <a:t>mae</a:t>
            </a:r>
            <a:r>
              <a:rPr lang="en-GB" sz="3200" dirty="0"/>
              <a:t> 				</a:t>
            </a:r>
            <a:r>
              <a:rPr lang="en-GB" sz="3200" dirty="0" err="1"/>
              <a:t>hi’n</a:t>
            </a:r>
            <a:r>
              <a:rPr lang="en-GB" sz="3200" dirty="0"/>
              <a:t> </a:t>
            </a:r>
            <a:r>
              <a:rPr lang="en-GB" sz="3200" dirty="0" err="1"/>
              <a:t>cymysgu</a:t>
            </a:r>
            <a:r>
              <a:rPr lang="en-GB" sz="3200" dirty="0"/>
              <a:t>, </a:t>
            </a:r>
            <a:r>
              <a:rPr lang="en-GB" sz="3200" dirty="0" err="1"/>
              <a:t>mae</a:t>
            </a:r>
            <a:r>
              <a:rPr lang="en-GB" sz="3200" dirty="0"/>
              <a:t> hi </a:t>
            </a:r>
            <a:r>
              <a:rPr lang="en-GB" sz="3200" dirty="0" err="1"/>
              <a:t>wedi</a:t>
            </a:r>
            <a:r>
              <a:rPr lang="en-GB" sz="3200" dirty="0"/>
              <a:t> </a:t>
            </a:r>
            <a:r>
              <a:rPr lang="en-GB" sz="3200" dirty="0" err="1"/>
              <a:t>cael</a:t>
            </a:r>
            <a:r>
              <a:rPr lang="en-GB" sz="3200" dirty="0"/>
              <a:t> </a:t>
            </a:r>
            <a:r>
              <a:rPr lang="en-GB" sz="3200" dirty="0" err="1"/>
              <a:t>sawl</a:t>
            </a:r>
            <a:r>
              <a:rPr lang="en-GB" sz="3200" dirty="0"/>
              <a:t> </a:t>
            </a:r>
            <a:r>
              <a:rPr lang="en-GB" sz="3200" dirty="0" err="1"/>
              <a:t>strôc</a:t>
            </a:r>
            <a:r>
              <a:rPr lang="en-GB" sz="3200" dirty="0"/>
              <a:t>. Mae 					</a:t>
            </a:r>
            <a:r>
              <a:rPr lang="en-GB" sz="3200" dirty="0" err="1"/>
              <a:t>hi’n</a:t>
            </a:r>
            <a:r>
              <a:rPr lang="en-GB" sz="3200" dirty="0"/>
              <a:t> </a:t>
            </a:r>
            <a:r>
              <a:rPr lang="en-GB" sz="3200" dirty="0" err="1"/>
              <a:t>ffindo</a:t>
            </a:r>
            <a:r>
              <a:rPr lang="en-GB" sz="3200" dirty="0"/>
              <a:t> </a:t>
            </a:r>
            <a:r>
              <a:rPr lang="en-GB" sz="3200" dirty="0" err="1"/>
              <a:t>fe’n</a:t>
            </a:r>
            <a:r>
              <a:rPr lang="en-GB" sz="3200" dirty="0"/>
              <a:t> </a:t>
            </a:r>
            <a:r>
              <a:rPr lang="en-GB" sz="3200" dirty="0" err="1"/>
              <a:t>rhwystredig</a:t>
            </a:r>
            <a:r>
              <a:rPr lang="en-GB" sz="3200" dirty="0"/>
              <a:t> </a:t>
            </a:r>
            <a:r>
              <a:rPr lang="en-GB" sz="3200" dirty="0" err="1"/>
              <a:t>iawn</a:t>
            </a:r>
            <a:r>
              <a:rPr lang="en-GB" sz="3200" dirty="0"/>
              <a:t>. </a:t>
            </a:r>
            <a:r>
              <a:rPr lang="en-GB" sz="3200" dirty="0" err="1"/>
              <a:t>Wi’n</a:t>
            </a:r>
            <a:r>
              <a:rPr lang="en-GB" sz="3200" dirty="0"/>
              <a:t> </a:t>
            </a:r>
            <a:r>
              <a:rPr lang="en-GB" sz="3200" dirty="0" err="1"/>
              <a:t>ei</a:t>
            </a:r>
            <a:r>
              <a:rPr lang="en-GB" sz="3200" dirty="0"/>
              <a:t> </a:t>
            </a:r>
            <a:r>
              <a:rPr lang="en-GB" sz="3200" dirty="0" err="1"/>
              <a:t>chlywed</a:t>
            </a:r>
            <a:r>
              <a:rPr lang="en-GB" sz="3200" dirty="0"/>
              <a:t> 				</a:t>
            </a:r>
            <a:r>
              <a:rPr lang="en-GB" sz="3200" dirty="0" err="1"/>
              <a:t>hi’n</a:t>
            </a:r>
            <a:r>
              <a:rPr lang="en-GB" sz="3200" dirty="0"/>
              <a:t> </a:t>
            </a:r>
            <a:r>
              <a:rPr lang="en-GB" sz="3200" dirty="0" err="1"/>
              <a:t>siarad</a:t>
            </a:r>
            <a:r>
              <a:rPr lang="en-GB" sz="3200" dirty="0"/>
              <a:t> Cymraeg </a:t>
            </a:r>
            <a:r>
              <a:rPr lang="en-GB" sz="3200" dirty="0" err="1"/>
              <a:t>â’r</a:t>
            </a:r>
            <a:r>
              <a:rPr lang="en-GB" sz="3200" dirty="0"/>
              <a:t> staff a </a:t>
            </a:r>
            <a:r>
              <a:rPr lang="en-GB" sz="3200" dirty="0" err="1"/>
              <a:t>dyn</a:t>
            </a:r>
            <a:r>
              <a:rPr lang="en-GB" sz="3200" dirty="0"/>
              <a:t> </a:t>
            </a:r>
            <a:r>
              <a:rPr lang="en-GB" sz="3200" dirty="0" err="1"/>
              <a:t>nhw</a:t>
            </a:r>
            <a:r>
              <a:rPr lang="en-GB" sz="3200" dirty="0"/>
              <a:t> </a:t>
            </a:r>
            <a:r>
              <a:rPr lang="en-GB" sz="3200" dirty="0" err="1"/>
              <a:t>ddim</a:t>
            </a:r>
            <a:r>
              <a:rPr lang="en-GB" sz="3200" dirty="0"/>
              <a:t> </a:t>
            </a:r>
            <a:r>
              <a:rPr lang="en-GB" sz="3200" dirty="0" err="1"/>
              <a:t>yn</a:t>
            </a:r>
            <a:r>
              <a:rPr lang="en-GB" sz="3200" dirty="0"/>
              <a:t> 					</a:t>
            </a:r>
            <a:r>
              <a:rPr lang="en-GB" sz="3200" dirty="0" err="1"/>
              <a:t>deall</a:t>
            </a:r>
            <a:r>
              <a:rPr lang="en-GB" sz="3200" dirty="0"/>
              <a:t> gair o </a:t>
            </a:r>
            <a:r>
              <a:rPr lang="en-GB" sz="3200" dirty="0" err="1"/>
              <a:t>Gymraeg</a:t>
            </a:r>
            <a:r>
              <a:rPr lang="en-GB" sz="3200" dirty="0"/>
              <a:t>’  </a:t>
            </a:r>
          </a:p>
          <a:p>
            <a:pPr marL="0" indent="0">
              <a:buNone/>
            </a:pPr>
            <a:r>
              <a:rPr lang="en-GB" sz="3200" dirty="0"/>
              <a:t>(‘She’s 91 and she’s a first language Welsh speaker, and she finds Welsh easier as she becomes more frail. She’s quite frustrated, she gets confused, she’s had several strokes. She finds it very frustrating. I hear her speaking Welsh to the staff and they don’t understand a word of Welsh’) (</a:t>
            </a:r>
            <a:r>
              <a:rPr lang="en-GB" sz="3200" dirty="0" err="1"/>
              <a:t>Misell</a:t>
            </a:r>
            <a:r>
              <a:rPr lang="en-GB" sz="3200" dirty="0"/>
              <a:t>, 2000, p. 33)</a:t>
            </a:r>
          </a:p>
        </p:txBody>
      </p:sp>
      <p:pic>
        <p:nvPicPr>
          <p:cNvPr id="4" name="Picture 3">
            <a:extLst>
              <a:ext uri="{FF2B5EF4-FFF2-40B4-BE49-F238E27FC236}">
                <a16:creationId xmlns:a16="http://schemas.microsoft.com/office/drawing/2014/main" id="{21A73BBE-F01D-2CA1-CA7C-B4252F835E14}"/>
              </a:ext>
            </a:extLst>
          </p:cNvPr>
          <p:cNvPicPr>
            <a:picLocks noChangeAspect="1"/>
          </p:cNvPicPr>
          <p:nvPr/>
        </p:nvPicPr>
        <p:blipFill>
          <a:blip r:embed="rId2"/>
          <a:stretch>
            <a:fillRect/>
          </a:stretch>
        </p:blipFill>
        <p:spPr>
          <a:xfrm>
            <a:off x="721567" y="1287624"/>
            <a:ext cx="1611897" cy="2501219"/>
          </a:xfrm>
          <a:prstGeom prst="rect">
            <a:avLst/>
          </a:prstGeom>
        </p:spPr>
      </p:pic>
    </p:spTree>
    <p:extLst>
      <p:ext uri="{BB962C8B-B14F-4D97-AF65-F5344CB8AC3E}">
        <p14:creationId xmlns:p14="http://schemas.microsoft.com/office/powerpoint/2010/main" val="3694396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F647E-3C73-4441-3CF2-519869B4396D}"/>
              </a:ext>
            </a:extLst>
          </p:cNvPr>
          <p:cNvSpPr>
            <a:spLocks noGrp="1"/>
          </p:cNvSpPr>
          <p:nvPr>
            <p:ph type="title"/>
          </p:nvPr>
        </p:nvSpPr>
        <p:spPr>
          <a:xfrm>
            <a:off x="279918" y="274638"/>
            <a:ext cx="11912081" cy="1143000"/>
          </a:xfrm>
        </p:spPr>
        <p:txBody>
          <a:bodyPr/>
          <a:lstStyle/>
          <a:p>
            <a:r>
              <a:rPr lang="en-GB" dirty="0"/>
              <a:t>What research says: sometimes people do not yet understand a second language (Misell, 2000)</a:t>
            </a:r>
          </a:p>
        </p:txBody>
      </p:sp>
      <p:sp>
        <p:nvSpPr>
          <p:cNvPr id="3" name="Content Placeholder 2">
            <a:extLst>
              <a:ext uri="{FF2B5EF4-FFF2-40B4-BE49-F238E27FC236}">
                <a16:creationId xmlns:a16="http://schemas.microsoft.com/office/drawing/2014/main" id="{3C2397F5-FB86-A977-F3FE-A32E24EA5552}"/>
              </a:ext>
            </a:extLst>
          </p:cNvPr>
          <p:cNvSpPr>
            <a:spLocks noGrp="1"/>
          </p:cNvSpPr>
          <p:nvPr>
            <p:ph sz="quarter" idx="1"/>
          </p:nvPr>
        </p:nvSpPr>
        <p:spPr>
          <a:xfrm>
            <a:off x="279918" y="1447800"/>
            <a:ext cx="11302482" cy="5410200"/>
          </a:xfrm>
        </p:spPr>
        <p:txBody>
          <a:bodyPr/>
          <a:lstStyle/>
          <a:p>
            <a:pPr marL="0" indent="0">
              <a:buNone/>
            </a:pPr>
            <a:r>
              <a:rPr lang="en-GB" dirty="0"/>
              <a:t>			‘</a:t>
            </a:r>
            <a:r>
              <a:rPr lang="en-GB" sz="3200" dirty="0" err="1"/>
              <a:t>Oedd</a:t>
            </a:r>
            <a:r>
              <a:rPr lang="en-GB" sz="3200" dirty="0"/>
              <a:t> </a:t>
            </a:r>
            <a:r>
              <a:rPr lang="en-GB" sz="3200" dirty="0" err="1"/>
              <a:t>pobl</a:t>
            </a:r>
            <a:r>
              <a:rPr lang="en-GB" sz="3200" dirty="0"/>
              <a:t> [</a:t>
            </a:r>
            <a:r>
              <a:rPr lang="en-GB" sz="3200" dirty="0" err="1"/>
              <a:t>yn</a:t>
            </a:r>
            <a:r>
              <a:rPr lang="en-GB" sz="3200" dirty="0"/>
              <a:t> yr </a:t>
            </a:r>
            <a:r>
              <a:rPr lang="en-GB" sz="3200" dirty="0" err="1"/>
              <a:t>ysbyty</a:t>
            </a:r>
            <a:r>
              <a:rPr lang="en-GB" sz="3200" dirty="0"/>
              <a:t>] </a:t>
            </a:r>
            <a:r>
              <a:rPr lang="en-GB" sz="3200" dirty="0" err="1"/>
              <a:t>yn</a:t>
            </a:r>
            <a:r>
              <a:rPr lang="en-GB" sz="3200" dirty="0"/>
              <a:t> </a:t>
            </a:r>
            <a:r>
              <a:rPr lang="en-GB" sz="3200" dirty="0" err="1"/>
              <a:t>garedig</a:t>
            </a:r>
            <a:r>
              <a:rPr lang="en-GB" sz="3200" dirty="0"/>
              <a:t> </a:t>
            </a:r>
            <a:r>
              <a:rPr lang="en-GB" sz="3200" dirty="0" err="1"/>
              <a:t>iawn</a:t>
            </a:r>
            <a:r>
              <a:rPr lang="en-GB" sz="3200" dirty="0"/>
              <a:t>, </a:t>
            </a:r>
            <a:r>
              <a:rPr lang="en-GB" sz="3200" dirty="0" err="1"/>
              <a:t>ond</a:t>
            </a:r>
            <a:r>
              <a:rPr lang="en-GB" sz="3200" dirty="0"/>
              <a:t> ‘</a:t>
            </a:r>
            <a:r>
              <a:rPr lang="en-GB" sz="3200" dirty="0" err="1"/>
              <a:t>oedden</a:t>
            </a:r>
            <a:r>
              <a:rPr lang="en-GB" sz="3200" dirty="0"/>
              <a:t> 				</a:t>
            </a:r>
            <a:r>
              <a:rPr lang="en-GB" sz="3200" dirty="0" err="1"/>
              <a:t>nhw</a:t>
            </a:r>
            <a:r>
              <a:rPr lang="en-GB" sz="3200" dirty="0"/>
              <a:t> </a:t>
            </a:r>
            <a:r>
              <a:rPr lang="en-GB" sz="3200" dirty="0" err="1"/>
              <a:t>ddim</a:t>
            </a:r>
            <a:r>
              <a:rPr lang="en-GB" sz="3200" dirty="0"/>
              <a:t> </a:t>
            </a:r>
            <a:r>
              <a:rPr lang="en-GB" sz="3200" dirty="0" err="1"/>
              <a:t>yn</a:t>
            </a:r>
            <a:r>
              <a:rPr lang="en-GB" sz="3200" dirty="0"/>
              <a:t> </a:t>
            </a:r>
            <a:r>
              <a:rPr lang="en-GB" sz="3200" dirty="0" err="1"/>
              <a:t>sylweddoli</a:t>
            </a:r>
            <a:r>
              <a:rPr lang="en-GB" sz="3200" dirty="0"/>
              <a:t>. </a:t>
            </a:r>
            <a:r>
              <a:rPr lang="en-GB" sz="3200" dirty="0" err="1"/>
              <a:t>Roedden</a:t>
            </a:r>
            <a:r>
              <a:rPr lang="en-GB" sz="3200" dirty="0"/>
              <a:t> </a:t>
            </a:r>
            <a:r>
              <a:rPr lang="en-GB" sz="3200" dirty="0" err="1"/>
              <a:t>nhw’n</a:t>
            </a:r>
            <a:r>
              <a:rPr lang="en-GB" sz="3200" dirty="0"/>
              <a:t> </a:t>
            </a:r>
            <a:r>
              <a:rPr lang="en-GB" sz="3200" dirty="0" err="1"/>
              <a:t>gofyn</a:t>
            </a:r>
            <a:r>
              <a:rPr lang="en-GB" sz="3200" dirty="0"/>
              <a:t> 					</a:t>
            </a:r>
            <a:r>
              <a:rPr lang="en-GB" sz="3200" dirty="0" err="1"/>
              <a:t>cwestiynau</a:t>
            </a:r>
            <a:r>
              <a:rPr lang="en-GB" sz="3200" dirty="0"/>
              <a:t> </a:t>
            </a:r>
            <a:r>
              <a:rPr lang="en-GB" sz="3200" dirty="0" err="1"/>
              <a:t>iddi</a:t>
            </a:r>
            <a:r>
              <a:rPr lang="en-GB" sz="3200" dirty="0"/>
              <a:t> hi </a:t>
            </a:r>
            <a:r>
              <a:rPr lang="en-GB" sz="3200" dirty="0" err="1"/>
              <a:t>oedd</a:t>
            </a:r>
            <a:r>
              <a:rPr lang="en-GB" sz="3200" dirty="0"/>
              <a:t> hi </a:t>
            </a:r>
            <a:r>
              <a:rPr lang="en-GB" sz="3200" dirty="0" err="1"/>
              <a:t>ddim</a:t>
            </a:r>
            <a:r>
              <a:rPr lang="en-GB" sz="3200" dirty="0"/>
              <a:t> </a:t>
            </a:r>
            <a:r>
              <a:rPr lang="en-GB" sz="3200" dirty="0" err="1"/>
              <a:t>yn</a:t>
            </a:r>
            <a:r>
              <a:rPr lang="en-GB" sz="3200" dirty="0"/>
              <a:t> </a:t>
            </a:r>
            <a:r>
              <a:rPr lang="en-GB" sz="3200" dirty="0" err="1"/>
              <a:t>eu</a:t>
            </a:r>
            <a:r>
              <a:rPr lang="en-GB" sz="3200" dirty="0"/>
              <a:t> </a:t>
            </a:r>
            <a:r>
              <a:rPr lang="en-GB" sz="3200" dirty="0" err="1"/>
              <a:t>deall</a:t>
            </a:r>
            <a:r>
              <a:rPr lang="en-GB" sz="3200" dirty="0"/>
              <a:t>... ’</a:t>
            </a:r>
            <a:r>
              <a:rPr lang="en-GB" sz="3200" dirty="0" err="1"/>
              <a:t>Oedd</a:t>
            </a:r>
            <a:r>
              <a:rPr lang="en-GB" sz="3200" dirty="0"/>
              <a:t> y 				</a:t>
            </a:r>
            <a:r>
              <a:rPr lang="en-GB" sz="3200" dirty="0" err="1"/>
              <a:t>cwestiynau’n</a:t>
            </a:r>
            <a:r>
              <a:rPr lang="en-GB" sz="3200" dirty="0"/>
              <a:t> </a:t>
            </a:r>
            <a:r>
              <a:rPr lang="en-GB" sz="3200" dirty="0" err="1"/>
              <a:t>astrus</a:t>
            </a:r>
            <a:r>
              <a:rPr lang="en-GB" sz="3200" dirty="0"/>
              <a:t> </a:t>
            </a:r>
            <a:r>
              <a:rPr lang="en-GB" sz="3200" dirty="0" err="1"/>
              <a:t>ond</a:t>
            </a:r>
            <a:r>
              <a:rPr lang="en-GB" sz="3200" dirty="0"/>
              <a:t> ‘</a:t>
            </a:r>
            <a:r>
              <a:rPr lang="en-GB" sz="3200" dirty="0" err="1"/>
              <a:t>oedden</a:t>
            </a:r>
            <a:r>
              <a:rPr lang="en-GB" sz="3200" dirty="0"/>
              <a:t> </a:t>
            </a:r>
            <a:r>
              <a:rPr lang="en-GB" sz="3200" dirty="0" err="1"/>
              <a:t>nhw</a:t>
            </a:r>
            <a:r>
              <a:rPr lang="en-GB" sz="3200" dirty="0"/>
              <a:t> </a:t>
            </a:r>
            <a:r>
              <a:rPr lang="en-GB" sz="3200" dirty="0" err="1"/>
              <a:t>hefyd</a:t>
            </a:r>
            <a:r>
              <a:rPr lang="en-GB" sz="3200" dirty="0"/>
              <a:t> </a:t>
            </a:r>
            <a:r>
              <a:rPr lang="en-GB" sz="3200" dirty="0" err="1"/>
              <a:t>yn</a:t>
            </a:r>
            <a:r>
              <a:rPr lang="en-GB" sz="3200" dirty="0"/>
              <a:t> 					</a:t>
            </a:r>
            <a:r>
              <a:rPr lang="en-GB" sz="3200" dirty="0" err="1"/>
              <a:t>Saesneg</a:t>
            </a:r>
            <a:r>
              <a:rPr lang="en-GB" sz="3200" dirty="0"/>
              <a:t>, ac ail </a:t>
            </a:r>
            <a:r>
              <a:rPr lang="en-GB" sz="3200" dirty="0" err="1"/>
              <a:t>iaith</a:t>
            </a:r>
            <a:r>
              <a:rPr lang="en-GB" sz="3200" dirty="0"/>
              <a:t> </a:t>
            </a:r>
            <a:r>
              <a:rPr lang="en-GB" sz="3200" dirty="0" err="1"/>
              <a:t>i</a:t>
            </a:r>
            <a:r>
              <a:rPr lang="en-GB" sz="3200" dirty="0"/>
              <a:t> [</a:t>
            </a:r>
            <a:r>
              <a:rPr lang="en-GB" sz="3200" dirty="0" err="1"/>
              <a:t>fy</a:t>
            </a:r>
            <a:r>
              <a:rPr lang="en-GB" sz="3200" dirty="0"/>
              <a:t> merch] </a:t>
            </a:r>
            <a:r>
              <a:rPr lang="en-GB" sz="3200" dirty="0" err="1"/>
              <a:t>yw</a:t>
            </a:r>
            <a:r>
              <a:rPr lang="en-GB" sz="3200" dirty="0"/>
              <a:t> </a:t>
            </a:r>
            <a:r>
              <a:rPr lang="en-GB" sz="3200" dirty="0" err="1"/>
              <a:t>Saesneg</a:t>
            </a:r>
            <a:r>
              <a:rPr lang="en-GB" sz="3200" dirty="0"/>
              <a:t>’.</a:t>
            </a:r>
          </a:p>
          <a:p>
            <a:pPr marL="0" indent="0">
              <a:buNone/>
            </a:pPr>
            <a:r>
              <a:rPr lang="en-GB" sz="3200" dirty="0"/>
              <a:t>(‘The people in the hospital were very kind, but they didn’t realise. They were asking her questions she didn’t understand... The questions were complex but they were also in English, and English is a second language to [my daughter]’) (</a:t>
            </a:r>
            <a:r>
              <a:rPr lang="en-GB" sz="3200" dirty="0" err="1"/>
              <a:t>Misell</a:t>
            </a:r>
            <a:r>
              <a:rPr lang="en-GB" sz="3200" dirty="0"/>
              <a:t>, 2000, p. 34) </a:t>
            </a:r>
          </a:p>
          <a:p>
            <a:r>
              <a:rPr lang="en-GB" sz="1400" dirty="0"/>
              <a:t>(See </a:t>
            </a:r>
            <a:r>
              <a:rPr lang="en-GB" sz="1400" dirty="0" err="1"/>
              <a:t>also:</a:t>
            </a:r>
            <a:r>
              <a:rPr lang="en-GB" sz="1400" dirty="0" err="1">
                <a:hlinkClick r:id="rId2"/>
              </a:rPr>
              <a:t>https</a:t>
            </a:r>
            <a:r>
              <a:rPr lang="en-GB" sz="1400" dirty="0">
                <a:hlinkClick r:id="rId2"/>
              </a:rPr>
              <a:t>://youtu.be/qS-9F_qqOXo</a:t>
            </a:r>
            <a:r>
              <a:rPr lang="en-GB" sz="1400" dirty="0"/>
              <a:t>  &amp; </a:t>
            </a:r>
            <a:r>
              <a:rPr lang="en-GB" sz="1400" dirty="0">
                <a:hlinkClick r:id="rId3"/>
              </a:rPr>
              <a:t>https://youtu.be/jlbDC6JT5-U</a:t>
            </a:r>
            <a:r>
              <a:rPr lang="en-GB" sz="1400" dirty="0"/>
              <a:t>)</a:t>
            </a:r>
          </a:p>
          <a:p>
            <a:pPr marL="0" indent="0">
              <a:buNone/>
            </a:pPr>
            <a:r>
              <a:rPr lang="en-GB" sz="3200" dirty="0"/>
              <a:t> </a:t>
            </a:r>
          </a:p>
        </p:txBody>
      </p:sp>
      <p:pic>
        <p:nvPicPr>
          <p:cNvPr id="4" name="Picture 3">
            <a:extLst>
              <a:ext uri="{FF2B5EF4-FFF2-40B4-BE49-F238E27FC236}">
                <a16:creationId xmlns:a16="http://schemas.microsoft.com/office/drawing/2014/main" id="{D543BC4E-3C3C-DFCB-07E4-6C3F85CDBE34}"/>
              </a:ext>
            </a:extLst>
          </p:cNvPr>
          <p:cNvPicPr>
            <a:picLocks noChangeAspect="1"/>
          </p:cNvPicPr>
          <p:nvPr/>
        </p:nvPicPr>
        <p:blipFill>
          <a:blip r:embed="rId4"/>
          <a:stretch>
            <a:fillRect/>
          </a:stretch>
        </p:blipFill>
        <p:spPr>
          <a:xfrm>
            <a:off x="414725" y="1714500"/>
            <a:ext cx="2486025" cy="1714500"/>
          </a:xfrm>
          <a:prstGeom prst="rect">
            <a:avLst/>
          </a:prstGeom>
        </p:spPr>
      </p:pic>
    </p:spTree>
    <p:extLst>
      <p:ext uri="{BB962C8B-B14F-4D97-AF65-F5344CB8AC3E}">
        <p14:creationId xmlns:p14="http://schemas.microsoft.com/office/powerpoint/2010/main" val="310362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C6DE183C-209E-4543-A09D-EF45B37A6B08}"/>
              </a:ext>
            </a:extLst>
          </p:cNvPr>
          <p:cNvSpPr>
            <a:spLocks noGrp="1"/>
          </p:cNvSpPr>
          <p:nvPr>
            <p:ph type="title"/>
          </p:nvPr>
        </p:nvSpPr>
        <p:spPr>
          <a:xfrm>
            <a:off x="140677" y="274638"/>
            <a:ext cx="11765184" cy="845035"/>
          </a:xfrm>
        </p:spPr>
        <p:txBody>
          <a:bodyPr/>
          <a:lstStyle/>
          <a:p>
            <a:r>
              <a:rPr lang="en-GB" altLang="en-US" dirty="0"/>
              <a:t>Ageing: a major issue in health and social care</a:t>
            </a:r>
          </a:p>
        </p:txBody>
      </p:sp>
      <p:sp>
        <p:nvSpPr>
          <p:cNvPr id="21507" name="Content Placeholder 2">
            <a:extLst>
              <a:ext uri="{FF2B5EF4-FFF2-40B4-BE49-F238E27FC236}">
                <a16:creationId xmlns:a16="http://schemas.microsoft.com/office/drawing/2014/main" id="{85B8B30F-5A33-4606-B96B-EC8BBF1E29F8}"/>
              </a:ext>
            </a:extLst>
          </p:cNvPr>
          <p:cNvSpPr>
            <a:spLocks noGrp="1"/>
          </p:cNvSpPr>
          <p:nvPr>
            <p:ph sz="quarter" idx="1"/>
          </p:nvPr>
        </p:nvSpPr>
        <p:spPr>
          <a:xfrm>
            <a:off x="140676" y="1119673"/>
            <a:ext cx="11910647" cy="5738327"/>
          </a:xfrm>
        </p:spPr>
        <p:txBody>
          <a:bodyPr/>
          <a:lstStyle/>
          <a:p>
            <a:r>
              <a:rPr lang="en-GB" sz="3200" dirty="0"/>
              <a:t>The global number of persons aged 65 years or over is projected to more than double by 2050.  In 2020, there were an estimated 727 million persons aged 65 years or over worldwide.  This number is projected to more than double by 2050, reaching over 1.5 billion persons.  The share of older persons in the global population is expected to increase from 9.3 per cent in 2020 to 16.0 per cent in 2050.  By mid-century, one in six people globally will be aged 65 years or older (</a:t>
            </a:r>
            <a:r>
              <a:rPr lang="en-GB" altLang="en-US" sz="3200" dirty="0">
                <a:solidFill>
                  <a:prstClr val="black"/>
                </a:solidFill>
                <a:latin typeface="Perpetua"/>
              </a:rPr>
              <a:t>United Nations Department of Economic and Social Affairs, 2020). </a:t>
            </a:r>
          </a:p>
          <a:p>
            <a:r>
              <a:rPr lang="en-GB" altLang="en-US" sz="3200" dirty="0">
                <a:solidFill>
                  <a:prstClr val="black"/>
                </a:solidFill>
                <a:latin typeface="Perpetua"/>
              </a:rPr>
              <a:t>Whilst the UK has an ageing population (House of Commons Library, 2024),  Wales has the highest proportion of people aged over 65 (21%)  (Age Cymru/Swansea University, 2021).  </a:t>
            </a:r>
          </a:p>
          <a:p>
            <a:pPr marL="0" indent="0">
              <a:buNone/>
            </a:pPr>
            <a:endParaRPr lang="en-GB" altLang="en-US" sz="3200" dirty="0">
              <a:solidFill>
                <a:prstClr val="black"/>
              </a:solidFill>
              <a:latin typeface="Perpetua"/>
            </a:endParaRPr>
          </a:p>
          <a:p>
            <a:endParaRPr lang="en-GB" sz="3200" dirty="0"/>
          </a:p>
        </p:txBody>
      </p:sp>
      <p:pic>
        <p:nvPicPr>
          <p:cNvPr id="2" name="Picture 1">
            <a:extLst>
              <a:ext uri="{FF2B5EF4-FFF2-40B4-BE49-F238E27FC236}">
                <a16:creationId xmlns:a16="http://schemas.microsoft.com/office/drawing/2014/main" id="{F6A156A2-8660-2239-237F-BBCFB6206A93}"/>
              </a:ext>
            </a:extLst>
          </p:cNvPr>
          <p:cNvPicPr>
            <a:picLocks noChangeAspect="1"/>
          </p:cNvPicPr>
          <p:nvPr/>
        </p:nvPicPr>
        <p:blipFill>
          <a:blip r:embed="rId3"/>
          <a:stretch>
            <a:fillRect/>
          </a:stretch>
        </p:blipFill>
        <p:spPr>
          <a:xfrm>
            <a:off x="10500755" y="111967"/>
            <a:ext cx="733303" cy="1137312"/>
          </a:xfrm>
          <a:prstGeom prst="rect">
            <a:avLst/>
          </a:prstGeom>
        </p:spPr>
      </p:pic>
    </p:spTree>
    <p:extLst>
      <p:ext uri="{BB962C8B-B14F-4D97-AF65-F5344CB8AC3E}">
        <p14:creationId xmlns:p14="http://schemas.microsoft.com/office/powerpoint/2010/main" val="561994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4BF69-BDFC-4BB4-A1C3-47FBD8BFC3CB}"/>
              </a:ext>
            </a:extLst>
          </p:cNvPr>
          <p:cNvSpPr>
            <a:spLocks noGrp="1"/>
          </p:cNvSpPr>
          <p:nvPr>
            <p:ph type="title"/>
          </p:nvPr>
        </p:nvSpPr>
        <p:spPr>
          <a:xfrm>
            <a:off x="287019" y="274638"/>
            <a:ext cx="11295381" cy="837882"/>
          </a:xfrm>
        </p:spPr>
        <p:txBody>
          <a:bodyPr/>
          <a:lstStyle/>
          <a:p>
            <a:r>
              <a:rPr lang="en-GB" sz="3200" dirty="0"/>
              <a:t>Population change over the last 100 years (source: ONS, 2020)</a:t>
            </a:r>
          </a:p>
        </p:txBody>
      </p:sp>
      <p:pic>
        <p:nvPicPr>
          <p:cNvPr id="4" name="Content Placeholder 3" descr="Chart, histogram&#10;&#10;Description automatically generated">
            <a:extLst>
              <a:ext uri="{FF2B5EF4-FFF2-40B4-BE49-F238E27FC236}">
                <a16:creationId xmlns:a16="http://schemas.microsoft.com/office/drawing/2014/main" id="{70086F2A-C820-4BFD-AF27-CC5A2774A7FF}"/>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87019" y="1798320"/>
            <a:ext cx="11440795" cy="4734122"/>
          </a:xfrm>
          <a:prstGeom prst="rect">
            <a:avLst/>
          </a:prstGeom>
        </p:spPr>
      </p:pic>
    </p:spTree>
    <p:extLst>
      <p:ext uri="{BB962C8B-B14F-4D97-AF65-F5344CB8AC3E}">
        <p14:creationId xmlns:p14="http://schemas.microsoft.com/office/powerpoint/2010/main" val="68344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F416-5B41-495D-8B86-9659907AAEDF}"/>
              </a:ext>
            </a:extLst>
          </p:cNvPr>
          <p:cNvSpPr>
            <a:spLocks noGrp="1"/>
          </p:cNvSpPr>
          <p:nvPr>
            <p:ph type="title"/>
          </p:nvPr>
        </p:nvSpPr>
        <p:spPr>
          <a:xfrm>
            <a:off x="304800" y="274638"/>
            <a:ext cx="11567160" cy="502602"/>
          </a:xfrm>
        </p:spPr>
        <p:txBody>
          <a:bodyPr/>
          <a:lstStyle/>
          <a:p>
            <a:r>
              <a:rPr lang="en-GB" sz="2400" dirty="0"/>
              <a:t>Age structure of the UK population, mid-2020 and mid-2030 (source: ONS, 2022)</a:t>
            </a:r>
          </a:p>
        </p:txBody>
      </p:sp>
      <p:pic>
        <p:nvPicPr>
          <p:cNvPr id="4" name="Content Placeholder 3">
            <a:extLst>
              <a:ext uri="{FF2B5EF4-FFF2-40B4-BE49-F238E27FC236}">
                <a16:creationId xmlns:a16="http://schemas.microsoft.com/office/drawing/2014/main" id="{0FDF4643-D514-4D28-9FF9-8B6BA3E79080}"/>
              </a:ext>
            </a:extLst>
          </p:cNvPr>
          <p:cNvPicPr>
            <a:picLocks noGrp="1" noChangeAspect="1"/>
          </p:cNvPicPr>
          <p:nvPr>
            <p:ph sz="quarter" idx="1"/>
          </p:nvPr>
        </p:nvPicPr>
        <p:blipFill>
          <a:blip r:embed="rId2"/>
          <a:stretch>
            <a:fillRect/>
          </a:stretch>
        </p:blipFill>
        <p:spPr>
          <a:xfrm>
            <a:off x="3154680" y="985849"/>
            <a:ext cx="5501639" cy="5676440"/>
          </a:xfrm>
          <a:prstGeom prst="rect">
            <a:avLst/>
          </a:prstGeom>
        </p:spPr>
      </p:pic>
    </p:spTree>
    <p:extLst>
      <p:ext uri="{BB962C8B-B14F-4D97-AF65-F5344CB8AC3E}">
        <p14:creationId xmlns:p14="http://schemas.microsoft.com/office/powerpoint/2010/main" val="6216439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5D8E9-D5B6-475E-B24C-55AA6DD2A258}"/>
              </a:ext>
            </a:extLst>
          </p:cNvPr>
          <p:cNvSpPr>
            <a:spLocks noGrp="1"/>
          </p:cNvSpPr>
          <p:nvPr>
            <p:ph type="title"/>
          </p:nvPr>
        </p:nvSpPr>
        <p:spPr>
          <a:xfrm>
            <a:off x="304800" y="274638"/>
            <a:ext cx="11277600" cy="1249362"/>
          </a:xfrm>
        </p:spPr>
        <p:txBody>
          <a:bodyPr/>
          <a:lstStyle/>
          <a:p>
            <a:r>
              <a:rPr lang="en-GB" sz="2400" b="1" dirty="0"/>
              <a:t>Information from the Office for National Statistics (ONS) regarding the current/future population in the United Kingdom (UK)</a:t>
            </a:r>
            <a:br>
              <a:rPr lang="en-GB" sz="2400" b="1" dirty="0"/>
            </a:br>
            <a:endParaRPr lang="en-GB" sz="2400" dirty="0"/>
          </a:p>
        </p:txBody>
      </p:sp>
      <p:sp>
        <p:nvSpPr>
          <p:cNvPr id="3" name="Content Placeholder 2">
            <a:extLst>
              <a:ext uri="{FF2B5EF4-FFF2-40B4-BE49-F238E27FC236}">
                <a16:creationId xmlns:a16="http://schemas.microsoft.com/office/drawing/2014/main" id="{3D28E9E4-03D8-42ED-A136-F9FE36578CF4}"/>
              </a:ext>
            </a:extLst>
          </p:cNvPr>
          <p:cNvSpPr>
            <a:spLocks noGrp="1"/>
          </p:cNvSpPr>
          <p:nvPr>
            <p:ph sz="quarter" idx="1"/>
          </p:nvPr>
        </p:nvSpPr>
        <p:spPr>
          <a:xfrm>
            <a:off x="182880" y="1143000"/>
            <a:ext cx="11704320" cy="5715000"/>
          </a:xfrm>
        </p:spPr>
        <p:txBody>
          <a:bodyPr/>
          <a:lstStyle/>
          <a:p>
            <a:r>
              <a:rPr lang="en-GB" sz="2800" b="1" dirty="0"/>
              <a:t>More people at older ages </a:t>
            </a:r>
            <a:endParaRPr lang="en-GB" sz="2800" dirty="0"/>
          </a:p>
          <a:p>
            <a:pPr lvl="1"/>
            <a:r>
              <a:rPr lang="en-GB" sz="2800" dirty="0"/>
              <a:t>In mid-2022 there were 1.7 million people aged 85 years and over, making up 2.5% of the population. By mid2047, this is projected to have nearly doubled to 3.3 million, representing 4.3% of the total UK population. There are projected to be many more people at older ages by 2047, in part because of larger cohorts from the 1960s now being aged over 80 years, as well as general increases in life expectancy.  (ONS, 2025, p. 9)</a:t>
            </a:r>
          </a:p>
          <a:p>
            <a:r>
              <a:rPr lang="en-GB" sz="3000" b="1" dirty="0"/>
              <a:t>Fewer children</a:t>
            </a:r>
          </a:p>
          <a:p>
            <a:pPr lvl="1"/>
            <a:r>
              <a:rPr lang="en-GB" sz="2800" dirty="0"/>
              <a:t>There are projected to be fewer children in the UK by mid-2032 and mid-2047, compared with mid-2022. This reflects the assumed fertility rates in the 2020s and 2030s being lower than those around 2001 when UK fertility was at a record low (ONS, 2025, p. 10).  </a:t>
            </a:r>
          </a:p>
        </p:txBody>
      </p:sp>
    </p:spTree>
    <p:extLst>
      <p:ext uri="{BB962C8B-B14F-4D97-AF65-F5344CB8AC3E}">
        <p14:creationId xmlns:p14="http://schemas.microsoft.com/office/powerpoint/2010/main" val="27912753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9E200-B73E-6234-C37E-C740B1FBE3D7}"/>
              </a:ext>
            </a:extLst>
          </p:cNvPr>
          <p:cNvSpPr>
            <a:spLocks noGrp="1"/>
          </p:cNvSpPr>
          <p:nvPr>
            <p:ph type="title"/>
          </p:nvPr>
        </p:nvSpPr>
        <p:spPr>
          <a:xfrm>
            <a:off x="239151" y="274638"/>
            <a:ext cx="11713698" cy="1310321"/>
          </a:xfrm>
        </p:spPr>
        <p:txBody>
          <a:bodyPr/>
          <a:lstStyle/>
          <a:p>
            <a:r>
              <a:rPr lang="en-GB" sz="3000" dirty="0"/>
              <a:t>Two significant current health issues (in the UK) – Institute for Public Policy Research (IPPR) evidence</a:t>
            </a:r>
          </a:p>
        </p:txBody>
      </p:sp>
      <p:sp>
        <p:nvSpPr>
          <p:cNvPr id="3" name="Content Placeholder 2">
            <a:extLst>
              <a:ext uri="{FF2B5EF4-FFF2-40B4-BE49-F238E27FC236}">
                <a16:creationId xmlns:a16="http://schemas.microsoft.com/office/drawing/2014/main" id="{3F2608A3-EA67-BDF1-6E17-59C5ED6F6B5B}"/>
              </a:ext>
            </a:extLst>
          </p:cNvPr>
          <p:cNvSpPr>
            <a:spLocks noGrp="1"/>
          </p:cNvSpPr>
          <p:nvPr>
            <p:ph sz="quarter" idx="1"/>
          </p:nvPr>
        </p:nvSpPr>
        <p:spPr>
          <a:xfrm>
            <a:off x="239151" y="1767839"/>
            <a:ext cx="11713698" cy="4968239"/>
          </a:xfrm>
        </p:spPr>
        <p:txBody>
          <a:bodyPr/>
          <a:lstStyle/>
          <a:p>
            <a:r>
              <a:rPr lang="en-GB" sz="3200" b="1" dirty="0"/>
              <a:t>Population ageing</a:t>
            </a:r>
            <a:r>
              <a:rPr lang="en-GB" sz="3200" dirty="0"/>
              <a:t>: current estimates suggest there will be an additional 7.5 million people aged 65 years and over in the UK in 50 years (with accompanying increase in demand in health and social care)</a:t>
            </a:r>
          </a:p>
          <a:p>
            <a:r>
              <a:rPr lang="en-GB" sz="3200" b="1" dirty="0"/>
              <a:t>Increase in chronic conditions</a:t>
            </a:r>
            <a:r>
              <a:rPr lang="en-GB" sz="3200" dirty="0"/>
              <a:t>: an ageing population is linked to a rise in multiple chronic conditions (including mental health/neurological conditions); it is predicted that two-thirds of adults over the age of 65 will be living with chronic conditions by 2035</a:t>
            </a:r>
          </a:p>
          <a:p>
            <a:pPr marL="0" indent="0">
              <a:buNone/>
            </a:pPr>
            <a:r>
              <a:rPr lang="en-GB" sz="3200" dirty="0"/>
              <a:t>(See Thomas, Poku-</a:t>
            </a:r>
            <a:r>
              <a:rPr lang="en-GB" sz="3200" dirty="0" err="1"/>
              <a:t>Amanfo</a:t>
            </a:r>
            <a:r>
              <a:rPr lang="en-GB" sz="3200" dirty="0"/>
              <a:t> and Patel, 2022)</a:t>
            </a:r>
          </a:p>
        </p:txBody>
      </p:sp>
    </p:spTree>
    <p:extLst>
      <p:ext uri="{BB962C8B-B14F-4D97-AF65-F5344CB8AC3E}">
        <p14:creationId xmlns:p14="http://schemas.microsoft.com/office/powerpoint/2010/main" val="41828353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1878E-641D-4641-8836-E15FB51562F4}"/>
              </a:ext>
            </a:extLst>
          </p:cNvPr>
          <p:cNvSpPr>
            <a:spLocks noGrp="1"/>
          </p:cNvSpPr>
          <p:nvPr>
            <p:ph type="title"/>
          </p:nvPr>
        </p:nvSpPr>
        <p:spPr>
          <a:xfrm>
            <a:off x="167640" y="274638"/>
            <a:ext cx="11414760" cy="624522"/>
          </a:xfrm>
        </p:spPr>
        <p:txBody>
          <a:bodyPr/>
          <a:lstStyle/>
          <a:p>
            <a:r>
              <a:rPr lang="en-GB" dirty="0"/>
              <a:t>The implications of this demographic change</a:t>
            </a:r>
          </a:p>
        </p:txBody>
      </p:sp>
      <p:sp>
        <p:nvSpPr>
          <p:cNvPr id="3" name="Content Placeholder 2">
            <a:extLst>
              <a:ext uri="{FF2B5EF4-FFF2-40B4-BE49-F238E27FC236}">
                <a16:creationId xmlns:a16="http://schemas.microsoft.com/office/drawing/2014/main" id="{13EF821F-475D-4843-933D-4AC8A8B27C44}"/>
              </a:ext>
            </a:extLst>
          </p:cNvPr>
          <p:cNvSpPr>
            <a:spLocks noGrp="1"/>
          </p:cNvSpPr>
          <p:nvPr>
            <p:ph sz="quarter" idx="1"/>
          </p:nvPr>
        </p:nvSpPr>
        <p:spPr>
          <a:xfrm>
            <a:off x="167640" y="899160"/>
            <a:ext cx="11643360" cy="5684202"/>
          </a:xfrm>
        </p:spPr>
        <p:txBody>
          <a:bodyPr/>
          <a:lstStyle/>
          <a:p>
            <a:r>
              <a:rPr lang="en-GB" sz="3600" dirty="0"/>
              <a:t>Demography is the, ‘study of populations and their composition (age, sex, marital status, ethnicity).  The key statistics in demography are rates of fertility, mortality, marriage and migration’  (Roberts, 2009, p. 59).</a:t>
            </a:r>
          </a:p>
          <a:p>
            <a:pPr marL="0" indent="0">
              <a:buNone/>
            </a:pPr>
            <a:r>
              <a:rPr lang="en-GB" sz="3600" b="1" i="1" dirty="0"/>
              <a:t>	</a:t>
            </a:r>
          </a:p>
          <a:p>
            <a:pPr marL="0" indent="0">
              <a:buNone/>
            </a:pPr>
            <a:r>
              <a:rPr lang="en-GB" sz="3600" b="1" i="1" dirty="0"/>
              <a:t>	With this in mind how do you think that the demographic 	change currently experienced in the UK (as across many 	countries)is impacting on the organisation of 	health and 	social care?  </a:t>
            </a:r>
          </a:p>
        </p:txBody>
      </p:sp>
      <p:pic>
        <p:nvPicPr>
          <p:cNvPr id="5" name="Graphic 4" descr="Questions with solid fill">
            <a:extLst>
              <a:ext uri="{FF2B5EF4-FFF2-40B4-BE49-F238E27FC236}">
                <a16:creationId xmlns:a16="http://schemas.microsoft.com/office/drawing/2014/main" id="{EC5D6A43-359E-405C-A7FC-75235CE3118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7640" y="4327842"/>
            <a:ext cx="914400" cy="914400"/>
          </a:xfrm>
          <a:prstGeom prst="rect">
            <a:avLst/>
          </a:prstGeom>
        </p:spPr>
      </p:pic>
    </p:spTree>
    <p:extLst>
      <p:ext uri="{BB962C8B-B14F-4D97-AF65-F5344CB8AC3E}">
        <p14:creationId xmlns:p14="http://schemas.microsoft.com/office/powerpoint/2010/main" val="20515008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38DA5-E80E-4930-A0DD-BC676A7A1170}"/>
              </a:ext>
            </a:extLst>
          </p:cNvPr>
          <p:cNvSpPr>
            <a:spLocks noGrp="1"/>
          </p:cNvSpPr>
          <p:nvPr>
            <p:ph type="title"/>
          </p:nvPr>
        </p:nvSpPr>
        <p:spPr>
          <a:xfrm>
            <a:off x="281354" y="274638"/>
            <a:ext cx="10965766" cy="715962"/>
          </a:xfrm>
        </p:spPr>
        <p:txBody>
          <a:bodyPr>
            <a:normAutofit fontScale="90000"/>
          </a:bodyPr>
          <a:lstStyle/>
          <a:p>
            <a:pPr>
              <a:defRPr/>
            </a:pPr>
            <a:r>
              <a:rPr lang="en-GB" dirty="0"/>
              <a:t>Increasing age = increasing demand</a:t>
            </a:r>
          </a:p>
        </p:txBody>
      </p:sp>
      <p:sp>
        <p:nvSpPr>
          <p:cNvPr id="11267" name="Content Placeholder 2">
            <a:extLst>
              <a:ext uri="{FF2B5EF4-FFF2-40B4-BE49-F238E27FC236}">
                <a16:creationId xmlns:a16="http://schemas.microsoft.com/office/drawing/2014/main" id="{0FAD49CC-61F3-49F9-A0F6-82FED21ABA28}"/>
              </a:ext>
            </a:extLst>
          </p:cNvPr>
          <p:cNvSpPr>
            <a:spLocks noGrp="1"/>
          </p:cNvSpPr>
          <p:nvPr>
            <p:ph sz="quarter" idx="1"/>
          </p:nvPr>
        </p:nvSpPr>
        <p:spPr>
          <a:xfrm>
            <a:off x="281354" y="990600"/>
            <a:ext cx="11629292" cy="6096000"/>
          </a:xfrm>
        </p:spPr>
        <p:txBody>
          <a:bodyPr/>
          <a:lstStyle/>
          <a:p>
            <a:r>
              <a:rPr lang="en-GB" altLang="en-US" sz="2800" dirty="0"/>
              <a:t>In a Health Foundation working paper examining funding options for care in the UK, </a:t>
            </a:r>
            <a:r>
              <a:rPr lang="en-GB" altLang="en-US" sz="2800" dirty="0" err="1"/>
              <a:t>Cylus</a:t>
            </a:r>
            <a:r>
              <a:rPr lang="en-GB" altLang="en-US" sz="2800" dirty="0"/>
              <a:t> et al. (2018, p. 7) note that: </a:t>
            </a:r>
          </a:p>
          <a:p>
            <a:pPr marL="0" indent="0">
              <a:buNone/>
            </a:pPr>
            <a:r>
              <a:rPr lang="en-GB" altLang="en-US" sz="2800" dirty="0"/>
              <a:t>	The demand for health and social care is rising and for good reasons.  We are 	living longer and as a consequence the number of older people is growing rapidly.  	Coupled with the rising burden of multiple chronic disease and increasing 	frailty in old age, this means that the number of people needing support in 	their daily lives, through health and social care, is also rising.  This comes 	alongside accelerated advances in medical technology and knowledge that provide 	significant potential for new methods of delivering and organising care.  Demand 	for social care and health care is rising faster than the public funds that are 	available to spend on them in all four countries of the UK, leaving a large and 	growing funding gap.</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046B0-FA44-5EF7-3C12-882DE99078F0}"/>
              </a:ext>
            </a:extLst>
          </p:cNvPr>
          <p:cNvSpPr>
            <a:spLocks noGrp="1"/>
          </p:cNvSpPr>
          <p:nvPr>
            <p:ph type="title"/>
          </p:nvPr>
        </p:nvSpPr>
        <p:spPr>
          <a:xfrm>
            <a:off x="204716" y="274638"/>
            <a:ext cx="11377684" cy="1143000"/>
          </a:xfrm>
        </p:spPr>
        <p:txBody>
          <a:bodyPr/>
          <a:lstStyle/>
          <a:p>
            <a:r>
              <a:rPr lang="en-GB" sz="3200" dirty="0"/>
              <a:t>An additional issue in Wales: increasing age may mean that people are less able to communicate in English than Welsh</a:t>
            </a:r>
          </a:p>
        </p:txBody>
      </p:sp>
      <p:pic>
        <p:nvPicPr>
          <p:cNvPr id="1026" name="Picture 2" descr="The Most Costly Chronic Medical Condition in America: Experts Talk About  the Rural Aspects of Alzheimer's Disease and Related Dementias - The Rural  Monitor">
            <a:extLst>
              <a:ext uri="{FF2B5EF4-FFF2-40B4-BE49-F238E27FC236}">
                <a16:creationId xmlns:a16="http://schemas.microsoft.com/office/drawing/2014/main" id="{BA82F017-A114-8433-F8D2-CB61CE73AFEC}"/>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1173707" y="1417638"/>
            <a:ext cx="9739258" cy="5096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26739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E7CE4-9745-67C7-351A-0C8C6E56929D}"/>
              </a:ext>
            </a:extLst>
          </p:cNvPr>
          <p:cNvSpPr>
            <a:spLocks noGrp="1"/>
          </p:cNvSpPr>
          <p:nvPr>
            <p:ph type="title"/>
          </p:nvPr>
        </p:nvSpPr>
        <p:spPr>
          <a:xfrm>
            <a:off x="204717" y="274638"/>
            <a:ext cx="11377684" cy="353159"/>
          </a:xfrm>
        </p:spPr>
        <p:txBody>
          <a:bodyPr/>
          <a:lstStyle/>
          <a:p>
            <a:r>
              <a:rPr lang="en-GB" sz="3200" dirty="0"/>
              <a:t>Language and health: ageing/dementia</a:t>
            </a:r>
          </a:p>
        </p:txBody>
      </p:sp>
      <p:sp>
        <p:nvSpPr>
          <p:cNvPr id="3" name="Content Placeholder 2">
            <a:extLst>
              <a:ext uri="{FF2B5EF4-FFF2-40B4-BE49-F238E27FC236}">
                <a16:creationId xmlns:a16="http://schemas.microsoft.com/office/drawing/2014/main" id="{D238E002-2185-C8E4-183E-0D47238B013F}"/>
              </a:ext>
            </a:extLst>
          </p:cNvPr>
          <p:cNvSpPr>
            <a:spLocks noGrp="1"/>
          </p:cNvSpPr>
          <p:nvPr>
            <p:ph sz="quarter" idx="1"/>
          </p:nvPr>
        </p:nvSpPr>
        <p:spPr>
          <a:xfrm>
            <a:off x="95534" y="477673"/>
            <a:ext cx="12096465" cy="6105690"/>
          </a:xfrm>
        </p:spPr>
        <p:txBody>
          <a:bodyPr/>
          <a:lstStyle/>
          <a:p>
            <a:r>
              <a:rPr lang="en-GB" sz="2800" dirty="0"/>
              <a:t>People living with dementia commonly display pragmatic impairment/communication disorders (Huang and Che, 2023; Cummings, 2023)</a:t>
            </a:r>
          </a:p>
          <a:p>
            <a:r>
              <a:rPr lang="en-GB" sz="2800" dirty="0"/>
              <a:t>Pragmatic impairment: Cummings (2021, p. 193) explains that: </a:t>
            </a:r>
          </a:p>
          <a:p>
            <a:pPr marL="0" indent="0">
              <a:buNone/>
            </a:pPr>
            <a:r>
              <a:rPr lang="en-GB" sz="2800" dirty="0"/>
              <a:t>	In terms of expression, it is any impairment of the ability to use language to convey a 	communicative intention to a hearer.  In terms of reception, it is an impairment of 	the ability to recover the communicative intention that motivated a speaker to 	produce an utterance. </a:t>
            </a:r>
          </a:p>
          <a:p>
            <a:r>
              <a:rPr lang="en-GB" sz="2800" dirty="0"/>
              <a:t>Communication disorder: Cummings (2023, p.  12) explains that it is,  ‘an impairment of any of the processes by means of which speakers produce, and hearers comprehend, spoken, written, or signed utterances’.</a:t>
            </a:r>
          </a:p>
          <a:p>
            <a:r>
              <a:rPr lang="en-GB" sz="2800" dirty="0"/>
              <a:t>Evidence suggests that dementia may lead to loss of second language in bilingual people with dementia (</a:t>
            </a:r>
            <a:r>
              <a:rPr lang="fi-FI" sz="2800" dirty="0"/>
              <a:t>Ellajosyula, Narayanan and Patterson, 2020) and that bilingual people living with dementia and unable to use their first language experience greater agitation/neuropsychiatric symptoms (Cooper et al., 2018)</a:t>
            </a:r>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15775949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1773575-07F1-153A-DDF4-38FCC41532F5}"/>
              </a:ext>
            </a:extLst>
          </p:cNvPr>
          <p:cNvSpPr>
            <a:spLocks noGrp="1"/>
          </p:cNvSpPr>
          <p:nvPr>
            <p:ph type="title"/>
          </p:nvPr>
        </p:nvSpPr>
        <p:spPr>
          <a:xfrm>
            <a:off x="368490" y="274638"/>
            <a:ext cx="9842310" cy="639762"/>
          </a:xfrm>
        </p:spPr>
        <p:txBody>
          <a:bodyPr/>
          <a:lstStyle/>
          <a:p>
            <a:r>
              <a:rPr lang="en-GB" altLang="en-US" dirty="0"/>
              <a:t>Professional obligations: communication</a:t>
            </a:r>
          </a:p>
        </p:txBody>
      </p:sp>
      <p:sp>
        <p:nvSpPr>
          <p:cNvPr id="3" name="Content Placeholder 2">
            <a:extLst>
              <a:ext uri="{FF2B5EF4-FFF2-40B4-BE49-F238E27FC236}">
                <a16:creationId xmlns:a16="http://schemas.microsoft.com/office/drawing/2014/main" id="{9E7F056B-78B5-E37A-106B-3E30355A7E4B}"/>
              </a:ext>
            </a:extLst>
          </p:cNvPr>
          <p:cNvSpPr>
            <a:spLocks noGrp="1"/>
          </p:cNvSpPr>
          <p:nvPr>
            <p:ph sz="quarter" idx="1"/>
          </p:nvPr>
        </p:nvSpPr>
        <p:spPr>
          <a:xfrm>
            <a:off x="136478" y="762001"/>
            <a:ext cx="11687032" cy="5821363"/>
          </a:xfrm>
        </p:spPr>
        <p:txBody>
          <a:bodyPr/>
          <a:lstStyle/>
          <a:p>
            <a:pPr>
              <a:defRPr/>
            </a:pPr>
            <a:r>
              <a:rPr lang="en-GB" sz="3200" dirty="0"/>
              <a:t>Nurses must:</a:t>
            </a:r>
          </a:p>
          <a:p>
            <a:pPr marL="0" indent="0">
              <a:buNone/>
              <a:defRPr/>
            </a:pPr>
            <a:r>
              <a:rPr lang="en-GB" sz="3200" dirty="0"/>
              <a:t>	…take reasonable steps to meet people’s language and communication 	needs, providing, wherever possible, assistance to those who need help 	to communicate their own or other people’s needs (NMC, 2018, 	p.10).</a:t>
            </a:r>
          </a:p>
          <a:p>
            <a:pPr>
              <a:defRPr/>
            </a:pPr>
            <a:r>
              <a:rPr lang="en-GB" sz="3200" dirty="0"/>
              <a:t>Social workers should, ‘communicate effectively’ (BASW, 2021, p. 10).</a:t>
            </a:r>
          </a:p>
          <a:p>
            <a:pPr>
              <a:defRPr/>
            </a:pPr>
            <a:r>
              <a:rPr lang="en-GB" sz="3200" dirty="0"/>
              <a:t>Paramedics must be able to: </a:t>
            </a:r>
          </a:p>
          <a:p>
            <a:pPr marL="0" indent="0">
              <a:buNone/>
              <a:defRPr/>
            </a:pPr>
            <a:r>
              <a:rPr lang="en-GB" sz="3200" dirty="0"/>
              <a:t>	…use effective and appropriate verbal and non-verbal skills to 	communicate with service users, carers, colleagues and others (HCPC, 	2023, p. 11)</a:t>
            </a:r>
          </a:p>
        </p:txBody>
      </p:sp>
    </p:spTree>
    <p:extLst>
      <p:ext uri="{BB962C8B-B14F-4D97-AF65-F5344CB8AC3E}">
        <p14:creationId xmlns:p14="http://schemas.microsoft.com/office/powerpoint/2010/main" val="28913468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45EBC987-9364-BE29-BA3C-CC8B85C36833}"/>
              </a:ext>
            </a:extLst>
          </p:cNvPr>
          <p:cNvSpPr>
            <a:spLocks noGrp="1"/>
          </p:cNvSpPr>
          <p:nvPr>
            <p:ph type="title"/>
          </p:nvPr>
        </p:nvSpPr>
        <p:spPr>
          <a:xfrm>
            <a:off x="323850" y="274638"/>
            <a:ext cx="9886950" cy="487362"/>
          </a:xfrm>
        </p:spPr>
        <p:txBody>
          <a:bodyPr/>
          <a:lstStyle/>
          <a:p>
            <a:r>
              <a:rPr lang="en-GB" altLang="en-US" dirty="0"/>
              <a:t>Professional and statutory obligations: policy</a:t>
            </a:r>
          </a:p>
        </p:txBody>
      </p:sp>
      <p:sp>
        <p:nvSpPr>
          <p:cNvPr id="3" name="Content Placeholder 2">
            <a:extLst>
              <a:ext uri="{FF2B5EF4-FFF2-40B4-BE49-F238E27FC236}">
                <a16:creationId xmlns:a16="http://schemas.microsoft.com/office/drawing/2014/main" id="{20C53524-9A07-6D56-F2ED-38F707949732}"/>
              </a:ext>
            </a:extLst>
          </p:cNvPr>
          <p:cNvSpPr>
            <a:spLocks noGrp="1"/>
          </p:cNvSpPr>
          <p:nvPr>
            <p:ph sz="quarter" idx="1"/>
          </p:nvPr>
        </p:nvSpPr>
        <p:spPr>
          <a:xfrm>
            <a:off x="150125" y="762000"/>
            <a:ext cx="11859905" cy="6248400"/>
          </a:xfrm>
        </p:spPr>
        <p:txBody>
          <a:bodyPr/>
          <a:lstStyle/>
          <a:p>
            <a:pPr>
              <a:defRPr/>
            </a:pPr>
            <a:r>
              <a:rPr lang="en-GB" sz="3200" dirty="0"/>
              <a:t>Nurses must know/adhere to: ‘relevant laws and policies about protecting and caring for vulnerable people’ (NMC 2018, p. 18)</a:t>
            </a:r>
          </a:p>
          <a:p>
            <a:pPr>
              <a:defRPr/>
            </a:pPr>
            <a:r>
              <a:rPr lang="en-GB" sz="3200" dirty="0"/>
              <a:t>Social workers should ensure their practice conforms to:</a:t>
            </a:r>
          </a:p>
          <a:p>
            <a:pPr marL="0" indent="0">
              <a:buNone/>
              <a:defRPr/>
            </a:pPr>
            <a:r>
              <a:rPr lang="en-GB" sz="3200" dirty="0"/>
              <a:t>	…appropriate codes of practice, legislation, governance 	frameworks, professional practice and training and regulatory standards 	in each UK country (BASW, 2021, p. 9)</a:t>
            </a:r>
          </a:p>
          <a:p>
            <a:pPr>
              <a:defRPr/>
            </a:pPr>
            <a:r>
              <a:rPr lang="en-GB" sz="3200" dirty="0"/>
              <a:t>Physiotherapists must be able to:</a:t>
            </a:r>
          </a:p>
          <a:p>
            <a:pPr marL="0" indent="0">
              <a:buNone/>
              <a:defRPr/>
            </a:pPr>
            <a:r>
              <a:rPr lang="en-GB" sz="3200" dirty="0"/>
              <a:t>	…understand and apply legislation, policies and guidance relevant to 	their profession and scope of practice  (HCPC, 2023a, p. 7)</a:t>
            </a:r>
          </a:p>
          <a:p>
            <a:pPr>
              <a:defRPr/>
            </a:pPr>
            <a:r>
              <a:rPr lang="en-GB" sz="2400" dirty="0"/>
              <a:t>(Continued on next slide)</a:t>
            </a:r>
          </a:p>
          <a:p>
            <a:pPr>
              <a:defRPr/>
            </a:pPr>
            <a:endParaRPr lang="en-GB" sz="2800" dirty="0"/>
          </a:p>
          <a:p>
            <a:pPr marL="0" indent="0">
              <a:buNone/>
              <a:defRPr/>
            </a:pPr>
            <a:r>
              <a:rPr lang="en-GB" sz="2800" dirty="0"/>
              <a:t> </a:t>
            </a:r>
          </a:p>
          <a:p>
            <a:pPr>
              <a:defRPr/>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1F6F1B-EFD3-7B61-9EC1-E07A00B48C18}"/>
              </a:ext>
            </a:extLst>
          </p:cNvPr>
          <p:cNvSpPr>
            <a:spLocks noGrp="1"/>
          </p:cNvSpPr>
          <p:nvPr>
            <p:ph sz="quarter" idx="1"/>
          </p:nvPr>
        </p:nvSpPr>
        <p:spPr>
          <a:xfrm>
            <a:off x="190500" y="133350"/>
            <a:ext cx="11811000" cy="6915150"/>
          </a:xfrm>
        </p:spPr>
        <p:txBody>
          <a:bodyPr/>
          <a:lstStyle/>
          <a:p>
            <a:r>
              <a:rPr lang="en-GB" sz="2800" dirty="0">
                <a:effectLst/>
                <a:ea typeface="Aptos" panose="020B0004020202020204" pitchFamily="34" charset="0"/>
              </a:rPr>
              <a:t>The</a:t>
            </a:r>
            <a:r>
              <a:rPr lang="en-GB" sz="2800" i="1" dirty="0">
                <a:effectLst/>
                <a:ea typeface="Aptos" panose="020B0004020202020204" pitchFamily="34" charset="0"/>
              </a:rPr>
              <a:t>  Welsh Language (Wales) Measure 2011 </a:t>
            </a:r>
            <a:r>
              <a:rPr lang="en-GB" sz="2800" dirty="0">
                <a:ea typeface="Aptos" panose="020B0004020202020204" pitchFamily="34" charset="0"/>
              </a:rPr>
              <a:t>outlines enactments which create</a:t>
            </a:r>
            <a:r>
              <a:rPr lang="en-GB" dirty="0"/>
              <a:t>:</a:t>
            </a:r>
          </a:p>
          <a:p>
            <a:pPr marL="0" indent="0">
              <a:buNone/>
            </a:pPr>
            <a:r>
              <a:rPr lang="en-GB" dirty="0"/>
              <a:t>	…standards of conduct that relate to the use of the Welsh language, or the treatment of 	the Welsh language no less favourably than the English language, in connection with— (</a:t>
            </a:r>
            <a:r>
              <a:rPr lang="en-GB" dirty="0" err="1"/>
              <a:t>i</a:t>
            </a:r>
            <a:r>
              <a:rPr lang="en-GB" dirty="0"/>
              <a:t>) 	delivering services, (ii) making policy, and (iii) exercising functions or conducting 	businesses and other undertakings</a:t>
            </a:r>
          </a:p>
          <a:p>
            <a:r>
              <a:rPr lang="en-GB" i="1" dirty="0"/>
              <a:t>More than just words: Five Year Plan 2022-27 </a:t>
            </a:r>
            <a:r>
              <a:rPr lang="en-GB" dirty="0"/>
              <a:t>(Welsh Government [WG], 2022, p. 8) indicates that</a:t>
            </a:r>
            <a:r>
              <a:rPr lang="en-GB" i="1" dirty="0"/>
              <a:t>:</a:t>
            </a:r>
          </a:p>
          <a:p>
            <a:pPr marL="0" indent="0">
              <a:buNone/>
            </a:pPr>
            <a:r>
              <a:rPr lang="en-GB" dirty="0"/>
              <a:t>	An Active Offer simply means providing a service in Welsh without someone having to 	ask for it. It means creating a culture that places the responsibility on health and social 	care providers to provide a proactive language offer so that people can access care, as 	equal partners, through the medium of Welsh.  </a:t>
            </a:r>
          </a:p>
          <a:p>
            <a:r>
              <a:rPr lang="en-GB" i="1" dirty="0"/>
              <a:t>Cymraeg 2050.  A million Welsh speakers </a:t>
            </a:r>
            <a:r>
              <a:rPr lang="en-GB" dirty="0"/>
              <a:t>(WG, 2017, p. 54) states that:</a:t>
            </a:r>
          </a:p>
          <a:p>
            <a:pPr marL="0" indent="0">
              <a:buNone/>
            </a:pPr>
            <a:r>
              <a:rPr lang="en-GB" dirty="0"/>
              <a:t>	The ‘active offer’ principle is particularly relevant when considering the health and social 	care sector services.  In Wales, the NHS, social services and social care is delivered by 	nearly 200,000 staff, and in the NHS alone, patients interact with the service 20 million 	times a year …this sector has the potential to make a valuable contribution to our aim.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862481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71871-55A3-C475-A81F-CD3AC4C79141}"/>
              </a:ext>
            </a:extLst>
          </p:cNvPr>
          <p:cNvSpPr>
            <a:spLocks noGrp="1"/>
          </p:cNvSpPr>
          <p:nvPr>
            <p:ph type="title"/>
          </p:nvPr>
        </p:nvSpPr>
        <p:spPr>
          <a:xfrm>
            <a:off x="419100" y="274638"/>
            <a:ext cx="11163300" cy="525462"/>
          </a:xfrm>
        </p:spPr>
        <p:txBody>
          <a:bodyPr/>
          <a:lstStyle/>
          <a:p>
            <a:r>
              <a:rPr lang="en-GB" dirty="0"/>
              <a:t>Some (of many) relevant documents</a:t>
            </a:r>
          </a:p>
        </p:txBody>
      </p:sp>
      <p:sp>
        <p:nvSpPr>
          <p:cNvPr id="3" name="Content Placeholder 2">
            <a:extLst>
              <a:ext uri="{FF2B5EF4-FFF2-40B4-BE49-F238E27FC236}">
                <a16:creationId xmlns:a16="http://schemas.microsoft.com/office/drawing/2014/main" id="{7E82B88E-A84E-3A05-9996-B3B58FF2504A}"/>
              </a:ext>
            </a:extLst>
          </p:cNvPr>
          <p:cNvSpPr>
            <a:spLocks noGrp="1"/>
          </p:cNvSpPr>
          <p:nvPr>
            <p:ph sz="quarter" idx="1"/>
          </p:nvPr>
        </p:nvSpPr>
        <p:spPr>
          <a:xfrm>
            <a:off x="0" y="800100"/>
            <a:ext cx="12058650" cy="6057900"/>
          </a:xfrm>
        </p:spPr>
        <p:txBody>
          <a:bodyPr/>
          <a:lstStyle/>
          <a:p>
            <a:r>
              <a:rPr lang="en-GB" sz="1600" dirty="0">
                <a:effectLst/>
                <a:ea typeface="Calibri" panose="020F0502020204030204" pitchFamily="34" charset="0"/>
                <a:cs typeface="Times New Roman" panose="02020603050405020304" pitchFamily="18" charset="0"/>
              </a:rPr>
              <a:t>Nursing and Midwifery Council (NMC).  (2018).</a:t>
            </a:r>
            <a:r>
              <a:rPr lang="en-GB" sz="1600" i="1" dirty="0">
                <a:effectLst/>
                <a:ea typeface="Calibri" panose="020F0502020204030204" pitchFamily="34" charset="0"/>
                <a:cs typeface="Times New Roman" panose="02020603050405020304" pitchFamily="18" charset="0"/>
              </a:rPr>
              <a:t>  The Code Professional standards of practice and behaviour for nurses, midwives and nursing associates.  </a:t>
            </a:r>
            <a:r>
              <a:rPr lang="en-GB" sz="1600" dirty="0">
                <a:effectLst/>
                <a:ea typeface="Calibri" panose="020F0502020204030204" pitchFamily="34" charset="0"/>
                <a:cs typeface="Times New Roman" panose="02020603050405020304" pitchFamily="18" charset="0"/>
              </a:rPr>
              <a:t>(Updated to reflect the regulation of nursing associates: 10 October 2018).</a:t>
            </a:r>
            <a:r>
              <a:rPr lang="en-GB" sz="1600" i="1" dirty="0">
                <a:effectLst/>
                <a:ea typeface="Calibri" panose="020F0502020204030204" pitchFamily="34" charset="0"/>
                <a:cs typeface="Times New Roman" panose="02020603050405020304" pitchFamily="18" charset="0"/>
              </a:rPr>
              <a:t>  </a:t>
            </a:r>
            <a:r>
              <a:rPr lang="en-GB" sz="1600" dirty="0">
                <a:effectLst/>
                <a:ea typeface="Calibri" panose="020F0502020204030204" pitchFamily="34" charset="0"/>
                <a:cs typeface="Times New Roman" panose="02020603050405020304" pitchFamily="18" charset="0"/>
              </a:rPr>
              <a:t>London: NMC.  Available at: </a:t>
            </a:r>
            <a:r>
              <a:rPr lang="en-GB" sz="1600" u="sng" dirty="0">
                <a:solidFill>
                  <a:srgbClr val="0563C1"/>
                </a:solidFill>
                <a:effectLst/>
                <a:ea typeface="Calibri" panose="020F0502020204030204" pitchFamily="34" charset="0"/>
                <a:cs typeface="Times New Roman" panose="02020603050405020304" pitchFamily="18" charset="0"/>
                <a:hlinkClick r:id="rId3"/>
              </a:rPr>
              <a:t>https://www.nmc.org.uk/globalassets/sitedocuments/nmc-publications/nmc-code.pdf</a:t>
            </a:r>
            <a:r>
              <a:rPr lang="en-GB" sz="1600" dirty="0">
                <a:effectLst/>
                <a:ea typeface="Calibri" panose="020F0502020204030204" pitchFamily="34" charset="0"/>
                <a:cs typeface="Times New Roman" panose="02020603050405020304" pitchFamily="18" charset="0"/>
              </a:rPr>
              <a:t>  (Accessed: </a:t>
            </a:r>
            <a:r>
              <a:rPr lang="en-GB" sz="1600" dirty="0">
                <a:ea typeface="Calibri" panose="020F0502020204030204" pitchFamily="34" charset="0"/>
                <a:cs typeface="Times New Roman" panose="02020603050405020304" pitchFamily="18" charset="0"/>
              </a:rPr>
              <a:t>31</a:t>
            </a:r>
            <a:r>
              <a:rPr lang="en-GB" sz="1600" baseline="30000" dirty="0">
                <a:ea typeface="Calibri" panose="020F0502020204030204" pitchFamily="34" charset="0"/>
                <a:cs typeface="Times New Roman" panose="02020603050405020304" pitchFamily="18" charset="0"/>
              </a:rPr>
              <a:t>st</a:t>
            </a:r>
            <a:r>
              <a:rPr lang="en-GB" sz="1600" dirty="0">
                <a:ea typeface="Calibri" panose="020F0502020204030204" pitchFamily="34" charset="0"/>
                <a:cs typeface="Times New Roman" panose="02020603050405020304" pitchFamily="18" charset="0"/>
              </a:rPr>
              <a:t> March, 2025</a:t>
            </a:r>
            <a:r>
              <a:rPr lang="en-GB" sz="1600" dirty="0">
                <a:effectLst/>
                <a:ea typeface="Calibri" panose="020F0502020204030204" pitchFamily="34" charset="0"/>
                <a:cs typeface="Times New Roman" panose="02020603050405020304" pitchFamily="18" charset="0"/>
              </a:rPr>
              <a:t>).  </a:t>
            </a:r>
          </a:p>
          <a:p>
            <a:r>
              <a:rPr lang="en-GB" sz="1600" dirty="0">
                <a:effectLst/>
                <a:ea typeface="Calibri" panose="020F0502020204030204" pitchFamily="34" charset="0"/>
                <a:cs typeface="Times New Roman" panose="02020603050405020304" pitchFamily="18" charset="0"/>
              </a:rPr>
              <a:t>British Association of Social Workers (BASW). (2021).  </a:t>
            </a:r>
            <a:r>
              <a:rPr lang="en-GB" sz="1600" i="1" dirty="0">
                <a:effectLst/>
                <a:ea typeface="Calibri" panose="020F0502020204030204" pitchFamily="34" charset="0"/>
                <a:cs typeface="Times New Roman" panose="02020603050405020304" pitchFamily="18" charset="0"/>
              </a:rPr>
              <a:t>The BASW Code of Ethics for Social Work</a:t>
            </a:r>
            <a:r>
              <a:rPr lang="en-GB" sz="1600" dirty="0">
                <a:effectLst/>
                <a:ea typeface="Calibri" panose="020F0502020204030204" pitchFamily="34" charset="0"/>
                <a:cs typeface="Times New Roman" panose="02020603050405020304" pitchFamily="18" charset="0"/>
              </a:rPr>
              <a:t>.   Birmingham: BASW.  Available at: </a:t>
            </a:r>
            <a:r>
              <a:rPr lang="en-GB" sz="1600" u="sng" dirty="0">
                <a:solidFill>
                  <a:srgbClr val="0563C1"/>
                </a:solidFill>
                <a:effectLst/>
                <a:ea typeface="Calibri" panose="020F0502020204030204" pitchFamily="34" charset="0"/>
                <a:cs typeface="Times New Roman" panose="02020603050405020304" pitchFamily="18" charset="0"/>
                <a:hlinkClick r:id="rId4"/>
              </a:rPr>
              <a:t>https://basw.co.uk/policy-practice/standards/code-ethics</a:t>
            </a:r>
            <a:r>
              <a:rPr lang="en-GB" sz="1600" dirty="0">
                <a:effectLst/>
                <a:ea typeface="Calibri" panose="020F0502020204030204" pitchFamily="34" charset="0"/>
                <a:cs typeface="Times New Roman" panose="02020603050405020304" pitchFamily="18" charset="0"/>
              </a:rPr>
              <a:t> (Accessed: </a:t>
            </a:r>
            <a:r>
              <a:rPr lang="en-GB" sz="1600" dirty="0">
                <a:ea typeface="Calibri" panose="020F0502020204030204" pitchFamily="34" charset="0"/>
                <a:cs typeface="Times New Roman" panose="02020603050405020304" pitchFamily="18" charset="0"/>
              </a:rPr>
              <a:t>31st March, 2025</a:t>
            </a:r>
            <a:r>
              <a:rPr lang="en-GB" sz="1600" dirty="0">
                <a:effectLst/>
                <a:ea typeface="Calibri" panose="020F0502020204030204" pitchFamily="34" charset="0"/>
                <a:cs typeface="Times New Roman" panose="02020603050405020304" pitchFamily="18" charset="0"/>
              </a:rPr>
              <a:t>).   </a:t>
            </a:r>
          </a:p>
          <a:p>
            <a:r>
              <a:rPr lang="en-GB" sz="1600" dirty="0">
                <a:effectLst/>
                <a:ea typeface="Calibri" panose="020F0502020204030204" pitchFamily="34" charset="0"/>
                <a:cs typeface="Times New Roman" panose="02020603050405020304" pitchFamily="18" charset="0"/>
              </a:rPr>
              <a:t>Health and Care Professions Council (HCPC).  (2023).  </a:t>
            </a:r>
            <a:r>
              <a:rPr lang="en-GB" sz="1600" i="1" dirty="0">
                <a:effectLst/>
                <a:ea typeface="Calibri" panose="020F0502020204030204" pitchFamily="34" charset="0"/>
                <a:cs typeface="Times New Roman" panose="02020603050405020304" pitchFamily="18" charset="0"/>
              </a:rPr>
              <a:t>Standards of Proficiency.  Paramedics</a:t>
            </a:r>
            <a:r>
              <a:rPr lang="en-GB" sz="1600" dirty="0">
                <a:effectLst/>
                <a:ea typeface="Calibri" panose="020F0502020204030204" pitchFamily="34" charset="0"/>
                <a:cs typeface="Times New Roman" panose="02020603050405020304" pitchFamily="18" charset="0"/>
              </a:rPr>
              <a:t>.   London: HCPC.  Available at: </a:t>
            </a:r>
            <a:r>
              <a:rPr lang="en-GB" sz="1600" dirty="0">
                <a:effectLst/>
                <a:ea typeface="Calibri" panose="020F0502020204030204" pitchFamily="34" charset="0"/>
                <a:cs typeface="Times New Roman" panose="02020603050405020304" pitchFamily="18" charset="0"/>
                <a:hlinkClick r:id="rId5"/>
              </a:rPr>
              <a:t>https://www.hcpc-uk.org/globalassets/resources/standards/standards-of-proficiency---paramedics.pdf</a:t>
            </a:r>
            <a:r>
              <a:rPr lang="en-GB" sz="1600" dirty="0">
                <a:effectLst/>
                <a:ea typeface="Calibri" panose="020F0502020204030204" pitchFamily="34" charset="0"/>
                <a:cs typeface="Times New Roman" panose="02020603050405020304" pitchFamily="18" charset="0"/>
              </a:rPr>
              <a:t>  (Accessed: 31</a:t>
            </a:r>
            <a:r>
              <a:rPr lang="en-GB" sz="1600" baseline="30000" dirty="0">
                <a:effectLst/>
                <a:ea typeface="Calibri" panose="020F0502020204030204" pitchFamily="34" charset="0"/>
                <a:cs typeface="Times New Roman" panose="02020603050405020304" pitchFamily="18" charset="0"/>
              </a:rPr>
              <a:t>st</a:t>
            </a:r>
            <a:r>
              <a:rPr lang="en-GB" sz="1600" dirty="0">
                <a:effectLst/>
                <a:ea typeface="Calibri" panose="020F0502020204030204" pitchFamily="34" charset="0"/>
                <a:cs typeface="Times New Roman" panose="02020603050405020304" pitchFamily="18" charset="0"/>
              </a:rPr>
              <a:t> March, 2025) </a:t>
            </a:r>
          </a:p>
          <a:p>
            <a:r>
              <a:rPr lang="en-GB" sz="1600" kern="1200" dirty="0">
                <a:solidFill>
                  <a:srgbClr val="000000"/>
                </a:solidFill>
                <a:effectLst/>
                <a:ea typeface="+mn-ea"/>
                <a:cs typeface="Times New Roman" panose="02020603050405020304" pitchFamily="18" charset="0"/>
              </a:rPr>
              <a:t>Health and Care Professions Council (HCPC).  (2023a).  </a:t>
            </a:r>
            <a:r>
              <a:rPr lang="en-GB" sz="1600" i="1" kern="1200" dirty="0">
                <a:solidFill>
                  <a:srgbClr val="000000"/>
                </a:solidFill>
                <a:effectLst/>
                <a:ea typeface="+mn-ea"/>
                <a:cs typeface="Times New Roman" panose="02020603050405020304" pitchFamily="18" charset="0"/>
              </a:rPr>
              <a:t>Standards of Proficiency.  Physiotherapists.   </a:t>
            </a:r>
            <a:r>
              <a:rPr lang="en-GB" sz="1600" kern="1200" dirty="0">
                <a:solidFill>
                  <a:srgbClr val="000000"/>
                </a:solidFill>
                <a:effectLst/>
                <a:ea typeface="+mn-ea"/>
                <a:cs typeface="Times New Roman" panose="02020603050405020304" pitchFamily="18" charset="0"/>
              </a:rPr>
              <a:t>London: HCPC.  Available at: </a:t>
            </a:r>
            <a:r>
              <a:rPr lang="en-GB" sz="1600" u="sng" kern="1200" dirty="0">
                <a:solidFill>
                  <a:srgbClr val="0563C1"/>
                </a:solidFill>
                <a:effectLst/>
                <a:ea typeface="+mn-ea"/>
                <a:cs typeface="Times New Roman" panose="02020603050405020304" pitchFamily="18" charset="0"/>
                <a:hlinkClick r:id="rId6"/>
              </a:rPr>
              <a:t>https://www.hcpc-uk.org/globalassets/resources/standards/standards-of-proficiency---physiotherapists.pdf</a:t>
            </a:r>
            <a:r>
              <a:rPr lang="en-GB" sz="1600" kern="1200" dirty="0">
                <a:solidFill>
                  <a:srgbClr val="000000"/>
                </a:solidFill>
                <a:effectLst/>
                <a:ea typeface="+mn-ea"/>
                <a:cs typeface="Times New Roman" panose="02020603050405020304" pitchFamily="18" charset="0"/>
              </a:rPr>
              <a:t>  (Accessed: </a:t>
            </a:r>
            <a:r>
              <a:rPr lang="en-GB" sz="1600" dirty="0">
                <a:solidFill>
                  <a:srgbClr val="000000"/>
                </a:solidFill>
                <a:cs typeface="Times New Roman" panose="02020603050405020304" pitchFamily="18" charset="0"/>
              </a:rPr>
              <a:t>31</a:t>
            </a:r>
            <a:r>
              <a:rPr lang="en-GB" sz="1600" baseline="30000" dirty="0">
                <a:solidFill>
                  <a:srgbClr val="000000"/>
                </a:solidFill>
                <a:cs typeface="Times New Roman" panose="02020603050405020304" pitchFamily="18" charset="0"/>
              </a:rPr>
              <a:t>st</a:t>
            </a:r>
            <a:r>
              <a:rPr lang="en-GB" sz="1600" dirty="0">
                <a:solidFill>
                  <a:srgbClr val="000000"/>
                </a:solidFill>
                <a:cs typeface="Times New Roman" panose="02020603050405020304" pitchFamily="18" charset="0"/>
              </a:rPr>
              <a:t> March, 2025</a:t>
            </a:r>
            <a:r>
              <a:rPr lang="en-GB" sz="1600" kern="1200" dirty="0">
                <a:solidFill>
                  <a:srgbClr val="000000"/>
                </a:solidFill>
                <a:effectLst/>
                <a:ea typeface="+mn-ea"/>
                <a:cs typeface="Times New Roman" panose="02020603050405020304" pitchFamily="18" charset="0"/>
              </a:rPr>
              <a:t>).   </a:t>
            </a:r>
            <a:endParaRPr lang="en-GB" sz="1600" dirty="0">
              <a:effectLst/>
              <a:ea typeface="Calibri" panose="020F0502020204030204" pitchFamily="34" charset="0"/>
              <a:cs typeface="Times New Roman" panose="02020603050405020304" pitchFamily="18" charset="0"/>
            </a:endParaRPr>
          </a:p>
          <a:p>
            <a:r>
              <a:rPr lang="en-GB" sz="1600" i="1" dirty="0">
                <a:effectLst/>
                <a:ea typeface="Aptos" panose="020B0004020202020204" pitchFamily="34" charset="0"/>
              </a:rPr>
              <a:t>Welsh Language (Wales) Measure 201.  </a:t>
            </a:r>
            <a:r>
              <a:rPr lang="en-GB" sz="1600" dirty="0">
                <a:effectLst/>
                <a:ea typeface="Aptos" panose="020B0004020202020204" pitchFamily="34" charset="0"/>
              </a:rPr>
              <a:t>Available at:  </a:t>
            </a:r>
            <a:r>
              <a:rPr lang="en-GB" sz="1600" dirty="0">
                <a:effectLst/>
                <a:ea typeface="Aptos" panose="020B0004020202020204" pitchFamily="34" charset="0"/>
                <a:hlinkClick r:id="rId7"/>
              </a:rPr>
              <a:t>https://www.legislation.gov.uk/mwa/2011/1/contents?lang=en#printLegislationModPdf</a:t>
            </a:r>
            <a:r>
              <a:rPr lang="en-GB" sz="1600" dirty="0">
                <a:effectLst/>
                <a:ea typeface="Aptos" panose="020B0004020202020204" pitchFamily="34" charset="0"/>
              </a:rPr>
              <a:t>   (Accessed: 31st March, 2025)</a:t>
            </a:r>
          </a:p>
          <a:p>
            <a:r>
              <a:rPr lang="en-GB" sz="1600" i="1" dirty="0">
                <a:effectLst/>
                <a:ea typeface="Times New Roman" panose="02020603050405020304" pitchFamily="18" charset="0"/>
                <a:cs typeface="Times New Roman" panose="02020603050405020304" pitchFamily="18" charset="0"/>
              </a:rPr>
              <a:t>Well-being of Future Generations (Wales) Act 2015</a:t>
            </a:r>
            <a:r>
              <a:rPr lang="en-GB" sz="1600" dirty="0">
                <a:effectLst/>
                <a:ea typeface="Calibri" panose="020F0502020204030204" pitchFamily="34" charset="0"/>
                <a:cs typeface="Times New Roman" panose="02020603050405020304" pitchFamily="18" charset="0"/>
              </a:rPr>
              <a:t> </a:t>
            </a:r>
            <a:r>
              <a:rPr lang="en-GB" sz="1600" i="1" dirty="0">
                <a:effectLst/>
                <a:ea typeface="Times New Roman" panose="02020603050405020304" pitchFamily="18" charset="0"/>
                <a:cs typeface="Times New Roman" panose="02020603050405020304" pitchFamily="18" charset="0"/>
              </a:rPr>
              <a:t>(</a:t>
            </a:r>
            <a:r>
              <a:rPr lang="en-GB" sz="1600" i="1" dirty="0" err="1">
                <a:effectLst/>
                <a:ea typeface="Times New Roman" panose="02020603050405020304" pitchFamily="18" charset="0"/>
                <a:cs typeface="Times New Roman" panose="02020603050405020304" pitchFamily="18" charset="0"/>
              </a:rPr>
              <a:t>anaw</a:t>
            </a:r>
            <a:r>
              <a:rPr lang="en-GB" sz="1600" i="1" dirty="0">
                <a:effectLst/>
                <a:ea typeface="Times New Roman" panose="02020603050405020304" pitchFamily="18" charset="0"/>
                <a:cs typeface="Times New Roman" panose="02020603050405020304" pitchFamily="18" charset="0"/>
              </a:rPr>
              <a:t> 2). </a:t>
            </a:r>
            <a:r>
              <a:rPr lang="en-GB" sz="1600" dirty="0">
                <a:effectLst/>
                <a:ea typeface="Times New Roman" panose="02020603050405020304" pitchFamily="18" charset="0"/>
                <a:cs typeface="Times New Roman" panose="02020603050405020304" pitchFamily="18" charset="0"/>
              </a:rPr>
              <a:t>Available at: </a:t>
            </a:r>
            <a:r>
              <a:rPr lang="en-GB" sz="1600" dirty="0">
                <a:effectLst/>
                <a:ea typeface="Times New Roman" panose="02020603050405020304" pitchFamily="18" charset="0"/>
                <a:cs typeface="Times New Roman" panose="02020603050405020304" pitchFamily="18" charset="0"/>
                <a:hlinkClick r:id="rId8"/>
              </a:rPr>
              <a:t>https://www.legislation.gov.uk/anaw/2015/2/data.pdf</a:t>
            </a:r>
            <a:r>
              <a:rPr lang="en-GB" sz="1600" dirty="0">
                <a:effectLst/>
                <a:ea typeface="Times New Roman" panose="02020603050405020304" pitchFamily="18" charset="0"/>
                <a:cs typeface="Times New Roman" panose="02020603050405020304" pitchFamily="18" charset="0"/>
              </a:rPr>
              <a:t> (Accessed: 30th March, 2025)  </a:t>
            </a:r>
          </a:p>
          <a:p>
            <a:r>
              <a:rPr lang="en-GB" sz="1600" dirty="0">
                <a:effectLst/>
                <a:ea typeface="Times New Roman" panose="02020603050405020304" pitchFamily="18" charset="0"/>
                <a:cs typeface="Times New Roman" panose="02020603050405020304" pitchFamily="18" charset="0"/>
              </a:rPr>
              <a:t>Welsh Governmen</a:t>
            </a:r>
            <a:r>
              <a:rPr lang="en-GB" sz="1600" dirty="0">
                <a:ea typeface="Times New Roman" panose="02020603050405020304" pitchFamily="18" charset="0"/>
                <a:cs typeface="Times New Roman" panose="02020603050405020304" pitchFamily="18" charset="0"/>
              </a:rPr>
              <a:t>t (WG)</a:t>
            </a:r>
            <a:r>
              <a:rPr lang="en-GB" sz="1600" dirty="0">
                <a:effectLst/>
                <a:ea typeface="Times New Roman" panose="02020603050405020304" pitchFamily="18" charset="0"/>
                <a:cs typeface="Times New Roman" panose="02020603050405020304" pitchFamily="18" charset="0"/>
              </a:rPr>
              <a:t> (2017).  </a:t>
            </a:r>
            <a:r>
              <a:rPr lang="en-GB" sz="1600" i="1" dirty="0">
                <a:effectLst/>
                <a:ea typeface="Times New Roman" panose="02020603050405020304" pitchFamily="18" charset="0"/>
                <a:cs typeface="Times New Roman" panose="02020603050405020304" pitchFamily="18" charset="0"/>
              </a:rPr>
              <a:t>Cymraeg 2050.  A million Welsh speakers.  </a:t>
            </a:r>
            <a:r>
              <a:rPr lang="en-GB" sz="1600" dirty="0">
                <a:effectLst/>
                <a:ea typeface="Times New Roman" panose="02020603050405020304" pitchFamily="18" charset="0"/>
                <a:cs typeface="Times New Roman" panose="02020603050405020304" pitchFamily="18" charset="0"/>
              </a:rPr>
              <a:t>Cardiff: WG.  Available at: </a:t>
            </a:r>
            <a:r>
              <a:rPr lang="en-GB" sz="1600" u="sng" dirty="0">
                <a:solidFill>
                  <a:srgbClr val="0563C1"/>
                </a:solidFill>
                <a:effectLst/>
                <a:ea typeface="Times New Roman" panose="02020603050405020304" pitchFamily="18" charset="0"/>
                <a:cs typeface="Times New Roman" panose="02020603050405020304" pitchFamily="18" charset="0"/>
                <a:hlinkClick r:id="rId9"/>
              </a:rPr>
              <a:t>https://www.gov.wales/sites/default/files/publications/2018-12/cymraeg-2050-welsh-language-strategy.pdf</a:t>
            </a:r>
            <a:r>
              <a:rPr lang="en-GB" sz="1600" dirty="0">
                <a:effectLst/>
                <a:ea typeface="Times New Roman" panose="02020603050405020304" pitchFamily="18" charset="0"/>
                <a:cs typeface="Times New Roman" panose="02020603050405020304" pitchFamily="18" charset="0"/>
              </a:rPr>
              <a:t>  (Accessed: 27</a:t>
            </a:r>
            <a:r>
              <a:rPr lang="en-GB" sz="1600" baseline="30000" dirty="0">
                <a:effectLst/>
                <a:ea typeface="Times New Roman" panose="02020603050405020304" pitchFamily="18" charset="0"/>
                <a:cs typeface="Times New Roman" panose="02020603050405020304" pitchFamily="18" charset="0"/>
              </a:rPr>
              <a:t>th</a:t>
            </a:r>
            <a:r>
              <a:rPr lang="en-GB" sz="1600" dirty="0">
                <a:effectLst/>
                <a:ea typeface="Times New Roman" panose="02020603050405020304" pitchFamily="18" charset="0"/>
                <a:cs typeface="Times New Roman" panose="02020603050405020304" pitchFamily="18" charset="0"/>
              </a:rPr>
              <a:t> September, 2024).   </a:t>
            </a:r>
          </a:p>
          <a:p>
            <a:r>
              <a:rPr lang="en-GB" sz="1600" dirty="0">
                <a:effectLst/>
                <a:ea typeface="Calibri" panose="020F0502020204030204" pitchFamily="34" charset="0"/>
                <a:cs typeface="Times New Roman" panose="02020603050405020304" pitchFamily="18" charset="0"/>
              </a:rPr>
              <a:t>W.G. (2021).  </a:t>
            </a:r>
            <a:r>
              <a:rPr lang="en-GB" sz="1600" i="1" dirty="0">
                <a:effectLst/>
                <a:ea typeface="Calibri" panose="020F0502020204030204" pitchFamily="34" charset="0"/>
                <a:cs typeface="Times New Roman" panose="02020603050405020304" pitchFamily="18" charset="0"/>
              </a:rPr>
              <a:t>A Healthier Wales: our Plan for Health and Social Care</a:t>
            </a:r>
            <a:r>
              <a:rPr lang="en-GB" sz="1600" dirty="0">
                <a:effectLst/>
                <a:ea typeface="Calibri" panose="020F0502020204030204" pitchFamily="34" charset="0"/>
                <a:cs typeface="Times New Roman" panose="02020603050405020304" pitchFamily="18" charset="0"/>
              </a:rPr>
              <a:t>.  Cardiff: WG.  Available at:   </a:t>
            </a:r>
            <a:r>
              <a:rPr lang="en-GB" sz="1600" dirty="0">
                <a:effectLst/>
                <a:ea typeface="Calibri" panose="020F0502020204030204" pitchFamily="34" charset="0"/>
                <a:cs typeface="Times New Roman" panose="02020603050405020304" pitchFamily="18" charset="0"/>
                <a:hlinkClick r:id="rId10"/>
              </a:rPr>
              <a:t>https://www.gov.wales/sites/default/files/publications/2021-09/a-healthier-wales-our-plan-for-health-and-social-care.pdf</a:t>
            </a:r>
            <a:r>
              <a:rPr lang="en-GB" sz="1600" dirty="0">
                <a:effectLst/>
                <a:ea typeface="Calibri" panose="020F0502020204030204" pitchFamily="34" charset="0"/>
                <a:cs typeface="Times New Roman" panose="02020603050405020304" pitchFamily="18" charset="0"/>
              </a:rPr>
              <a:t>    (Accessed: </a:t>
            </a:r>
            <a:r>
              <a:rPr lang="en-GB" sz="1600" dirty="0">
                <a:ea typeface="Calibri" panose="020F0502020204030204" pitchFamily="34" charset="0"/>
                <a:cs typeface="Times New Roman" panose="02020603050405020304" pitchFamily="18" charset="0"/>
              </a:rPr>
              <a:t>31</a:t>
            </a:r>
            <a:r>
              <a:rPr lang="en-GB" sz="1600" baseline="30000" dirty="0">
                <a:ea typeface="Calibri" panose="020F0502020204030204" pitchFamily="34" charset="0"/>
                <a:cs typeface="Times New Roman" panose="02020603050405020304" pitchFamily="18" charset="0"/>
              </a:rPr>
              <a:t>st</a:t>
            </a:r>
            <a:r>
              <a:rPr lang="en-GB" sz="1600" dirty="0">
                <a:ea typeface="Calibri" panose="020F0502020204030204" pitchFamily="34" charset="0"/>
                <a:cs typeface="Times New Roman" panose="02020603050405020304" pitchFamily="18" charset="0"/>
              </a:rPr>
              <a:t> March, 2025</a:t>
            </a:r>
            <a:r>
              <a:rPr lang="en-GB" sz="1600" dirty="0">
                <a:effectLst/>
                <a:ea typeface="Calibri" panose="020F0502020204030204" pitchFamily="34" charset="0"/>
                <a:cs typeface="Times New Roman" panose="02020603050405020304" pitchFamily="18" charset="0"/>
              </a:rPr>
              <a:t>)</a:t>
            </a:r>
            <a:endParaRPr lang="en-GB" sz="1600" i="1" dirty="0">
              <a:effectLst/>
              <a:ea typeface="Times New Roman" panose="02020603050405020304" pitchFamily="18" charset="0"/>
              <a:cs typeface="Times New Roman" panose="02020603050405020304" pitchFamily="18" charset="0"/>
            </a:endParaRPr>
          </a:p>
          <a:p>
            <a:r>
              <a:rPr lang="en-GB" sz="1600" dirty="0">
                <a:effectLst/>
                <a:ea typeface="Calibri" panose="020F0502020204030204" pitchFamily="34" charset="0"/>
                <a:cs typeface="Times New Roman" panose="02020603050405020304" pitchFamily="18" charset="0"/>
              </a:rPr>
              <a:t>WG (2022).  </a:t>
            </a:r>
            <a:r>
              <a:rPr lang="en-GB" sz="1600" i="1" dirty="0">
                <a:effectLst/>
                <a:ea typeface="Calibri" panose="020F0502020204030204" pitchFamily="34" charset="0"/>
                <a:cs typeface="Times New Roman" panose="02020603050405020304" pitchFamily="18" charset="0"/>
              </a:rPr>
              <a:t>More than just words: Five Year Plan 2022-27</a:t>
            </a:r>
            <a:r>
              <a:rPr lang="en-GB" sz="1600" dirty="0">
                <a:effectLst/>
                <a:ea typeface="Calibri" panose="020F0502020204030204" pitchFamily="34" charset="0"/>
                <a:cs typeface="Times New Roman" panose="02020603050405020304" pitchFamily="18" charset="0"/>
              </a:rPr>
              <a:t>.  Cardiff: WG.  Available at: </a:t>
            </a:r>
            <a:r>
              <a:rPr lang="en-GB" sz="1600" u="sng" dirty="0">
                <a:solidFill>
                  <a:srgbClr val="0563C1"/>
                </a:solidFill>
                <a:effectLst/>
                <a:ea typeface="Calibri" panose="020F0502020204030204" pitchFamily="34" charset="0"/>
                <a:cs typeface="Times New Roman" panose="02020603050405020304" pitchFamily="18" charset="0"/>
                <a:hlinkClick r:id="rId11"/>
              </a:rPr>
              <a:t>https://www.gov.wales/sites/default/files/publications/2022-07/more-than-just-words-action-plan-2022-2027.pdf</a:t>
            </a:r>
            <a:r>
              <a:rPr lang="en-GB" sz="1600" dirty="0">
                <a:effectLst/>
                <a:ea typeface="Calibri" panose="020F0502020204030204" pitchFamily="34" charset="0"/>
                <a:cs typeface="Times New Roman" panose="02020603050405020304" pitchFamily="18" charset="0"/>
              </a:rPr>
              <a:t>   (Accessed: 31</a:t>
            </a:r>
            <a:r>
              <a:rPr lang="en-GB" sz="1600" baseline="30000" dirty="0">
                <a:effectLst/>
                <a:ea typeface="Calibri" panose="020F0502020204030204" pitchFamily="34" charset="0"/>
                <a:cs typeface="Times New Roman" panose="02020603050405020304" pitchFamily="18" charset="0"/>
              </a:rPr>
              <a:t>st</a:t>
            </a:r>
            <a:r>
              <a:rPr lang="en-GB" sz="1600" dirty="0">
                <a:effectLst/>
                <a:ea typeface="Calibri" panose="020F0502020204030204" pitchFamily="34" charset="0"/>
                <a:cs typeface="Times New Roman" panose="02020603050405020304" pitchFamily="18" charset="0"/>
              </a:rPr>
              <a:t> March, 2025).  </a:t>
            </a:r>
          </a:p>
          <a:p>
            <a:r>
              <a:rPr lang="en-GB" sz="1600" dirty="0">
                <a:effectLst/>
                <a:ea typeface="Calibri" panose="020F0502020204030204" pitchFamily="34" charset="0"/>
                <a:cs typeface="Times New Roman" panose="02020603050405020304" pitchFamily="18" charset="0"/>
              </a:rPr>
              <a:t>WG.  (2024).   </a:t>
            </a:r>
            <a:r>
              <a:rPr lang="en-GB" sz="1600" i="1" dirty="0">
                <a:effectLst/>
                <a:ea typeface="Calibri" panose="020F0502020204030204" pitchFamily="34" charset="0"/>
                <a:cs typeface="Times New Roman" panose="02020603050405020304" pitchFamily="18" charset="0"/>
              </a:rPr>
              <a:t>Well-being of Future Generations (Wales) Act 2015.  Essentials Guide</a:t>
            </a:r>
            <a:r>
              <a:rPr lang="en-GB" sz="1600" dirty="0">
                <a:effectLst/>
                <a:ea typeface="Calibri" panose="020F0502020204030204" pitchFamily="34" charset="0"/>
                <a:cs typeface="Times New Roman" panose="02020603050405020304" pitchFamily="18" charset="0"/>
              </a:rPr>
              <a:t>. Cardiff: WG.  Available at: </a:t>
            </a:r>
            <a:r>
              <a:rPr lang="en-GB" sz="1600" dirty="0">
                <a:effectLst/>
                <a:ea typeface="Calibri" panose="020F0502020204030204" pitchFamily="34" charset="0"/>
                <a:cs typeface="Times New Roman" panose="02020603050405020304" pitchFamily="18" charset="0"/>
                <a:hlinkClick r:id="rId12"/>
              </a:rPr>
              <a:t>https://www.gov.wales/sites/default/files/publications/2024-07/well-being-future-generations-wales-act-2015-the-essentials-2024.pdf</a:t>
            </a:r>
            <a:r>
              <a:rPr lang="en-GB" sz="1600" dirty="0">
                <a:effectLst/>
                <a:ea typeface="Calibri" panose="020F0502020204030204" pitchFamily="34" charset="0"/>
                <a:cs typeface="Times New Roman" panose="02020603050405020304" pitchFamily="18" charset="0"/>
              </a:rPr>
              <a:t>   (Accessed: </a:t>
            </a:r>
            <a:r>
              <a:rPr lang="en-GB" sz="1600" dirty="0">
                <a:ea typeface="Calibri" panose="020F0502020204030204" pitchFamily="34" charset="0"/>
                <a:cs typeface="Times New Roman" panose="02020603050405020304" pitchFamily="18" charset="0"/>
              </a:rPr>
              <a:t>31</a:t>
            </a:r>
            <a:r>
              <a:rPr lang="en-GB" sz="1600" baseline="30000" dirty="0">
                <a:ea typeface="Calibri" panose="020F0502020204030204" pitchFamily="34" charset="0"/>
                <a:cs typeface="Times New Roman" panose="02020603050405020304" pitchFamily="18" charset="0"/>
              </a:rPr>
              <a:t>st</a:t>
            </a:r>
            <a:r>
              <a:rPr lang="en-GB" sz="1600" dirty="0">
                <a:ea typeface="Calibri" panose="020F0502020204030204" pitchFamily="34" charset="0"/>
                <a:cs typeface="Times New Roman" panose="02020603050405020304" pitchFamily="18" charset="0"/>
              </a:rPr>
              <a:t> March</a:t>
            </a:r>
            <a:r>
              <a:rPr lang="en-GB" sz="1600" dirty="0">
                <a:effectLst/>
                <a:ea typeface="Calibri" panose="020F0502020204030204" pitchFamily="34" charset="0"/>
                <a:cs typeface="Times New Roman" panose="02020603050405020304" pitchFamily="18" charset="0"/>
              </a:rPr>
              <a:t>, 2025). </a:t>
            </a:r>
          </a:p>
          <a:p>
            <a:endPar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398769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41EF2-0ADA-4F20-BBC6-E89DFECEB511}"/>
            </a:ext>
          </a:extLst>
        </p:cNvPr>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09A4DC76-5C41-CD42-6A25-333547C053DF}"/>
              </a:ext>
            </a:extLst>
          </p:cNvPr>
          <p:cNvSpPr>
            <a:spLocks noGrp="1"/>
          </p:cNvSpPr>
          <p:nvPr>
            <p:ph sz="quarter" idx="1"/>
          </p:nvPr>
        </p:nvSpPr>
        <p:spPr>
          <a:xfrm>
            <a:off x="1919288" y="404814"/>
            <a:ext cx="8291512" cy="6264275"/>
          </a:xfrm>
        </p:spPr>
        <p:txBody>
          <a:bodyPr/>
          <a:lstStyle/>
          <a:p>
            <a:pPr marL="0" indent="0">
              <a:buNone/>
            </a:pPr>
            <a:r>
              <a:rPr lang="en-GB" altLang="en-US" sz="4400"/>
              <a:t>Any questions?</a:t>
            </a:r>
          </a:p>
        </p:txBody>
      </p:sp>
      <p:pic>
        <p:nvPicPr>
          <p:cNvPr id="27651" name="Picture 4">
            <a:extLst>
              <a:ext uri="{FF2B5EF4-FFF2-40B4-BE49-F238E27FC236}">
                <a16:creationId xmlns:a16="http://schemas.microsoft.com/office/drawing/2014/main" id="{FB36A016-95BA-8080-E048-31E447C357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9751" y="1412876"/>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56876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3483</TotalTime>
  <Words>3435</Words>
  <Application>Microsoft Office PowerPoint</Application>
  <PresentationFormat>Widescreen</PresentationFormat>
  <Paragraphs>147</Paragraphs>
  <Slides>29</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Aptos</vt:lpstr>
      <vt:lpstr>Arial</vt:lpstr>
      <vt:lpstr>Calibri</vt:lpstr>
      <vt:lpstr>Franklin Gothic Book</vt:lpstr>
      <vt:lpstr>Perpetua</vt:lpstr>
      <vt:lpstr>Times New Roman</vt:lpstr>
      <vt:lpstr>Wingdings 2</vt:lpstr>
      <vt:lpstr>Equity</vt:lpstr>
      <vt:lpstr>BMNS4016.  Practising Healthcare in Wales: Language and Culture   Lecture 3. 24/25.  The importance of cultural and linguistic context to health and care in Wales: an overview </vt:lpstr>
      <vt:lpstr>Today</vt:lpstr>
      <vt:lpstr>PowerPoint Presentation</vt:lpstr>
      <vt:lpstr>The influence of culture on health and wellbeing</vt:lpstr>
      <vt:lpstr>The meaning of culture  </vt:lpstr>
      <vt:lpstr>The ‘rainbow model’ of health – cultural links </vt:lpstr>
      <vt:lpstr>PowerPoint Presentation</vt:lpstr>
      <vt:lpstr>Welsh Government well-being goals </vt:lpstr>
      <vt:lpstr>The Welsh Government (WG) well-being goals (WG, 2024)</vt:lpstr>
      <vt:lpstr>Language and health: caring for a diverse global community </vt:lpstr>
      <vt:lpstr>What research says: in certain contexts, people feel better when they can use the language of their choice (Roberts and Burton, 2013). </vt:lpstr>
      <vt:lpstr>What research says: in some people better remember their first language (Misell, 2000)</vt:lpstr>
      <vt:lpstr>What research says: sometimes people cannot express their feelings adequately in a second language (Misell, 2000)</vt:lpstr>
      <vt:lpstr>What research says: sometimes people forget a second language (Misell, 2000) </vt:lpstr>
      <vt:lpstr>What research says: sometimes people do not yet understand a second language (Misell, 2000)</vt:lpstr>
      <vt:lpstr>Ageing: a major issue in health and social care</vt:lpstr>
      <vt:lpstr>Population change over the last 100 years (source: ONS, 2020)</vt:lpstr>
      <vt:lpstr>Age structure of the UK population, mid-2020 and mid-2030 (source: ONS, 2022)</vt:lpstr>
      <vt:lpstr>Information from the Office for National Statistics (ONS) regarding the current/future population in the United Kingdom (UK) </vt:lpstr>
      <vt:lpstr>Two significant current health issues (in the UK) – Institute for Public Policy Research (IPPR) evidence</vt:lpstr>
      <vt:lpstr>The implications of this demographic change</vt:lpstr>
      <vt:lpstr>Increasing age = increasing demand</vt:lpstr>
      <vt:lpstr>An additional issue in Wales: increasing age may mean that people are less able to communicate in English than Welsh</vt:lpstr>
      <vt:lpstr>Language and health: ageing/dementia</vt:lpstr>
      <vt:lpstr>Professional obligations: communication</vt:lpstr>
      <vt:lpstr>Professional and statutory obligations: policy</vt:lpstr>
      <vt:lpstr>PowerPoint Presentation</vt:lpstr>
      <vt:lpstr>Some (of many) relevant documents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103</cp:revision>
  <dcterms:created xsi:type="dcterms:W3CDTF">2021-08-31T06:51:44Z</dcterms:created>
  <dcterms:modified xsi:type="dcterms:W3CDTF">2025-03-31T07:12:05Z</dcterms:modified>
</cp:coreProperties>
</file>