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24"/>
  </p:notesMasterIdLst>
  <p:sldIdLst>
    <p:sldId id="259" r:id="rId2"/>
    <p:sldId id="261" r:id="rId3"/>
    <p:sldId id="260" r:id="rId4"/>
    <p:sldId id="262" r:id="rId5"/>
    <p:sldId id="265" r:id="rId6"/>
    <p:sldId id="266" r:id="rId7"/>
    <p:sldId id="263" r:id="rId8"/>
    <p:sldId id="267" r:id="rId9"/>
    <p:sldId id="268" r:id="rId10"/>
    <p:sldId id="269" r:id="rId11"/>
    <p:sldId id="273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56541-8EE5-4842-909A-2D89A3F56061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15D2E-66AB-4519-BB5C-A0C9BC5EED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700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Resource: https://www.nhs.uk/conditions/schizophrenia/symptoms/</a:t>
            </a:r>
          </a:p>
          <a:p>
            <a:endParaRPr lang="en-US" dirty="0"/>
          </a:p>
          <a:p>
            <a:r>
              <a:rPr lang="en-US" dirty="0"/>
              <a:t>https://www.nice.org.uk/guidance/cg155/resources/psychosis-and-schizophrenia-in-children-and-young-people-final-scope2#:~:text=In%20the%20UK%20the%20lifetime,is%20considerable%20variation%20between%20estimates.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215D2E-66AB-4519-BB5C-A0C9BC5EED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332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3339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538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9776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731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7705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161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540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84F1-FFEA-405F-9602-3DCA865EDA4E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4172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7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9113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73728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136766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88434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790728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58381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22504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1545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D291B17-9318-49DB-B28B-6E5994AE9581}" type="datetime1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505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88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5670FA-84E9-4D3D-BFE1-5DD6C1EED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57804E-7000-4D6F-BCB9-EB292DC3D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920" y="1399880"/>
            <a:ext cx="7808159" cy="410396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DB615E3-6869-4FBE-9989-6D9A8FB8B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28332" y="1540931"/>
            <a:ext cx="7543802" cy="3835401"/>
          </a:xfrm>
          <a:prstGeom prst="rect">
            <a:avLst/>
          </a:prstGeom>
          <a:noFill/>
          <a:ln w="15875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E14D3C4-C240-43BC-99C8-DB470FE46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23631"/>
            <a:ext cx="12231160" cy="659658"/>
            <a:chOff x="-16934" y="3123631"/>
            <a:chExt cx="12231160" cy="659658"/>
          </a:xfrm>
        </p:grpSpPr>
        <p:sp>
          <p:nvSpPr>
            <p:cNvPr id="17" name="Rounded Rectangle 17">
              <a:extLst>
                <a:ext uri="{FF2B5EF4-FFF2-40B4-BE49-F238E27FC236}">
                  <a16:creationId xmlns:a16="http://schemas.microsoft.com/office/drawing/2014/main" id="{798C04BF-875F-4229-959B-395CE72D15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30976" y="3123631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7C53CB1-46D3-40C9-A194-A5D98949B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5536"/>
              <a:ext cx="2478024" cy="612648"/>
            </a:xfrm>
            <a:prstGeom prst="rect">
              <a:avLst/>
            </a:prstGeom>
          </p:spPr>
        </p:pic>
        <p:sp>
          <p:nvSpPr>
            <p:cNvPr id="19" name="Rounded Rectangle 20">
              <a:extLst>
                <a:ext uri="{FF2B5EF4-FFF2-40B4-BE49-F238E27FC236}">
                  <a16:creationId xmlns:a16="http://schemas.microsoft.com/office/drawing/2014/main" id="{942CD0D8-87A8-430D-8763-99EC0256E9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17803" y="3124921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7ED77AF-7AD7-43AD-92CF-8FE44EE56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5536"/>
              <a:ext cx="2478024" cy="612648"/>
            </a:xfrm>
            <a:prstGeom prst="rect">
              <a:avLst/>
            </a:prstGeom>
          </p:spPr>
        </p:pic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22476AE6-80D9-4EED-8C11-1341607AC2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Schizophrenia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7DB602A-5971-4E2D-83FE-38D137490F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>
                <a:solidFill>
                  <a:schemeClr val="bg1"/>
                </a:solidFill>
              </a:rPr>
              <a:t>Dushika. S</a:t>
            </a:r>
          </a:p>
          <a:p>
            <a:pPr>
              <a:lnSpc>
                <a:spcPct val="90000"/>
              </a:lnSpc>
            </a:pPr>
            <a:r>
              <a:rPr lang="en-US">
                <a:solidFill>
                  <a:schemeClr val="bg1"/>
                </a:solidFill>
              </a:rPr>
              <a:t>BSc Psychology </a:t>
            </a:r>
          </a:p>
          <a:p>
            <a:pPr>
              <a:lnSpc>
                <a:spcPct val="90000"/>
              </a:lnSpc>
            </a:pPr>
            <a:r>
              <a:rPr lang="en-US">
                <a:solidFill>
                  <a:schemeClr val="bg1"/>
                </a:solidFill>
              </a:rPr>
              <a:t>Msc Clinical and Health Psychology 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FF33BF-06A3-4D84-B5A1-313891C86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62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09AA3F-E0EF-4E7D-BDF6-98FEDCCC1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Schizophrenia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24132-3DF3-4BB9-AE76-BBC28CF5D3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481913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It is one of the mental health disorder that could be traced back throughout human history</a:t>
            </a:r>
          </a:p>
          <a:p>
            <a:r>
              <a:rPr lang="en-US" dirty="0">
                <a:solidFill>
                  <a:schemeClr val="bg1"/>
                </a:solidFill>
              </a:rPr>
              <a:t>According to the NICE guidelines, Schizophrenia is a disorder that changes an individual’s perception, thoughts, emotions and </a:t>
            </a:r>
            <a:r>
              <a:rPr lang="en-US" dirty="0" err="1">
                <a:solidFill>
                  <a:schemeClr val="bg1"/>
                </a:solidFill>
              </a:rPr>
              <a:t>behaviours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  <a:p>
            <a:r>
              <a:rPr lang="en-US" dirty="0">
                <a:solidFill>
                  <a:schemeClr val="bg1"/>
                </a:solidFill>
              </a:rPr>
              <a:t>The onset of the disorder is generally during late adolescence and early adulthood.  Presentation of Symptoms below the age of 10 is rare.</a:t>
            </a:r>
          </a:p>
          <a:p>
            <a:r>
              <a:rPr lang="en-US" dirty="0">
                <a:solidFill>
                  <a:schemeClr val="bg1"/>
                </a:solidFill>
              </a:rPr>
              <a:t>In the UK lifetime prevalence of Schizophrenia is 14.5 per 1000 people</a:t>
            </a:r>
          </a:p>
          <a:p>
            <a:r>
              <a:rPr lang="en-US" dirty="0">
                <a:solidFill>
                  <a:schemeClr val="bg1"/>
                </a:solidFill>
              </a:rPr>
              <a:t>Categorized by Psychosis – Loss of touch with reality </a:t>
            </a:r>
          </a:p>
        </p:txBody>
      </p:sp>
    </p:spTree>
    <p:extLst>
      <p:ext uri="{BB962C8B-B14F-4D97-AF65-F5344CB8AC3E}">
        <p14:creationId xmlns:p14="http://schemas.microsoft.com/office/powerpoint/2010/main" val="811066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12286-58D0-472D-9155-DF6D2B20F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ICD-10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19D68-8882-411D-AEEC-461CF184F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69146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 Schizophrenia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F20.0 Paranoid schizophrenia 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F20.1 Hebephrenic schizophrenia 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F20.2 Catatonic schizophrenia 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F20.3 Undifferentiated schizophrenia 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F20.4 Post-schizophrenic depression 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F20.5 Residual schizophrenia 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F20.6 Simple schizophrenia 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F20.8 Other schizophrenia</a:t>
            </a:r>
          </a:p>
          <a:p>
            <a:pPr lvl="1">
              <a:lnSpc>
                <a:spcPct val="90000"/>
              </a:lnSpc>
            </a:pPr>
            <a:r>
              <a:rPr lang="en-US" sz="2200" dirty="0">
                <a:solidFill>
                  <a:schemeClr val="bg1"/>
                </a:solidFill>
              </a:rPr>
              <a:t> F20.9 Schizophrenia, unspecified 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608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E7DA8C-1C69-4299-892B-BBD345568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Symptoms of Schizophrenia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9A29A927-9D03-474A-B323-11B03DD542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746765"/>
              </p:ext>
            </p:extLst>
          </p:nvPr>
        </p:nvGraphicFramePr>
        <p:xfrm>
          <a:off x="1483041" y="2557462"/>
          <a:ext cx="9273858" cy="3494008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190917">
                  <a:extLst>
                    <a:ext uri="{9D8B030D-6E8A-4147-A177-3AD203B41FA5}">
                      <a16:colId xmlns:a16="http://schemas.microsoft.com/office/drawing/2014/main" val="2108083848"/>
                    </a:ext>
                  </a:extLst>
                </a:gridCol>
                <a:gridCol w="2892024">
                  <a:extLst>
                    <a:ext uri="{9D8B030D-6E8A-4147-A177-3AD203B41FA5}">
                      <a16:colId xmlns:a16="http://schemas.microsoft.com/office/drawing/2014/main" val="1674825737"/>
                    </a:ext>
                  </a:extLst>
                </a:gridCol>
                <a:gridCol w="3190917">
                  <a:extLst>
                    <a:ext uri="{9D8B030D-6E8A-4147-A177-3AD203B41FA5}">
                      <a16:colId xmlns:a16="http://schemas.microsoft.com/office/drawing/2014/main" val="3144144091"/>
                    </a:ext>
                  </a:extLst>
                </a:gridCol>
              </a:tblGrid>
              <a:tr h="411680">
                <a:tc>
                  <a:txBody>
                    <a:bodyPr/>
                    <a:lstStyle/>
                    <a:p>
                      <a:r>
                        <a:rPr lang="en-US" sz="2000" dirty="0"/>
                        <a:t>Positive Symptoms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Negative Symptoms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Psychomotor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615697"/>
                  </a:ext>
                </a:extLst>
              </a:tr>
              <a:tr h="385291">
                <a:tc>
                  <a:txBody>
                    <a:bodyPr/>
                    <a:lstStyle/>
                    <a:p>
                      <a:r>
                        <a:rPr lang="en-US" sz="1800" dirty="0"/>
                        <a:t>Hallucination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Social Withdrawal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Catatonia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3884108"/>
                  </a:ext>
                </a:extLst>
              </a:tr>
              <a:tr h="385291">
                <a:tc>
                  <a:txBody>
                    <a:bodyPr/>
                    <a:lstStyle/>
                    <a:p>
                      <a:r>
                        <a:rPr lang="en-US" sz="1800" dirty="0"/>
                        <a:t>Delusion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Poverty of Speech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516222"/>
                  </a:ext>
                </a:extLst>
              </a:tr>
              <a:tr h="385291">
                <a:tc>
                  <a:txBody>
                    <a:bodyPr/>
                    <a:lstStyle/>
                    <a:p>
                      <a:r>
                        <a:rPr lang="en-US" sz="1800" dirty="0"/>
                        <a:t>Disordered Thinking and Speech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Flat Affect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9586912"/>
                  </a:ext>
                </a:extLst>
              </a:tr>
              <a:tr h="38529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Monotonous Voice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1758516"/>
                  </a:ext>
                </a:extLst>
              </a:tr>
              <a:tr h="38529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Anhedonia (Lack of Pleasure)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55350"/>
                  </a:ext>
                </a:extLst>
              </a:tr>
              <a:tr h="385291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Lack of Motivation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2543681"/>
                  </a:ext>
                </a:extLst>
              </a:tr>
              <a:tr h="38529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5213052"/>
                  </a:ext>
                </a:extLst>
              </a:tr>
              <a:tr h="38529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1041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0162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E3F775-7284-4FB6-92CF-5AD06079D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Hallucinations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ECBDA-61E0-495E-8218-06B80F745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1"/>
            <a:ext cx="5595386" cy="3494541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Hallucination it is based on sensory perceptions</a:t>
            </a:r>
          </a:p>
          <a:p>
            <a:r>
              <a:rPr lang="en-US" dirty="0">
                <a:solidFill>
                  <a:schemeClr val="bg1"/>
                </a:solidFill>
              </a:rPr>
              <a:t>It is where an individual could hear, see, smell, feel or taste something that does not exist</a:t>
            </a:r>
          </a:p>
          <a:p>
            <a:r>
              <a:rPr lang="en-US" dirty="0">
                <a:solidFill>
                  <a:schemeClr val="bg1"/>
                </a:solidFill>
              </a:rPr>
              <a:t>However, the sensations experienced could feel quite real to the individuals, making it an extremely distressing experience.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0461522A-1CF6-4199-927E-9F4CF9510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068" y="2515280"/>
            <a:ext cx="3999463" cy="3642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163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4FC9C73-CA5E-49D5-BF43-12961EDA81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30" y="609600"/>
            <a:ext cx="5715000" cy="5638801"/>
          </a:xfrm>
          <a:prstGeom prst="rect">
            <a:avLst/>
          </a:prstGeom>
        </p:spPr>
      </p:pic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50D72EB2-3435-46BD-AF9B-BA0EA058BE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994" y="633505"/>
            <a:ext cx="5280818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337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E3F775-7284-4FB6-92CF-5AD06079D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Hallucinations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ECBDA-61E0-495E-8218-06B80F745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Visual Hallucination (Non-existent visual/imagery)</a:t>
            </a:r>
          </a:p>
          <a:p>
            <a:r>
              <a:rPr lang="en-US" dirty="0">
                <a:solidFill>
                  <a:schemeClr val="bg1"/>
                </a:solidFill>
              </a:rPr>
              <a:t>Auditory Hallucination (Non-existent sounds)</a:t>
            </a:r>
          </a:p>
          <a:p>
            <a:r>
              <a:rPr lang="en-US" dirty="0">
                <a:solidFill>
                  <a:schemeClr val="bg1"/>
                </a:solidFill>
              </a:rPr>
              <a:t>Olfactory Hallucination (Non-existent </a:t>
            </a:r>
            <a:r>
              <a:rPr lang="en-US" dirty="0" err="1">
                <a:solidFill>
                  <a:schemeClr val="bg1"/>
                </a:solidFill>
              </a:rPr>
              <a:t>odours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  <a:p>
            <a:r>
              <a:rPr lang="en-US" dirty="0">
                <a:solidFill>
                  <a:schemeClr val="bg1"/>
                </a:solidFill>
              </a:rPr>
              <a:t>Tactile Hallucination (Non-existent touch) </a:t>
            </a:r>
          </a:p>
          <a:p>
            <a:r>
              <a:rPr lang="en-US" dirty="0">
                <a:solidFill>
                  <a:schemeClr val="bg1"/>
                </a:solidFill>
              </a:rPr>
              <a:t>Gustatory Hallucination (Non-existent taste)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276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E08713-A3CF-4FC2-AAFE-3541E38E4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Delusions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3D255-ED9D-4B10-A156-4B3B08BA48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Faulty interpretation of Reality </a:t>
            </a:r>
          </a:p>
          <a:p>
            <a:r>
              <a:rPr lang="en-US" dirty="0">
                <a:solidFill>
                  <a:schemeClr val="bg1"/>
                </a:solidFill>
              </a:rPr>
              <a:t>It is generally based on a bizarre on an unrealistic view</a:t>
            </a:r>
          </a:p>
          <a:p>
            <a:r>
              <a:rPr lang="en-US" dirty="0">
                <a:solidFill>
                  <a:schemeClr val="bg1"/>
                </a:solidFill>
              </a:rPr>
              <a:t>Delusion based on one’s beliefs and assumptions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748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EDD8D-D688-42CE-BC47-F2C57F549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0980" y="2556931"/>
            <a:ext cx="6321607" cy="3535641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There are several types of delusions</a:t>
            </a:r>
          </a:p>
          <a:p>
            <a:pPr lvl="1"/>
            <a:r>
              <a:rPr lang="en-US" dirty="0" err="1">
                <a:solidFill>
                  <a:schemeClr val="bg1"/>
                </a:solidFill>
              </a:rPr>
              <a:t>Erotomanic</a:t>
            </a:r>
            <a:r>
              <a:rPr lang="en-US" dirty="0">
                <a:solidFill>
                  <a:schemeClr val="bg1"/>
                </a:solidFill>
              </a:rPr>
              <a:t> – Someone popular is in love with them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Grandiose – High sense of worth, power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Jealousy – Someone close to the individual maybe perceived to be unfaithful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Persecutory – May perceive that the individual or someone close to the individual is in threat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Somatic – May perceive that they have some form of medical need, when evidence states otherwise. 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0104CB2-7403-467C-8AFA-BFB6AE856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Delusions</a:t>
            </a:r>
          </a:p>
        </p:txBody>
      </p:sp>
      <p:pic>
        <p:nvPicPr>
          <p:cNvPr id="5" name="Picture 4" descr="A picture containing cat, sitting, indoor, mammal&#10;&#10;Description automatically generated">
            <a:extLst>
              <a:ext uri="{FF2B5EF4-FFF2-40B4-BE49-F238E27FC236}">
                <a16:creationId xmlns:a16="http://schemas.microsoft.com/office/drawing/2014/main" id="{68F9F0E1-1CCC-4CC8-B5EB-16E9F0DA57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938" y="2515279"/>
            <a:ext cx="3140962" cy="353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5343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A380A2-25F2-4279-AA06-669385292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Catatonia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BFDD1AF2-A269-420C-BE4F-F86A85A42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079" y="2425699"/>
            <a:ext cx="3201974" cy="3553861"/>
          </a:xfrm>
        </p:spPr>
      </p:pic>
      <p:pic>
        <p:nvPicPr>
          <p:cNvPr id="7" name="Picture 6" descr="A picture containing text, person, outdoor, old&#10;&#10;Description automatically generated">
            <a:extLst>
              <a:ext uri="{FF2B5EF4-FFF2-40B4-BE49-F238E27FC236}">
                <a16:creationId xmlns:a16="http://schemas.microsoft.com/office/drawing/2014/main" id="{7D29ECD0-7DA7-4113-B238-0112EC5013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053" y="2434975"/>
            <a:ext cx="3246847" cy="3565487"/>
          </a:xfrm>
          <a:prstGeom prst="rect">
            <a:avLst/>
          </a:prstGeom>
        </p:spPr>
      </p:pic>
      <p:pic>
        <p:nvPicPr>
          <p:cNvPr id="11" name="Picture 10" descr="A picture containing text, old, black, sculpture&#10;&#10;Description automatically generated">
            <a:extLst>
              <a:ext uri="{FF2B5EF4-FFF2-40B4-BE49-F238E27FC236}">
                <a16:creationId xmlns:a16="http://schemas.microsoft.com/office/drawing/2014/main" id="{5485B0CC-C2D9-499F-819E-4660E26B86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621" y="2434974"/>
            <a:ext cx="2828458" cy="354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754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88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7575D7A7-3C36-4508-9BC6-70A93BD3C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BC964A0D-06B7-4C16-AC9F-20ADDA8059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5703F5C-55DF-45CD-BC3F-3BE8F10339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A8C7134F-70F9-4826-A97E-9B39AEA08F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39351E73-B6DD-4B56-8EE9-C16B5711C4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E446D0E-6531-40B7-A182-FB8602439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025670FA-84E9-4D3D-BFE1-5DD6C1EED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857804E-7000-4D6F-BCB9-EB292DC3D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920" y="1399880"/>
            <a:ext cx="7808159" cy="410396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B615E3-6869-4FBE-9989-6D9A8FB8B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28332" y="1540931"/>
            <a:ext cx="7543802" cy="3835401"/>
          </a:xfrm>
          <a:prstGeom prst="rect">
            <a:avLst/>
          </a:prstGeom>
          <a:noFill/>
          <a:ln w="15875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E14D3C4-C240-43BC-99C8-DB470FE46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23631"/>
            <a:ext cx="12231160" cy="659658"/>
            <a:chOff x="-16934" y="3123631"/>
            <a:chExt cx="12231160" cy="659658"/>
          </a:xfrm>
        </p:grpSpPr>
        <p:sp>
          <p:nvSpPr>
            <p:cNvPr id="34" name="Rounded Rectangle 17">
              <a:extLst>
                <a:ext uri="{FF2B5EF4-FFF2-40B4-BE49-F238E27FC236}">
                  <a16:creationId xmlns:a16="http://schemas.microsoft.com/office/drawing/2014/main" id="{798C04BF-875F-4229-959B-395CE72D15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30976" y="3123631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7C53CB1-46D3-40C9-A194-A5D98949B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5536"/>
              <a:ext cx="2478024" cy="612648"/>
            </a:xfrm>
            <a:prstGeom prst="rect">
              <a:avLst/>
            </a:prstGeom>
          </p:spPr>
        </p:pic>
        <p:sp>
          <p:nvSpPr>
            <p:cNvPr id="36" name="Rounded Rectangle 20">
              <a:extLst>
                <a:ext uri="{FF2B5EF4-FFF2-40B4-BE49-F238E27FC236}">
                  <a16:creationId xmlns:a16="http://schemas.microsoft.com/office/drawing/2014/main" id="{942CD0D8-87A8-430D-8763-99EC0256E9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17803" y="3124921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37ED77AF-7AD7-43AD-92CF-8FE44EE56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5536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301C96B-514E-4801-9C57-A4E08CFD3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2398" y="1871131"/>
            <a:ext cx="6815669" cy="1515533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>
                <a:solidFill>
                  <a:schemeClr val="bg1"/>
                </a:solidFill>
              </a:rPr>
              <a:t>What do you think causes the disorder?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30FF33BF-06A3-4D84-B5A1-313891C86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984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FE25C0-A01F-460A-AD53-6FDF2A028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Theoretical Explanations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1DC9F-26F5-43E8-A413-81541EECB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Explanation for causes of symptoms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Biological Factors 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Psychological Factors 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Social Factors</a:t>
            </a:r>
          </a:p>
          <a:p>
            <a:r>
              <a:rPr lang="en-US" dirty="0">
                <a:solidFill>
                  <a:schemeClr val="bg1"/>
                </a:solidFill>
              </a:rPr>
              <a:t>Diathesis Stress Relationship</a:t>
            </a:r>
          </a:p>
        </p:txBody>
      </p:sp>
    </p:spTree>
    <p:extLst>
      <p:ext uri="{BB962C8B-B14F-4D97-AF65-F5344CB8AC3E}">
        <p14:creationId xmlns:p14="http://schemas.microsoft.com/office/powerpoint/2010/main" val="33262115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587088-4B75-4D96-B899-899C1A2EF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Biological Explanation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CC49D-B3BC-4356-9878-C9B8D5CE7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Genetic 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Predisposition to develop the disorder 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Twin studies – Research evidence has highlighted that if a monozygotic twin indicates symptoms of schizophrenia, then the other twin has a 48% likelihood of developing the disorder as well.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 However, a dizygotic twin only has a 17% possibility of developing a disorder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Adoption Studies – infants adopted indicated symptoms of Schizophrenia, when their biological parents were diagnosed with such disorders.</a:t>
            </a:r>
          </a:p>
          <a:p>
            <a:pPr lvl="1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099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BA397-D6EC-4BBF-AAE2-5B35A7575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5849" y="2540340"/>
            <a:ext cx="5121878" cy="3335528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Biochemical Explanation: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Dopamine Hypothesis Theory – Excessive secretion of dopamine (Patients with Parkinson developed Symptoms of Schizophrenia when they were treated with excess L-dopa)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Individuals with Schizophrenia may possess several dopamine receptors (D2 Receptors), which lead to an increased reactivity in dopamine.</a:t>
            </a:r>
          </a:p>
          <a:p>
            <a:pPr lvl="1"/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71893F8A-8FDE-4557-82BB-B94B695AC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279" y="914416"/>
            <a:ext cx="4953981" cy="524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592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A9C8F-E58B-420A-BFC8-AC5E9B7887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Abnormal Brain Structure: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Some of the negative symptoms experienced by patients could be explained using the abnormal brain structure. 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Brain scans had indicated that individuals with Schizophrenia possess an enlarged ventricles, which may result in poor brain development or impairment to certain regions of the brain.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Comparatively smaller temporal and frontal lobe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Abnormal blood flow to certain regions of the brain</a:t>
            </a:r>
          </a:p>
        </p:txBody>
      </p:sp>
    </p:spTree>
    <p:extLst>
      <p:ext uri="{BB962C8B-B14F-4D97-AF65-F5344CB8AC3E}">
        <p14:creationId xmlns:p14="http://schemas.microsoft.com/office/powerpoint/2010/main" val="3026551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close-up of a coin&#10;&#10;Description automatically generated with medium confidence">
            <a:extLst>
              <a:ext uri="{FF2B5EF4-FFF2-40B4-BE49-F238E27FC236}">
                <a16:creationId xmlns:a16="http://schemas.microsoft.com/office/drawing/2014/main" id="{B0186CC7-17EF-4B7B-9814-CE339928CE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19" y="3369470"/>
            <a:ext cx="4974886" cy="274662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C8BBBF-3905-4A2F-8988-E3E2028F2A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19" y="682367"/>
            <a:ext cx="4974887" cy="2746630"/>
          </a:xfrm>
          <a:prstGeom prst="rect">
            <a:avLst/>
          </a:prstGeom>
        </p:spPr>
      </p:pic>
      <p:pic>
        <p:nvPicPr>
          <p:cNvPr id="11" name="Picture 10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B4316376-D454-4A95-9D4E-8EF17ABE14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212" y="682367"/>
            <a:ext cx="5806969" cy="543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844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04F178-B897-4541-9D52-F8C26FFF8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Psychological Explanation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27BC4-5ABE-4FAD-B590-C6067A263D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Psychodynamic Explanation </a:t>
            </a:r>
          </a:p>
          <a:p>
            <a:r>
              <a:rPr lang="en-US" dirty="0">
                <a:solidFill>
                  <a:schemeClr val="bg1"/>
                </a:solidFill>
              </a:rPr>
              <a:t>Cognitive Explanation </a:t>
            </a:r>
          </a:p>
          <a:p>
            <a:r>
              <a:rPr lang="en-US" dirty="0" err="1">
                <a:solidFill>
                  <a:schemeClr val="bg1"/>
                </a:solidFill>
              </a:rPr>
              <a:t>Behavioural</a:t>
            </a:r>
            <a:r>
              <a:rPr lang="en-US" dirty="0">
                <a:solidFill>
                  <a:schemeClr val="bg1"/>
                </a:solidFill>
              </a:rPr>
              <a:t> Explanation 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145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347A3-249C-45FD-94EC-535E08C99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Psychodynamic Approach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B3504-1453-4B67-9045-BF465AFC7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According to Freud, if an individual fails to effectively utilize their ego defense mechanisms, then it may lead to symptoms of Schizophrenia. </a:t>
            </a:r>
          </a:p>
          <a:p>
            <a:r>
              <a:rPr lang="en-US" dirty="0">
                <a:solidFill>
                  <a:schemeClr val="bg1"/>
                </a:solidFill>
              </a:rPr>
              <a:t>Schizophrenic Mothers: Individuals with Schizophrenia, may have had mothers, who were cold in nature. They may have been unresponsive/uninterested towards the child’s needs. </a:t>
            </a:r>
          </a:p>
          <a:p>
            <a:r>
              <a:rPr lang="en-US" dirty="0">
                <a:solidFill>
                  <a:schemeClr val="bg1"/>
                </a:solidFill>
              </a:rPr>
              <a:t>The explanations have limited research support. </a:t>
            </a:r>
          </a:p>
          <a:p>
            <a:r>
              <a:rPr lang="en-US" dirty="0">
                <a:solidFill>
                  <a:schemeClr val="bg1"/>
                </a:solidFill>
              </a:rPr>
              <a:t>However, Freud did state that individuals with Schizophrenia may not be suitable to be treated with psychoanalysis</a:t>
            </a:r>
          </a:p>
        </p:txBody>
      </p:sp>
    </p:spTree>
    <p:extLst>
      <p:ext uri="{BB962C8B-B14F-4D97-AF65-F5344CB8AC3E}">
        <p14:creationId xmlns:p14="http://schemas.microsoft.com/office/powerpoint/2010/main" val="14057586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58E04E-3894-45EC-B9D2-465463008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Behavioral Approach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96CF3-6CF9-4F1E-AEAB-CE1F4638F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Operant conditioning was used as explanation towards Schizophrenia</a:t>
            </a:r>
          </a:p>
          <a:p>
            <a:r>
              <a:rPr lang="en-US" dirty="0">
                <a:solidFill>
                  <a:schemeClr val="bg1"/>
                </a:solidFill>
              </a:rPr>
              <a:t>Attention to social cues may not have been reinforced, hence the occurrence of such behaviors in the future is limited. </a:t>
            </a:r>
          </a:p>
          <a:p>
            <a:r>
              <a:rPr lang="en-US" dirty="0">
                <a:solidFill>
                  <a:schemeClr val="bg1"/>
                </a:solidFill>
              </a:rPr>
              <a:t>Instead, attention maybe redirected towards other external /internal cues. </a:t>
            </a:r>
          </a:p>
        </p:txBody>
      </p:sp>
    </p:spTree>
    <p:extLst>
      <p:ext uri="{BB962C8B-B14F-4D97-AF65-F5344CB8AC3E}">
        <p14:creationId xmlns:p14="http://schemas.microsoft.com/office/powerpoint/2010/main" val="37430630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BD84EB-72C5-4EE5-9331-C33FE82D3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Cognitive Approach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F5C39-DBAA-49CF-A0C0-2486AC90E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Acknowledgment is provided towards the Biological explanation</a:t>
            </a:r>
          </a:p>
          <a:p>
            <a:r>
              <a:rPr lang="en-US" dirty="0">
                <a:solidFill>
                  <a:schemeClr val="bg1"/>
                </a:solidFill>
              </a:rPr>
              <a:t>However, the explanation states that symptoms that are developed due to biological mechanisms could perpetuate due to faulty interpretations and misunderstanding of symptoms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Experience of hallucinations may not be acknowledged, leading to false assumptions, thereby creating further symptoms such as delusions. 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Internal thoughts maybe misunderstood as auditory hallucinations. 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1174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D5D154-030E-46D4-9BA3-6431E6FD5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Sociocultural Approach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8AC75-46D2-46AA-B281-9F2CA2E65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070" y="2533481"/>
            <a:ext cx="9944528" cy="3847759"/>
          </a:xfrm>
        </p:spPr>
        <p:txBody>
          <a:bodyPr>
            <a:normAutofit fontScale="92500" lnSpcReduction="20000"/>
          </a:bodyPr>
          <a:lstStyle/>
          <a:p>
            <a:pPr lvl="1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Multicultural factors</a:t>
            </a:r>
          </a:p>
          <a:p>
            <a:pPr lvl="2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Higher among individuals within black community than Caucasian. </a:t>
            </a:r>
          </a:p>
          <a:p>
            <a:pPr lvl="2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However economic challenges and day to day limitations will have to be accounted for.</a:t>
            </a:r>
          </a:p>
          <a:p>
            <a:pPr lvl="1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Social labeling</a:t>
            </a:r>
          </a:p>
          <a:p>
            <a:pPr lvl="2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Self-fulling prophecy (When social norms are not abided)</a:t>
            </a:r>
          </a:p>
          <a:p>
            <a:pPr lvl="1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Family dysfunction</a:t>
            </a:r>
          </a:p>
          <a:p>
            <a:pPr lvl="2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Double Bind Hypothesis </a:t>
            </a:r>
          </a:p>
          <a:p>
            <a:pPr lvl="2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Parents communicate contradictory messages, making it challenging to meet the expectation of the parent.</a:t>
            </a:r>
          </a:p>
          <a:p>
            <a:pPr lvl="2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Primary verbal communication maybe followed with contradictory non-verbal message. </a:t>
            </a:r>
          </a:p>
          <a:p>
            <a:pPr lvl="2">
              <a:lnSpc>
                <a:spcPct val="80000"/>
              </a:lnSpc>
            </a:pPr>
            <a:r>
              <a:rPr lang="en-US" altLang="en-US" sz="2200" dirty="0">
                <a:solidFill>
                  <a:schemeClr val="bg1"/>
                </a:solidFill>
              </a:rPr>
              <a:t>As a result, child adapts different coping strategies 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3782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899C0EB-BCAB-4DF8-BF81-7C92F447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E11D74-0DA4-45A8-969E-6009799F4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2" y="469900"/>
            <a:ext cx="11239500" cy="5918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A70377-15EE-479F-B2E6-B37FA2CBE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118891-02C5-40D4-B4D6-22D32E85F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Further Reading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809577-21E8-4D1D-B691-F31559E4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3AAFA-A169-4252-BC2C-FD3790E04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 fontScale="92500" lnSpcReduction="20000"/>
          </a:bodyPr>
          <a:lstStyle/>
          <a:p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Rosenhan, D.L., 1973. On being sane in insane places. </a:t>
            </a:r>
            <a:r>
              <a:rPr lang="en-US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Science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179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(4070), pp.250-258.</a:t>
            </a:r>
          </a:p>
          <a:p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Pickard, B., 2011. Progress in defining the biological causes of schizophrenia. </a:t>
            </a:r>
            <a:r>
              <a:rPr lang="en-US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Expert reviews in molecular medicine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13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McCabe, R. and Priebe, S., 2004. Explanatory models of illness in schizophrenia: comparison of four ethnic groups. </a:t>
            </a:r>
            <a:r>
              <a:rPr lang="en-US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The British Journal of Psychiatry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185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(1), pp.25-30.</a:t>
            </a:r>
          </a:p>
          <a:p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Howes, O.D. and Murray, R.M., 2014. Schizophrenia: an integrated </a:t>
            </a:r>
            <a:r>
              <a:rPr lang="en-US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sociodevelopmental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-cognitive model. </a:t>
            </a:r>
            <a:r>
              <a:rPr lang="en-US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The Lancet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383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(9929), pp.1677-1687.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91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182</TotalTime>
  <Words>998</Words>
  <Application>Microsoft Office PowerPoint</Application>
  <PresentationFormat>Widescreen</PresentationFormat>
  <Paragraphs>116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Garamond</vt:lpstr>
      <vt:lpstr>Organic</vt:lpstr>
      <vt:lpstr>Schizophrenia</vt:lpstr>
      <vt:lpstr>Schizophrenia</vt:lpstr>
      <vt:lpstr>ICD-10</vt:lpstr>
      <vt:lpstr>Symptoms of Schizophrenia </vt:lpstr>
      <vt:lpstr>Hallucinations </vt:lpstr>
      <vt:lpstr>PowerPoint Presentation</vt:lpstr>
      <vt:lpstr>Hallucinations </vt:lpstr>
      <vt:lpstr>Delusions</vt:lpstr>
      <vt:lpstr>Delusions</vt:lpstr>
      <vt:lpstr>Catatonia </vt:lpstr>
      <vt:lpstr>What do you think causes the disorder?</vt:lpstr>
      <vt:lpstr>Theoretical Explanations</vt:lpstr>
      <vt:lpstr>Biological Explanation</vt:lpstr>
      <vt:lpstr>PowerPoint Presentation</vt:lpstr>
      <vt:lpstr>PowerPoint Presentation</vt:lpstr>
      <vt:lpstr>PowerPoint Presentation</vt:lpstr>
      <vt:lpstr>Psychological Explanation </vt:lpstr>
      <vt:lpstr>Psychodynamic Approach </vt:lpstr>
      <vt:lpstr>Behavioral Approach </vt:lpstr>
      <vt:lpstr>Cognitive Approach</vt:lpstr>
      <vt:lpstr>Sociocultural Approach </vt:lpstr>
      <vt:lpstr>Further 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Schizophrenia</dc:title>
  <dc:creator>Dushika Rajan</dc:creator>
  <cp:lastModifiedBy>Dushika Rajan</cp:lastModifiedBy>
  <cp:revision>20</cp:revision>
  <dcterms:created xsi:type="dcterms:W3CDTF">2021-02-28T23:29:16Z</dcterms:created>
  <dcterms:modified xsi:type="dcterms:W3CDTF">2021-03-01T10:03:23Z</dcterms:modified>
</cp:coreProperties>
</file>