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000" r:id="rId1"/>
  </p:sldMasterIdLst>
  <p:notesMasterIdLst>
    <p:notesMasterId r:id="rId3"/>
  </p:notesMasterIdLst>
  <p:sldIdLst>
    <p:sldId id="256" r:id="rId2"/>
  </p:sldIdLst>
  <p:sldSz cx="12801600" cy="9601200" type="A3"/>
  <p:notesSz cx="32918400" cy="5120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9" userDrawn="1">
          <p15:clr>
            <a:srgbClr val="A4A3A4"/>
          </p15:clr>
        </p15:guide>
        <p15:guide id="2" orient="horz" pos="5726" userDrawn="1">
          <p15:clr>
            <a:srgbClr val="A4A3A4"/>
          </p15:clr>
        </p15:guide>
        <p15:guide id="3" orient="horz" pos="1087" userDrawn="1">
          <p15:clr>
            <a:srgbClr val="A4A3A4"/>
          </p15:clr>
        </p15:guide>
        <p15:guide id="4" orient="horz" pos="621" userDrawn="1">
          <p15:clr>
            <a:srgbClr val="A4A3A4"/>
          </p15:clr>
        </p15:guide>
        <p15:guide id="5" pos="1860" userDrawn="1">
          <p15:clr>
            <a:srgbClr val="A4A3A4"/>
          </p15:clr>
        </p15:guide>
        <p15:guide id="6" pos="2103" userDrawn="1">
          <p15:clr>
            <a:srgbClr val="A4A3A4"/>
          </p15:clr>
        </p15:guide>
        <p15:guide id="7" pos="3828" userDrawn="1">
          <p15:clr>
            <a:srgbClr val="A4A3A4"/>
          </p15:clr>
        </p15:guide>
        <p15:guide id="8" pos="6134" userDrawn="1">
          <p15:clr>
            <a:srgbClr val="A4A3A4"/>
          </p15:clr>
        </p15:guide>
        <p15:guide id="9" pos="288" userDrawn="1">
          <p15:clr>
            <a:srgbClr val="A4A3A4"/>
          </p15:clr>
        </p15:guide>
        <p15:guide id="10" pos="4083" userDrawn="1">
          <p15:clr>
            <a:srgbClr val="A4A3A4"/>
          </p15:clr>
        </p15:guide>
        <p15:guide id="11" pos="5891" userDrawn="1">
          <p15:clr>
            <a:srgbClr val="A4A3A4"/>
          </p15:clr>
        </p15:guide>
        <p15:guide id="12" pos="7718"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3F3"/>
    <a:srgbClr val="CCFFFF"/>
    <a:srgbClr val="FF6FCF"/>
    <a:srgbClr val="FFFFE1"/>
    <a:srgbClr val="FF99FF"/>
    <a:srgbClr val="FFFF66"/>
    <a:srgbClr val="191919"/>
    <a:srgbClr val="800040"/>
    <a:srgbClr val="004080"/>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245" autoAdjust="0"/>
    <p:restoredTop sz="27939" autoAdjust="0"/>
  </p:normalViewPr>
  <p:slideViewPr>
    <p:cSldViewPr snapToGrid="0">
      <p:cViewPr varScale="1">
        <p:scale>
          <a:sx n="76" d="100"/>
          <a:sy n="76" d="100"/>
        </p:scale>
        <p:origin x="844" y="68"/>
      </p:cViewPr>
      <p:guideLst>
        <p:guide orient="horz" pos="209"/>
        <p:guide orient="horz" pos="5726"/>
        <p:guide orient="horz" pos="1087"/>
        <p:guide orient="horz" pos="621"/>
        <p:guide pos="1860"/>
        <p:guide pos="2103"/>
        <p:guide pos="3828"/>
        <p:guide pos="6134"/>
        <p:guide pos="288"/>
        <p:guide pos="4083"/>
        <p:guide pos="5891"/>
        <p:guide pos="7718"/>
      </p:guideLst>
    </p:cSldViewPr>
  </p:slideViewPr>
  <p:outlineViewPr>
    <p:cViewPr>
      <p:scale>
        <a:sx n="33" d="100"/>
        <a:sy n="33" d="100"/>
      </p:scale>
      <p:origin x="0" y="0"/>
    </p:cViewPr>
  </p:outlineViewPr>
  <p:notesTextViewPr>
    <p:cViewPr>
      <p:scale>
        <a:sx n="50" d="100"/>
        <a:sy n="5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A4FE84-6F11-4EA0-8BCB-50F62F126E35}"/>
              </a:ext>
            </a:extLst>
          </p:cNvPr>
          <p:cNvSpPr>
            <a:spLocks noGrp="1"/>
          </p:cNvSpPr>
          <p:nvPr>
            <p:ph type="hdr" sz="quarter"/>
          </p:nvPr>
        </p:nvSpPr>
        <p:spPr>
          <a:xfrm>
            <a:off x="0" y="0"/>
            <a:ext cx="14265275" cy="2560638"/>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Calibri"/>
                <a:ea typeface="ＭＳ Ｐゴシック" charset="0"/>
                <a:cs typeface="ＭＳ Ｐゴシック" charset="0"/>
              </a:defRPr>
            </a:lvl1pPr>
          </a:lstStyle>
          <a:p>
            <a:pPr>
              <a:defRPr/>
            </a:pPr>
            <a:endParaRPr lang="en-US"/>
          </a:p>
        </p:txBody>
      </p:sp>
      <p:sp>
        <p:nvSpPr>
          <p:cNvPr id="3" name="Date Placeholder 2">
            <a:extLst>
              <a:ext uri="{FF2B5EF4-FFF2-40B4-BE49-F238E27FC236}">
                <a16:creationId xmlns:a16="http://schemas.microsoft.com/office/drawing/2014/main" id="{5966AC13-B780-4C7D-8E14-A18B2CC4AF36}"/>
              </a:ext>
            </a:extLst>
          </p:cNvPr>
          <p:cNvSpPr>
            <a:spLocks noGrp="1"/>
          </p:cNvSpPr>
          <p:nvPr>
            <p:ph type="dt" idx="1"/>
          </p:nvPr>
        </p:nvSpPr>
        <p:spPr>
          <a:xfrm>
            <a:off x="18646775" y="0"/>
            <a:ext cx="14263688" cy="256063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Calibri" panose="020F0502020204030204" pitchFamily="34" charset="0"/>
              </a:defRPr>
            </a:lvl1pPr>
          </a:lstStyle>
          <a:p>
            <a:pPr>
              <a:defRPr/>
            </a:pPr>
            <a:fld id="{805E7A6F-8693-4A7F-9647-9F3273C4569D}" type="datetime1">
              <a:rPr lang="en-US" altLang="en-US"/>
              <a:pPr>
                <a:defRPr/>
              </a:pPr>
              <a:t>3/30/2026</a:t>
            </a:fld>
            <a:endParaRPr lang="en-US" altLang="en-US"/>
          </a:p>
        </p:txBody>
      </p:sp>
      <p:sp>
        <p:nvSpPr>
          <p:cNvPr id="4" name="Slide Image Placeholder 3">
            <a:extLst>
              <a:ext uri="{FF2B5EF4-FFF2-40B4-BE49-F238E27FC236}">
                <a16:creationId xmlns:a16="http://schemas.microsoft.com/office/drawing/2014/main" id="{0929BFF7-FCE7-47A5-A53A-2AF3C0405F0B}"/>
              </a:ext>
            </a:extLst>
          </p:cNvPr>
          <p:cNvSpPr>
            <a:spLocks noGrp="1" noRot="1" noChangeAspect="1"/>
          </p:cNvSpPr>
          <p:nvPr>
            <p:ph type="sldImg" idx="2"/>
          </p:nvPr>
        </p:nvSpPr>
        <p:spPr>
          <a:xfrm>
            <a:off x="3657600" y="3840163"/>
            <a:ext cx="25603200" cy="192024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a:p>
        </p:txBody>
      </p:sp>
      <p:sp>
        <p:nvSpPr>
          <p:cNvPr id="5" name="Notes Placeholder 4">
            <a:extLst>
              <a:ext uri="{FF2B5EF4-FFF2-40B4-BE49-F238E27FC236}">
                <a16:creationId xmlns:a16="http://schemas.microsoft.com/office/drawing/2014/main" id="{CC7BD446-C85C-4278-8CCB-9A37CB700B8B}"/>
              </a:ext>
            </a:extLst>
          </p:cNvPr>
          <p:cNvSpPr>
            <a:spLocks noGrp="1"/>
          </p:cNvSpPr>
          <p:nvPr>
            <p:ph type="body" sz="quarter" idx="3"/>
          </p:nvPr>
        </p:nvSpPr>
        <p:spPr>
          <a:xfrm>
            <a:off x="3292475" y="24323675"/>
            <a:ext cx="26333450" cy="23042563"/>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0322953A-8CBE-4A92-B7F3-53D0CCDF54C6}"/>
              </a:ext>
            </a:extLst>
          </p:cNvPr>
          <p:cNvSpPr>
            <a:spLocks noGrp="1"/>
          </p:cNvSpPr>
          <p:nvPr>
            <p:ph type="ftr" sz="quarter" idx="4"/>
          </p:nvPr>
        </p:nvSpPr>
        <p:spPr>
          <a:xfrm>
            <a:off x="0" y="48637825"/>
            <a:ext cx="14265275" cy="255905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Calibri"/>
                <a:ea typeface="ＭＳ Ｐゴシック" charset="0"/>
                <a:cs typeface="ＭＳ Ｐゴシック" charset="0"/>
              </a:defRPr>
            </a:lvl1pPr>
          </a:lstStyle>
          <a:p>
            <a:pPr>
              <a:defRPr/>
            </a:pPr>
            <a:endParaRPr lang="en-US"/>
          </a:p>
        </p:txBody>
      </p:sp>
      <p:sp>
        <p:nvSpPr>
          <p:cNvPr id="7" name="Slide Number Placeholder 6">
            <a:extLst>
              <a:ext uri="{FF2B5EF4-FFF2-40B4-BE49-F238E27FC236}">
                <a16:creationId xmlns:a16="http://schemas.microsoft.com/office/drawing/2014/main" id="{CE6283B4-E10C-4BF7-B4C1-DDEC0E5CCE0C}"/>
              </a:ext>
            </a:extLst>
          </p:cNvPr>
          <p:cNvSpPr>
            <a:spLocks noGrp="1"/>
          </p:cNvSpPr>
          <p:nvPr>
            <p:ph type="sldNum" sz="quarter" idx="5"/>
          </p:nvPr>
        </p:nvSpPr>
        <p:spPr>
          <a:xfrm>
            <a:off x="18646775" y="48637825"/>
            <a:ext cx="14263688" cy="25590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0923D312-81F4-4DCC-AA98-A7CE685A25A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198242" rtl="0" eaLnBrk="0" fontAlgn="base" hangingPunct="0">
      <a:spcBef>
        <a:spcPct val="30000"/>
      </a:spcBef>
      <a:spcAft>
        <a:spcPct val="0"/>
      </a:spcAft>
      <a:defRPr sz="520" kern="1200">
        <a:solidFill>
          <a:schemeClr val="tx1"/>
        </a:solidFill>
        <a:latin typeface="+mn-lt"/>
        <a:ea typeface="MS PGothic" panose="020B0600070205080204" pitchFamily="34" charset="-128"/>
        <a:cs typeface="ＭＳ Ｐゴシック" pitchFamily="-111" charset="-128"/>
      </a:defRPr>
    </a:lvl1pPr>
    <a:lvl2pPr marL="198242" algn="l" defTabSz="198242" rtl="0" eaLnBrk="0" fontAlgn="base" hangingPunct="0">
      <a:spcBef>
        <a:spcPct val="30000"/>
      </a:spcBef>
      <a:spcAft>
        <a:spcPct val="0"/>
      </a:spcAft>
      <a:defRPr sz="520" kern="1200">
        <a:solidFill>
          <a:schemeClr val="tx1"/>
        </a:solidFill>
        <a:latin typeface="+mn-lt"/>
        <a:ea typeface="MS PGothic" panose="020B0600070205080204" pitchFamily="34" charset="-128"/>
        <a:cs typeface="ＭＳ Ｐゴシック" charset="0"/>
      </a:defRPr>
    </a:lvl2pPr>
    <a:lvl3pPr marL="396484" algn="l" defTabSz="198242" rtl="0" eaLnBrk="0" fontAlgn="base" hangingPunct="0">
      <a:spcBef>
        <a:spcPct val="30000"/>
      </a:spcBef>
      <a:spcAft>
        <a:spcPct val="0"/>
      </a:spcAft>
      <a:defRPr sz="520" kern="1200">
        <a:solidFill>
          <a:schemeClr val="tx1"/>
        </a:solidFill>
        <a:latin typeface="+mn-lt"/>
        <a:ea typeface="MS PGothic" panose="020B0600070205080204" pitchFamily="34" charset="-128"/>
        <a:cs typeface="ＭＳ Ｐゴシック" charset="0"/>
      </a:defRPr>
    </a:lvl3pPr>
    <a:lvl4pPr marL="594726" algn="l" defTabSz="198242" rtl="0" eaLnBrk="0" fontAlgn="base" hangingPunct="0">
      <a:spcBef>
        <a:spcPct val="30000"/>
      </a:spcBef>
      <a:spcAft>
        <a:spcPct val="0"/>
      </a:spcAft>
      <a:defRPr sz="520" kern="1200">
        <a:solidFill>
          <a:schemeClr val="tx1"/>
        </a:solidFill>
        <a:latin typeface="+mn-lt"/>
        <a:ea typeface="MS PGothic" panose="020B0600070205080204" pitchFamily="34" charset="-128"/>
        <a:cs typeface="ＭＳ Ｐゴシック" charset="0"/>
      </a:defRPr>
    </a:lvl4pPr>
    <a:lvl5pPr marL="792968" algn="l" defTabSz="198242" rtl="0" eaLnBrk="0" fontAlgn="base" hangingPunct="0">
      <a:spcBef>
        <a:spcPct val="30000"/>
      </a:spcBef>
      <a:spcAft>
        <a:spcPct val="0"/>
      </a:spcAft>
      <a:defRPr sz="520" kern="1200">
        <a:solidFill>
          <a:schemeClr val="tx1"/>
        </a:solidFill>
        <a:latin typeface="+mn-lt"/>
        <a:ea typeface="MS PGothic" panose="020B0600070205080204" pitchFamily="34" charset="-128"/>
        <a:cs typeface="ＭＳ Ｐゴシック" charset="0"/>
      </a:defRPr>
    </a:lvl5pPr>
    <a:lvl6pPr marL="991210" algn="l" defTabSz="198242" rtl="0" eaLnBrk="1" latinLnBrk="0" hangingPunct="1">
      <a:defRPr sz="520" kern="1200">
        <a:solidFill>
          <a:schemeClr val="tx1"/>
        </a:solidFill>
        <a:latin typeface="+mn-lt"/>
        <a:ea typeface="+mn-ea"/>
        <a:cs typeface="+mn-cs"/>
      </a:defRPr>
    </a:lvl6pPr>
    <a:lvl7pPr marL="1189452" algn="l" defTabSz="198242" rtl="0" eaLnBrk="1" latinLnBrk="0" hangingPunct="1">
      <a:defRPr sz="520" kern="1200">
        <a:solidFill>
          <a:schemeClr val="tx1"/>
        </a:solidFill>
        <a:latin typeface="+mn-lt"/>
        <a:ea typeface="+mn-ea"/>
        <a:cs typeface="+mn-cs"/>
      </a:defRPr>
    </a:lvl7pPr>
    <a:lvl8pPr marL="1387693" algn="l" defTabSz="198242" rtl="0" eaLnBrk="1" latinLnBrk="0" hangingPunct="1">
      <a:defRPr sz="520" kern="1200">
        <a:solidFill>
          <a:schemeClr val="tx1"/>
        </a:solidFill>
        <a:latin typeface="+mn-lt"/>
        <a:ea typeface="+mn-ea"/>
        <a:cs typeface="+mn-cs"/>
      </a:defRPr>
    </a:lvl8pPr>
    <a:lvl9pPr marL="1585935" algn="l" defTabSz="198242" rtl="0" eaLnBrk="1" latinLnBrk="0" hangingPunct="1">
      <a:defRPr sz="52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_Toc224935595"/><Relationship Id="rId3" Type="http://schemas.openxmlformats.org/officeDocument/2006/relationships/hyperlink" Target="#_Toc224935590"/><Relationship Id="rId7" Type="http://schemas.openxmlformats.org/officeDocument/2006/relationships/hyperlink" Target="#_Toc224935594"/><Relationship Id="rId2" Type="http://schemas.openxmlformats.org/officeDocument/2006/relationships/slide" Target="../slides/slide1.xml"/><Relationship Id="rId1" Type="http://schemas.openxmlformats.org/officeDocument/2006/relationships/notesMaster" Target="../notesMasters/notesMaster1.xml"/><Relationship Id="rId6" Type="http://schemas.openxmlformats.org/officeDocument/2006/relationships/hyperlink" Target="#_Toc224935593"/><Relationship Id="rId11" Type="http://schemas.openxmlformats.org/officeDocument/2006/relationships/hyperlink" Target="#_Toc224935598"/><Relationship Id="rId5" Type="http://schemas.openxmlformats.org/officeDocument/2006/relationships/hyperlink" Target="#_Toc224935592"/><Relationship Id="rId10" Type="http://schemas.openxmlformats.org/officeDocument/2006/relationships/hyperlink" Target="#_Toc224935597"/><Relationship Id="rId4" Type="http://schemas.openxmlformats.org/officeDocument/2006/relationships/hyperlink" Target="#_Toc224935591"/><Relationship Id="rId9" Type="http://schemas.openxmlformats.org/officeDocument/2006/relationships/hyperlink" Target="#_Toc224935596"/></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333F3ADE-8BD9-4F0A-BCFC-8A93F3C8AE2A}"/>
              </a:ext>
            </a:extLst>
          </p:cNvPr>
          <p:cNvSpPr>
            <a:spLocks noGrp="1" noRot="1" noChangeAspect="1" noTextEdit="1"/>
          </p:cNvSpPr>
          <p:nvPr>
            <p:ph type="sldImg"/>
          </p:nvPr>
        </p:nvSpPr>
        <p:spPr bwMode="auto">
          <a:xfrm>
            <a:off x="3657600" y="3840163"/>
            <a:ext cx="25603200" cy="192024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12161BFA-987F-46F4-B4E2-C7B93151A1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br>
              <a:rPr lang="en-GB" sz="2800" dirty="0">
                <a:effectLst/>
              </a:rPr>
            </a:b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TL1105 Introduction to Service Excellence in Hospitality and Tourism</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Topic</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“What Drives Hotel Guest Satisfaction?”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Student Name: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Student ID:</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br>
              <a:rPr lang="en-GB" sz="1800" b="1" dirty="0">
                <a:solidFill>
                  <a:srgbClr val="000000"/>
                </a:solidFill>
                <a:effectLst/>
                <a:latin typeface="Arial" panose="020B0604020202020204" pitchFamily="34" charset="0"/>
                <a:ea typeface="Calibri" panose="020F0502020204030204" pitchFamily="34" charset="0"/>
              </a:rPr>
            </a:b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07000"/>
              </a:lnSpc>
              <a:spcBef>
                <a:spcPts val="1200"/>
              </a:spcBef>
              <a:spcAft>
                <a:spcPts val="0"/>
              </a:spcAft>
            </a:pPr>
            <a:r>
              <a:rPr lang="en-US" sz="1800" b="1"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Table of Contents</a:t>
            </a:r>
            <a:endParaRPr lang="en-GB" sz="18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500"/>
              </a:spcAft>
              <a:tabLst>
                <a:tab pos="5725160" algn="r"/>
              </a:tabLst>
            </a:pPr>
            <a:r>
              <a:rPr lang="en-GB" sz="1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ction="ppaction://hlinkfile"/>
              </a:rPr>
              <a:t>Introduction</a:t>
            </a:r>
            <a:r>
              <a:rPr lang="en-GB" sz="1800" u="none" strike="noStrike"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3" action="ppaction://hlinkfile"/>
              </a:rPr>
              <a:t>	3</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500"/>
              </a:spcAft>
              <a:tabLst>
                <a:tab pos="5725160" algn="r"/>
              </a:tabLst>
            </a:pPr>
            <a:r>
              <a:rPr lang="en-GB" sz="1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action="ppaction://hlinkfile"/>
              </a:rPr>
              <a:t>Guest Satisfaction Drivers</a:t>
            </a:r>
            <a:r>
              <a:rPr lang="en-GB" sz="1800" u="none" strike="noStrike"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4" action="ppaction://hlinkfile"/>
              </a:rPr>
              <a:t>	3</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52400" marR="0" algn="just">
              <a:lnSpc>
                <a:spcPct val="150000"/>
              </a:lnSpc>
              <a:spcBef>
                <a:spcPts val="0"/>
              </a:spcBef>
              <a:spcAft>
                <a:spcPts val="500"/>
              </a:spcAft>
              <a:tabLst>
                <a:tab pos="5725160" algn="r"/>
              </a:tabLst>
            </a:pPr>
            <a:r>
              <a:rPr lang="en-GB" sz="1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action="ppaction://hlinkfile"/>
              </a:rPr>
              <a:t>Cleanliness</a:t>
            </a:r>
            <a:r>
              <a:rPr lang="en-GB" sz="1800" u="none" strike="noStrike"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5" action="ppaction://hlinkfile"/>
              </a:rPr>
              <a:t>	3</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52400" marR="0" algn="just">
              <a:lnSpc>
                <a:spcPct val="150000"/>
              </a:lnSpc>
              <a:spcBef>
                <a:spcPts val="0"/>
              </a:spcBef>
              <a:spcAft>
                <a:spcPts val="500"/>
              </a:spcAft>
              <a:tabLst>
                <a:tab pos="5725160" algn="r"/>
              </a:tabLst>
            </a:pPr>
            <a:r>
              <a:rPr lang="en-GB" sz="1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6" action="ppaction://hlinkfile"/>
              </a:rPr>
              <a:t>Service Quality</a:t>
            </a:r>
            <a:r>
              <a:rPr lang="en-GB" sz="1800" u="none" strike="noStrike"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6" action="ppaction://hlinkfile"/>
              </a:rPr>
              <a:t>	3</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52400" marR="0" algn="just">
              <a:lnSpc>
                <a:spcPct val="150000"/>
              </a:lnSpc>
              <a:spcBef>
                <a:spcPts val="0"/>
              </a:spcBef>
              <a:spcAft>
                <a:spcPts val="500"/>
              </a:spcAft>
              <a:tabLst>
                <a:tab pos="5725160" algn="r"/>
              </a:tabLst>
            </a:pPr>
            <a:r>
              <a:rPr lang="en-GB" sz="1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7" action="ppaction://hlinkfile"/>
              </a:rPr>
              <a:t>Price and Perceived Value</a:t>
            </a:r>
            <a:r>
              <a:rPr lang="en-GB" sz="1800" u="none" strike="noStrike"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7" action="ppaction://hlinkfile"/>
              </a:rPr>
              <a:t>	4</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52400" marR="0" algn="just">
              <a:lnSpc>
                <a:spcPct val="150000"/>
              </a:lnSpc>
              <a:spcBef>
                <a:spcPts val="0"/>
              </a:spcBef>
              <a:spcAft>
                <a:spcPts val="500"/>
              </a:spcAft>
              <a:tabLst>
                <a:tab pos="5725160" algn="r"/>
              </a:tabLst>
            </a:pPr>
            <a:r>
              <a:rPr lang="en-GB" sz="1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8" action="ppaction://hlinkfile"/>
              </a:rPr>
              <a:t>Technology</a:t>
            </a:r>
            <a:r>
              <a:rPr lang="en-GB" sz="1800" u="none" strike="noStrike"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8" action="ppaction://hlinkfile"/>
              </a:rPr>
              <a:t>	4</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500"/>
              </a:spcAft>
              <a:tabLst>
                <a:tab pos="5725160" algn="r"/>
              </a:tabLst>
            </a:pPr>
            <a:r>
              <a:rPr lang="en-GB" sz="1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9" action="ppaction://hlinkfile"/>
              </a:rPr>
              <a:t>Practical Implications</a:t>
            </a:r>
            <a:r>
              <a:rPr lang="en-GB" sz="1800" u="none" strike="noStrike"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9" action="ppaction://hlinkfile"/>
              </a:rPr>
              <a:t>	6</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500"/>
              </a:spcAft>
              <a:tabLst>
                <a:tab pos="5725160" algn="r"/>
              </a:tabLst>
            </a:pPr>
            <a:r>
              <a:rPr lang="en-GB" sz="1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0" action="ppaction://hlinkfile"/>
              </a:rPr>
              <a:t>Conclusion</a:t>
            </a:r>
            <a:r>
              <a:rPr lang="en-GB" sz="1800" u="none" strike="noStrike"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10" action="ppaction://hlinkfile"/>
              </a:rPr>
              <a:t>	7</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500"/>
              </a:spcAft>
              <a:tabLst>
                <a:tab pos="5725160" algn="r"/>
              </a:tabLst>
            </a:pPr>
            <a:r>
              <a:rPr lang="en-GB" sz="1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1" action="ppaction://hlinkfile"/>
              </a:rPr>
              <a:t>Reference List</a:t>
            </a:r>
            <a:r>
              <a:rPr lang="en-GB" sz="1800" u="none" strike="noStrike"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11" action="ppaction://hlinkfile"/>
              </a:rPr>
              <a:t>	7</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marR="0" algn="just">
              <a:lnSpc>
                <a:spcPct val="150000"/>
              </a:lnSpc>
              <a:spcBef>
                <a:spcPts val="1200"/>
              </a:spcBef>
              <a:spcAft>
                <a:spcPts val="1200"/>
              </a:spcAft>
            </a:pPr>
            <a:br>
              <a:rPr lang="en-GB" sz="1800" dirty="0">
                <a:solidFill>
                  <a:srgbClr val="000000"/>
                </a:solidFill>
                <a:effectLst/>
                <a:latin typeface="Arial" panose="020B0604020202020204" pitchFamily="34" charset="0"/>
                <a:ea typeface="Calibri" panose="020F0502020204030204" pitchFamily="34" charset="0"/>
              </a:rPr>
            </a:b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1200"/>
              </a:spcAft>
            </a:pPr>
            <a:r>
              <a:rPr lang="en-GB" sz="1800" b="1" u="sng"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Introduction</a:t>
            </a:r>
            <a:r>
              <a:rPr lang="en-GB" sz="1800" b="1"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b="1" kern="0" dirty="0">
              <a:solidFill>
                <a:srgbClr val="31849B"/>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Hotel guest satisfaction indicates the extent to which the hotels can meet or even surpass customer expectation which has a bearing on the loyalty and competitiveness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Aurellia</a:t>
            </a:r>
            <a:r>
              <a:rPr lang="en-GB" sz="180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Hermansyah</a:t>
            </a:r>
            <a:r>
              <a:rPr lang="en-GB" sz="1800" dirty="0">
                <a:effectLst/>
                <a:latin typeface="Arial" panose="020B0604020202020204" pitchFamily="34" charset="0"/>
                <a:ea typeface="Calibri" panose="020F0502020204030204" pitchFamily="34" charset="0"/>
                <a:cs typeface="Times New Roman" panose="02020603050405020304" pitchFamily="18" charset="0"/>
              </a:rPr>
              <a:t>, 2025). Under Expectation-Confirmation Theory (ECT), the satisfaction arises when the experiences of guests match or exceed expectations. The factors that influence the experiences are cleanliness, service quality, perceived value, and technology, which together form reviews, repeat visits, and brand reputation (Ali et al., 2023).</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1200"/>
              </a:spcBef>
              <a:spcAft>
                <a:spcPts val="1200"/>
              </a:spcAft>
            </a:pPr>
            <a:r>
              <a:rPr lang="en-GB" sz="1800" b="1"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Guest Satisfaction Drivers</a:t>
            </a:r>
            <a:r>
              <a:rPr lang="en-GB" sz="1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b="1"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b="1" kern="0" dirty="0">
              <a:solidFill>
                <a:srgbClr val="31849B"/>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GB" sz="18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Cleanliness</a:t>
            </a:r>
            <a:endParaRPr lang="en-GB" sz="1800" b="1" dirty="0">
              <a:solidFill>
                <a:srgbClr val="BF8F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Cleanliness is one of the most basic factors in determining guest satisfaction which directly influences the issues of comfort, safety, and trust. The guests come with their expectations regarding the hygiene standards, and when hotels satisfy or surpass those standards, it confirms to the ECT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Singgalen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2024). The guests are especially concerned with the sanitation of rooms, bathrooms, and common spaces after the pandemic (Samer et al., 2023).</a:t>
            </a:r>
          </a:p>
          <a:p>
            <a:pPr marL="0" marR="0" algn="just">
              <a:lnSpc>
                <a:spcPct val="150000"/>
              </a:lnSpc>
              <a:spcBef>
                <a:spcPts val="1200"/>
              </a:spcBef>
              <a:spcAft>
                <a:spcPts val="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Cleanliness is also a hygiene factor, which fits the Two-Factor Theory of Herzberg: lack of it causes dissatisfaction, whereas its presence does not result in delight but rather precludes dissatisfaction. Cleanliness management is improved by means of AI-driven monitoring and the image recognition of bathrooms and open spaces (Joseph and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Ylgan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2024). Strict cleaning procedures are a guarantee of guest comfort and the creation of a base to increase satisfaction and positive ratings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Singgalen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2024).</a:t>
            </a:r>
          </a:p>
          <a:p>
            <a:pPr marL="0" marR="0" algn="just">
              <a:lnSpc>
                <a:spcPct val="150000"/>
              </a:lnSpc>
              <a:spcBef>
                <a:spcPts val="1200"/>
              </a:spcBef>
              <a:spcAft>
                <a:spcPts val="1200"/>
              </a:spcAft>
            </a:pPr>
            <a:r>
              <a:rPr lang="en-GB" sz="18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Service Quality</a:t>
            </a:r>
            <a:endParaRPr lang="en-GB" sz="1800" b="1" dirty="0">
              <a:solidFill>
                <a:srgbClr val="BF8F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quality of the services is a major source of satisfaction which includes reliability, responsiveness, empathy, assurance, and tangibles. ECT explains that guests base their evaluation of service by the contrast of expectations to reality, which are both part of ECT (Crossman, 2024). Individualised, timely, and professional service results in satisfaction and creates loyalty (Ali et al., 2023).</a:t>
            </a:r>
          </a:p>
          <a:p>
            <a:pPr marL="0" marR="0" algn="just">
              <a:lnSpc>
                <a:spcPct val="150000"/>
              </a:lnSpc>
              <a:spcBef>
                <a:spcPts val="1200"/>
              </a:spcBef>
              <a:spcAft>
                <a:spcPts val="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Equity Theory approach puts a lot of emphasis on the concept of fairness: guests compute on whether the amount of effort and cost spent on the service is warranted. The sense of fairness leads to improved satisfaction and increases emotional interest (Yusuf and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Roslan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2024). Contrarily, bad service could cancel out the good such as cleanliness or facilities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Puspitarini</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2025).</a:t>
            </a:r>
          </a:p>
          <a:p>
            <a:pPr marL="0" marR="0" algn="just">
              <a:lnSpc>
                <a:spcPct val="150000"/>
              </a:lnSpc>
              <a:spcBef>
                <a:spcPts val="1200"/>
              </a:spcBef>
              <a:spcAft>
                <a:spcPts val="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Training of staff, proactive monitoring and responsiveness to feedback by guests are ways that hotels can improve service quality. Listening and understanding is a factor that raises perceived value, returns, and generates good word-of-mouth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Aurellia</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and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Hermansyah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2025).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800"/>
              </a:spcBef>
              <a:spcAft>
                <a:spcPts val="400"/>
              </a:spcAft>
            </a:pPr>
            <a:r>
              <a:rPr lang="en-GB" sz="18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Price and Perceived Value</a:t>
            </a:r>
            <a:endParaRPr lang="en-GB" sz="1800" b="1" dirty="0">
              <a:solidFill>
                <a:srgbClr val="BF8F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Guest satisfaction centres on price and perceived value. The guests compare the price of a stay with the value of their stay, such as the quality of the rooms, the facilities, comfort, and emotional value (Ali et al., 2023). Guests who are satisfied based on the perceived value are satisfied because of the expectations as explained by ECT.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This correlation is supported by the Equity Theory: when guests evaluate the fairness of the exchange, it is better to receive high-quality service at a fair price, and a lack of congruency creates discontent (Jia et al., 2024). Perceived value is also increased by transparent pricing, discounts, loyalty programmes and promotional offers. Perceived value also plays a significant role in booking and returning to competitors such as Airbnb in the competitive markets (Cruz, 2025).</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Hotels are supposed to be strategic in prices and value delivery. Physical benefits, like improvement of rooms and facilities, along with emotional satisfaction, including comfort and fun, will add up to a general feeling of value, making the satisfaction and loyalty increase (</a:t>
            </a: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Singgalen</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2024).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GB" sz="18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Technology</a:t>
            </a:r>
            <a:endParaRPr lang="en-GB" sz="1800" b="1" dirty="0">
              <a:solidFill>
                <a:srgbClr val="BF8F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Technology is now a critical element that affects the guest satisfaction, as the use of technology depends on the Technology Acceptance Model (TAM). The model underlines that the perceived usefulness and the ease of use define the willingness of the guests to use digital solutions (Joseph and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Ylgan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2024). Technology is currently being used by hotels to allow them to make online reservations, cheque-in by mobile, access rooms without keys and control the rooms. The digital concierges are AI-driven to customise the experience to individual preferences and offer useful suggestions (Dai et al., 2025). These devices will increase convenience, efficiency, and comfort, which will have a beneficial effect on the satisfaction.</a:t>
            </a:r>
          </a:p>
          <a:p>
            <a:pPr marL="0" marR="0" algn="just">
              <a:lnSpc>
                <a:spcPct val="150000"/>
              </a:lnSpc>
              <a:spcBef>
                <a:spcPts val="12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But TAM also emphasises the point that technology should be used in addition to human interaction. Although automation makes work more efficient, too much dependence on technology may limit the emotional appeal. Hotels that introduce technology without destroying personal service are more satisfied because data analytics and sentiment mining can be used to determine the needs of guests and optimise the services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Kamotho</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2024; Joseph and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Ylgan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2024).</a:t>
            </a:r>
          </a:p>
          <a:p>
            <a:pPr marL="0" marR="0" algn="just">
              <a:lnSpc>
                <a:spcPct val="150000"/>
              </a:lnSpc>
              <a:spcBef>
                <a:spcPts val="12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digitalization of the hospitality industry has been precipitated by the growing rate of technological innovation in any industry. Early in 2021, the hoteliers were surveyed in Asia, Europe and North America on the aspects they wished to roll out later that year in the guest journey digitization. Most of the respondent’s 70 percent said they were seeking to digitise hotel information to their guests. In the meantime, 57 percent of the respondents said that they were seeking to digitalize cheque-in/cheque out procedure.</a:t>
            </a:r>
          </a:p>
          <a:p>
            <a:pPr marL="0" marR="0" algn="ctr">
              <a:lnSpc>
                <a:spcPct val="150000"/>
              </a:lnSpc>
              <a:spcBef>
                <a:spcPts val="0"/>
              </a:spcBef>
              <a:spcAft>
                <a:spcPts val="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Figure 01: Guest experiences hotels want to digitalize worldwide 2021</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Source: (Statista Research Department, 2025)</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1200"/>
              </a:spcBef>
              <a:spcAft>
                <a:spcPts val="1200"/>
              </a:spcAft>
            </a:pPr>
            <a:r>
              <a:rPr lang="en-GB" sz="1800" b="1"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Practical Implications</a:t>
            </a:r>
            <a:r>
              <a:rPr lang="en-GB" sz="1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b="1"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b="1" kern="0" dirty="0">
              <a:solidFill>
                <a:srgbClr val="31849B"/>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According to ECT, hotels must maintain high levels of cleanliness, invest in quality service delivering experiences that meet or even surpass expectations to maximise guest satisfaction (Ali et al., 2023). Transparency in pricing, reward programmes and additional services reinforce perceived value and fairness which is consistent with Equity Theory.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1200"/>
              </a:spcBef>
              <a:spcAft>
                <a:spcPts val="0"/>
              </a:spcAft>
            </a:pPr>
            <a:r>
              <a:rPr lang="en-GB" sz="1800" b="1" dirty="0">
                <a:effectLst/>
                <a:latin typeface="Arial" panose="020B0604020202020204" pitchFamily="34" charset="0"/>
                <a:ea typeface="Calibri" panose="020F0502020204030204" pitchFamily="34" charset="0"/>
                <a:cs typeface="Arial" panose="020B0604020202020204" pitchFamily="34" charset="0"/>
              </a:rPr>
              <a:t>Figure 02:</a:t>
            </a:r>
            <a:r>
              <a:rPr lang="en-GB" sz="1800" b="1" dirty="0">
                <a:effectLst/>
                <a:latin typeface="Arial" panose="020B0604020202020204" pitchFamily="34" charset="0"/>
                <a:ea typeface="Times New Roman" panose="02020603050405020304" pitchFamily="18" charset="0"/>
                <a:cs typeface="Arial" panose="020B0604020202020204" pitchFamily="34" charset="0"/>
              </a:rPr>
              <a:t> </a:t>
            </a:r>
            <a:r>
              <a:rPr lang="en-GB" sz="1800" b="1" dirty="0">
                <a:effectLst/>
                <a:latin typeface="Arial" panose="020B0604020202020204" pitchFamily="34" charset="0"/>
                <a:ea typeface="Calibri" panose="020F0502020204030204" pitchFamily="34" charset="0"/>
                <a:cs typeface="Arial" panose="020B0604020202020204" pitchFamily="34" charset="0"/>
              </a:rPr>
              <a:t>Equity Theory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800" b="1" dirty="0">
                <a:effectLst/>
                <a:latin typeface="Arial" panose="020B0604020202020204" pitchFamily="34" charset="0"/>
                <a:ea typeface="Calibri" panose="020F0502020204030204" pitchFamily="34" charset="0"/>
                <a:cs typeface="Arial" panose="020B0604020202020204" pitchFamily="34" charset="0"/>
              </a:rPr>
              <a:t>Source: </a:t>
            </a:r>
            <a:r>
              <a:rPr lang="en-GB" sz="1800" b="1" dirty="0">
                <a:effectLst/>
                <a:latin typeface="Arial" panose="020B0604020202020204" pitchFamily="34" charset="0"/>
                <a:ea typeface="Times New Roman" panose="02020603050405020304" pitchFamily="18" charset="0"/>
                <a:cs typeface="Arial" panose="020B0604020202020204" pitchFamily="34" charset="0"/>
              </a:rPr>
              <a:t>(Kurt, 2023)</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technology must be accessible and actually more convenient, in line with TAM, and must supplement personal service, to retain emotional bond (Joseph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Ylgan</a:t>
            </a:r>
            <a:r>
              <a:rPr lang="en-GB" sz="1800" dirty="0">
                <a:effectLst/>
                <a:latin typeface="Arial" panose="020B0604020202020204" pitchFamily="34" charset="0"/>
                <a:ea typeface="Calibri" panose="020F0502020204030204" pitchFamily="34" charset="0"/>
                <a:cs typeface="Times New Roman" panose="02020603050405020304" pitchFamily="18" charset="0"/>
              </a:rPr>
              <a:t>, 2024). Hotels will have to keep tracking online customer responses and performance indicators to modify the services. Such a combined solution leads to repeat visits, favourable feedback, and brand loyalty, which help to be competitive in a highly dynamic hospitality sector in the long term (Castanha et al., 2023).</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1200"/>
              </a:spcBef>
              <a:spcAft>
                <a:spcPts val="1200"/>
              </a:spcAft>
            </a:pPr>
            <a:r>
              <a:rPr lang="en-GB" sz="1800" b="1"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Conclusion</a:t>
            </a:r>
            <a:r>
              <a:rPr lang="en-GB" sz="1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b="1" kern="0" dirty="0">
              <a:solidFill>
                <a:srgbClr val="31849B"/>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Guest satisfaction is based on cleanliness, quality of service delivered, perceived value and technology where experiences are interpreted using ECT, Equity Theory as well as TAM. By focusing on these drivers in a holistic manner, hotels can achieve all objectives and guarantee loyalty, competitive edge, and satisfaction, thus surviving in the constantly evolving, experience-focused hospitality market.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1200"/>
              </a:spcAft>
            </a:pPr>
            <a:r>
              <a:rPr lang="en-GB" sz="1800" b="1"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Reference List</a:t>
            </a:r>
            <a:endParaRPr lang="en-GB" sz="1800" b="1" kern="0" dirty="0">
              <a:solidFill>
                <a:srgbClr val="31849B"/>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Ali, U.,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Arasli</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H.,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Arasli</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F.,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Saydam</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M.B.,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Capkiner</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E., Aksoy, E. and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Atai</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G. (2023). Determinants and Impacts of Quality Attributes on Guest Perceptions in Norwegian Green Hotels.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Sustainability</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15(6), p.5512.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doi:https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://doi.org/10.3390/su15065512.</a:t>
            </a:r>
          </a:p>
          <a:p>
            <a:pPr marL="0" marR="0" algn="just">
              <a:lnSpc>
                <a:spcPct val="150000"/>
              </a:lnSpc>
              <a:spcBef>
                <a:spcPts val="0"/>
              </a:spcBef>
              <a:spcAft>
                <a:spcPts val="1200"/>
              </a:spcAft>
            </a:pP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Aurellia</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M. and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Hermansyah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(2025). Influence of Hotel Facilities and Service Quality on Guest Satisfaction at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Fave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Hotel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Olo</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Padang.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Journal of Multidimensional Management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2(1), pp.73–77.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doi:https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://doi.org/10.63076/jomm.v2i1.20.</a:t>
            </a:r>
          </a:p>
          <a:p>
            <a:pPr marL="0" marR="0" algn="just">
              <a:lnSpc>
                <a:spcPct val="150000"/>
              </a:lnSpc>
              <a:spcBef>
                <a:spcPts val="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Castanha, J., Pillai, S.K.B. and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Sankaranarayanan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K.G. (2023). Customer satisfaction towards hotel services: a systematic review and research agenda.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Anais </a:t>
            </a:r>
            <a:r>
              <a:rPr lang="en-GB" sz="1800" i="1" dirty="0" err="1">
                <a:effectLst/>
                <a:latin typeface="Arial" panose="020B0604020202020204" pitchFamily="34" charset="0"/>
                <a:ea typeface="Times New Roman" panose="02020603050405020304" pitchFamily="18" charset="0"/>
                <a:cs typeface="Times New Roman" panose="02020603050405020304" pitchFamily="18" charset="0"/>
              </a:rPr>
              <a:t>Brasileiros</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 de </a:t>
            </a:r>
            <a:r>
              <a:rPr lang="en-GB" sz="1800" i="1" dirty="0" err="1">
                <a:effectLst/>
                <a:latin typeface="Arial" panose="020B0604020202020204" pitchFamily="34" charset="0"/>
                <a:ea typeface="Times New Roman" panose="02020603050405020304" pitchFamily="18" charset="0"/>
                <a:cs typeface="Times New Roman" panose="02020603050405020304" pitchFamily="18" charset="0"/>
              </a:rPr>
              <a:t>Estudos</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err="1">
                <a:effectLst/>
                <a:latin typeface="Arial" panose="020B0604020202020204" pitchFamily="34" charset="0"/>
                <a:ea typeface="Times New Roman" panose="02020603050405020304" pitchFamily="18" charset="0"/>
                <a:cs typeface="Times New Roman" panose="02020603050405020304" pitchFamily="18" charset="0"/>
              </a:rPr>
              <a:t>Turísticos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[online] 13(Regular Issue).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doi:https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://doi.org/10.5281/zenodo.10372937.</a:t>
            </a:r>
          </a:p>
          <a:p>
            <a:pPr marL="0" marR="0" algn="just">
              <a:lnSpc>
                <a:spcPct val="150000"/>
              </a:lnSpc>
              <a:spcBef>
                <a:spcPts val="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Crossman, S. (2024). Impact of Service Quality on Customer Satisfaction in Boutique Hotels.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Journal of Hospitality and Tourism</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4(3), pp.1–9.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doi:https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://doi.org/10.47672/jht.2385.</a:t>
            </a:r>
          </a:p>
          <a:p>
            <a:pPr marL="0" marR="0" algn="just">
              <a:lnSpc>
                <a:spcPct val="150000"/>
              </a:lnSpc>
              <a:spcBef>
                <a:spcPts val="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Cruz, J.-L. (2025). Guests Satisfaction and Loyalty for Hotels in the City of San Fernando, Pampanga, Philippines.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Journal on Science and Technology (IJSAT) IJSAT25025862</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[online] 16(2). Available at: https://www.ijsat.org/papers/2025/2/5862.pdf?utm_ [Accessed 20 Mar. 2026].</a:t>
            </a:r>
          </a:p>
          <a:p>
            <a:pPr marL="0" marR="0" algn="just">
              <a:lnSpc>
                <a:spcPct val="150000"/>
              </a:lnSpc>
              <a:spcBef>
                <a:spcPts val="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Dai, A., Zhang, J., Pai, C.K. and Lee, T.J. (2025). The impact of the perception of smart hotel attributes and perceptions of service innovation on tourist happiness and brand loyalty.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Journal of Hospitality Management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[online] 127, p.104107.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doi:https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://doi.org/10.1016/j.ijhm.2025.104107.</a:t>
            </a:r>
          </a:p>
          <a:p>
            <a:pPr marL="0" marR="0" algn="just">
              <a:lnSpc>
                <a:spcPct val="150000"/>
              </a:lnSpc>
              <a:spcBef>
                <a:spcPts val="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Jia, Y., Garg, A. and Shi, P. (2024). Research on Factors Influencing Hotel Consumers’ Health: A Systematic Review and Ways Forward.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Sustainability</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[online] 16(5), p.2099.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doi:https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://doi.org/10.3390/su16052099.</a:t>
            </a:r>
          </a:p>
          <a:p>
            <a:pPr marL="0" marR="0" algn="just">
              <a:lnSpc>
                <a:spcPct val="150000"/>
              </a:lnSpc>
              <a:spcBef>
                <a:spcPts val="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Joseph, R. and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Ylgan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A.D. (2024). The Mediating Role of Technology During the Covid-19 Pandemic on Guest Convenience and Service Quality of Hotels.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Journal of Academic Research in Business and Social Sciences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14(3), pp.841–860.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doi:https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://doi.org/10.6007/</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ijarbss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/v14-i3/20933.</a:t>
            </a:r>
          </a:p>
          <a:p>
            <a:pPr marL="0" marR="0" algn="just">
              <a:lnSpc>
                <a:spcPct val="150000"/>
              </a:lnSpc>
              <a:spcBef>
                <a:spcPts val="0"/>
              </a:spcBef>
              <a:spcAft>
                <a:spcPts val="1200"/>
              </a:spcAft>
            </a:pP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Kamotho</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J. (2024). Influence of Hotel Design on Guest Experience and Satisfaction in Kenya.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Journal of Hospitality and Tourism</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4(2), pp.23–33.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doi:https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://doi.org/10.47672/jht.2384.</a:t>
            </a:r>
          </a:p>
          <a:p>
            <a:pPr marL="0" marR="0">
              <a:lnSpc>
                <a:spcPct val="150000"/>
              </a:lnSpc>
              <a:spcBef>
                <a:spcPts val="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Kurt, S.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Equity Theory: Definition, Origins, Components and Examples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[online] Education Library. Available at: https://educationlibrary.org/equity-theory-definition-origins-components-and-examples/ [Accessed 20 Mar. 2026].</a:t>
            </a:r>
          </a:p>
          <a:p>
            <a:pPr marL="0" marR="0" algn="just">
              <a:lnSpc>
                <a:spcPct val="150000"/>
              </a:lnSpc>
              <a:spcBef>
                <a:spcPts val="0"/>
              </a:spcBef>
              <a:spcAft>
                <a:spcPts val="1200"/>
              </a:spcAft>
            </a:pP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Puspitarini</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 (2025). The Impact of Service Quality on Guest Satisfaction.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Journal of Business and Economics Research (JBE)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[online] 6(1), pp.130–140.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doi:https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://doi.org/10.47065/jbe.v6i1.6799.</a:t>
            </a:r>
          </a:p>
          <a:p>
            <a:pPr marL="0" marR="0" algn="just">
              <a:lnSpc>
                <a:spcPct val="150000"/>
              </a:lnSpc>
              <a:spcBef>
                <a:spcPts val="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Samer, M., Mohammed, F., Al-</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Kumaim</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N.H., Hassan, S.H., Shabbir, M.S. and Al–</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shami</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S.A. (2023). New demands by hotel customers post COVID-19 era.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Foresight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27(1).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doi:https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://doi.org/10.1108/fs-05-2023-0082.</a:t>
            </a:r>
          </a:p>
          <a:p>
            <a:pPr marL="0" marR="0" algn="just">
              <a:lnSpc>
                <a:spcPct val="150000"/>
              </a:lnSpc>
              <a:spcBef>
                <a:spcPts val="0"/>
              </a:spcBef>
              <a:spcAft>
                <a:spcPts val="1200"/>
              </a:spcAft>
            </a:pP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Singgalen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Y.A. (2024). Hotel Customer Satisfaction: A Comprehensive Analysis of Perceived Cleanliness, Location, Service, and Value.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Journal of Business and Economics Research (JBE)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[online] 5(3), pp.352–369.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doi:https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://doi.org/10.47065/jbe.v5i3.6016.</a:t>
            </a:r>
          </a:p>
          <a:p>
            <a:pPr marL="0" marR="0">
              <a:lnSpc>
                <a:spcPct val="150000"/>
              </a:lnSpc>
              <a:spcBef>
                <a:spcPts val="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Statista Research Department (2025).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Key aspects of the guest experience hoteliers want to digitalize worldwide 2021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[online] Statista. Available at: https://www.statista.com/statistics/1250380/guest-experiences-hoteliers-want-to-digitalize-worldwide/?srsltid=AfmBOorAnSFnx31cmQ1nuer1RdF-vdz573knmmk_bygJxw_JzTelewqu [Accessed 20 Mar. 2026].</a:t>
            </a:r>
          </a:p>
          <a:p>
            <a:pPr marL="0" marR="0" algn="just">
              <a:lnSpc>
                <a:spcPct val="150000"/>
              </a:lnSpc>
              <a:spcBef>
                <a:spcPts val="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Yusuf, H. and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Roslan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A.H. (2024). Service Quality, Corporate Image, and Customer Trust: Revealing Interconnected Dynamics among Hotel Customers.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Journal of Community Service and Society Empowerment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2(03), pp.365–373.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doi:https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://doi.org/10.59653/jcsse.v2i03.1092.</a:t>
            </a:r>
          </a:p>
          <a:p>
            <a:pPr marL="0" marR="0" algn="just">
              <a:lnSpc>
                <a:spcPct val="150000"/>
              </a:lnSpc>
              <a:spcBef>
                <a:spcPts val="120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100" name="Slide Number Placeholder 3">
            <a:extLst>
              <a:ext uri="{FF2B5EF4-FFF2-40B4-BE49-F238E27FC236}">
                <a16:creationId xmlns:a16="http://schemas.microsoft.com/office/drawing/2014/main" id="{ED248555-0BD2-47DF-A90B-1B2B31FCA4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EA59AD23-5541-4C45-BE1D-91E918C7BFBC}" type="slidenum">
              <a:rPr lang="en-US" altLang="en-US"/>
              <a:pPr>
                <a:spcBef>
                  <a:spcPct val="0"/>
                </a:spcBef>
              </a:pPr>
              <a:t>1</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94209"/>
            <a:ext cx="12801600" cy="2606993"/>
          </a:xfrm>
          <a:prstGeom prst="rect">
            <a:avLst/>
          </a:prstGeom>
        </p:spPr>
      </p:pic>
      <p:sp>
        <p:nvSpPr>
          <p:cNvPr id="2" name="Title 1"/>
          <p:cNvSpPr>
            <a:spLocks noGrp="1"/>
          </p:cNvSpPr>
          <p:nvPr>
            <p:ph type="ctrTitle"/>
          </p:nvPr>
        </p:nvSpPr>
        <p:spPr>
          <a:xfrm>
            <a:off x="1280160" y="2524767"/>
            <a:ext cx="10241280" cy="2555134"/>
          </a:xfrm>
        </p:spPr>
        <p:txBody>
          <a:bodyPr anchor="b">
            <a:normAutofit/>
          </a:bodyPr>
          <a:lstStyle>
            <a:lvl1pPr algn="l">
              <a:defRPr sz="8400"/>
            </a:lvl1pPr>
          </a:lstStyle>
          <a:p>
            <a:r>
              <a:rPr lang="en-US"/>
              <a:t>Click to edit Master title style</a:t>
            </a:r>
            <a:endParaRPr lang="en-US" dirty="0"/>
          </a:p>
        </p:txBody>
      </p:sp>
      <p:sp>
        <p:nvSpPr>
          <p:cNvPr id="3" name="Subtitle 2"/>
          <p:cNvSpPr>
            <a:spLocks noGrp="1"/>
          </p:cNvSpPr>
          <p:nvPr>
            <p:ph type="subTitle" idx="1"/>
          </p:nvPr>
        </p:nvSpPr>
        <p:spPr>
          <a:xfrm>
            <a:off x="1280160" y="5085081"/>
            <a:ext cx="10241280" cy="960120"/>
          </a:xfrm>
        </p:spPr>
        <p:txBody>
          <a:bodyPr>
            <a:normAutofit/>
          </a:bodyPr>
          <a:lstStyle>
            <a:lvl1pPr marL="0" indent="0" algn="l">
              <a:buNone/>
              <a:defRPr sz="280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a:xfrm>
            <a:off x="8305040" y="6053386"/>
            <a:ext cx="3216401" cy="511175"/>
          </a:xfrm>
        </p:spPr>
        <p:txBody>
          <a:bodyPr/>
          <a:lstStyle/>
          <a:p>
            <a:pPr>
              <a:defRPr/>
            </a:pPr>
            <a:endParaRPr lang="en-US"/>
          </a:p>
        </p:txBody>
      </p:sp>
      <p:sp>
        <p:nvSpPr>
          <p:cNvPr id="5" name="Footer Placeholder 4"/>
          <p:cNvSpPr>
            <a:spLocks noGrp="1"/>
          </p:cNvSpPr>
          <p:nvPr>
            <p:ph type="ftr" sz="quarter" idx="11"/>
          </p:nvPr>
        </p:nvSpPr>
        <p:spPr>
          <a:xfrm>
            <a:off x="1280160" y="6053387"/>
            <a:ext cx="6832854" cy="511175"/>
          </a:xfrm>
        </p:spPr>
        <p:txBody>
          <a:bodyPr/>
          <a:lstStyle/>
          <a:p>
            <a:pPr>
              <a:defRPr/>
            </a:pPr>
            <a:endParaRPr lang="en-US"/>
          </a:p>
        </p:txBody>
      </p:sp>
      <p:sp>
        <p:nvSpPr>
          <p:cNvPr id="6" name="Slide Number Placeholder 5"/>
          <p:cNvSpPr>
            <a:spLocks noGrp="1"/>
          </p:cNvSpPr>
          <p:nvPr>
            <p:ph type="sldNum" sz="quarter" idx="12"/>
          </p:nvPr>
        </p:nvSpPr>
        <p:spPr>
          <a:xfrm>
            <a:off x="8481060" y="2003217"/>
            <a:ext cx="3040380" cy="511175"/>
          </a:xfrm>
        </p:spPr>
        <p:txBody>
          <a:bodyPr/>
          <a:lstStyle/>
          <a:p>
            <a:pPr>
              <a:defRPr/>
            </a:pPr>
            <a:fld id="{AAA72E36-9215-41CE-85DA-312040A0DC70}" type="slidenum">
              <a:rPr lang="en-US" altLang="en-US" smtClean="0"/>
              <a:pPr>
                <a:defRPr/>
              </a:pPr>
              <a:t>‹#›</a:t>
            </a:fld>
            <a:endParaRPr lang="en-US" altLang="en-US"/>
          </a:p>
        </p:txBody>
      </p:sp>
    </p:spTree>
    <p:extLst>
      <p:ext uri="{BB962C8B-B14F-4D97-AF65-F5344CB8AC3E}">
        <p14:creationId xmlns:p14="http://schemas.microsoft.com/office/powerpoint/2010/main" val="1419880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54D1208-5F4C-46C3-A123-D6178802BF50}" type="slidenum">
              <a:rPr lang="en-US" altLang="en-US" smtClean="0"/>
              <a:pPr>
                <a:defRPr/>
              </a:pPr>
              <a:t>‹#›</a:t>
            </a:fld>
            <a:endParaRPr lang="en-US" altLang="en-US"/>
          </a:p>
        </p:txBody>
      </p:sp>
    </p:spTree>
    <p:extLst>
      <p:ext uri="{BB962C8B-B14F-4D97-AF65-F5344CB8AC3E}">
        <p14:creationId xmlns:p14="http://schemas.microsoft.com/office/powerpoint/2010/main" val="2729436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94209"/>
            <a:ext cx="12801600" cy="2606993"/>
          </a:xfrm>
          <a:prstGeom prst="rect">
            <a:avLst/>
          </a:prstGeom>
        </p:spPr>
      </p:pic>
      <p:sp>
        <p:nvSpPr>
          <p:cNvPr id="2" name="Title 1"/>
          <p:cNvSpPr>
            <a:spLocks noGrp="1"/>
          </p:cNvSpPr>
          <p:nvPr>
            <p:ph type="title"/>
          </p:nvPr>
        </p:nvSpPr>
        <p:spPr>
          <a:xfrm>
            <a:off x="832104" y="1054950"/>
            <a:ext cx="11137392" cy="3922709"/>
          </a:xfrm>
        </p:spPr>
        <p:txBody>
          <a:bodyPr anchor="b">
            <a:normAutofit/>
          </a:bodyPr>
          <a:lstStyle>
            <a:lvl1pPr algn="r">
              <a:defRPr sz="5600"/>
            </a:lvl1pPr>
          </a:lstStyle>
          <a:p>
            <a:r>
              <a:rPr lang="en-US"/>
              <a:t>Click to edit Master title style</a:t>
            </a:r>
            <a:endParaRPr lang="en-US" dirty="0"/>
          </a:p>
        </p:txBody>
      </p:sp>
      <p:sp>
        <p:nvSpPr>
          <p:cNvPr id="3" name="Text Placeholder 2"/>
          <p:cNvSpPr>
            <a:spLocks noGrp="1"/>
          </p:cNvSpPr>
          <p:nvPr>
            <p:ph type="body" idx="1"/>
          </p:nvPr>
        </p:nvSpPr>
        <p:spPr>
          <a:xfrm>
            <a:off x="832106" y="5098416"/>
            <a:ext cx="11137393" cy="1895788"/>
          </a:xfrm>
        </p:spPr>
        <p:txBody>
          <a:bodyPr>
            <a:normAutofit/>
          </a:bodyPr>
          <a:lstStyle>
            <a:lvl1pPr marL="0" indent="0" algn="r">
              <a:buNone/>
              <a:defRPr sz="3080">
                <a:solidFill>
                  <a:schemeClr val="tx1">
                    <a:tint val="75000"/>
                  </a:schemeClr>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787046" y="533402"/>
            <a:ext cx="3056382" cy="511175"/>
          </a:xfrm>
        </p:spPr>
        <p:txBody>
          <a:bodyPr/>
          <a:lstStyle>
            <a:lvl1pPr algn="r">
              <a:defRPr/>
            </a:lvl1pPr>
          </a:lstStyle>
          <a:p>
            <a:pPr>
              <a:defRPr/>
            </a:pPr>
            <a:endParaRPr lang="en-US"/>
          </a:p>
        </p:txBody>
      </p:sp>
      <p:sp>
        <p:nvSpPr>
          <p:cNvPr id="5" name="Footer Placeholder 4"/>
          <p:cNvSpPr>
            <a:spLocks noGrp="1"/>
          </p:cNvSpPr>
          <p:nvPr>
            <p:ph type="ftr" sz="quarter" idx="11"/>
          </p:nvPr>
        </p:nvSpPr>
        <p:spPr>
          <a:xfrm>
            <a:off x="832104" y="533402"/>
            <a:ext cx="6762918" cy="511175"/>
          </a:xfrm>
        </p:spPr>
        <p:txBody>
          <a:bodyPr/>
          <a:lstStyle/>
          <a:p>
            <a:pPr>
              <a:defRPr/>
            </a:pPr>
            <a:endParaRPr lang="en-US"/>
          </a:p>
        </p:txBody>
      </p:sp>
      <p:sp>
        <p:nvSpPr>
          <p:cNvPr id="6" name="Slide Number Placeholder 5"/>
          <p:cNvSpPr>
            <a:spLocks noGrp="1"/>
          </p:cNvSpPr>
          <p:nvPr>
            <p:ph type="sldNum" sz="quarter" idx="12"/>
          </p:nvPr>
        </p:nvSpPr>
        <p:spPr>
          <a:xfrm>
            <a:off x="11035454" y="533402"/>
            <a:ext cx="934042" cy="511175"/>
          </a:xfrm>
        </p:spPr>
        <p:txBody>
          <a:bodyPr/>
          <a:lstStyle/>
          <a:p>
            <a:pPr>
              <a:defRPr/>
            </a:pPr>
            <a:fld id="{4D85FE1F-4DDE-48B1-8D81-514C93A5969E}" type="slidenum">
              <a:rPr lang="en-US" altLang="en-US" smtClean="0"/>
              <a:pPr>
                <a:defRPr/>
              </a:pPr>
              <a:t>‹#›</a:t>
            </a:fld>
            <a:endParaRPr lang="en-US" altLang="en-US"/>
          </a:p>
        </p:txBody>
      </p:sp>
    </p:spTree>
    <p:extLst>
      <p:ext uri="{BB962C8B-B14F-4D97-AF65-F5344CB8AC3E}">
        <p14:creationId xmlns:p14="http://schemas.microsoft.com/office/powerpoint/2010/main" val="725597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2106" y="3072384"/>
            <a:ext cx="5474811" cy="5696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98940" y="3072384"/>
            <a:ext cx="5470556" cy="5696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54C510B-655E-4918-BAB1-2B9E886C4420}" type="slidenum">
              <a:rPr lang="en-US" altLang="en-US" smtClean="0"/>
              <a:pPr>
                <a:defRPr/>
              </a:pPr>
              <a:t>‹#›</a:t>
            </a:fld>
            <a:endParaRPr lang="en-US" altLang="en-US"/>
          </a:p>
        </p:txBody>
      </p:sp>
    </p:spTree>
    <p:extLst>
      <p:ext uri="{BB962C8B-B14F-4D97-AF65-F5344CB8AC3E}">
        <p14:creationId xmlns:p14="http://schemas.microsoft.com/office/powerpoint/2010/main" val="3944110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40380" y="1066800"/>
            <a:ext cx="8929116" cy="181356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9791" y="3057325"/>
            <a:ext cx="5157123" cy="1153477"/>
          </a:xfrm>
        </p:spPr>
        <p:txBody>
          <a:bodyPr anchor="b">
            <a:normAutofit/>
          </a:bodyPr>
          <a:lstStyle>
            <a:lvl1pPr marL="0" indent="0">
              <a:buNone/>
              <a:defRPr sz="392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32103" y="4385735"/>
            <a:ext cx="5474811" cy="4383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16626" y="3057325"/>
            <a:ext cx="5152869" cy="1153477"/>
          </a:xfrm>
        </p:spPr>
        <p:txBody>
          <a:bodyPr anchor="b">
            <a:normAutofit/>
          </a:bodyPr>
          <a:lstStyle>
            <a:lvl1pPr marL="0" indent="0">
              <a:buNone/>
              <a:defRPr sz="392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98938" y="4385735"/>
            <a:ext cx="5470557" cy="4383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C5B0CDFB-3550-47DC-9677-73DB8AF0F383}" type="slidenum">
              <a:rPr lang="en-US" altLang="en-US" smtClean="0"/>
              <a:pPr>
                <a:defRPr/>
              </a:pPr>
              <a:t>‹#›</a:t>
            </a:fld>
            <a:endParaRPr lang="en-US" altLang="en-US"/>
          </a:p>
        </p:txBody>
      </p:sp>
    </p:spTree>
    <p:extLst>
      <p:ext uri="{BB962C8B-B14F-4D97-AF65-F5344CB8AC3E}">
        <p14:creationId xmlns:p14="http://schemas.microsoft.com/office/powerpoint/2010/main" val="1452872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CACDF892-0838-48F5-95DB-4835DD296DFF}" type="slidenum">
              <a:rPr lang="en-US" altLang="en-US" smtClean="0"/>
              <a:pPr>
                <a:defRPr/>
              </a:pPr>
              <a:t>‹#›</a:t>
            </a:fld>
            <a:endParaRPr lang="en-US" altLang="en-US"/>
          </a:p>
        </p:txBody>
      </p:sp>
    </p:spTree>
    <p:extLst>
      <p:ext uri="{BB962C8B-B14F-4D97-AF65-F5344CB8AC3E}">
        <p14:creationId xmlns:p14="http://schemas.microsoft.com/office/powerpoint/2010/main" val="3816097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D7D33CDA-3D9D-45CA-89BB-1AC57179B28D}" type="slidenum">
              <a:rPr lang="en-US" altLang="en-US" smtClean="0"/>
              <a:pPr>
                <a:defRPr/>
              </a:pPr>
              <a:t>‹#›</a:t>
            </a:fld>
            <a:endParaRPr lang="en-US" altLang="en-US"/>
          </a:p>
        </p:txBody>
      </p:sp>
    </p:spTree>
    <p:extLst>
      <p:ext uri="{BB962C8B-B14F-4D97-AF65-F5344CB8AC3E}">
        <p14:creationId xmlns:p14="http://schemas.microsoft.com/office/powerpoint/2010/main" val="1905507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2104" y="2133600"/>
            <a:ext cx="4320540" cy="2240280"/>
          </a:xfrm>
        </p:spPr>
        <p:txBody>
          <a:bodyPr anchor="b"/>
          <a:lstStyle>
            <a:lvl1pPr algn="l">
              <a:defRPr sz="4480"/>
            </a:lvl1pPr>
          </a:lstStyle>
          <a:p>
            <a:r>
              <a:rPr lang="en-US"/>
              <a:t>Click to edit Master title style</a:t>
            </a:r>
            <a:endParaRPr lang="en-US" dirty="0"/>
          </a:p>
        </p:txBody>
      </p:sp>
      <p:sp>
        <p:nvSpPr>
          <p:cNvPr id="3" name="Content Placeholder 2"/>
          <p:cNvSpPr>
            <a:spLocks noGrp="1"/>
          </p:cNvSpPr>
          <p:nvPr>
            <p:ph idx="1"/>
          </p:nvPr>
        </p:nvSpPr>
        <p:spPr>
          <a:xfrm>
            <a:off x="5440680" y="1045464"/>
            <a:ext cx="6528816" cy="772363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2104" y="4373880"/>
            <a:ext cx="4320540" cy="4395216"/>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E674B851-A2B2-4BF6-AFCC-36DDD1E11A71}" type="slidenum">
              <a:rPr lang="en-US" altLang="en-US" smtClean="0"/>
              <a:pPr>
                <a:defRPr/>
              </a:pPr>
              <a:t>‹#›</a:t>
            </a:fld>
            <a:endParaRPr lang="en-US" altLang="en-US"/>
          </a:p>
        </p:txBody>
      </p:sp>
    </p:spTree>
    <p:extLst>
      <p:ext uri="{BB962C8B-B14F-4D97-AF65-F5344CB8AC3E}">
        <p14:creationId xmlns:p14="http://schemas.microsoft.com/office/powerpoint/2010/main" val="2493968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2104" y="2133600"/>
            <a:ext cx="5706022" cy="2240280"/>
          </a:xfrm>
        </p:spPr>
        <p:txBody>
          <a:bodyPr anchor="b"/>
          <a:lstStyle>
            <a:lvl1pPr algn="l">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28534" y="1051741"/>
            <a:ext cx="5143928" cy="7717357"/>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32104" y="4373880"/>
            <a:ext cx="5706022" cy="4395216"/>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D9820179-56E3-4C19-80B7-A499C708AC0F}" type="slidenum">
              <a:rPr lang="en-US" altLang="en-US" smtClean="0"/>
              <a:pPr>
                <a:defRPr/>
              </a:pPr>
              <a:t>‹#›</a:t>
            </a:fld>
            <a:endParaRPr lang="en-US" altLang="en-US"/>
          </a:p>
        </p:txBody>
      </p:sp>
    </p:spTree>
    <p:extLst>
      <p:ext uri="{BB962C8B-B14F-4D97-AF65-F5344CB8AC3E}">
        <p14:creationId xmlns:p14="http://schemas.microsoft.com/office/powerpoint/2010/main" val="1966193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2097" y="6576307"/>
            <a:ext cx="11139075" cy="1147097"/>
          </a:xfrm>
        </p:spPr>
        <p:txBody>
          <a:bodyPr anchor="b"/>
          <a:lstStyle>
            <a:lvl1pPr algn="l">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2098" y="1367851"/>
            <a:ext cx="11130364" cy="4769761"/>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32104" y="7723402"/>
            <a:ext cx="11137392" cy="1045694"/>
          </a:xfrm>
        </p:spPr>
        <p:txBody>
          <a:bodyPr/>
          <a:lstStyle>
            <a:lvl1pPr marL="0" indent="0" algn="l">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3834339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94209"/>
            <a:ext cx="12801600" cy="2606993"/>
          </a:xfrm>
          <a:prstGeom prst="rect">
            <a:avLst/>
          </a:prstGeom>
        </p:spPr>
      </p:pic>
      <p:sp>
        <p:nvSpPr>
          <p:cNvPr id="2" name="Title 1"/>
          <p:cNvSpPr>
            <a:spLocks noGrp="1"/>
          </p:cNvSpPr>
          <p:nvPr>
            <p:ph type="title"/>
          </p:nvPr>
        </p:nvSpPr>
        <p:spPr>
          <a:xfrm>
            <a:off x="832104" y="1054947"/>
            <a:ext cx="11137392" cy="3923454"/>
          </a:xfrm>
        </p:spPr>
        <p:txBody>
          <a:bodyPr anchor="ctr"/>
          <a:lstStyle>
            <a:lvl1pPr algn="l">
              <a:defRPr sz="4480"/>
            </a:lvl1pPr>
          </a:lstStyle>
          <a:p>
            <a:r>
              <a:rPr lang="en-US"/>
              <a:t>Click to edit Master title style</a:t>
            </a:r>
            <a:endParaRPr lang="en-US" dirty="0"/>
          </a:p>
        </p:txBody>
      </p:sp>
      <p:sp>
        <p:nvSpPr>
          <p:cNvPr id="4" name="Text Placeholder 3"/>
          <p:cNvSpPr>
            <a:spLocks noGrp="1"/>
          </p:cNvSpPr>
          <p:nvPr>
            <p:ph type="body" sz="half" idx="2"/>
          </p:nvPr>
        </p:nvSpPr>
        <p:spPr>
          <a:xfrm>
            <a:off x="960120" y="5108790"/>
            <a:ext cx="10881360" cy="1863193"/>
          </a:xfrm>
        </p:spPr>
        <p:txBody>
          <a:bodyPr anchor="ct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a:xfrm>
            <a:off x="7787046" y="533402"/>
            <a:ext cx="3056382" cy="511175"/>
          </a:xfrm>
        </p:spPr>
        <p:txBody>
          <a:bodyPr/>
          <a:lstStyle>
            <a:lvl1pPr algn="r">
              <a:defRPr/>
            </a:lvl1pPr>
          </a:lstStyle>
          <a:p>
            <a:pPr>
              <a:defRPr/>
            </a:pPr>
            <a:endParaRPr lang="en-US"/>
          </a:p>
        </p:txBody>
      </p:sp>
      <p:sp>
        <p:nvSpPr>
          <p:cNvPr id="6" name="Footer Placeholder 5"/>
          <p:cNvSpPr>
            <a:spLocks noGrp="1"/>
          </p:cNvSpPr>
          <p:nvPr>
            <p:ph type="ftr" sz="quarter" idx="11"/>
          </p:nvPr>
        </p:nvSpPr>
        <p:spPr>
          <a:xfrm>
            <a:off x="832104" y="533402"/>
            <a:ext cx="6762918" cy="511175"/>
          </a:xfrm>
        </p:spPr>
        <p:txBody>
          <a:bodyPr/>
          <a:lstStyle/>
          <a:p>
            <a:pPr>
              <a:defRPr/>
            </a:pPr>
            <a:endParaRPr lang="en-US"/>
          </a:p>
        </p:txBody>
      </p:sp>
      <p:sp>
        <p:nvSpPr>
          <p:cNvPr id="7" name="Slide Number Placeholder 6"/>
          <p:cNvSpPr>
            <a:spLocks noGrp="1"/>
          </p:cNvSpPr>
          <p:nvPr>
            <p:ph type="sldNum" sz="quarter" idx="12"/>
          </p:nvPr>
        </p:nvSpPr>
        <p:spPr>
          <a:xfrm>
            <a:off x="11035452" y="533402"/>
            <a:ext cx="934044" cy="511175"/>
          </a:xfrm>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15030237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5" name="Picture 14"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94209"/>
            <a:ext cx="12801600" cy="2606993"/>
          </a:xfrm>
          <a:prstGeom prst="rect">
            <a:avLst/>
          </a:prstGeom>
        </p:spPr>
      </p:pic>
      <p:sp>
        <p:nvSpPr>
          <p:cNvPr id="2" name="Title 1"/>
          <p:cNvSpPr>
            <a:spLocks noGrp="1"/>
          </p:cNvSpPr>
          <p:nvPr>
            <p:ph type="title"/>
          </p:nvPr>
        </p:nvSpPr>
        <p:spPr>
          <a:xfrm>
            <a:off x="1075692" y="1054947"/>
            <a:ext cx="10659110" cy="3858728"/>
          </a:xfrm>
        </p:spPr>
        <p:txBody>
          <a:bodyPr anchor="ctr"/>
          <a:lstStyle>
            <a:lvl1pPr algn="l">
              <a:defRPr sz="4480"/>
            </a:lvl1pPr>
          </a:lstStyle>
          <a:p>
            <a:r>
              <a:rPr lang="en-US"/>
              <a:t>Click to edit Master title style</a:t>
            </a:r>
            <a:endParaRPr lang="en-US" dirty="0"/>
          </a:p>
        </p:txBody>
      </p:sp>
      <p:sp>
        <p:nvSpPr>
          <p:cNvPr id="12" name="Text Placeholder 3"/>
          <p:cNvSpPr>
            <a:spLocks noGrp="1"/>
          </p:cNvSpPr>
          <p:nvPr>
            <p:ph type="body" sz="half" idx="13"/>
          </p:nvPr>
        </p:nvSpPr>
        <p:spPr>
          <a:xfrm>
            <a:off x="1369060" y="4913676"/>
            <a:ext cx="10072373" cy="622220"/>
          </a:xfrm>
        </p:spPr>
        <p:txBody>
          <a:bodyPr anchor="t">
            <a:normAutofit/>
          </a:bodyPr>
          <a:lstStyle>
            <a:lvl1pPr marL="0" indent="0">
              <a:buNone/>
              <a:defRPr sz="196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4" name="Text Placeholder 3"/>
          <p:cNvSpPr>
            <a:spLocks noGrp="1"/>
          </p:cNvSpPr>
          <p:nvPr>
            <p:ph type="body" sz="half" idx="2"/>
          </p:nvPr>
        </p:nvSpPr>
        <p:spPr>
          <a:xfrm>
            <a:off x="960121" y="5844438"/>
            <a:ext cx="10890253" cy="1149771"/>
          </a:xfrm>
        </p:spPr>
        <p:txBody>
          <a:bodyPr anchor="ctr">
            <a:normAutofit/>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a:xfrm>
            <a:off x="7787046" y="533402"/>
            <a:ext cx="3056382" cy="511175"/>
          </a:xfrm>
        </p:spPr>
        <p:txBody>
          <a:bodyPr/>
          <a:lstStyle>
            <a:lvl1pPr algn="r">
              <a:defRPr/>
            </a:lvl1pPr>
          </a:lstStyle>
          <a:p>
            <a:pPr>
              <a:defRPr/>
            </a:pPr>
            <a:endParaRPr lang="en-US"/>
          </a:p>
        </p:txBody>
      </p:sp>
      <p:sp>
        <p:nvSpPr>
          <p:cNvPr id="6" name="Footer Placeholder 5"/>
          <p:cNvSpPr>
            <a:spLocks noGrp="1"/>
          </p:cNvSpPr>
          <p:nvPr>
            <p:ph type="ftr" sz="quarter" idx="11"/>
          </p:nvPr>
        </p:nvSpPr>
        <p:spPr>
          <a:xfrm>
            <a:off x="832104" y="531216"/>
            <a:ext cx="6762918" cy="511175"/>
          </a:xfrm>
        </p:spPr>
        <p:txBody>
          <a:bodyPr/>
          <a:lstStyle/>
          <a:p>
            <a:pPr>
              <a:defRPr/>
            </a:pPr>
            <a:endParaRPr lang="en-US"/>
          </a:p>
        </p:txBody>
      </p:sp>
      <p:sp>
        <p:nvSpPr>
          <p:cNvPr id="7" name="Slide Number Placeholder 6"/>
          <p:cNvSpPr>
            <a:spLocks noGrp="1"/>
          </p:cNvSpPr>
          <p:nvPr>
            <p:ph type="sldNum" sz="quarter" idx="12"/>
          </p:nvPr>
        </p:nvSpPr>
        <p:spPr>
          <a:xfrm>
            <a:off x="11035452" y="533402"/>
            <a:ext cx="934044" cy="511175"/>
          </a:xfrm>
        </p:spPr>
        <p:txBody>
          <a:bodyPr/>
          <a:lstStyle/>
          <a:p>
            <a:pPr>
              <a:defRPr/>
            </a:pPr>
            <a:fld id="{0FFC5DB7-500A-42BA-9147-68B4C5B24593}" type="slidenum">
              <a:rPr lang="en-US" altLang="en-US" smtClean="0"/>
              <a:pPr>
                <a:defRPr/>
              </a:pPr>
              <a:t>‹#›</a:t>
            </a:fld>
            <a:endParaRPr lang="en-US" altLang="en-US"/>
          </a:p>
        </p:txBody>
      </p:sp>
      <p:sp>
        <p:nvSpPr>
          <p:cNvPr id="13" name="TextBox 12"/>
          <p:cNvSpPr txBox="1"/>
          <p:nvPr/>
        </p:nvSpPr>
        <p:spPr>
          <a:xfrm>
            <a:off x="324041" y="1130808"/>
            <a:ext cx="640080"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00" dirty="0">
                <a:solidFill>
                  <a:schemeClr val="tx1"/>
                </a:solidFill>
                <a:effectLst/>
              </a:rPr>
              <a:t>“</a:t>
            </a:r>
          </a:p>
        </p:txBody>
      </p:sp>
      <p:sp>
        <p:nvSpPr>
          <p:cNvPr id="14" name="TextBox 13"/>
          <p:cNvSpPr txBox="1"/>
          <p:nvPr/>
        </p:nvSpPr>
        <p:spPr>
          <a:xfrm>
            <a:off x="11405426" y="4229862"/>
            <a:ext cx="640080"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00" dirty="0">
                <a:solidFill>
                  <a:schemeClr val="tx1"/>
                </a:solidFill>
                <a:effectLst/>
              </a:rPr>
              <a:t>”</a:t>
            </a:r>
          </a:p>
        </p:txBody>
      </p:sp>
    </p:spTree>
    <p:extLst>
      <p:ext uri="{BB962C8B-B14F-4D97-AF65-F5344CB8AC3E}">
        <p14:creationId xmlns:p14="http://schemas.microsoft.com/office/powerpoint/2010/main" val="4231980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94209"/>
            <a:ext cx="12801600" cy="2606993"/>
          </a:xfrm>
          <a:prstGeom prst="rect">
            <a:avLst/>
          </a:prstGeom>
        </p:spPr>
      </p:pic>
      <p:sp>
        <p:nvSpPr>
          <p:cNvPr id="2" name="Title 1"/>
          <p:cNvSpPr>
            <a:spLocks noGrp="1"/>
          </p:cNvSpPr>
          <p:nvPr>
            <p:ph type="title"/>
          </p:nvPr>
        </p:nvSpPr>
        <p:spPr>
          <a:xfrm>
            <a:off x="960121" y="1574586"/>
            <a:ext cx="10884695" cy="3516569"/>
          </a:xfrm>
        </p:spPr>
        <p:txBody>
          <a:bodyPr anchor="b"/>
          <a:lstStyle>
            <a:lvl1pPr algn="l">
              <a:defRPr sz="4480"/>
            </a:lvl1pPr>
          </a:lstStyle>
          <a:p>
            <a:r>
              <a:rPr lang="en-US"/>
              <a:t>Click to edit Master title style</a:t>
            </a:r>
            <a:endParaRPr lang="en-US" dirty="0"/>
          </a:p>
        </p:txBody>
      </p:sp>
      <p:sp>
        <p:nvSpPr>
          <p:cNvPr id="4" name="Text Placeholder 3"/>
          <p:cNvSpPr>
            <a:spLocks noGrp="1"/>
          </p:cNvSpPr>
          <p:nvPr>
            <p:ph type="body" sz="half" idx="2"/>
          </p:nvPr>
        </p:nvSpPr>
        <p:spPr>
          <a:xfrm>
            <a:off x="960110" y="5107645"/>
            <a:ext cx="10883051" cy="1399839"/>
          </a:xfrm>
        </p:spPr>
        <p:txBody>
          <a:bodyPr anchor="t"/>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a:xfrm>
            <a:off x="7787046" y="530440"/>
            <a:ext cx="3056382" cy="511175"/>
          </a:xfrm>
        </p:spPr>
        <p:txBody>
          <a:bodyPr/>
          <a:lstStyle>
            <a:lvl1pPr algn="r">
              <a:defRPr/>
            </a:lvl1pPr>
          </a:lstStyle>
          <a:p>
            <a:pPr>
              <a:defRPr/>
            </a:pPr>
            <a:endParaRPr lang="en-US"/>
          </a:p>
        </p:txBody>
      </p:sp>
      <p:sp>
        <p:nvSpPr>
          <p:cNvPr id="6" name="Footer Placeholder 5"/>
          <p:cNvSpPr>
            <a:spLocks noGrp="1"/>
          </p:cNvSpPr>
          <p:nvPr>
            <p:ph type="ftr" sz="quarter" idx="11"/>
          </p:nvPr>
        </p:nvSpPr>
        <p:spPr>
          <a:xfrm>
            <a:off x="832104" y="530440"/>
            <a:ext cx="6762918" cy="511175"/>
          </a:xfrm>
        </p:spPr>
        <p:txBody>
          <a:bodyPr/>
          <a:lstStyle/>
          <a:p>
            <a:pPr>
              <a:defRPr/>
            </a:pPr>
            <a:endParaRPr lang="en-US"/>
          </a:p>
        </p:txBody>
      </p:sp>
      <p:sp>
        <p:nvSpPr>
          <p:cNvPr id="7" name="Slide Number Placeholder 6"/>
          <p:cNvSpPr>
            <a:spLocks noGrp="1"/>
          </p:cNvSpPr>
          <p:nvPr>
            <p:ph type="sldNum" sz="quarter" idx="12"/>
          </p:nvPr>
        </p:nvSpPr>
        <p:spPr>
          <a:xfrm>
            <a:off x="11035452" y="533402"/>
            <a:ext cx="934044" cy="511175"/>
          </a:xfrm>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37646713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3040383" y="1066801"/>
            <a:ext cx="8929115" cy="1825414"/>
          </a:xfrm>
        </p:spPr>
        <p:txBody>
          <a:bodyPr/>
          <a:lstStyle/>
          <a:p>
            <a:r>
              <a:rPr lang="en-US"/>
              <a:t>Click to edit Master title style</a:t>
            </a:r>
            <a:endParaRPr lang="en-US" dirty="0"/>
          </a:p>
        </p:txBody>
      </p:sp>
      <p:sp>
        <p:nvSpPr>
          <p:cNvPr id="7" name="Text Placeholder 2"/>
          <p:cNvSpPr>
            <a:spLocks noGrp="1"/>
          </p:cNvSpPr>
          <p:nvPr>
            <p:ph type="body" idx="1"/>
          </p:nvPr>
        </p:nvSpPr>
        <p:spPr>
          <a:xfrm>
            <a:off x="832105" y="3082912"/>
            <a:ext cx="3584448" cy="864248"/>
          </a:xfrm>
        </p:spPr>
        <p:txBody>
          <a:bodyPr anchor="b">
            <a:noAutofit/>
          </a:bodyPr>
          <a:lstStyle>
            <a:lvl1pPr marL="0" indent="0">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8" name="Text Placeholder 3"/>
          <p:cNvSpPr>
            <a:spLocks noGrp="1"/>
          </p:cNvSpPr>
          <p:nvPr>
            <p:ph type="body" sz="half" idx="15"/>
          </p:nvPr>
        </p:nvSpPr>
        <p:spPr>
          <a:xfrm>
            <a:off x="832104" y="4066392"/>
            <a:ext cx="3584448" cy="4702711"/>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9" name="Text Placeholder 4"/>
          <p:cNvSpPr>
            <a:spLocks noGrp="1"/>
          </p:cNvSpPr>
          <p:nvPr>
            <p:ph type="body" sz="quarter" idx="3"/>
          </p:nvPr>
        </p:nvSpPr>
        <p:spPr>
          <a:xfrm>
            <a:off x="4623132" y="3081866"/>
            <a:ext cx="3584448" cy="877148"/>
          </a:xfrm>
        </p:spPr>
        <p:txBody>
          <a:bodyPr anchor="b">
            <a:noAutofit/>
          </a:bodyPr>
          <a:lstStyle>
            <a:lvl1pPr marL="0" indent="0">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10" name="Text Placeholder 3"/>
          <p:cNvSpPr>
            <a:spLocks noGrp="1"/>
          </p:cNvSpPr>
          <p:nvPr>
            <p:ph type="body" sz="half" idx="16"/>
          </p:nvPr>
        </p:nvSpPr>
        <p:spPr>
          <a:xfrm>
            <a:off x="4621093" y="4065697"/>
            <a:ext cx="3584448" cy="4703401"/>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11" name="Text Placeholder 4"/>
          <p:cNvSpPr>
            <a:spLocks noGrp="1"/>
          </p:cNvSpPr>
          <p:nvPr>
            <p:ph type="body" sz="quarter" idx="13"/>
          </p:nvPr>
        </p:nvSpPr>
        <p:spPr>
          <a:xfrm>
            <a:off x="8385047" y="3070012"/>
            <a:ext cx="3584448" cy="877148"/>
          </a:xfrm>
        </p:spPr>
        <p:txBody>
          <a:bodyPr anchor="b">
            <a:noAutofit/>
          </a:bodyPr>
          <a:lstStyle>
            <a:lvl1pPr marL="0" indent="0">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12" name="Text Placeholder 3"/>
          <p:cNvSpPr>
            <a:spLocks noGrp="1"/>
          </p:cNvSpPr>
          <p:nvPr>
            <p:ph type="body" sz="half" idx="17"/>
          </p:nvPr>
        </p:nvSpPr>
        <p:spPr>
          <a:xfrm>
            <a:off x="8385048" y="4066392"/>
            <a:ext cx="3584448" cy="4702711"/>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1032632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3040383" y="1066800"/>
            <a:ext cx="8934778" cy="181356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32104" y="5758679"/>
            <a:ext cx="3584448" cy="955871"/>
          </a:xfrm>
        </p:spPr>
        <p:txBody>
          <a:bodyPr anchor="b">
            <a:noAutofit/>
          </a:bodyPr>
          <a:lstStyle>
            <a:lvl1pPr marL="0" indent="0">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0" name="Picture Placeholder 2"/>
          <p:cNvSpPr>
            <a:spLocks noGrp="1" noChangeAspect="1"/>
          </p:cNvSpPr>
          <p:nvPr>
            <p:ph type="pic" idx="15"/>
          </p:nvPr>
        </p:nvSpPr>
        <p:spPr>
          <a:xfrm>
            <a:off x="832104" y="3264408"/>
            <a:ext cx="3584448" cy="211022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21" name="Text Placeholder 3"/>
          <p:cNvSpPr>
            <a:spLocks noGrp="1"/>
          </p:cNvSpPr>
          <p:nvPr>
            <p:ph type="body" sz="half" idx="18"/>
          </p:nvPr>
        </p:nvSpPr>
        <p:spPr>
          <a:xfrm>
            <a:off x="832104" y="6714545"/>
            <a:ext cx="3584448" cy="2054552"/>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22" name="Text Placeholder 4"/>
          <p:cNvSpPr>
            <a:spLocks noGrp="1"/>
          </p:cNvSpPr>
          <p:nvPr>
            <p:ph type="body" sz="quarter" idx="3"/>
          </p:nvPr>
        </p:nvSpPr>
        <p:spPr>
          <a:xfrm>
            <a:off x="4608622" y="5758679"/>
            <a:ext cx="3584448" cy="955871"/>
          </a:xfrm>
        </p:spPr>
        <p:txBody>
          <a:bodyPr anchor="b">
            <a:noAutofit/>
          </a:bodyPr>
          <a:lstStyle>
            <a:lvl1pPr marL="0" indent="0">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3" name="Picture Placeholder 2"/>
          <p:cNvSpPr>
            <a:spLocks noGrp="1" noChangeAspect="1"/>
          </p:cNvSpPr>
          <p:nvPr>
            <p:ph type="pic" idx="21"/>
          </p:nvPr>
        </p:nvSpPr>
        <p:spPr>
          <a:xfrm>
            <a:off x="4608621" y="3264410"/>
            <a:ext cx="3584448" cy="2113807"/>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24" name="Text Placeholder 3"/>
          <p:cNvSpPr>
            <a:spLocks noGrp="1"/>
          </p:cNvSpPr>
          <p:nvPr>
            <p:ph type="body" sz="half" idx="19"/>
          </p:nvPr>
        </p:nvSpPr>
        <p:spPr>
          <a:xfrm>
            <a:off x="4607201" y="6714543"/>
            <a:ext cx="3584448" cy="2054552"/>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25" name="Text Placeholder 4"/>
          <p:cNvSpPr>
            <a:spLocks noGrp="1"/>
          </p:cNvSpPr>
          <p:nvPr>
            <p:ph type="body" sz="quarter" idx="13"/>
          </p:nvPr>
        </p:nvSpPr>
        <p:spPr>
          <a:xfrm>
            <a:off x="8390711" y="5758679"/>
            <a:ext cx="3584448" cy="955871"/>
          </a:xfrm>
        </p:spPr>
        <p:txBody>
          <a:bodyPr anchor="b">
            <a:noAutofit/>
          </a:bodyPr>
          <a:lstStyle>
            <a:lvl1pPr marL="0" indent="0">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6" name="Picture Placeholder 2"/>
          <p:cNvSpPr>
            <a:spLocks noGrp="1" noChangeAspect="1"/>
          </p:cNvSpPr>
          <p:nvPr>
            <p:ph type="pic" idx="22"/>
          </p:nvPr>
        </p:nvSpPr>
        <p:spPr>
          <a:xfrm>
            <a:off x="8390710" y="3264412"/>
            <a:ext cx="3584448" cy="2112487"/>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27" name="Text Placeholder 3"/>
          <p:cNvSpPr>
            <a:spLocks noGrp="1"/>
          </p:cNvSpPr>
          <p:nvPr>
            <p:ph type="body" sz="half" idx="20"/>
          </p:nvPr>
        </p:nvSpPr>
        <p:spPr>
          <a:xfrm>
            <a:off x="8390581" y="6714541"/>
            <a:ext cx="3584448" cy="2054552"/>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1560266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832104" y="3072384"/>
            <a:ext cx="11137392" cy="56967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66292B9-F59C-40D7-A6F5-C0DB0C0BA9BF}" type="slidenum">
              <a:rPr lang="en-US" altLang="en-US" smtClean="0"/>
              <a:pPr>
                <a:defRPr/>
              </a:pPr>
              <a:t>‹#›</a:t>
            </a:fld>
            <a:endParaRPr lang="en-US" altLang="en-US"/>
          </a:p>
        </p:txBody>
      </p:sp>
    </p:spTree>
    <p:extLst>
      <p:ext uri="{BB962C8B-B14F-4D97-AF65-F5344CB8AC3E}">
        <p14:creationId xmlns:p14="http://schemas.microsoft.com/office/powerpoint/2010/main" val="13139384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94209"/>
            <a:ext cx="12801600" cy="2606993"/>
          </a:xfrm>
          <a:prstGeom prst="rect">
            <a:avLst/>
          </a:prstGeom>
        </p:spPr>
      </p:pic>
      <p:sp>
        <p:nvSpPr>
          <p:cNvPr id="2" name="Vertical Title 1"/>
          <p:cNvSpPr>
            <a:spLocks noGrp="1"/>
          </p:cNvSpPr>
          <p:nvPr>
            <p:ph type="title" orient="vert"/>
          </p:nvPr>
        </p:nvSpPr>
        <p:spPr>
          <a:xfrm>
            <a:off x="9809226" y="1046059"/>
            <a:ext cx="2160270" cy="594814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32106" y="1044578"/>
            <a:ext cx="8789249" cy="59496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787046" y="533402"/>
            <a:ext cx="3056382" cy="511175"/>
          </a:xfrm>
        </p:spPr>
        <p:txBody>
          <a:bodyPr/>
          <a:lstStyle>
            <a:lvl1pPr algn="r">
              <a:defRPr/>
            </a:lvl1pPr>
          </a:lstStyle>
          <a:p>
            <a:pPr>
              <a:defRPr/>
            </a:pPr>
            <a:endParaRPr lang="en-US"/>
          </a:p>
        </p:txBody>
      </p:sp>
      <p:sp>
        <p:nvSpPr>
          <p:cNvPr id="5" name="Footer Placeholder 4"/>
          <p:cNvSpPr>
            <a:spLocks noGrp="1"/>
          </p:cNvSpPr>
          <p:nvPr>
            <p:ph type="ftr" sz="quarter" idx="11"/>
          </p:nvPr>
        </p:nvSpPr>
        <p:spPr>
          <a:xfrm>
            <a:off x="832104" y="533402"/>
            <a:ext cx="6762918" cy="511175"/>
          </a:xfrm>
        </p:spPr>
        <p:txBody>
          <a:bodyPr/>
          <a:lstStyle/>
          <a:p>
            <a:pPr>
              <a:defRPr/>
            </a:pPr>
            <a:endParaRPr lang="en-US"/>
          </a:p>
        </p:txBody>
      </p:sp>
      <p:sp>
        <p:nvSpPr>
          <p:cNvPr id="6" name="Slide Number Placeholder 5"/>
          <p:cNvSpPr>
            <a:spLocks noGrp="1"/>
          </p:cNvSpPr>
          <p:nvPr>
            <p:ph type="sldNum" sz="quarter" idx="12"/>
          </p:nvPr>
        </p:nvSpPr>
        <p:spPr>
          <a:xfrm>
            <a:off x="11035452" y="533402"/>
            <a:ext cx="934044" cy="511175"/>
          </a:xfrm>
        </p:spPr>
        <p:txBody>
          <a:bodyPr/>
          <a:lstStyle/>
          <a:p>
            <a:pPr>
              <a:defRPr/>
            </a:pPr>
            <a:fld id="{2E66FA9D-C524-4C4A-B6CE-D4645631133A}" type="slidenum">
              <a:rPr lang="en-US" altLang="en-US" smtClean="0"/>
              <a:pPr>
                <a:defRPr/>
              </a:pPr>
              <a:t>‹#›</a:t>
            </a:fld>
            <a:endParaRPr lang="en-US" altLang="en-US"/>
          </a:p>
        </p:txBody>
      </p:sp>
    </p:spTree>
    <p:extLst>
      <p:ext uri="{BB962C8B-B14F-4D97-AF65-F5344CB8AC3E}">
        <p14:creationId xmlns:p14="http://schemas.microsoft.com/office/powerpoint/2010/main" val="2411278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2"/>
            <a:ext cx="12801600" cy="1513523"/>
          </a:xfrm>
          <a:prstGeom prst="rect">
            <a:avLst/>
          </a:prstGeom>
        </p:spPr>
      </p:pic>
      <p:sp>
        <p:nvSpPr>
          <p:cNvPr id="2" name="Title Placeholder 1"/>
          <p:cNvSpPr>
            <a:spLocks noGrp="1"/>
          </p:cNvSpPr>
          <p:nvPr>
            <p:ph type="title"/>
          </p:nvPr>
        </p:nvSpPr>
        <p:spPr>
          <a:xfrm>
            <a:off x="3040380" y="1070122"/>
            <a:ext cx="8929116" cy="181023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2104" y="3072384"/>
            <a:ext cx="11137392" cy="5696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77122" y="8898894"/>
            <a:ext cx="2992374" cy="511175"/>
          </a:xfrm>
          <a:prstGeom prst="rect">
            <a:avLst/>
          </a:prstGeom>
        </p:spPr>
        <p:txBody>
          <a:bodyPr vert="horz" lIns="91440" tIns="45720" rIns="91440" bIns="45720" rtlCol="0" anchor="ctr"/>
          <a:lstStyle>
            <a:lvl1pPr algn="r">
              <a:defRPr sz="147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832104" y="8898187"/>
            <a:ext cx="7952994" cy="511175"/>
          </a:xfrm>
          <a:prstGeom prst="rect">
            <a:avLst/>
          </a:prstGeom>
        </p:spPr>
        <p:txBody>
          <a:bodyPr vert="horz" lIns="91440" tIns="45720" rIns="91440" bIns="45720" rtlCol="0" anchor="ctr"/>
          <a:lstStyle>
            <a:lvl1pPr algn="l">
              <a:defRPr sz="147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9201150" y="533402"/>
            <a:ext cx="2768346" cy="511175"/>
          </a:xfrm>
          <a:prstGeom prst="rect">
            <a:avLst/>
          </a:prstGeom>
        </p:spPr>
        <p:txBody>
          <a:bodyPr vert="horz" lIns="91440" tIns="45720" rIns="91440" bIns="45720" rtlCol="0" anchor="ctr"/>
          <a:lstStyle>
            <a:lvl1pPr algn="r">
              <a:defRPr sz="1470">
                <a:solidFill>
                  <a:schemeClr val="tx1">
                    <a:tint val="75000"/>
                  </a:schemeClr>
                </a:solidFill>
              </a:defRPr>
            </a:lvl1p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3665294360"/>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 id="2147484012" r:id="rId12"/>
    <p:sldLayoutId id="2147484013" r:id="rId13"/>
    <p:sldLayoutId id="2147484014" r:id="rId14"/>
    <p:sldLayoutId id="2147484015" r:id="rId15"/>
    <p:sldLayoutId id="2147484016" r:id="rId16"/>
    <p:sldLayoutId id="2147484017" r:id="rId17"/>
  </p:sldLayoutIdLst>
  <p:txStyles>
    <p:titleStyle>
      <a:lvl1pPr algn="r" defTabSz="1280160" rtl="0" eaLnBrk="1" latinLnBrk="0" hangingPunct="1">
        <a:lnSpc>
          <a:spcPct val="90000"/>
        </a:lnSpc>
        <a:spcBef>
          <a:spcPct val="0"/>
        </a:spcBef>
        <a:buNone/>
        <a:defRPr sz="5600" kern="1200" cap="all" baseline="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08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24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24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24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24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24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24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gif"/><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5" name="Text Box 7">
            <a:extLst>
              <a:ext uri="{FF2B5EF4-FFF2-40B4-BE49-F238E27FC236}">
                <a16:creationId xmlns:a16="http://schemas.microsoft.com/office/drawing/2014/main" id="{815C94FC-C58E-433D-AC6E-5EECAEDCD210}"/>
              </a:ext>
            </a:extLst>
          </p:cNvPr>
          <p:cNvSpPr txBox="1">
            <a:spLocks noChangeArrowheads="1"/>
          </p:cNvSpPr>
          <p:nvPr/>
        </p:nvSpPr>
        <p:spPr bwMode="auto">
          <a:xfrm>
            <a:off x="0" y="1169473"/>
            <a:ext cx="3835643" cy="4957893"/>
          </a:xfrm>
          <a:prstGeom prst="rect">
            <a:avLst/>
          </a:prstGeom>
          <a:solidFill>
            <a:schemeClr val="accent1">
              <a:lumMod val="20000"/>
              <a:lumOff val="80000"/>
            </a:schemeClr>
          </a:solidFill>
          <a:ln w="38100">
            <a:solidFill>
              <a:schemeClr val="tx1"/>
            </a:solidFill>
            <a:headEnd/>
            <a:tailEnd/>
          </a:ln>
        </p:spPr>
        <p:style>
          <a:lnRef idx="1">
            <a:schemeClr val="accent3"/>
          </a:lnRef>
          <a:fillRef idx="2">
            <a:schemeClr val="accent3"/>
          </a:fillRef>
          <a:effectRef idx="1">
            <a:schemeClr val="accent3"/>
          </a:effectRef>
          <a:fontRef idx="minor">
            <a:schemeClr val="dk1"/>
          </a:fontRef>
        </p:style>
        <p:txBody>
          <a:bodyPr lIns="152740" tIns="76370" rIns="152740" bIns="152740"/>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marL="171450" indent="-171450" algn="just">
              <a:lnSpc>
                <a:spcPct val="150000"/>
              </a:lnSpc>
              <a:spcBef>
                <a:spcPts val="0"/>
              </a:spcBef>
              <a:spcAft>
                <a:spcPts val="507"/>
              </a:spcAft>
              <a:buFont typeface="Arial" panose="020B0604020202020204" pitchFamily="34" charset="0"/>
              <a:buChar char="•"/>
            </a:pPr>
            <a:r>
              <a:rPr lang="en-US" sz="1100" kern="0" dirty="0">
                <a:latin typeface="Arial" panose="020B0604020202020204" pitchFamily="34" charset="0"/>
                <a:ea typeface="Times New Roman" panose="02020603050405020304" pitchFamily="18" charset="0"/>
                <a:cs typeface="Arial" panose="020B0604020202020204" pitchFamily="34" charset="0"/>
              </a:rPr>
              <a:t>Over 1 billion people are obese, which raises non-communicable disease mortality (Statista, 2025).</a:t>
            </a:r>
          </a:p>
          <a:p>
            <a:pPr marL="171450" indent="-171450" algn="just">
              <a:lnSpc>
                <a:spcPct val="150000"/>
              </a:lnSpc>
              <a:spcBef>
                <a:spcPts val="0"/>
              </a:spcBef>
              <a:spcAft>
                <a:spcPts val="507"/>
              </a:spcAft>
              <a:buFont typeface="Arial" panose="020B0604020202020204" pitchFamily="34" charset="0"/>
              <a:buChar char="•"/>
            </a:pPr>
            <a:r>
              <a:rPr lang="en-US" sz="1100" kern="0" dirty="0">
                <a:latin typeface="Arial" panose="020B0604020202020204" pitchFamily="34" charset="0"/>
                <a:ea typeface="Times New Roman" panose="02020603050405020304" pitchFamily="18" charset="0"/>
                <a:cs typeface="Arial" panose="020B0604020202020204" pitchFamily="34" charset="0"/>
              </a:rPr>
              <a:t>Global adult overweight increased from 25% in 1990 to 43% in 2022 (Partridge et al., 2024).</a:t>
            </a:r>
          </a:p>
          <a:p>
            <a:pPr marL="171450" indent="-171450" algn="just">
              <a:lnSpc>
                <a:spcPct val="150000"/>
              </a:lnSpc>
              <a:spcBef>
                <a:spcPts val="0"/>
              </a:spcBef>
              <a:spcAft>
                <a:spcPts val="507"/>
              </a:spcAft>
              <a:buFont typeface="Arial" panose="020B0604020202020204" pitchFamily="34" charset="0"/>
              <a:buChar char="•"/>
            </a:pPr>
            <a:r>
              <a:rPr lang="en-US" sz="1100" kern="0" dirty="0">
                <a:latin typeface="Arial" panose="020B0604020202020204" pitchFamily="34" charset="0"/>
                <a:ea typeface="Times New Roman" panose="02020603050405020304" pitchFamily="18" charset="0"/>
                <a:cs typeface="Arial" panose="020B0604020202020204" pitchFamily="34" charset="0"/>
              </a:rPr>
              <a:t>Non-Digital: School nutrition instruction, sugar-sweetened beverage taxes, and community fitness programs have helped reduce obesity (Cheung et al., 2021).</a:t>
            </a:r>
          </a:p>
          <a:p>
            <a:pPr marL="171450" indent="-171450" algn="just">
              <a:lnSpc>
                <a:spcPct val="150000"/>
              </a:lnSpc>
              <a:spcBef>
                <a:spcPts val="0"/>
              </a:spcBef>
              <a:spcAft>
                <a:spcPts val="507"/>
              </a:spcAft>
              <a:buFont typeface="Arial" panose="020B0604020202020204" pitchFamily="34" charset="0"/>
              <a:buChar char="•"/>
            </a:pPr>
            <a:r>
              <a:rPr lang="en-US" sz="1100" kern="0" dirty="0">
                <a:latin typeface="Arial" panose="020B0604020202020204" pitchFamily="34" charset="0"/>
                <a:ea typeface="Times New Roman" panose="02020603050405020304" pitchFamily="18" charset="0"/>
                <a:cs typeface="Arial" panose="020B0604020202020204" pitchFamily="34" charset="0"/>
              </a:rPr>
              <a:t>Digital: MyFitnessPal and Fitbit encourage self-monitoring, goal-setting, and peer support via mobile and wearable technologies (Aggarwal et al., 2024).</a:t>
            </a:r>
          </a:p>
          <a:p>
            <a:pPr marL="171450" indent="-171450" algn="just">
              <a:lnSpc>
                <a:spcPct val="150000"/>
              </a:lnSpc>
              <a:spcBef>
                <a:spcPts val="0"/>
              </a:spcBef>
              <a:spcAft>
                <a:spcPts val="507"/>
              </a:spcAft>
              <a:buFont typeface="Arial" panose="020B0604020202020204" pitchFamily="34" charset="0"/>
              <a:buChar char="•"/>
            </a:pPr>
            <a:r>
              <a:rPr lang="en-US" sz="1100" kern="0" dirty="0" err="1">
                <a:latin typeface="Arial" panose="020B0604020202020204" pitchFamily="34" charset="0"/>
                <a:ea typeface="Times New Roman" panose="02020603050405020304" pitchFamily="18" charset="0"/>
                <a:cs typeface="Arial" panose="020B0604020202020204" pitchFamily="34" charset="0"/>
              </a:rPr>
              <a:t>NutriGuide</a:t>
            </a:r>
            <a:r>
              <a:rPr lang="en-US" sz="1100" kern="0" dirty="0">
                <a:latin typeface="Arial" panose="020B0604020202020204" pitchFamily="34" charset="0"/>
                <a:ea typeface="Times New Roman" panose="02020603050405020304" pitchFamily="18" charset="0"/>
                <a:cs typeface="Arial" panose="020B0604020202020204" pitchFamily="34" charset="0"/>
              </a:rPr>
              <a:t> AI syncs with wearables and diabetes monitors, </a:t>
            </a:r>
            <a:r>
              <a:rPr lang="en-US" sz="1100" kern="0" dirty="0" err="1">
                <a:latin typeface="Arial" panose="020B0604020202020204" pitchFamily="34" charset="0"/>
                <a:ea typeface="Times New Roman" panose="02020603050405020304" pitchFamily="18" charset="0"/>
                <a:cs typeface="Arial" panose="020B0604020202020204" pitchFamily="34" charset="0"/>
              </a:rPr>
              <a:t>recognises</a:t>
            </a:r>
            <a:r>
              <a:rPr lang="en-US" sz="1100" kern="0" dirty="0">
                <a:latin typeface="Arial" panose="020B0604020202020204" pitchFamily="34" charset="0"/>
                <a:ea typeface="Times New Roman" panose="02020603050405020304" pitchFamily="18" charset="0"/>
                <a:cs typeface="Arial" panose="020B0604020202020204" pitchFamily="34" charset="0"/>
              </a:rPr>
              <a:t> meals via picture analysis, and offers culturally relevant recommendations from a conversational AI coach (Merino et al., 2024).</a:t>
            </a:r>
          </a:p>
          <a:p>
            <a:pPr marL="171450" indent="-171450" algn="just">
              <a:lnSpc>
                <a:spcPct val="150000"/>
              </a:lnSpc>
              <a:spcBef>
                <a:spcPts val="0"/>
              </a:spcBef>
              <a:spcAft>
                <a:spcPts val="507"/>
              </a:spcAft>
              <a:buFont typeface="Arial" panose="020B0604020202020204" pitchFamily="34" charset="0"/>
              <a:buChar char="•"/>
            </a:pPr>
            <a:r>
              <a:rPr lang="en-US" sz="1100" kern="0" dirty="0">
                <a:latin typeface="Arial" panose="020B0604020202020204" pitchFamily="34" charset="0"/>
                <a:ea typeface="Times New Roman" panose="02020603050405020304" pitchFamily="18" charset="0"/>
                <a:cs typeface="Arial" panose="020B0604020202020204" pitchFamily="34" charset="0"/>
              </a:rPr>
              <a:t>The intervention addresses digital health gaps in previous solutions by </a:t>
            </a:r>
            <a:r>
              <a:rPr lang="en-US" sz="1100" kern="0" dirty="0" err="1">
                <a:latin typeface="Arial" panose="020B0604020202020204" pitchFamily="34" charset="0"/>
                <a:ea typeface="Times New Roman" panose="02020603050405020304" pitchFamily="18" charset="0"/>
                <a:cs typeface="Arial" panose="020B0604020202020204" pitchFamily="34" charset="0"/>
              </a:rPr>
              <a:t>prioritising</a:t>
            </a:r>
            <a:r>
              <a:rPr lang="en-US" sz="1100" kern="0" dirty="0">
                <a:latin typeface="Arial" panose="020B0604020202020204" pitchFamily="34" charset="0"/>
                <a:ea typeface="Times New Roman" panose="02020603050405020304" pitchFamily="18" charset="0"/>
                <a:cs typeface="Arial" panose="020B0604020202020204" pitchFamily="34" charset="0"/>
              </a:rPr>
              <a:t> equality, multilingualism, and accessibility.</a:t>
            </a:r>
            <a:endParaRPr lang="en-GB" sz="1100" kern="0" dirty="0">
              <a:latin typeface="Arial" panose="020B0604020202020204" pitchFamily="34" charset="0"/>
              <a:ea typeface="Times New Roman" panose="02020603050405020304" pitchFamily="18" charset="0"/>
              <a:cs typeface="Arial" panose="020B0604020202020204" pitchFamily="34" charset="0"/>
            </a:endParaRPr>
          </a:p>
        </p:txBody>
      </p:sp>
      <p:sp>
        <p:nvSpPr>
          <p:cNvPr id="3081" name="Text Box 16">
            <a:extLst>
              <a:ext uri="{FF2B5EF4-FFF2-40B4-BE49-F238E27FC236}">
                <a16:creationId xmlns:a16="http://schemas.microsoft.com/office/drawing/2014/main" id="{B20215A6-E48D-4BE4-B839-2D20F17312D6}"/>
              </a:ext>
            </a:extLst>
          </p:cNvPr>
          <p:cNvSpPr txBox="1">
            <a:spLocks noChangeArrowheads="1"/>
          </p:cNvSpPr>
          <p:nvPr/>
        </p:nvSpPr>
        <p:spPr bwMode="auto">
          <a:xfrm>
            <a:off x="10296070" y="4736159"/>
            <a:ext cx="2505530" cy="4831946"/>
          </a:xfrm>
          <a:prstGeom prst="rect">
            <a:avLst/>
          </a:prstGeom>
          <a:solidFill>
            <a:schemeClr val="accent5">
              <a:lumMod val="20000"/>
              <a:lumOff val="80000"/>
              <a:alpha val="50000"/>
            </a:schemeClr>
          </a:solidFill>
          <a:ln w="38100">
            <a:solidFill>
              <a:schemeClr val="tx1"/>
            </a:solidFill>
          </a:ln>
        </p:spPr>
        <p:style>
          <a:lnRef idx="0">
            <a:scrgbClr r="0" g="0" b="0"/>
          </a:lnRef>
          <a:fillRef idx="0">
            <a:scrgbClr r="0" g="0" b="0"/>
          </a:fillRef>
          <a:effectRef idx="0">
            <a:scrgbClr r="0" g="0" b="0"/>
          </a:effectRef>
          <a:fontRef idx="minor">
            <a:schemeClr val="lt1"/>
          </a:fontRef>
        </p:style>
        <p:txBody>
          <a:bodyPr lIns="152740" tIns="76370" rIns="152740" bIns="152740"/>
          <a:lstStyle>
            <a:lvl1pPr>
              <a:spcBef>
                <a:spcPct val="20000"/>
              </a:spcBef>
              <a:buChar char="•"/>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9pPr>
          </a:lstStyle>
          <a:p>
            <a:pPr algn="ctr">
              <a:lnSpc>
                <a:spcPct val="150000"/>
              </a:lnSpc>
              <a:spcBef>
                <a:spcPts val="0"/>
              </a:spcBef>
              <a:spcAft>
                <a:spcPts val="507"/>
              </a:spcAft>
              <a:buNone/>
            </a:pPr>
            <a:r>
              <a:rPr lang="en-GB" sz="1184" b="1" kern="0" dirty="0">
                <a:solidFill>
                  <a:srgbClr val="000000"/>
                </a:solidFill>
                <a:highlight>
                  <a:srgbClr val="FF00FF"/>
                </a:highlight>
                <a:latin typeface="Arial" panose="020B0604020202020204" pitchFamily="34" charset="0"/>
                <a:ea typeface="Times New Roman" panose="02020603050405020304" pitchFamily="18" charset="0"/>
                <a:cs typeface="Arial" panose="020B0604020202020204" pitchFamily="34" charset="0"/>
              </a:rPr>
              <a:t>Reference List</a:t>
            </a:r>
            <a:endParaRPr lang="en-GB" sz="1184" b="1" kern="0" dirty="0">
              <a:solidFill>
                <a:srgbClr val="31849B"/>
              </a:solidFill>
              <a:highlight>
                <a:srgbClr val="FF00FF"/>
              </a:highlight>
              <a:latin typeface="Arial" panose="020B0604020202020204" pitchFamily="34" charset="0"/>
              <a:ea typeface="Times New Roman" panose="02020603050405020304" pitchFamily="18" charset="0"/>
              <a:cs typeface="Times New Roman" panose="02020603050405020304" pitchFamily="18" charset="0"/>
            </a:endParaRPr>
          </a:p>
          <a:p>
            <a:pPr algn="just">
              <a:spcBef>
                <a:spcPts val="0"/>
              </a:spcBef>
              <a:buNone/>
            </a:pPr>
            <a:r>
              <a:rPr lang="en-GB" sz="550" dirty="0" err="1">
                <a:latin typeface="Arial" panose="020B0604020202020204" pitchFamily="34" charset="0"/>
                <a:ea typeface="Times New Roman" panose="02020603050405020304" pitchFamily="18" charset="0"/>
                <a:cs typeface="Times New Roman" panose="02020603050405020304" pitchFamily="18" charset="0"/>
              </a:rPr>
              <a:t>lAggarwal</a:t>
            </a:r>
            <a:r>
              <a:rPr lang="en-GB" sz="550" dirty="0">
                <a:latin typeface="Arial" panose="020B0604020202020204" pitchFamily="34" charset="0"/>
                <a:ea typeface="Times New Roman" panose="02020603050405020304" pitchFamily="18" charset="0"/>
                <a:cs typeface="Times New Roman" panose="02020603050405020304" pitchFamily="18" charset="0"/>
              </a:rPr>
              <a:t>, A., Tam, C.C., Wu, D., Li, X. and </a:t>
            </a:r>
            <a:r>
              <a:rPr lang="en-GB" sz="550" dirty="0" err="1">
                <a:latin typeface="Arial" panose="020B0604020202020204" pitchFamily="34" charset="0"/>
                <a:ea typeface="Times New Roman" panose="02020603050405020304" pitchFamily="18" charset="0"/>
                <a:cs typeface="Times New Roman" panose="02020603050405020304" pitchFamily="18" charset="0"/>
              </a:rPr>
              <a:t>Qiao</a:t>
            </a:r>
            <a:r>
              <a:rPr lang="en-GB" sz="550" dirty="0">
                <a:latin typeface="Arial" panose="020B0604020202020204" pitchFamily="34" charset="0"/>
                <a:ea typeface="Times New Roman" panose="02020603050405020304" pitchFamily="18" charset="0"/>
                <a:cs typeface="Times New Roman" panose="02020603050405020304" pitchFamily="18" charset="0"/>
              </a:rPr>
              <a:t>, S., 2023. Artificial intelligence–based chatbots for promoting health </a:t>
            </a:r>
            <a:r>
              <a:rPr lang="en-GB" sz="550" dirty="0" err="1">
                <a:latin typeface="Arial" panose="020B0604020202020204" pitchFamily="34" charset="0"/>
                <a:ea typeface="Times New Roman" panose="02020603050405020304" pitchFamily="18" charset="0"/>
                <a:cs typeface="Times New Roman" panose="02020603050405020304" pitchFamily="18" charset="0"/>
              </a:rPr>
              <a:t>behavioral</a:t>
            </a:r>
            <a:r>
              <a:rPr lang="en-GB" sz="550" dirty="0">
                <a:latin typeface="Arial" panose="020B0604020202020204" pitchFamily="34" charset="0"/>
                <a:ea typeface="Times New Roman" panose="02020603050405020304" pitchFamily="18" charset="0"/>
                <a:cs typeface="Times New Roman" panose="02020603050405020304" pitchFamily="18" charset="0"/>
              </a:rPr>
              <a:t> changes: systematic review. Journal of medical Internet research, 25, p.e40789.</a:t>
            </a:r>
          </a:p>
          <a:p>
            <a:pPr algn="just">
              <a:spcBef>
                <a:spcPts val="0"/>
              </a:spcBef>
              <a:buNone/>
            </a:pPr>
            <a:r>
              <a:rPr lang="en-GB" sz="550" dirty="0">
                <a:latin typeface="Arial" panose="020B0604020202020204" pitchFamily="34" charset="0"/>
                <a:ea typeface="Times New Roman" panose="02020603050405020304" pitchFamily="18" charset="0"/>
                <a:cs typeface="Times New Roman" panose="02020603050405020304" pitchFamily="18" charset="0"/>
              </a:rPr>
              <a:t>Cheung, K.L., Hors-</a:t>
            </a:r>
            <a:r>
              <a:rPr lang="en-GB" sz="550" dirty="0" err="1">
                <a:latin typeface="Arial" panose="020B0604020202020204" pitchFamily="34" charset="0"/>
                <a:ea typeface="Times New Roman" panose="02020603050405020304" pitchFamily="18" charset="0"/>
                <a:cs typeface="Times New Roman" panose="02020603050405020304" pitchFamily="18" charset="0"/>
              </a:rPr>
              <a:t>Fraile</a:t>
            </a:r>
            <a:r>
              <a:rPr lang="en-GB" sz="550" dirty="0">
                <a:latin typeface="Arial" panose="020B0604020202020204" pitchFamily="34" charset="0"/>
                <a:ea typeface="Times New Roman" panose="02020603050405020304" pitchFamily="18" charset="0"/>
                <a:cs typeface="Times New Roman" panose="02020603050405020304" pitchFamily="18" charset="0"/>
              </a:rPr>
              <a:t>, S. and de Vries, H., 2021. How to use the integrated-change model to design digital health programs. In Digital Health (pp. 143-157). Elsevier.</a:t>
            </a:r>
          </a:p>
          <a:p>
            <a:pPr algn="just">
              <a:spcBef>
                <a:spcPts val="0"/>
              </a:spcBef>
              <a:buNone/>
            </a:pPr>
            <a:r>
              <a:rPr lang="en-GB" sz="550" dirty="0">
                <a:latin typeface="Arial" panose="020B0604020202020204" pitchFamily="34" charset="0"/>
                <a:ea typeface="Times New Roman" panose="02020603050405020304" pitchFamily="18" charset="0"/>
                <a:cs typeface="Times New Roman" panose="02020603050405020304" pitchFamily="18" charset="0"/>
              </a:rPr>
              <a:t>Hinchliffe, N., </a:t>
            </a:r>
            <a:r>
              <a:rPr lang="en-GB" sz="550" dirty="0" err="1">
                <a:latin typeface="Arial" panose="020B0604020202020204" pitchFamily="34" charset="0"/>
                <a:ea typeface="Times New Roman" panose="02020603050405020304" pitchFamily="18" charset="0"/>
                <a:cs typeface="Times New Roman" panose="02020603050405020304" pitchFamily="18" charset="0"/>
              </a:rPr>
              <a:t>Capehorn</a:t>
            </a:r>
            <a:r>
              <a:rPr lang="en-GB" sz="550" dirty="0">
                <a:latin typeface="Arial" panose="020B0604020202020204" pitchFamily="34" charset="0"/>
                <a:ea typeface="Times New Roman" panose="02020603050405020304" pitchFamily="18" charset="0"/>
                <a:cs typeface="Times New Roman" panose="02020603050405020304" pitchFamily="18" charset="0"/>
              </a:rPr>
              <a:t>, M.S., </a:t>
            </a:r>
            <a:r>
              <a:rPr lang="en-GB" sz="550" dirty="0" err="1">
                <a:latin typeface="Arial" panose="020B0604020202020204" pitchFamily="34" charset="0"/>
                <a:ea typeface="Times New Roman" panose="02020603050405020304" pitchFamily="18" charset="0"/>
                <a:cs typeface="Times New Roman" panose="02020603050405020304" pitchFamily="18" charset="0"/>
              </a:rPr>
              <a:t>Bewick</a:t>
            </a:r>
            <a:r>
              <a:rPr lang="en-GB" sz="550" dirty="0">
                <a:latin typeface="Arial" panose="020B0604020202020204" pitchFamily="34" charset="0"/>
                <a:ea typeface="Times New Roman" panose="02020603050405020304" pitchFamily="18" charset="0"/>
                <a:cs typeface="Times New Roman" panose="02020603050405020304" pitchFamily="18" charset="0"/>
              </a:rPr>
              <a:t>, M. and </a:t>
            </a:r>
            <a:r>
              <a:rPr lang="en-GB" sz="550" dirty="0" err="1">
                <a:latin typeface="Arial" panose="020B0604020202020204" pitchFamily="34" charset="0"/>
                <a:ea typeface="Times New Roman" panose="02020603050405020304" pitchFamily="18" charset="0"/>
                <a:cs typeface="Times New Roman" panose="02020603050405020304" pitchFamily="18" charset="0"/>
              </a:rPr>
              <a:t>Feenie</a:t>
            </a:r>
            <a:r>
              <a:rPr lang="en-GB" sz="550" dirty="0">
                <a:latin typeface="Arial" panose="020B0604020202020204" pitchFamily="34" charset="0"/>
                <a:ea typeface="Times New Roman" panose="02020603050405020304" pitchFamily="18" charset="0"/>
                <a:cs typeface="Times New Roman" panose="02020603050405020304" pitchFamily="18" charset="0"/>
              </a:rPr>
              <a:t>, J., 2022. The potential role of digital health in obesity care. Advances in Therapy, 39(10), pp.4397-4412.</a:t>
            </a:r>
          </a:p>
          <a:p>
            <a:pPr algn="just">
              <a:spcBef>
                <a:spcPts val="0"/>
              </a:spcBef>
              <a:buNone/>
            </a:pPr>
            <a:r>
              <a:rPr lang="en-GB" sz="550" dirty="0">
                <a:latin typeface="Arial" panose="020B0604020202020204" pitchFamily="34" charset="0"/>
                <a:ea typeface="Times New Roman" panose="02020603050405020304" pitchFamily="18" charset="0"/>
                <a:cs typeface="Times New Roman" panose="02020603050405020304" pitchFamily="18" charset="0"/>
              </a:rPr>
              <a:t>Irvin, L., Madden, L.A., Marshall, P. and Vince, R.V., 2023. Digital health solutions for weight loss and obesity: A narrative review. Nutrients, 15(8), p.1858.</a:t>
            </a:r>
          </a:p>
          <a:p>
            <a:pPr algn="just">
              <a:spcBef>
                <a:spcPts val="0"/>
              </a:spcBef>
              <a:buNone/>
            </a:pPr>
            <a:r>
              <a:rPr lang="en-GB" sz="550" dirty="0">
                <a:latin typeface="Arial" panose="020B0604020202020204" pitchFamily="34" charset="0"/>
                <a:ea typeface="Times New Roman" panose="02020603050405020304" pitchFamily="18" charset="0"/>
                <a:cs typeface="Times New Roman" panose="02020603050405020304" pitchFamily="18" charset="0"/>
              </a:rPr>
              <a:t>Kim, S.D., 2024. Trends and perspectives of mHealth in obesity control. Applied Sciences, 15(1), p.74.</a:t>
            </a:r>
          </a:p>
          <a:p>
            <a:pPr algn="just">
              <a:spcBef>
                <a:spcPts val="0"/>
              </a:spcBef>
              <a:buNone/>
            </a:pPr>
            <a:r>
              <a:rPr lang="en-GB" sz="550" dirty="0">
                <a:latin typeface="Arial" panose="020B0604020202020204" pitchFamily="34" charset="0"/>
                <a:ea typeface="Times New Roman" panose="02020603050405020304" pitchFamily="18" charset="0"/>
                <a:cs typeface="Times New Roman" panose="02020603050405020304" pitchFamily="18" charset="0"/>
              </a:rPr>
              <a:t>Lee, Y., Lee, N.Y., Lim, H.J. and Sung, S., 2022. Weight reduction interventions using digital health for employees with obesity: a systematic review. Diabetes, Metabolic Syndrome and Obesity: Targets and Therapy, pp.3121-3131.</a:t>
            </a:r>
          </a:p>
          <a:p>
            <a:pPr algn="just">
              <a:spcBef>
                <a:spcPts val="0"/>
              </a:spcBef>
              <a:buNone/>
            </a:pPr>
            <a:r>
              <a:rPr lang="en-GB" sz="550" dirty="0">
                <a:latin typeface="Arial" panose="020B0604020202020204" pitchFamily="34" charset="0"/>
                <a:ea typeface="Times New Roman" panose="02020603050405020304" pitchFamily="18" charset="0"/>
                <a:cs typeface="Times New Roman" panose="02020603050405020304" pitchFamily="18" charset="0"/>
              </a:rPr>
              <a:t>Merino, M., Del Barrio, J., </a:t>
            </a:r>
            <a:r>
              <a:rPr lang="en-GB" sz="550" dirty="0" err="1">
                <a:latin typeface="Arial" panose="020B0604020202020204" pitchFamily="34" charset="0"/>
                <a:ea typeface="Times New Roman" panose="02020603050405020304" pitchFamily="18" charset="0"/>
                <a:cs typeface="Times New Roman" panose="02020603050405020304" pitchFamily="18" charset="0"/>
              </a:rPr>
              <a:t>Nuño</a:t>
            </a:r>
            <a:r>
              <a:rPr lang="en-GB" sz="550" dirty="0">
                <a:latin typeface="Arial" panose="020B0604020202020204" pitchFamily="34" charset="0"/>
                <a:ea typeface="Times New Roman" panose="02020603050405020304" pitchFamily="18" charset="0"/>
                <a:cs typeface="Times New Roman" panose="02020603050405020304" pitchFamily="18" charset="0"/>
              </a:rPr>
              <a:t>, R. and </a:t>
            </a:r>
            <a:r>
              <a:rPr lang="en-GB" sz="550" dirty="0" err="1">
                <a:latin typeface="Arial" panose="020B0604020202020204" pitchFamily="34" charset="0"/>
                <a:ea typeface="Times New Roman" panose="02020603050405020304" pitchFamily="18" charset="0"/>
                <a:cs typeface="Times New Roman" panose="02020603050405020304" pitchFamily="18" charset="0"/>
              </a:rPr>
              <a:t>Errea</a:t>
            </a:r>
            <a:r>
              <a:rPr lang="en-GB" sz="550" dirty="0">
                <a:latin typeface="Arial" panose="020B0604020202020204" pitchFamily="34" charset="0"/>
                <a:ea typeface="Times New Roman" panose="02020603050405020304" pitchFamily="18" charset="0"/>
                <a:cs typeface="Times New Roman" panose="02020603050405020304" pitchFamily="18" charset="0"/>
              </a:rPr>
              <a:t>, M., 2024. Value-based digital health: A systematic literature review of the value elements of digital health care. Digital health, 10, p.20552076241277438.</a:t>
            </a:r>
          </a:p>
          <a:p>
            <a:pPr algn="just">
              <a:spcBef>
                <a:spcPts val="0"/>
              </a:spcBef>
              <a:buNone/>
            </a:pPr>
            <a:r>
              <a:rPr lang="en-GB" sz="550" dirty="0" err="1">
                <a:latin typeface="Arial" panose="020B0604020202020204" pitchFamily="34" charset="0"/>
                <a:ea typeface="Times New Roman" panose="02020603050405020304" pitchFamily="18" charset="0"/>
                <a:cs typeface="Times New Roman" panose="02020603050405020304" pitchFamily="18" charset="0"/>
              </a:rPr>
              <a:t>Nyrup</a:t>
            </a:r>
            <a:r>
              <a:rPr lang="en-GB" sz="550" dirty="0">
                <a:latin typeface="Arial" panose="020B0604020202020204" pitchFamily="34" charset="0"/>
                <a:ea typeface="Times New Roman" panose="02020603050405020304" pitchFamily="18" charset="0"/>
                <a:cs typeface="Times New Roman" panose="02020603050405020304" pitchFamily="18" charset="0"/>
              </a:rPr>
              <a:t>, R., 2021. From general principles to procedural values: responsible digital health meets public health ethics. Frontiers in Digital Health, 3, p.690417.</a:t>
            </a:r>
          </a:p>
          <a:p>
            <a:pPr algn="just">
              <a:spcBef>
                <a:spcPts val="0"/>
              </a:spcBef>
              <a:buNone/>
            </a:pPr>
            <a:r>
              <a:rPr lang="en-GB" sz="550" dirty="0">
                <a:latin typeface="Arial" panose="020B0604020202020204" pitchFamily="34" charset="0"/>
                <a:ea typeface="Times New Roman" panose="02020603050405020304" pitchFamily="18" charset="0"/>
                <a:cs typeface="Times New Roman" panose="02020603050405020304" pitchFamily="18" charset="0"/>
              </a:rPr>
              <a:t>Oh, Y.J., Zhang, J., Fang, M.L. and Fukuoka, Y. (2021). A systematic review of artificial intelligence chatbots for promoting physical activity, healthy diet, and weight loss. International Journal of </a:t>
            </a:r>
            <a:r>
              <a:rPr lang="en-GB" sz="550" dirty="0" err="1">
                <a:latin typeface="Arial" panose="020B0604020202020204" pitchFamily="34" charset="0"/>
                <a:ea typeface="Times New Roman" panose="02020603050405020304" pitchFamily="18" charset="0"/>
                <a:cs typeface="Times New Roman" panose="02020603050405020304" pitchFamily="18" charset="0"/>
              </a:rPr>
              <a:t>Behavioral</a:t>
            </a:r>
            <a:r>
              <a:rPr lang="en-GB" sz="550" dirty="0">
                <a:latin typeface="Arial" panose="020B0604020202020204" pitchFamily="34" charset="0"/>
                <a:ea typeface="Times New Roman" panose="02020603050405020304" pitchFamily="18" charset="0"/>
                <a:cs typeface="Times New Roman" panose="02020603050405020304" pitchFamily="18" charset="0"/>
              </a:rPr>
              <a:t> Nutrition and Physical Activity, 18(1), p.160.</a:t>
            </a:r>
          </a:p>
          <a:p>
            <a:pPr algn="just">
              <a:spcBef>
                <a:spcPts val="0"/>
              </a:spcBef>
              <a:buNone/>
            </a:pPr>
            <a:r>
              <a:rPr lang="en-GB" sz="550" dirty="0">
                <a:latin typeface="Arial" panose="020B0604020202020204" pitchFamily="34" charset="0"/>
                <a:ea typeface="Times New Roman" panose="02020603050405020304" pitchFamily="18" charset="0"/>
                <a:cs typeface="Times New Roman" panose="02020603050405020304" pitchFamily="18" charset="0"/>
              </a:rPr>
              <a:t>Partridge, S.R. and Redfern, J., 2018, June. Strategies to engage adolescents in digital health interventions for obesity prevention and management. In Healthcare (Vol. 6, No. 3, p. 70). MDPI.</a:t>
            </a:r>
          </a:p>
          <a:p>
            <a:pPr algn="just">
              <a:spcBef>
                <a:spcPts val="0"/>
              </a:spcBef>
              <a:buNone/>
            </a:pPr>
            <a:r>
              <a:rPr lang="en-GB" sz="550" dirty="0">
                <a:latin typeface="Arial" panose="020B0604020202020204" pitchFamily="34" charset="0"/>
                <a:ea typeface="Times New Roman" panose="02020603050405020304" pitchFamily="18" charset="0"/>
                <a:cs typeface="Times New Roman" panose="02020603050405020304" pitchFamily="18" charset="0"/>
              </a:rPr>
              <a:t>Partridge, S.R., Knight, A., Todd, A., McGill, B., Wardak, S., Alston, L., Livingstone, K.M., Singleton, A., Thornton, L., Jia, S. and Redfern, J., 2024. Addressing disparities: A systematic review of digital health equity for adolescent obesity prevention and management interventions. Obesity Reviews, 25(12), p.e13821.</a:t>
            </a:r>
          </a:p>
          <a:p>
            <a:pPr algn="just">
              <a:spcBef>
                <a:spcPts val="0"/>
              </a:spcBef>
              <a:buNone/>
            </a:pPr>
            <a:r>
              <a:rPr lang="en-GB" sz="550" dirty="0" err="1">
                <a:latin typeface="Arial" panose="020B0604020202020204" pitchFamily="34" charset="0"/>
                <a:ea typeface="Times New Roman" panose="02020603050405020304" pitchFamily="18" charset="0"/>
                <a:cs typeface="Times New Roman" panose="02020603050405020304" pitchFamily="18" charset="0"/>
              </a:rPr>
              <a:t>Patalano</a:t>
            </a:r>
            <a:r>
              <a:rPr lang="en-GB" sz="550" dirty="0">
                <a:latin typeface="Arial" panose="020B0604020202020204" pitchFamily="34" charset="0"/>
                <a:ea typeface="Times New Roman" panose="02020603050405020304" pitchFamily="18" charset="0"/>
                <a:cs typeface="Times New Roman" panose="02020603050405020304" pitchFamily="18" charset="0"/>
              </a:rPr>
              <a:t>, R., De Luca, V., Vogt, J., </a:t>
            </a:r>
            <a:r>
              <a:rPr lang="en-GB" sz="550" dirty="0" err="1">
                <a:latin typeface="Arial" panose="020B0604020202020204" pitchFamily="34" charset="0"/>
                <a:ea typeface="Times New Roman" panose="02020603050405020304" pitchFamily="18" charset="0"/>
                <a:cs typeface="Times New Roman" panose="02020603050405020304" pitchFamily="18" charset="0"/>
              </a:rPr>
              <a:t>Birov</a:t>
            </a:r>
            <a:r>
              <a:rPr lang="en-GB" sz="550" dirty="0">
                <a:latin typeface="Arial" panose="020B0604020202020204" pitchFamily="34" charset="0"/>
                <a:ea typeface="Times New Roman" panose="02020603050405020304" pitchFamily="18" charset="0"/>
                <a:cs typeface="Times New Roman" panose="02020603050405020304" pitchFamily="18" charset="0"/>
              </a:rPr>
              <a:t>, S., </a:t>
            </a:r>
            <a:r>
              <a:rPr lang="en-GB" sz="550" dirty="0" err="1">
                <a:latin typeface="Arial" panose="020B0604020202020204" pitchFamily="34" charset="0"/>
                <a:ea typeface="Times New Roman" panose="02020603050405020304" pitchFamily="18" charset="0"/>
                <a:cs typeface="Times New Roman" panose="02020603050405020304" pitchFamily="18" charset="0"/>
              </a:rPr>
              <a:t>Giovannelli</a:t>
            </a:r>
            <a:r>
              <a:rPr lang="en-GB" sz="550" dirty="0">
                <a:latin typeface="Arial" panose="020B0604020202020204" pitchFamily="34" charset="0"/>
                <a:ea typeface="Times New Roman" panose="02020603050405020304" pitchFamily="18" charset="0"/>
                <a:cs typeface="Times New Roman" panose="02020603050405020304" pitchFamily="18" charset="0"/>
              </a:rPr>
              <a:t>, L., </a:t>
            </a:r>
            <a:r>
              <a:rPr lang="en-GB" sz="550" dirty="0" err="1">
                <a:latin typeface="Arial" panose="020B0604020202020204" pitchFamily="34" charset="0"/>
                <a:ea typeface="Times New Roman" panose="02020603050405020304" pitchFamily="18" charset="0"/>
                <a:cs typeface="Times New Roman" panose="02020603050405020304" pitchFamily="18" charset="0"/>
              </a:rPr>
              <a:t>Carruba</a:t>
            </a:r>
            <a:r>
              <a:rPr lang="en-GB" sz="550" dirty="0">
                <a:latin typeface="Arial" panose="020B0604020202020204" pitchFamily="34" charset="0"/>
                <a:ea typeface="Times New Roman" panose="02020603050405020304" pitchFamily="18" charset="0"/>
                <a:cs typeface="Times New Roman" panose="02020603050405020304" pitchFamily="18" charset="0"/>
              </a:rPr>
              <a:t>, G., </a:t>
            </a:r>
            <a:r>
              <a:rPr lang="en-GB" sz="550" dirty="0" err="1">
                <a:latin typeface="Arial" panose="020B0604020202020204" pitchFamily="34" charset="0"/>
                <a:ea typeface="Times New Roman" panose="02020603050405020304" pitchFamily="18" charset="0"/>
                <a:cs typeface="Times New Roman" panose="02020603050405020304" pitchFamily="18" charset="0"/>
              </a:rPr>
              <a:t>Pivonello</a:t>
            </a:r>
            <a:r>
              <a:rPr lang="en-GB" sz="550" dirty="0">
                <a:latin typeface="Arial" panose="020B0604020202020204" pitchFamily="34" charset="0"/>
                <a:ea typeface="Times New Roman" panose="02020603050405020304" pitchFamily="18" charset="0"/>
                <a:cs typeface="Times New Roman" panose="02020603050405020304" pitchFamily="18" charset="0"/>
              </a:rPr>
              <a:t>, C., </a:t>
            </a:r>
            <a:r>
              <a:rPr lang="en-GB" sz="550" dirty="0" err="1">
                <a:latin typeface="Arial" panose="020B0604020202020204" pitchFamily="34" charset="0"/>
                <a:ea typeface="Times New Roman" panose="02020603050405020304" pitchFamily="18" charset="0"/>
                <a:cs typeface="Times New Roman" panose="02020603050405020304" pitchFamily="18" charset="0"/>
              </a:rPr>
              <a:t>Stroetmann</a:t>
            </a:r>
            <a:r>
              <a:rPr lang="en-GB" sz="550" dirty="0">
                <a:latin typeface="Arial" panose="020B0604020202020204" pitchFamily="34" charset="0"/>
                <a:ea typeface="Times New Roman" panose="02020603050405020304" pitchFamily="18" charset="0"/>
                <a:cs typeface="Times New Roman" panose="02020603050405020304" pitchFamily="18" charset="0"/>
              </a:rPr>
              <a:t>, V., </a:t>
            </a:r>
            <a:r>
              <a:rPr lang="en-GB" sz="550" dirty="0" err="1">
                <a:latin typeface="Arial" panose="020B0604020202020204" pitchFamily="34" charset="0"/>
                <a:ea typeface="Times New Roman" panose="02020603050405020304" pitchFamily="18" charset="0"/>
                <a:cs typeface="Times New Roman" panose="02020603050405020304" pitchFamily="18" charset="0"/>
              </a:rPr>
              <a:t>Triassi</a:t>
            </a:r>
            <a:r>
              <a:rPr lang="en-GB" sz="550" dirty="0">
                <a:latin typeface="Arial" panose="020B0604020202020204" pitchFamily="34" charset="0"/>
                <a:ea typeface="Times New Roman" panose="02020603050405020304" pitchFamily="18" charset="0"/>
                <a:cs typeface="Times New Roman" panose="02020603050405020304" pitchFamily="18" charset="0"/>
              </a:rPr>
              <a:t>, M., </a:t>
            </a:r>
            <a:r>
              <a:rPr lang="en-GB" sz="550" dirty="0" err="1">
                <a:latin typeface="Arial" panose="020B0604020202020204" pitchFamily="34" charset="0"/>
                <a:ea typeface="Times New Roman" panose="02020603050405020304" pitchFamily="18" charset="0"/>
                <a:cs typeface="Times New Roman" panose="02020603050405020304" pitchFamily="18" charset="0"/>
              </a:rPr>
              <a:t>Colao</a:t>
            </a:r>
            <a:r>
              <a:rPr lang="en-GB" sz="550" dirty="0">
                <a:latin typeface="Arial" panose="020B0604020202020204" pitchFamily="34" charset="0"/>
                <a:ea typeface="Times New Roman" panose="02020603050405020304" pitchFamily="18" charset="0"/>
                <a:cs typeface="Times New Roman" panose="02020603050405020304" pitchFamily="18" charset="0"/>
              </a:rPr>
              <a:t>, A. and </a:t>
            </a:r>
            <a:r>
              <a:rPr lang="en-GB" sz="550" dirty="0" err="1">
                <a:latin typeface="Arial" panose="020B0604020202020204" pitchFamily="34" charset="0"/>
                <a:ea typeface="Times New Roman" panose="02020603050405020304" pitchFamily="18" charset="0"/>
                <a:cs typeface="Times New Roman" panose="02020603050405020304" pitchFamily="18" charset="0"/>
              </a:rPr>
              <a:t>Illario</a:t>
            </a:r>
            <a:r>
              <a:rPr lang="en-GB" sz="550" dirty="0">
                <a:latin typeface="Arial" panose="020B0604020202020204" pitchFamily="34" charset="0"/>
                <a:ea typeface="Times New Roman" panose="02020603050405020304" pitchFamily="18" charset="0"/>
                <a:cs typeface="Times New Roman" panose="02020603050405020304" pitchFamily="18" charset="0"/>
              </a:rPr>
              <a:t>, M., 2021. An innovative approach to designing digital health solutions addressing the unmet needs of obese patients in Europe. International Journal of Environmental Research and Public Health, 18(2), p.579.</a:t>
            </a:r>
          </a:p>
          <a:p>
            <a:pPr algn="just">
              <a:spcBef>
                <a:spcPts val="0"/>
              </a:spcBef>
              <a:buNone/>
            </a:pPr>
            <a:r>
              <a:rPr lang="en-GB" sz="550" dirty="0" err="1">
                <a:latin typeface="Arial" panose="020B0604020202020204" pitchFamily="34" charset="0"/>
                <a:ea typeface="Times New Roman" panose="02020603050405020304" pitchFamily="18" charset="0"/>
                <a:cs typeface="Times New Roman" panose="02020603050405020304" pitchFamily="18" charset="0"/>
              </a:rPr>
              <a:t>Senecal</a:t>
            </a:r>
            <a:r>
              <a:rPr lang="en-GB" sz="550" dirty="0">
                <a:latin typeface="Arial" panose="020B0604020202020204" pitchFamily="34" charset="0"/>
                <a:ea typeface="Times New Roman" panose="02020603050405020304" pitchFamily="18" charset="0"/>
                <a:cs typeface="Times New Roman" panose="02020603050405020304" pitchFamily="18" charset="0"/>
              </a:rPr>
              <a:t>, C., Collazo-Clavell, M., Larrabee, B.R., de Andrade, M., Lin, W., Chen, B., </a:t>
            </a:r>
            <a:r>
              <a:rPr lang="en-GB" sz="550" dirty="0" err="1">
                <a:latin typeface="Arial" panose="020B0604020202020204" pitchFamily="34" charset="0"/>
                <a:ea typeface="Times New Roman" panose="02020603050405020304" pitchFamily="18" charset="0"/>
                <a:cs typeface="Times New Roman" panose="02020603050405020304" pitchFamily="18" charset="0"/>
              </a:rPr>
              <a:t>Lerman</a:t>
            </a:r>
            <a:r>
              <a:rPr lang="en-GB" sz="550" dirty="0">
                <a:latin typeface="Arial" panose="020B0604020202020204" pitchFamily="34" charset="0"/>
                <a:ea typeface="Times New Roman" panose="02020603050405020304" pitchFamily="18" charset="0"/>
                <a:cs typeface="Times New Roman" panose="02020603050405020304" pitchFamily="18" charset="0"/>
              </a:rPr>
              <a:t>, L.O., </a:t>
            </a:r>
            <a:r>
              <a:rPr lang="en-GB" sz="550" dirty="0" err="1">
                <a:latin typeface="Arial" panose="020B0604020202020204" pitchFamily="34" charset="0"/>
                <a:ea typeface="Times New Roman" panose="02020603050405020304" pitchFamily="18" charset="0"/>
                <a:cs typeface="Times New Roman" panose="02020603050405020304" pitchFamily="18" charset="0"/>
              </a:rPr>
              <a:t>Lerman</a:t>
            </a:r>
            <a:r>
              <a:rPr lang="en-GB" sz="550" dirty="0">
                <a:latin typeface="Arial" panose="020B0604020202020204" pitchFamily="34" charset="0"/>
                <a:ea typeface="Times New Roman" panose="02020603050405020304" pitchFamily="18" charset="0"/>
                <a:cs typeface="Times New Roman" panose="02020603050405020304" pitchFamily="18" charset="0"/>
              </a:rPr>
              <a:t>, A. and Lopez-Jimenez, F., 2020. A digital health weight-loss intervention in severe obesity. Digital Health, 6, p.2055207620910279.</a:t>
            </a:r>
          </a:p>
          <a:p>
            <a:pPr algn="just">
              <a:spcBef>
                <a:spcPts val="0"/>
              </a:spcBef>
              <a:buNone/>
            </a:pPr>
            <a:r>
              <a:rPr lang="en-GB" sz="550" dirty="0">
                <a:latin typeface="Arial" panose="020B0604020202020204" pitchFamily="34" charset="0"/>
                <a:ea typeface="Times New Roman" panose="02020603050405020304" pitchFamily="18" charset="0"/>
                <a:cs typeface="Times New Roman" panose="02020603050405020304" pitchFamily="18" charset="0"/>
              </a:rPr>
              <a:t>Statista (2025). Share of overweight or obese people forecasts worldwide 2035. [online] Statista. Available at: https://www.statista.com/statistics/1386143/percentage-of-overweight-or-obese-people-worldwide-forecasts/.</a:t>
            </a:r>
          </a:p>
          <a:p>
            <a:pPr algn="just">
              <a:spcBef>
                <a:spcPts val="0"/>
              </a:spcBef>
              <a:buNone/>
            </a:pPr>
            <a:r>
              <a:rPr lang="en-GB" sz="550" dirty="0">
                <a:latin typeface="Arial" panose="020B0604020202020204" pitchFamily="34" charset="0"/>
                <a:ea typeface="Times New Roman" panose="02020603050405020304" pitchFamily="18" charset="0"/>
                <a:cs typeface="Times New Roman" panose="02020603050405020304" pitchFamily="18" charset="0"/>
              </a:rPr>
              <a:t>World Health Organization (2025). Obesity and Overweight. [online] World Health Organization. Available at: https://www.who.int/news-room/fact-sheets/detail/obesity-and-overweight.</a:t>
            </a:r>
          </a:p>
        </p:txBody>
      </p:sp>
      <p:sp>
        <p:nvSpPr>
          <p:cNvPr id="3" name="AutoShape 2" descr="image hotel 1">
            <a:extLst>
              <a:ext uri="{FF2B5EF4-FFF2-40B4-BE49-F238E27FC236}">
                <a16:creationId xmlns:a16="http://schemas.microsoft.com/office/drawing/2014/main" id="{504B2648-6BB0-DB84-1264-329A68FAA9FB}"/>
              </a:ext>
            </a:extLst>
          </p:cNvPr>
          <p:cNvSpPr>
            <a:spLocks noChangeAspect="1" noChangeArrowheads="1"/>
          </p:cNvSpPr>
          <p:nvPr/>
        </p:nvSpPr>
        <p:spPr bwMode="auto">
          <a:xfrm>
            <a:off x="6375346" y="4775146"/>
            <a:ext cx="50913" cy="5091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5274" tIns="7637" rIns="15274" bIns="7637" numCol="1" anchor="t" anchorCtr="0" compatLnSpc="1">
            <a:prstTxWarp prst="textNoShape">
              <a:avLst/>
            </a:prstTxWarp>
          </a:bodyPr>
          <a:lstStyle/>
          <a:p>
            <a:endParaRPr lang="en-US" sz="301"/>
          </a:p>
        </p:txBody>
      </p:sp>
      <p:sp>
        <p:nvSpPr>
          <p:cNvPr id="6" name="TextBox 5">
            <a:extLst>
              <a:ext uri="{FF2B5EF4-FFF2-40B4-BE49-F238E27FC236}">
                <a16:creationId xmlns:a16="http://schemas.microsoft.com/office/drawing/2014/main" id="{A451294E-711E-63CD-A35B-15007CC45D24}"/>
              </a:ext>
            </a:extLst>
          </p:cNvPr>
          <p:cNvSpPr txBox="1"/>
          <p:nvPr/>
        </p:nvSpPr>
        <p:spPr>
          <a:xfrm>
            <a:off x="7366905" y="6244692"/>
            <a:ext cx="2939957" cy="3339376"/>
          </a:xfrm>
          <a:prstGeom prst="rect">
            <a:avLst/>
          </a:prstGeom>
          <a:ln w="38100">
            <a:solidFill>
              <a:schemeClr val="tx1"/>
            </a:solidFill>
          </a:ln>
        </p:spPr>
        <p:style>
          <a:lnRef idx="1">
            <a:schemeClr val="accent5"/>
          </a:lnRef>
          <a:fillRef idx="2">
            <a:schemeClr val="accent5"/>
          </a:fillRef>
          <a:effectRef idx="1">
            <a:schemeClr val="accent5"/>
          </a:effectRef>
          <a:fontRef idx="minor">
            <a:schemeClr val="dk1"/>
          </a:fontRef>
        </p:style>
        <p:txBody>
          <a:bodyPr wrap="square">
            <a:spAutoFit/>
          </a:bodyPr>
          <a:lstStyle/>
          <a:p>
            <a:pPr algn="ctr">
              <a:lnSpc>
                <a:spcPct val="150000"/>
              </a:lnSpc>
              <a:spcBef>
                <a:spcPts val="1015"/>
              </a:spcBef>
            </a:pPr>
            <a:r>
              <a:rPr lang="en-GB" sz="1600" b="1" kern="0" dirty="0">
                <a:solidFill>
                  <a:srgbClr val="2E74B5"/>
                </a:solidFill>
                <a:highlight>
                  <a:srgbClr val="00FF00"/>
                </a:highlight>
                <a:latin typeface="Arial" panose="020B0604020202020204" pitchFamily="34" charset="0"/>
                <a:ea typeface="Times New Roman" panose="02020603050405020304" pitchFamily="18" charset="0"/>
                <a:cs typeface="Arial" panose="020B0604020202020204" pitchFamily="34" charset="0"/>
              </a:rPr>
              <a:t>Conclusion</a:t>
            </a:r>
          </a:p>
          <a:p>
            <a:pPr marL="171450" indent="-171450" algn="just">
              <a:buFont typeface="Wingdings" panose="05000000000000000000" pitchFamily="2" charset="2"/>
              <a:buChar char="§"/>
            </a:pPr>
            <a:r>
              <a:rPr lang="en-US" sz="1100" dirty="0" err="1">
                <a:latin typeface="Arial" panose="020B0604020202020204" pitchFamily="34" charset="0"/>
                <a:ea typeface="Calibri" panose="020F0502020204030204" pitchFamily="34" charset="0"/>
                <a:cs typeface="Arial" panose="020B0604020202020204" pitchFamily="34" charset="0"/>
              </a:rPr>
              <a:t>NutriGuide</a:t>
            </a:r>
            <a:r>
              <a:rPr lang="en-US" sz="1100" dirty="0">
                <a:latin typeface="Arial" panose="020B0604020202020204" pitchFamily="34" charset="0"/>
                <a:ea typeface="Calibri" panose="020F0502020204030204" pitchFamily="34" charset="0"/>
                <a:cs typeface="Arial" panose="020B0604020202020204" pitchFamily="34" charset="0"/>
              </a:rPr>
              <a:t> AI is an advanced digital health solution that combines technology and behavioural science to address obesity.</a:t>
            </a:r>
          </a:p>
          <a:p>
            <a:pPr marL="171450" indent="-171450" algn="just">
              <a:buFont typeface="Wingdings" panose="05000000000000000000" pitchFamily="2" charset="2"/>
              <a:buChar char="§"/>
            </a:pPr>
            <a:r>
              <a:rPr lang="en-US" sz="1100" dirty="0">
                <a:latin typeface="Arial" panose="020B0604020202020204" pitchFamily="34" charset="0"/>
                <a:ea typeface="Calibri" panose="020F0502020204030204" pitchFamily="34" charset="0"/>
                <a:cs typeface="Arial" panose="020B0604020202020204" pitchFamily="34" charset="0"/>
              </a:rPr>
              <a:t>It has important implications for policy, education, and research, encouraging accessible, culturally sensitive, and well-regulated health tools.</a:t>
            </a:r>
          </a:p>
          <a:p>
            <a:pPr marL="171450" indent="-171450" algn="just">
              <a:buFont typeface="Wingdings" panose="05000000000000000000" pitchFamily="2" charset="2"/>
              <a:buChar char="§"/>
            </a:pPr>
            <a:r>
              <a:rPr lang="en-US" sz="1100" dirty="0">
                <a:latin typeface="Arial" panose="020B0604020202020204" pitchFamily="34" charset="0"/>
                <a:ea typeface="Calibri" panose="020F0502020204030204" pitchFamily="34" charset="0"/>
                <a:cs typeface="Arial" panose="020B0604020202020204" pitchFamily="34" charset="0"/>
              </a:rPr>
              <a:t>Educators can use it to improve digital health literacy and support informed lifestyle choices.</a:t>
            </a:r>
          </a:p>
          <a:p>
            <a:pPr marL="171450" indent="-171450" algn="just">
              <a:buFont typeface="Wingdings" panose="05000000000000000000" pitchFamily="2" charset="2"/>
              <a:buChar char="§"/>
            </a:pPr>
            <a:r>
              <a:rPr lang="en-US" sz="1100" dirty="0">
                <a:latin typeface="Arial" panose="020B0604020202020204" pitchFamily="34" charset="0"/>
                <a:ea typeface="Calibri" panose="020F0502020204030204" pitchFamily="34" charset="0"/>
                <a:cs typeface="Arial" panose="020B0604020202020204" pitchFamily="34" charset="0"/>
              </a:rPr>
              <a:t>Researchers benefit from real-time data to study effectiveness and scalability.</a:t>
            </a:r>
          </a:p>
          <a:p>
            <a:pPr marL="171450" indent="-171450" algn="just">
              <a:buFont typeface="Wingdings" panose="05000000000000000000" pitchFamily="2" charset="2"/>
              <a:buChar char="§"/>
            </a:pPr>
            <a:r>
              <a:rPr lang="en-US" sz="1100" dirty="0">
                <a:latin typeface="Arial" panose="020B0604020202020204" pitchFamily="34" charset="0"/>
                <a:ea typeface="Calibri" panose="020F0502020204030204" pitchFamily="34" charset="0"/>
                <a:cs typeface="Arial" panose="020B0604020202020204" pitchFamily="34" charset="0"/>
              </a:rPr>
              <a:t>Its success depends on collaboration across sectors, promoting a more inclusive and sustainable approach to public health.</a:t>
            </a:r>
            <a:endParaRPr lang="en-GB" sz="1100" dirty="0">
              <a:latin typeface="Arial" panose="020B0604020202020204" pitchFamily="34" charset="0"/>
              <a:ea typeface="Times New Roman" panose="02020603050405020304" pitchFamily="18" charset="0"/>
              <a:cs typeface="Arial" panose="020B0604020202020204" pitchFamily="34" charset="0"/>
            </a:endParaRPr>
          </a:p>
        </p:txBody>
      </p:sp>
      <p:sp>
        <p:nvSpPr>
          <p:cNvPr id="40" name="TextBox 39">
            <a:extLst>
              <a:ext uri="{FF2B5EF4-FFF2-40B4-BE49-F238E27FC236}">
                <a16:creationId xmlns:a16="http://schemas.microsoft.com/office/drawing/2014/main" id="{FF133955-3F94-436E-8271-E5FC3131BCD5}"/>
              </a:ext>
            </a:extLst>
          </p:cNvPr>
          <p:cNvSpPr txBox="1"/>
          <p:nvPr/>
        </p:nvSpPr>
        <p:spPr>
          <a:xfrm>
            <a:off x="7682078" y="925925"/>
            <a:ext cx="3573955" cy="2968377"/>
          </a:xfrm>
          <a:prstGeom prst="rect">
            <a:avLst/>
          </a:prstGeom>
          <a:noFill/>
          <a:ln w="38100">
            <a:solidFill>
              <a:schemeClr val="tx1"/>
            </a:solidFill>
          </a:ln>
        </p:spPr>
        <p:txBody>
          <a:bodyPr wrap="square">
            <a:spAutoFit/>
          </a:bodyPr>
          <a:lstStyle/>
          <a:p>
            <a:pPr algn="ctr">
              <a:lnSpc>
                <a:spcPct val="150000"/>
              </a:lnSpc>
              <a:spcBef>
                <a:spcPts val="507"/>
              </a:spcBef>
              <a:spcAft>
                <a:spcPts val="507"/>
              </a:spcAft>
            </a:pPr>
            <a:r>
              <a:rPr lang="en-GB" sz="1100" b="1" dirty="0">
                <a:highlight>
                  <a:srgbClr val="FFFF00"/>
                </a:highlight>
                <a:latin typeface="Arial" panose="020B0604020202020204" pitchFamily="34" charset="0"/>
                <a:ea typeface="Times New Roman" panose="02020603050405020304" pitchFamily="18" charset="0"/>
                <a:cs typeface="Arial" panose="020B0604020202020204" pitchFamily="34" charset="0"/>
              </a:rPr>
              <a:t>Expected Outcome</a:t>
            </a:r>
            <a:endParaRPr lang="en-GB" sz="1100" b="1" dirty="0">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spcBef>
                <a:spcPts val="507"/>
              </a:spcBef>
              <a:spcAft>
                <a:spcPts val="507"/>
              </a:spcAft>
              <a:buFont typeface="Wingdings" panose="05000000000000000000" pitchFamily="2" charset="2"/>
              <a:buChar char="§"/>
            </a:pPr>
            <a:r>
              <a:rPr lang="en-US" sz="1000" dirty="0" err="1">
                <a:latin typeface="Arial" panose="020B0604020202020204" pitchFamily="34" charset="0"/>
                <a:ea typeface="Times New Roman" panose="02020603050405020304" pitchFamily="18" charset="0"/>
                <a:cs typeface="Times New Roman" panose="02020603050405020304" pitchFamily="18" charset="0"/>
              </a:rPr>
              <a:t>NutriGuide</a:t>
            </a:r>
            <a:r>
              <a:rPr lang="en-US" sz="1000" dirty="0">
                <a:latin typeface="Arial" panose="020B0604020202020204" pitchFamily="34" charset="0"/>
                <a:ea typeface="Times New Roman" panose="02020603050405020304" pitchFamily="18" charset="0"/>
                <a:cs typeface="Times New Roman" panose="02020603050405020304" pitchFamily="18" charset="0"/>
              </a:rPr>
              <a:t> AI, based on the Transtheoretical Model of Change, is expected to improve user engagement through </a:t>
            </a:r>
            <a:r>
              <a:rPr lang="en-US" sz="1000" dirty="0" err="1">
                <a:latin typeface="Arial" panose="020B0604020202020204" pitchFamily="34" charset="0"/>
                <a:ea typeface="Times New Roman" panose="02020603050405020304" pitchFamily="18" charset="0"/>
                <a:cs typeface="Times New Roman" panose="02020603050405020304" pitchFamily="18" charset="0"/>
              </a:rPr>
              <a:t>personalised</a:t>
            </a:r>
            <a:r>
              <a:rPr lang="en-US" sz="1000" dirty="0">
                <a:latin typeface="Arial" panose="020B0604020202020204" pitchFamily="34" charset="0"/>
                <a:ea typeface="Times New Roman" panose="02020603050405020304" pitchFamily="18" charset="0"/>
                <a:cs typeface="Times New Roman" panose="02020603050405020304" pitchFamily="18" charset="0"/>
              </a:rPr>
              <a:t> and stage-based support (Hinchliffe et al., 2022).</a:t>
            </a:r>
          </a:p>
          <a:p>
            <a:pPr marL="171450" indent="-171450" algn="just">
              <a:spcBef>
                <a:spcPts val="507"/>
              </a:spcBef>
              <a:spcAft>
                <a:spcPts val="507"/>
              </a:spcAft>
              <a:buFont typeface="Wingdings" panose="05000000000000000000" pitchFamily="2" charset="2"/>
              <a:buChar char="§"/>
            </a:pPr>
            <a:r>
              <a:rPr lang="en-US" sz="1000" dirty="0">
                <a:latin typeface="Arial" panose="020B0604020202020204" pitchFamily="34" charset="0"/>
                <a:ea typeface="Times New Roman" panose="02020603050405020304" pitchFamily="18" charset="0"/>
                <a:cs typeface="Times New Roman" panose="02020603050405020304" pitchFamily="18" charset="0"/>
              </a:rPr>
              <a:t>At the individual level, users may achieve around a 1.5 kg/m² reduction in BMI within 12 months, along with better diet and activity habits (Merino et al., 2022).</a:t>
            </a:r>
          </a:p>
          <a:p>
            <a:pPr marL="171450" indent="-171450" algn="just">
              <a:spcBef>
                <a:spcPts val="507"/>
              </a:spcBef>
              <a:spcAft>
                <a:spcPts val="507"/>
              </a:spcAft>
              <a:buFont typeface="Wingdings" panose="05000000000000000000" pitchFamily="2" charset="2"/>
              <a:buChar char="§"/>
            </a:pPr>
            <a:r>
              <a:rPr lang="en-US" sz="1000" dirty="0">
                <a:latin typeface="Arial" panose="020B0604020202020204" pitchFamily="34" charset="0"/>
                <a:ea typeface="Times New Roman" panose="02020603050405020304" pitchFamily="18" charset="0"/>
                <a:cs typeface="Times New Roman" panose="02020603050405020304" pitchFamily="18" charset="0"/>
              </a:rPr>
              <a:t>It can also enhance nutritional knowledge and promote healthier lifestyles.</a:t>
            </a:r>
          </a:p>
          <a:p>
            <a:pPr marL="171450" indent="-171450" algn="just">
              <a:spcBef>
                <a:spcPts val="507"/>
              </a:spcBef>
              <a:spcAft>
                <a:spcPts val="507"/>
              </a:spcAft>
              <a:buFont typeface="Wingdings" panose="05000000000000000000" pitchFamily="2" charset="2"/>
              <a:buChar char="§"/>
            </a:pPr>
            <a:r>
              <a:rPr lang="en-US" sz="1000" dirty="0">
                <a:latin typeface="Arial" panose="020B0604020202020204" pitchFamily="34" charset="0"/>
                <a:ea typeface="Times New Roman" panose="02020603050405020304" pitchFamily="18" charset="0"/>
                <a:cs typeface="Times New Roman" panose="02020603050405020304" pitchFamily="18" charset="0"/>
              </a:rPr>
              <a:t>At the population level, inclusive features may reduce health inequalities (Kim et al., 2024).</a:t>
            </a:r>
          </a:p>
          <a:p>
            <a:pPr marL="171450" indent="-171450" algn="just">
              <a:spcBef>
                <a:spcPts val="507"/>
              </a:spcBef>
              <a:spcAft>
                <a:spcPts val="507"/>
              </a:spcAft>
              <a:buFont typeface="Wingdings" panose="05000000000000000000" pitchFamily="2" charset="2"/>
              <a:buChar char="§"/>
            </a:pPr>
            <a:r>
              <a:rPr lang="en-US" sz="1000" dirty="0">
                <a:latin typeface="Arial" panose="020B0604020202020204" pitchFamily="34" charset="0"/>
                <a:ea typeface="Times New Roman" panose="02020603050405020304" pitchFamily="18" charset="0"/>
                <a:cs typeface="Times New Roman" panose="02020603050405020304" pitchFamily="18" charset="0"/>
              </a:rPr>
              <a:t>Overall, it may lower obesity rates and improve public health outcomes.</a:t>
            </a:r>
            <a:endParaRPr lang="en-GB" sz="1000" dirty="0">
              <a:latin typeface="Arial" panose="020B0604020202020204" pitchFamily="34" charset="0"/>
              <a:ea typeface="Times New Roman" panose="02020603050405020304" pitchFamily="18" charset="0"/>
              <a:cs typeface="Times New Roman" panose="02020603050405020304" pitchFamily="18" charset="0"/>
            </a:endParaRPr>
          </a:p>
        </p:txBody>
      </p:sp>
      <p:sp>
        <p:nvSpPr>
          <p:cNvPr id="17" name="AutoShape 13" descr="Guest satisfaction up at hotels run by third-party management: J.D. Power |  Hotel Dive">
            <a:extLst>
              <a:ext uri="{FF2B5EF4-FFF2-40B4-BE49-F238E27FC236}">
                <a16:creationId xmlns:a16="http://schemas.microsoft.com/office/drawing/2014/main" id="{A2D7FBE2-631E-42DC-ADBA-9B552254067E}"/>
              </a:ext>
            </a:extLst>
          </p:cNvPr>
          <p:cNvSpPr>
            <a:spLocks noChangeAspect="1" noChangeArrowheads="1"/>
          </p:cNvSpPr>
          <p:nvPr/>
        </p:nvSpPr>
        <p:spPr bwMode="auto">
          <a:xfrm>
            <a:off x="6336024" y="4736159"/>
            <a:ext cx="128882" cy="12888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38665" tIns="19332" rIns="38665" bIns="19332" numCol="1" anchor="t" anchorCtr="0" compatLnSpc="1">
            <a:prstTxWarp prst="textNoShape">
              <a:avLst/>
            </a:prstTxWarp>
          </a:bodyPr>
          <a:lstStyle/>
          <a:p>
            <a:endParaRPr lang="en-GB" sz="330"/>
          </a:p>
        </p:txBody>
      </p:sp>
      <p:sp>
        <p:nvSpPr>
          <p:cNvPr id="25" name="Rectangle 24">
            <a:extLst>
              <a:ext uri="{FF2B5EF4-FFF2-40B4-BE49-F238E27FC236}">
                <a16:creationId xmlns:a16="http://schemas.microsoft.com/office/drawing/2014/main" id="{64751C21-EEFC-4BA8-B333-D3BCD321CC7F}"/>
              </a:ext>
            </a:extLst>
          </p:cNvPr>
          <p:cNvSpPr/>
          <p:nvPr/>
        </p:nvSpPr>
        <p:spPr>
          <a:xfrm>
            <a:off x="329501" y="337403"/>
            <a:ext cx="11713529" cy="531962"/>
          </a:xfrm>
          <a:prstGeom prst="rect">
            <a:avLst/>
          </a:prstGeom>
          <a:solidFill>
            <a:schemeClr val="accent6"/>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84" b="1" dirty="0">
                <a:solidFill>
                  <a:schemeClr val="accent2">
                    <a:lumMod val="20000"/>
                    <a:lumOff val="80000"/>
                  </a:schemeClr>
                </a:solidFill>
                <a:highlight>
                  <a:srgbClr val="800000"/>
                </a:highlight>
                <a:latin typeface="Arial Black" panose="020B0A04020102020204" pitchFamily="34" charset="0"/>
              </a:rPr>
              <a:t>“Using Digital Innovation for Fair Obesity Prevention: </a:t>
            </a:r>
            <a:r>
              <a:rPr lang="en-US" sz="1184" b="1" dirty="0" err="1">
                <a:solidFill>
                  <a:schemeClr val="accent2">
                    <a:lumMod val="20000"/>
                    <a:lumOff val="80000"/>
                  </a:schemeClr>
                </a:solidFill>
                <a:highlight>
                  <a:srgbClr val="800000"/>
                </a:highlight>
                <a:latin typeface="Arial Black" panose="020B0A04020102020204" pitchFamily="34" charset="0"/>
              </a:rPr>
              <a:t>NutriGuide</a:t>
            </a:r>
            <a:r>
              <a:rPr lang="en-US" sz="1184" b="1" dirty="0">
                <a:solidFill>
                  <a:schemeClr val="accent2">
                    <a:lumMod val="20000"/>
                    <a:lumOff val="80000"/>
                  </a:schemeClr>
                </a:solidFill>
                <a:highlight>
                  <a:srgbClr val="800000"/>
                </a:highlight>
                <a:latin typeface="Arial Black" panose="020B0A04020102020204" pitchFamily="34" charset="0"/>
              </a:rPr>
              <a:t> AI”</a:t>
            </a:r>
          </a:p>
          <a:p>
            <a:r>
              <a:rPr lang="en-GB" sz="592" b="1" dirty="0">
                <a:solidFill>
                  <a:schemeClr val="accent2">
                    <a:lumMod val="20000"/>
                    <a:lumOff val="80000"/>
                  </a:schemeClr>
                </a:solidFill>
                <a:latin typeface="Arial Black" panose="020B0A04020102020204" pitchFamily="34" charset="0"/>
              </a:rPr>
              <a:t>  </a:t>
            </a:r>
          </a:p>
          <a:p>
            <a:pPr algn="ctr"/>
            <a:r>
              <a:rPr lang="en-GB" sz="1015" b="1" dirty="0"/>
              <a:t>Student Name:</a:t>
            </a:r>
            <a:r>
              <a:rPr lang="en-GB" sz="1015" dirty="0"/>
              <a:t> Md Jewel Ahmad        </a:t>
            </a:r>
            <a:r>
              <a:rPr lang="en-GB" sz="1015" b="1" dirty="0"/>
              <a:t>Student ID</a:t>
            </a:r>
            <a:r>
              <a:rPr lang="en-GB" sz="1015" dirty="0"/>
              <a:t>: 2504951        </a:t>
            </a:r>
            <a:r>
              <a:rPr lang="en-GB" sz="1015" b="1" dirty="0"/>
              <a:t>Programme:</a:t>
            </a:r>
            <a:r>
              <a:rPr lang="en-GB" sz="1015" dirty="0"/>
              <a:t> </a:t>
            </a:r>
            <a:r>
              <a:rPr lang="en-US" sz="1015" dirty="0"/>
              <a:t>MSc Public Health and Social Care in Practice</a:t>
            </a:r>
            <a:r>
              <a:rPr lang="en-GB" sz="1015" dirty="0"/>
              <a:t>  </a:t>
            </a:r>
            <a:r>
              <a:rPr lang="en-GB" sz="1015" b="1" dirty="0"/>
              <a:t>Module: </a:t>
            </a:r>
            <a:r>
              <a:rPr lang="en-US" sz="1015" dirty="0"/>
              <a:t>Population Health and Digital Health Promotion</a:t>
            </a:r>
          </a:p>
        </p:txBody>
      </p:sp>
      <p:sp>
        <p:nvSpPr>
          <p:cNvPr id="23" name="Rectangle 22">
            <a:extLst>
              <a:ext uri="{FF2B5EF4-FFF2-40B4-BE49-F238E27FC236}">
                <a16:creationId xmlns:a16="http://schemas.microsoft.com/office/drawing/2014/main" id="{4C261DF2-F210-415C-A61C-D79439F12C1F}"/>
              </a:ext>
            </a:extLst>
          </p:cNvPr>
          <p:cNvSpPr/>
          <p:nvPr/>
        </p:nvSpPr>
        <p:spPr>
          <a:xfrm>
            <a:off x="16079" y="950093"/>
            <a:ext cx="1541000" cy="216689"/>
          </a:xfrm>
          <a:prstGeom prst="rect">
            <a:avLst/>
          </a:prstGeom>
          <a:solidFill>
            <a:schemeClr val="accent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914400" eaLnBrk="0" fontAlgn="base" hangingPunct="0">
              <a:spcBef>
                <a:spcPct val="0"/>
              </a:spcBef>
              <a:spcAft>
                <a:spcPct val="0"/>
              </a:spcAft>
            </a:pPr>
            <a:r>
              <a:rPr lang="en-US" altLang="en-US" sz="1400" b="1" dirty="0">
                <a:solidFill>
                  <a:schemeClr val="tx1"/>
                </a:solidFill>
                <a:latin typeface="Arial Black" panose="020B0A04020102020204" pitchFamily="34" charset="0"/>
                <a:cs typeface="Times New Roman" panose="02020603050405020304" pitchFamily="18" charset="0"/>
              </a:rPr>
              <a:t>Background</a:t>
            </a:r>
          </a:p>
        </p:txBody>
      </p:sp>
      <p:sp>
        <p:nvSpPr>
          <p:cNvPr id="24" name="Rectangle 23">
            <a:extLst>
              <a:ext uri="{FF2B5EF4-FFF2-40B4-BE49-F238E27FC236}">
                <a16:creationId xmlns:a16="http://schemas.microsoft.com/office/drawing/2014/main" id="{D33658A3-0FD0-4671-99A1-19BE3686095E}"/>
              </a:ext>
            </a:extLst>
          </p:cNvPr>
          <p:cNvSpPr/>
          <p:nvPr/>
        </p:nvSpPr>
        <p:spPr>
          <a:xfrm>
            <a:off x="3835643" y="917440"/>
            <a:ext cx="3520470" cy="216689"/>
          </a:xfrm>
          <a:prstGeom prst="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914400" eaLnBrk="0" fontAlgn="base" hangingPunct="0">
              <a:spcBef>
                <a:spcPct val="0"/>
              </a:spcBef>
              <a:spcAft>
                <a:spcPct val="0"/>
              </a:spcAft>
            </a:pPr>
            <a:r>
              <a:rPr lang="en-US" altLang="en-US" sz="1200" b="1" dirty="0">
                <a:solidFill>
                  <a:schemeClr val="tx1"/>
                </a:solidFill>
                <a:latin typeface="Arial Black" panose="020B0A04020102020204" pitchFamily="34" charset="0"/>
                <a:cs typeface="Times New Roman" panose="02020603050405020304" pitchFamily="18" charset="0"/>
              </a:rPr>
              <a:t>Health Promotion Values and Principles</a:t>
            </a:r>
          </a:p>
        </p:txBody>
      </p:sp>
      <p:sp>
        <p:nvSpPr>
          <p:cNvPr id="26" name="Text Box 7">
            <a:extLst>
              <a:ext uri="{FF2B5EF4-FFF2-40B4-BE49-F238E27FC236}">
                <a16:creationId xmlns:a16="http://schemas.microsoft.com/office/drawing/2014/main" id="{1EB85D45-CA57-420E-804F-6522EC4E8A89}"/>
              </a:ext>
            </a:extLst>
          </p:cNvPr>
          <p:cNvSpPr txBox="1">
            <a:spLocks noChangeArrowheads="1"/>
          </p:cNvSpPr>
          <p:nvPr/>
        </p:nvSpPr>
        <p:spPr bwMode="auto">
          <a:xfrm>
            <a:off x="3846435" y="1124184"/>
            <a:ext cx="3835643" cy="5019071"/>
          </a:xfrm>
          <a:prstGeom prst="rect">
            <a:avLst/>
          </a:prstGeom>
          <a:solidFill>
            <a:schemeClr val="accent6">
              <a:lumMod val="20000"/>
              <a:lumOff val="80000"/>
            </a:schemeClr>
          </a:solidFill>
          <a:ln w="38100">
            <a:solidFill>
              <a:schemeClr val="tx1"/>
            </a:solidFill>
            <a:headEnd/>
            <a:tailEnd/>
          </a:ln>
        </p:spPr>
        <p:style>
          <a:lnRef idx="1">
            <a:schemeClr val="accent3"/>
          </a:lnRef>
          <a:fillRef idx="2">
            <a:schemeClr val="accent3"/>
          </a:fillRef>
          <a:effectRef idx="1">
            <a:schemeClr val="accent3"/>
          </a:effectRef>
          <a:fontRef idx="minor">
            <a:schemeClr val="dk1"/>
          </a:fontRef>
        </p:style>
        <p:txBody>
          <a:bodyPr lIns="152740" tIns="76370" rIns="152740" bIns="152740"/>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marL="171450" indent="-171450" algn="just">
              <a:lnSpc>
                <a:spcPct val="150000"/>
              </a:lnSpc>
              <a:spcBef>
                <a:spcPts val="0"/>
              </a:spcBef>
              <a:spcAft>
                <a:spcPts val="507"/>
              </a:spcAft>
              <a:buFont typeface="Wingdings" panose="05000000000000000000" pitchFamily="2" charset="2"/>
              <a:buChar char="§"/>
            </a:pPr>
            <a:r>
              <a:rPr lang="en-US" sz="1100" kern="0" dirty="0">
                <a:latin typeface="Arial" panose="020B0604020202020204" pitchFamily="34" charset="0"/>
                <a:ea typeface="Times New Roman" panose="02020603050405020304" pitchFamily="18" charset="0"/>
                <a:cs typeface="Arial" panose="020B0604020202020204" pitchFamily="34" charset="0"/>
              </a:rPr>
              <a:t>Respect for cultural diversity, individual autonomy, and community health ownership are fundamental.</a:t>
            </a:r>
          </a:p>
          <a:p>
            <a:pPr marL="171450" indent="-171450" algn="just">
              <a:lnSpc>
                <a:spcPct val="150000"/>
              </a:lnSpc>
              <a:spcBef>
                <a:spcPts val="0"/>
              </a:spcBef>
              <a:spcAft>
                <a:spcPts val="507"/>
              </a:spcAft>
              <a:buFont typeface="Wingdings" panose="05000000000000000000" pitchFamily="2" charset="2"/>
              <a:buChar char="§"/>
            </a:pPr>
            <a:r>
              <a:rPr lang="en-US" sz="1100" kern="0" dirty="0">
                <a:latin typeface="Arial" panose="020B0604020202020204" pitchFamily="34" charset="0"/>
                <a:ea typeface="Times New Roman" panose="02020603050405020304" pitchFamily="18" charset="0"/>
                <a:cs typeface="Arial" panose="020B0604020202020204" pitchFamily="34" charset="0"/>
              </a:rPr>
              <a:t>The intervention fosters equity by being accessible regardless of literacy, language, or technology (</a:t>
            </a:r>
            <a:r>
              <a:rPr lang="en-US" sz="1100" kern="0" dirty="0" err="1">
                <a:latin typeface="Arial" panose="020B0604020202020204" pitchFamily="34" charset="0"/>
                <a:ea typeface="Times New Roman" panose="02020603050405020304" pitchFamily="18" charset="0"/>
                <a:cs typeface="Arial" panose="020B0604020202020204" pitchFamily="34" charset="0"/>
              </a:rPr>
              <a:t>Nyrup</a:t>
            </a:r>
            <a:r>
              <a:rPr lang="en-US" sz="1100" kern="0" dirty="0">
                <a:latin typeface="Arial" panose="020B0604020202020204" pitchFamily="34" charset="0"/>
                <a:ea typeface="Times New Roman" panose="02020603050405020304" pitchFamily="18" charset="0"/>
                <a:cs typeface="Arial" panose="020B0604020202020204" pitchFamily="34" charset="0"/>
              </a:rPr>
              <a:t>, 2021). SMS chatbot and offline mode enable distant or low-connectivity engagement.</a:t>
            </a:r>
          </a:p>
          <a:p>
            <a:pPr marL="171450" indent="-171450" algn="just">
              <a:lnSpc>
                <a:spcPct val="150000"/>
              </a:lnSpc>
              <a:spcBef>
                <a:spcPts val="0"/>
              </a:spcBef>
              <a:spcAft>
                <a:spcPts val="507"/>
              </a:spcAft>
              <a:buFont typeface="Wingdings" panose="05000000000000000000" pitchFamily="2" charset="2"/>
              <a:buChar char="§"/>
            </a:pPr>
            <a:r>
              <a:rPr lang="en-US" sz="1100" kern="0" dirty="0">
                <a:latin typeface="Arial" panose="020B0604020202020204" pitchFamily="34" charset="0"/>
                <a:ea typeface="Times New Roman" panose="02020603050405020304" pitchFamily="18" charset="0"/>
                <a:cs typeface="Arial" panose="020B0604020202020204" pitchFamily="34" charset="0"/>
              </a:rPr>
              <a:t>Food recognition technology gives people control with rapid, evidence-based meal suggestions without shame.</a:t>
            </a:r>
          </a:p>
          <a:p>
            <a:pPr marL="171450" indent="-171450" algn="just">
              <a:lnSpc>
                <a:spcPct val="150000"/>
              </a:lnSpc>
              <a:spcBef>
                <a:spcPts val="0"/>
              </a:spcBef>
              <a:spcAft>
                <a:spcPts val="507"/>
              </a:spcAft>
              <a:buFont typeface="Wingdings" panose="05000000000000000000" pitchFamily="2" charset="2"/>
              <a:buChar char="§"/>
            </a:pPr>
            <a:r>
              <a:rPr lang="en-US" sz="1100" kern="0" dirty="0">
                <a:latin typeface="Arial" panose="020B0604020202020204" pitchFamily="34" charset="0"/>
                <a:ea typeface="Times New Roman" panose="02020603050405020304" pitchFamily="18" charset="0"/>
                <a:cs typeface="Arial" panose="020B0604020202020204" pitchFamily="34" charset="0"/>
              </a:rPr>
              <a:t>User data drives </a:t>
            </a:r>
            <a:r>
              <a:rPr lang="en-US" sz="1100" kern="0" dirty="0" err="1">
                <a:latin typeface="Arial" panose="020B0604020202020204" pitchFamily="34" charset="0"/>
                <a:ea typeface="Times New Roman" panose="02020603050405020304" pitchFamily="18" charset="0"/>
                <a:cs typeface="Arial" panose="020B0604020202020204" pitchFamily="34" charset="0"/>
              </a:rPr>
              <a:t>NutriGuide</a:t>
            </a:r>
            <a:r>
              <a:rPr lang="en-US" sz="1100" kern="0" dirty="0">
                <a:latin typeface="Arial" panose="020B0604020202020204" pitchFamily="34" charset="0"/>
                <a:ea typeface="Times New Roman" panose="02020603050405020304" pitchFamily="18" charset="0"/>
                <a:cs typeface="Arial" panose="020B0604020202020204" pitchFamily="34" charset="0"/>
              </a:rPr>
              <a:t> AI's motivating interviews and </a:t>
            </a:r>
            <a:r>
              <a:rPr lang="en-US" sz="1100" kern="0" dirty="0" err="1">
                <a:latin typeface="Arial" panose="020B0604020202020204" pitchFamily="34" charset="0"/>
                <a:ea typeface="Times New Roman" panose="02020603050405020304" pitchFamily="18" charset="0"/>
                <a:cs typeface="Arial" panose="020B0604020202020204" pitchFamily="34" charset="0"/>
              </a:rPr>
              <a:t>customised</a:t>
            </a:r>
            <a:r>
              <a:rPr lang="en-US" sz="1100" kern="0" dirty="0">
                <a:latin typeface="Arial" panose="020B0604020202020204" pitchFamily="34" charset="0"/>
                <a:ea typeface="Times New Roman" panose="02020603050405020304" pitchFamily="18" charset="0"/>
                <a:cs typeface="Arial" panose="020B0604020202020204" pitchFamily="34" charset="0"/>
              </a:rPr>
              <a:t> support with tele-dietitians and community health providers (Kim et al., 2024).</a:t>
            </a:r>
          </a:p>
          <a:p>
            <a:pPr marL="171450" indent="-171450" algn="just">
              <a:lnSpc>
                <a:spcPct val="150000"/>
              </a:lnSpc>
              <a:spcBef>
                <a:spcPts val="0"/>
              </a:spcBef>
              <a:spcAft>
                <a:spcPts val="507"/>
              </a:spcAft>
              <a:buFont typeface="Wingdings" panose="05000000000000000000" pitchFamily="2" charset="2"/>
              <a:buChar char="§"/>
            </a:pPr>
            <a:r>
              <a:rPr lang="en-US" sz="1100" kern="0" dirty="0">
                <a:latin typeface="Arial" panose="020B0604020202020204" pitchFamily="34" charset="0"/>
                <a:ea typeface="Times New Roman" panose="02020603050405020304" pitchFamily="18" charset="0"/>
                <a:cs typeface="Arial" panose="020B0604020202020204" pitchFamily="34" charset="0"/>
              </a:rPr>
              <a:t>Multi-stakeholder engagement ensures contextually relevant and culturally sensitive answers and accountability.</a:t>
            </a:r>
          </a:p>
          <a:p>
            <a:pPr marL="171450" indent="-171450" algn="just">
              <a:lnSpc>
                <a:spcPct val="150000"/>
              </a:lnSpc>
              <a:spcBef>
                <a:spcPts val="0"/>
              </a:spcBef>
              <a:spcAft>
                <a:spcPts val="507"/>
              </a:spcAft>
              <a:buFont typeface="Wingdings" panose="05000000000000000000" pitchFamily="2" charset="2"/>
              <a:buChar char="§"/>
            </a:pPr>
            <a:r>
              <a:rPr lang="en-US" sz="1100" kern="0" dirty="0">
                <a:latin typeface="Arial" panose="020B0604020202020204" pitchFamily="34" charset="0"/>
                <a:ea typeface="Times New Roman" panose="02020603050405020304" pitchFamily="18" charset="0"/>
                <a:cs typeface="Arial" panose="020B0604020202020204" pitchFamily="34" charset="0"/>
              </a:rPr>
              <a:t>Federated privacy solutions protect user data and build trust, upholding health promotion principles (Oh et al., 2021).</a:t>
            </a:r>
            <a:endParaRPr lang="en-GB" sz="1100" kern="0" dirty="0">
              <a:latin typeface="Arial" panose="020B0604020202020204" pitchFamily="34" charset="0"/>
              <a:ea typeface="Times New Roman" panose="02020603050405020304" pitchFamily="18" charset="0"/>
              <a:cs typeface="Arial" panose="020B0604020202020204" pitchFamily="34" charset="0"/>
            </a:endParaRPr>
          </a:p>
        </p:txBody>
      </p:sp>
      <p:sp>
        <p:nvSpPr>
          <p:cNvPr id="27" name="Rectangle 26">
            <a:extLst>
              <a:ext uri="{FF2B5EF4-FFF2-40B4-BE49-F238E27FC236}">
                <a16:creationId xmlns:a16="http://schemas.microsoft.com/office/drawing/2014/main" id="{AE1960CF-54A7-466A-92D3-BF8CEBC96FE3}"/>
              </a:ext>
            </a:extLst>
          </p:cNvPr>
          <p:cNvSpPr/>
          <p:nvPr/>
        </p:nvSpPr>
        <p:spPr>
          <a:xfrm>
            <a:off x="32570" y="6143256"/>
            <a:ext cx="2504129" cy="242824"/>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914400" eaLnBrk="0" fontAlgn="base" hangingPunct="0">
              <a:spcBef>
                <a:spcPct val="0"/>
              </a:spcBef>
              <a:spcAft>
                <a:spcPct val="0"/>
              </a:spcAft>
            </a:pPr>
            <a:r>
              <a:rPr lang="en-US" altLang="en-US" sz="1200" b="1" dirty="0">
                <a:solidFill>
                  <a:schemeClr val="tx1"/>
                </a:solidFill>
                <a:latin typeface="Arial Black" panose="020B0A04020102020204" pitchFamily="34" charset="0"/>
                <a:cs typeface="Times New Roman" panose="02020603050405020304" pitchFamily="18" charset="0"/>
              </a:rPr>
              <a:t>Behavioural Change Theory</a:t>
            </a:r>
          </a:p>
        </p:txBody>
      </p:sp>
      <p:sp>
        <p:nvSpPr>
          <p:cNvPr id="28" name="Text Box 7">
            <a:extLst>
              <a:ext uri="{FF2B5EF4-FFF2-40B4-BE49-F238E27FC236}">
                <a16:creationId xmlns:a16="http://schemas.microsoft.com/office/drawing/2014/main" id="{425AB59E-478F-4960-927C-BC3B1185200B}"/>
              </a:ext>
            </a:extLst>
          </p:cNvPr>
          <p:cNvSpPr txBox="1">
            <a:spLocks noChangeArrowheads="1"/>
          </p:cNvSpPr>
          <p:nvPr/>
        </p:nvSpPr>
        <p:spPr bwMode="auto">
          <a:xfrm>
            <a:off x="-3810" y="6408020"/>
            <a:ext cx="7359923" cy="3176048"/>
          </a:xfrm>
          <a:prstGeom prst="rect">
            <a:avLst/>
          </a:prstGeom>
          <a:solidFill>
            <a:srgbClr val="92D050"/>
          </a:solidFill>
          <a:ln w="38100">
            <a:solidFill>
              <a:schemeClr val="bg2"/>
            </a:solidFill>
            <a:headEnd/>
            <a:tailEnd/>
          </a:ln>
        </p:spPr>
        <p:style>
          <a:lnRef idx="1">
            <a:schemeClr val="accent3"/>
          </a:lnRef>
          <a:fillRef idx="2">
            <a:schemeClr val="accent3"/>
          </a:fillRef>
          <a:effectRef idx="1">
            <a:schemeClr val="accent3"/>
          </a:effectRef>
          <a:fontRef idx="minor">
            <a:schemeClr val="dk1"/>
          </a:fontRef>
        </p:style>
        <p:txBody>
          <a:bodyPr lIns="152740" tIns="76370" rIns="152740" bIns="152740"/>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marL="171450" indent="-171450" algn="just">
              <a:lnSpc>
                <a:spcPct val="150000"/>
              </a:lnSpc>
              <a:spcBef>
                <a:spcPts val="0"/>
              </a:spcBef>
              <a:spcAft>
                <a:spcPts val="507"/>
              </a:spcAft>
              <a:buFont typeface="Wingdings" panose="05000000000000000000" pitchFamily="2" charset="2"/>
              <a:buChar char="v"/>
            </a:pPr>
            <a:r>
              <a:rPr lang="en-US" sz="1000" kern="0" dirty="0">
                <a:latin typeface="Arial" panose="020B0604020202020204" pitchFamily="34" charset="0"/>
                <a:ea typeface="Times New Roman" panose="02020603050405020304" pitchFamily="18" charset="0"/>
                <a:cs typeface="Arial" panose="020B0604020202020204" pitchFamily="34" charset="0"/>
              </a:rPr>
              <a:t>The Transtheoretical Model of Change is a key theory behind </a:t>
            </a:r>
            <a:r>
              <a:rPr lang="en-US" sz="1000" kern="0" dirty="0" err="1">
                <a:latin typeface="Arial" panose="020B0604020202020204" pitchFamily="34" charset="0"/>
                <a:ea typeface="Times New Roman" panose="02020603050405020304" pitchFamily="18" charset="0"/>
                <a:cs typeface="Arial" panose="020B0604020202020204" pitchFamily="34" charset="0"/>
              </a:rPr>
              <a:t>NutriGuide</a:t>
            </a:r>
            <a:r>
              <a:rPr lang="en-US" sz="1000" kern="0" dirty="0">
                <a:latin typeface="Arial" panose="020B0604020202020204" pitchFamily="34" charset="0"/>
                <a:ea typeface="Times New Roman" panose="02020603050405020304" pitchFamily="18" charset="0"/>
                <a:cs typeface="Arial" panose="020B0604020202020204" pitchFamily="34" charset="0"/>
              </a:rPr>
              <a:t> AI, explaining how people move through stages when changing health </a:t>
            </a:r>
            <a:r>
              <a:rPr lang="en-US" sz="1000" kern="0" dirty="0" err="1">
                <a:latin typeface="Arial" panose="020B0604020202020204" pitchFamily="34" charset="0"/>
                <a:ea typeface="Times New Roman" panose="02020603050405020304" pitchFamily="18" charset="0"/>
                <a:cs typeface="Arial" panose="020B0604020202020204" pitchFamily="34" charset="0"/>
              </a:rPr>
              <a:t>behaviours</a:t>
            </a:r>
            <a:r>
              <a:rPr lang="en-US" sz="1000" kern="0" dirty="0">
                <a:latin typeface="Arial" panose="020B0604020202020204" pitchFamily="34" charset="0"/>
                <a:ea typeface="Times New Roman" panose="02020603050405020304" pitchFamily="18" charset="0"/>
                <a:cs typeface="Arial" panose="020B0604020202020204" pitchFamily="34" charset="0"/>
              </a:rPr>
              <a:t> (Partridge et al., 2024).</a:t>
            </a:r>
          </a:p>
          <a:p>
            <a:pPr marL="171450" indent="-171450" algn="just">
              <a:lnSpc>
                <a:spcPct val="150000"/>
              </a:lnSpc>
              <a:spcBef>
                <a:spcPts val="0"/>
              </a:spcBef>
              <a:spcAft>
                <a:spcPts val="507"/>
              </a:spcAft>
              <a:buFont typeface="Wingdings" panose="05000000000000000000" pitchFamily="2" charset="2"/>
              <a:buChar char="v"/>
            </a:pPr>
            <a:r>
              <a:rPr lang="en-US" sz="1000" kern="0" dirty="0">
                <a:latin typeface="Arial" panose="020B0604020202020204" pitchFamily="34" charset="0"/>
                <a:ea typeface="Times New Roman" panose="02020603050405020304" pitchFamily="18" charset="0"/>
                <a:cs typeface="Arial" panose="020B0604020202020204" pitchFamily="34" charset="0"/>
              </a:rPr>
              <a:t>It includes stages such as precontemplation, contemplation, preparation, action, and maintenance.</a:t>
            </a:r>
          </a:p>
          <a:p>
            <a:pPr marL="171450" indent="-171450" algn="just">
              <a:lnSpc>
                <a:spcPct val="150000"/>
              </a:lnSpc>
              <a:spcBef>
                <a:spcPts val="0"/>
              </a:spcBef>
              <a:spcAft>
                <a:spcPts val="507"/>
              </a:spcAft>
              <a:buFont typeface="Wingdings" panose="05000000000000000000" pitchFamily="2" charset="2"/>
              <a:buChar char="v"/>
            </a:pPr>
            <a:r>
              <a:rPr lang="en-US" sz="1000" kern="0" dirty="0">
                <a:latin typeface="Arial" panose="020B0604020202020204" pitchFamily="34" charset="0"/>
                <a:ea typeface="Times New Roman" panose="02020603050405020304" pitchFamily="18" charset="0"/>
                <a:cs typeface="Arial" panose="020B0604020202020204" pitchFamily="34" charset="0"/>
              </a:rPr>
              <a:t>This model </a:t>
            </a:r>
            <a:r>
              <a:rPr lang="en-US" sz="1000" kern="0" dirty="0" err="1">
                <a:latin typeface="Arial" panose="020B0604020202020204" pitchFamily="34" charset="0"/>
                <a:ea typeface="Times New Roman" panose="02020603050405020304" pitchFamily="18" charset="0"/>
                <a:cs typeface="Arial" panose="020B0604020202020204" pitchFamily="34" charset="0"/>
              </a:rPr>
              <a:t>recognises</a:t>
            </a:r>
            <a:r>
              <a:rPr lang="en-US" sz="1000" kern="0" dirty="0">
                <a:latin typeface="Arial" panose="020B0604020202020204" pitchFamily="34" charset="0"/>
                <a:ea typeface="Times New Roman" panose="02020603050405020304" pitchFamily="18" charset="0"/>
                <a:cs typeface="Arial" panose="020B0604020202020204" pitchFamily="34" charset="0"/>
              </a:rPr>
              <a:t> that behaviour change is gradual and influenced by readiness, confidence, and barriers (Lee et al., 2022).</a:t>
            </a:r>
          </a:p>
          <a:p>
            <a:pPr marL="171450" indent="-171450" algn="just">
              <a:lnSpc>
                <a:spcPct val="150000"/>
              </a:lnSpc>
              <a:spcBef>
                <a:spcPts val="0"/>
              </a:spcBef>
              <a:spcAft>
                <a:spcPts val="507"/>
              </a:spcAft>
              <a:buFont typeface="Wingdings" panose="05000000000000000000" pitchFamily="2" charset="2"/>
              <a:buChar char="v"/>
            </a:pPr>
            <a:r>
              <a:rPr lang="en-US" sz="1000" kern="0" dirty="0" err="1">
                <a:latin typeface="Arial" panose="020B0604020202020204" pitchFamily="34" charset="0"/>
                <a:ea typeface="Times New Roman" panose="02020603050405020304" pitchFamily="18" charset="0"/>
                <a:cs typeface="Arial" panose="020B0604020202020204" pitchFamily="34" charset="0"/>
              </a:rPr>
              <a:t>NutriGuide</a:t>
            </a:r>
            <a:r>
              <a:rPr lang="en-US" sz="1000" kern="0" dirty="0">
                <a:latin typeface="Arial" panose="020B0604020202020204" pitchFamily="34" charset="0"/>
                <a:ea typeface="Times New Roman" panose="02020603050405020304" pitchFamily="18" charset="0"/>
                <a:cs typeface="Arial" panose="020B0604020202020204" pitchFamily="34" charset="0"/>
              </a:rPr>
              <a:t> AI applies this by providing </a:t>
            </a:r>
            <a:r>
              <a:rPr lang="en-US" sz="1000" kern="0" dirty="0" err="1">
                <a:latin typeface="Arial" panose="020B0604020202020204" pitchFamily="34" charset="0"/>
                <a:ea typeface="Times New Roman" panose="02020603050405020304" pitchFamily="18" charset="0"/>
                <a:cs typeface="Arial" panose="020B0604020202020204" pitchFamily="34" charset="0"/>
              </a:rPr>
              <a:t>personalised</a:t>
            </a:r>
            <a:r>
              <a:rPr lang="en-US" sz="1000" kern="0" dirty="0">
                <a:latin typeface="Arial" panose="020B0604020202020204" pitchFamily="34" charset="0"/>
                <a:ea typeface="Times New Roman" panose="02020603050405020304" pitchFamily="18" charset="0"/>
                <a:cs typeface="Arial" panose="020B0604020202020204" pitchFamily="34" charset="0"/>
              </a:rPr>
              <a:t> support based on the user’s stage.</a:t>
            </a:r>
          </a:p>
          <a:p>
            <a:pPr marL="171450" indent="-171450" algn="just">
              <a:lnSpc>
                <a:spcPct val="150000"/>
              </a:lnSpc>
              <a:spcBef>
                <a:spcPts val="0"/>
              </a:spcBef>
              <a:spcAft>
                <a:spcPts val="507"/>
              </a:spcAft>
              <a:buFont typeface="Wingdings" panose="05000000000000000000" pitchFamily="2" charset="2"/>
              <a:buChar char="v"/>
            </a:pPr>
            <a:r>
              <a:rPr lang="en-US" sz="1000" kern="0" dirty="0">
                <a:latin typeface="Arial" panose="020B0604020202020204" pitchFamily="34" charset="0"/>
                <a:ea typeface="Times New Roman" panose="02020603050405020304" pitchFamily="18" charset="0"/>
                <a:cs typeface="Arial" panose="020B0604020202020204" pitchFamily="34" charset="0"/>
              </a:rPr>
              <a:t>For example, early-stage users receive motivational content, while others get goal-setting support. The AI coach continuously evaluates readiness through user interaction (</a:t>
            </a:r>
            <a:r>
              <a:rPr lang="en-US" sz="1000" kern="0" dirty="0" err="1">
                <a:latin typeface="Arial" panose="020B0604020202020204" pitchFamily="34" charset="0"/>
                <a:ea typeface="Times New Roman" panose="02020603050405020304" pitchFamily="18" charset="0"/>
                <a:cs typeface="Arial" panose="020B0604020202020204" pitchFamily="34" charset="0"/>
              </a:rPr>
              <a:t>Senecal</a:t>
            </a:r>
            <a:r>
              <a:rPr lang="en-US" sz="1000" kern="0" dirty="0">
                <a:latin typeface="Arial" panose="020B0604020202020204" pitchFamily="34" charset="0"/>
                <a:ea typeface="Times New Roman" panose="02020603050405020304" pitchFamily="18" charset="0"/>
                <a:cs typeface="Arial" panose="020B0604020202020204" pitchFamily="34" charset="0"/>
              </a:rPr>
              <a:t> et al., 2020).</a:t>
            </a:r>
          </a:p>
          <a:p>
            <a:pPr marL="171450" indent="-171450" algn="just">
              <a:lnSpc>
                <a:spcPct val="150000"/>
              </a:lnSpc>
              <a:spcBef>
                <a:spcPts val="0"/>
              </a:spcBef>
              <a:spcAft>
                <a:spcPts val="507"/>
              </a:spcAft>
              <a:buFont typeface="Wingdings" panose="05000000000000000000" pitchFamily="2" charset="2"/>
              <a:buChar char="v"/>
            </a:pPr>
            <a:r>
              <a:rPr lang="en-US" sz="1000" kern="0" dirty="0">
                <a:latin typeface="Arial" panose="020B0604020202020204" pitchFamily="34" charset="0"/>
                <a:ea typeface="Times New Roman" panose="02020603050405020304" pitchFamily="18" charset="0"/>
                <a:cs typeface="Arial" panose="020B0604020202020204" pitchFamily="34" charset="0"/>
              </a:rPr>
              <a:t>It provides encouragement and solutions to overcome barriers. Reminders and rewards help users stay consistent during action stages (Irvin et al., 2023)..</a:t>
            </a:r>
          </a:p>
          <a:p>
            <a:pPr marL="171450" indent="-171450" algn="just">
              <a:lnSpc>
                <a:spcPct val="150000"/>
              </a:lnSpc>
              <a:spcBef>
                <a:spcPts val="0"/>
              </a:spcBef>
              <a:spcAft>
                <a:spcPts val="507"/>
              </a:spcAft>
              <a:buFont typeface="Wingdings" panose="05000000000000000000" pitchFamily="2" charset="2"/>
              <a:buChar char="v"/>
            </a:pPr>
            <a:r>
              <a:rPr lang="en-US" sz="1000" kern="0" dirty="0">
                <a:latin typeface="Arial" panose="020B0604020202020204" pitchFamily="34" charset="0"/>
                <a:ea typeface="Times New Roman" panose="02020603050405020304" pitchFamily="18" charset="0"/>
                <a:cs typeface="Arial" panose="020B0604020202020204" pitchFamily="34" charset="0"/>
              </a:rPr>
              <a:t>Gamified features and relapse support maintain long-term engagement. Real-time data allows the system to adjust advice dynamically (Partridge et al., 2024).</a:t>
            </a:r>
          </a:p>
        </p:txBody>
      </p:sp>
      <p:pic>
        <p:nvPicPr>
          <p:cNvPr id="2" name="Picture 1">
            <a:extLst>
              <a:ext uri="{FF2B5EF4-FFF2-40B4-BE49-F238E27FC236}">
                <a16:creationId xmlns:a16="http://schemas.microsoft.com/office/drawing/2014/main" id="{AA8826B0-1B8A-4369-B47E-8DE489B7B527}"/>
              </a:ext>
            </a:extLst>
          </p:cNvPr>
          <p:cNvPicPr>
            <a:picLocks noChangeAspect="1"/>
          </p:cNvPicPr>
          <p:nvPr/>
        </p:nvPicPr>
        <p:blipFill>
          <a:blip r:embed="rId3"/>
          <a:stretch>
            <a:fillRect/>
          </a:stretch>
        </p:blipFill>
        <p:spPr>
          <a:xfrm>
            <a:off x="7692870" y="3908281"/>
            <a:ext cx="2603200" cy="2336411"/>
          </a:xfrm>
          <a:prstGeom prst="rect">
            <a:avLst/>
          </a:prstGeom>
        </p:spPr>
      </p:pic>
      <p:sp>
        <p:nvSpPr>
          <p:cNvPr id="36" name="TextBox 35">
            <a:extLst>
              <a:ext uri="{FF2B5EF4-FFF2-40B4-BE49-F238E27FC236}">
                <a16:creationId xmlns:a16="http://schemas.microsoft.com/office/drawing/2014/main" id="{D08FA765-A5B0-4333-A9AD-97914D7090BC}"/>
              </a:ext>
            </a:extLst>
          </p:cNvPr>
          <p:cNvSpPr txBox="1"/>
          <p:nvPr/>
        </p:nvSpPr>
        <p:spPr>
          <a:xfrm>
            <a:off x="7640218" y="6035450"/>
            <a:ext cx="794180" cy="215444"/>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(WHO, 2025)</a:t>
            </a:r>
            <a:endParaRPr lang="en-GB" sz="800" dirty="0">
              <a:latin typeface="Arial" panose="020B0604020202020204" pitchFamily="34" charset="0"/>
              <a:cs typeface="Arial" panose="020B0604020202020204" pitchFamily="34" charset="0"/>
            </a:endParaRPr>
          </a:p>
        </p:txBody>
      </p:sp>
      <p:pic>
        <p:nvPicPr>
          <p:cNvPr id="38" name="Picture 37">
            <a:extLst>
              <a:ext uri="{FF2B5EF4-FFF2-40B4-BE49-F238E27FC236}">
                <a16:creationId xmlns:a16="http://schemas.microsoft.com/office/drawing/2014/main" id="{E2546A58-BF7F-44D9-842A-859573C2ADBC}"/>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256033" y="869365"/>
            <a:ext cx="1545567" cy="3866794"/>
          </a:xfrm>
          <a:prstGeom prst="rect">
            <a:avLst/>
          </a:prstGeom>
          <a:noFill/>
        </p:spPr>
      </p:pic>
      <p:pic>
        <p:nvPicPr>
          <p:cNvPr id="39" name="Picture 4" descr="The Obesity Solution: How Exercise Science Approaches Wellness | CSP Global">
            <a:extLst>
              <a:ext uri="{FF2B5EF4-FFF2-40B4-BE49-F238E27FC236}">
                <a16:creationId xmlns:a16="http://schemas.microsoft.com/office/drawing/2014/main" id="{4ECA5576-7DB0-4068-8E62-562B36C46B71}"/>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10306862" y="3894302"/>
            <a:ext cx="959963" cy="808145"/>
          </a:xfrm>
          <a:prstGeom prst="rect">
            <a:avLst/>
          </a:prstGeom>
          <a:noFill/>
          <a:extLst>
            <a:ext uri="{909E8E84-426E-40DD-AFC4-6F175D3DCCD1}">
              <a14:hiddenFill xmlns:a14="http://schemas.microsoft.com/office/drawing/2010/main">
                <a:solidFill>
                  <a:srgbClr val="FFFFFF"/>
                </a:solidFill>
              </a14:hiddenFill>
            </a:ext>
          </a:extLst>
        </p:spPr>
      </p:pic>
    </p:spTree>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TM04033937[[fn=Vapor Trail]]</Template>
  <TotalTime>0</TotalTime>
  <Words>3545</Words>
  <Application>Microsoft Office PowerPoint</Application>
  <PresentationFormat>A3 Paper (297x420 mm)</PresentationFormat>
  <Paragraphs>132</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Arial Black</vt:lpstr>
      <vt:lpstr>Calibri</vt:lpstr>
      <vt:lpstr>Calibri Light</vt:lpstr>
      <vt:lpstr>Century Gothic</vt:lpstr>
      <vt:lpstr>Wingdings</vt:lpstr>
      <vt:lpstr>Vapor Trail</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2026-03-30T14:57:22Z</dcterms:created>
  <dcterms:modified xsi:type="dcterms:W3CDTF">2026-03-30T14:57:27Z</dcterms:modified>
  <cp:category/>
</cp:coreProperties>
</file>