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7A5749-34BA-F74B-ABCF-49F9EC8FEA76}" v="25" dt="2021-04-11T21:49:52.3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3"/>
    <p:restoredTop sz="96327"/>
  </p:normalViewPr>
  <p:slideViewPr>
    <p:cSldViewPr snapToGrid="0" snapToObjects="1">
      <p:cViewPr varScale="1">
        <p:scale>
          <a:sx n="120" d="100"/>
          <a:sy n="120" d="100"/>
        </p:scale>
        <p:origin x="184" y="1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C3973D-6C02-4ABA-BAD1-C64F799715F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172A47F-2C2C-4852-9C2F-2E194E49A584}">
      <dgm:prSet/>
      <dgm:spPr/>
      <dgm:t>
        <a:bodyPr/>
        <a:lstStyle/>
        <a:p>
          <a:r>
            <a:rPr lang="en-US" dirty="0"/>
            <a:t>Counselor / Therapist</a:t>
          </a:r>
        </a:p>
      </dgm:t>
    </dgm:pt>
    <dgm:pt modelId="{1AB156A4-A017-45C5-93C6-654A2AE46BB1}" type="parTrans" cxnId="{0C9D345A-FCFE-4E12-870C-D870E9D4E606}">
      <dgm:prSet/>
      <dgm:spPr/>
      <dgm:t>
        <a:bodyPr/>
        <a:lstStyle/>
        <a:p>
          <a:endParaRPr lang="en-US"/>
        </a:p>
      </dgm:t>
    </dgm:pt>
    <dgm:pt modelId="{0F22B012-0D63-498A-9DC9-6C84849B88EF}" type="sibTrans" cxnId="{0C9D345A-FCFE-4E12-870C-D870E9D4E606}">
      <dgm:prSet/>
      <dgm:spPr/>
      <dgm:t>
        <a:bodyPr/>
        <a:lstStyle/>
        <a:p>
          <a:endParaRPr lang="en-US"/>
        </a:p>
      </dgm:t>
    </dgm:pt>
    <dgm:pt modelId="{125677AD-1FAB-408E-8AF2-E069BDBEA864}">
      <dgm:prSet/>
      <dgm:spPr/>
      <dgm:t>
        <a:bodyPr/>
        <a:lstStyle/>
        <a:p>
          <a:r>
            <a:rPr lang="en-US"/>
            <a:t>Academic Skills</a:t>
          </a:r>
        </a:p>
      </dgm:t>
    </dgm:pt>
    <dgm:pt modelId="{AB88A5A0-6B44-4BC3-B6A8-1B34B2B76CCB}" type="parTrans" cxnId="{10F89B31-9A83-4400-BA01-BCE14335F17E}">
      <dgm:prSet/>
      <dgm:spPr/>
      <dgm:t>
        <a:bodyPr/>
        <a:lstStyle/>
        <a:p>
          <a:endParaRPr lang="en-US"/>
        </a:p>
      </dgm:t>
    </dgm:pt>
    <dgm:pt modelId="{1D3F4999-F0FB-4B75-B2E3-51F58FF2A585}" type="sibTrans" cxnId="{10F89B31-9A83-4400-BA01-BCE14335F17E}">
      <dgm:prSet/>
      <dgm:spPr/>
      <dgm:t>
        <a:bodyPr/>
        <a:lstStyle/>
        <a:p>
          <a:endParaRPr lang="en-US"/>
        </a:p>
      </dgm:t>
    </dgm:pt>
    <dgm:pt modelId="{7A4BF23E-241A-48BF-8CAD-ADF8E3706572}">
      <dgm:prSet/>
      <dgm:spPr/>
      <dgm:t>
        <a:bodyPr/>
        <a:lstStyle/>
        <a:p>
          <a:r>
            <a:rPr lang="en-US"/>
            <a:t>SWOT Analysis</a:t>
          </a:r>
        </a:p>
      </dgm:t>
    </dgm:pt>
    <dgm:pt modelId="{42E4C1FA-F2C3-4BEF-A8E4-EBD9D7DAD64F}" type="parTrans" cxnId="{0F3D31FF-3202-4916-9E09-8E7EBBEEBE95}">
      <dgm:prSet/>
      <dgm:spPr/>
      <dgm:t>
        <a:bodyPr/>
        <a:lstStyle/>
        <a:p>
          <a:endParaRPr lang="en-US"/>
        </a:p>
      </dgm:t>
    </dgm:pt>
    <dgm:pt modelId="{FEA1CDEF-2061-4B37-8655-F31B6B8EB416}" type="sibTrans" cxnId="{0F3D31FF-3202-4916-9E09-8E7EBBEEBE95}">
      <dgm:prSet/>
      <dgm:spPr/>
      <dgm:t>
        <a:bodyPr/>
        <a:lstStyle/>
        <a:p>
          <a:endParaRPr lang="en-US"/>
        </a:p>
      </dgm:t>
    </dgm:pt>
    <dgm:pt modelId="{D96D2426-F8FC-4804-9D98-E2F83EF563A6}">
      <dgm:prSet/>
      <dgm:spPr/>
      <dgm:t>
        <a:bodyPr/>
        <a:lstStyle/>
        <a:p>
          <a:r>
            <a:rPr lang="en-US"/>
            <a:t>Time Management Skills</a:t>
          </a:r>
        </a:p>
      </dgm:t>
    </dgm:pt>
    <dgm:pt modelId="{B9DBB999-A1A4-4BCE-A0A9-07288E11CADA}" type="parTrans" cxnId="{AD9D9B27-7D3D-4845-91F9-61A758580B14}">
      <dgm:prSet/>
      <dgm:spPr/>
      <dgm:t>
        <a:bodyPr/>
        <a:lstStyle/>
        <a:p>
          <a:endParaRPr lang="en-US"/>
        </a:p>
      </dgm:t>
    </dgm:pt>
    <dgm:pt modelId="{A825BCA7-9E2A-4B24-B969-D7A1FD8E873E}" type="sibTrans" cxnId="{AD9D9B27-7D3D-4845-91F9-61A758580B14}">
      <dgm:prSet/>
      <dgm:spPr/>
      <dgm:t>
        <a:bodyPr/>
        <a:lstStyle/>
        <a:p>
          <a:endParaRPr lang="en-US"/>
        </a:p>
      </dgm:t>
    </dgm:pt>
    <dgm:pt modelId="{A6404C30-9970-4566-8186-0CE96E93D483}">
      <dgm:prSet/>
      <dgm:spPr/>
      <dgm:t>
        <a:bodyPr/>
        <a:lstStyle/>
        <a:p>
          <a:r>
            <a:rPr lang="en-US"/>
            <a:t>References</a:t>
          </a:r>
        </a:p>
      </dgm:t>
    </dgm:pt>
    <dgm:pt modelId="{7EC9BC6C-0008-4F41-B11C-CD3610F968DB}" type="parTrans" cxnId="{C7C5E73C-874D-4C9B-973D-6C54BAED9E7E}">
      <dgm:prSet/>
      <dgm:spPr/>
      <dgm:t>
        <a:bodyPr/>
        <a:lstStyle/>
        <a:p>
          <a:endParaRPr lang="en-US"/>
        </a:p>
      </dgm:t>
    </dgm:pt>
    <dgm:pt modelId="{A973510B-3CCD-4BE2-8B57-B3E4FEFD24B4}" type="sibTrans" cxnId="{C7C5E73C-874D-4C9B-973D-6C54BAED9E7E}">
      <dgm:prSet/>
      <dgm:spPr/>
      <dgm:t>
        <a:bodyPr/>
        <a:lstStyle/>
        <a:p>
          <a:endParaRPr lang="en-US"/>
        </a:p>
      </dgm:t>
    </dgm:pt>
    <dgm:pt modelId="{C39E41F0-6A38-C140-8566-AD5810C36715}" type="pres">
      <dgm:prSet presAssocID="{1FC3973D-6C02-4ABA-BAD1-C64F799715F7}" presName="linear" presStyleCnt="0">
        <dgm:presLayoutVars>
          <dgm:animLvl val="lvl"/>
          <dgm:resizeHandles val="exact"/>
        </dgm:presLayoutVars>
      </dgm:prSet>
      <dgm:spPr/>
    </dgm:pt>
    <dgm:pt modelId="{387BD3B5-ECF8-4549-B216-FAED21294681}" type="pres">
      <dgm:prSet presAssocID="{2172A47F-2C2C-4852-9C2F-2E194E49A58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607983D-FD63-F94F-96F8-C46C71DC3E7E}" type="pres">
      <dgm:prSet presAssocID="{0F22B012-0D63-498A-9DC9-6C84849B88EF}" presName="spacer" presStyleCnt="0"/>
      <dgm:spPr/>
    </dgm:pt>
    <dgm:pt modelId="{23B5E706-43FC-C842-B44C-9ABE9605C402}" type="pres">
      <dgm:prSet presAssocID="{125677AD-1FAB-408E-8AF2-E069BDBEA86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5C26DD5-7755-A04A-A547-EE4715F54C7C}" type="pres">
      <dgm:prSet presAssocID="{1D3F4999-F0FB-4B75-B2E3-51F58FF2A585}" presName="spacer" presStyleCnt="0"/>
      <dgm:spPr/>
    </dgm:pt>
    <dgm:pt modelId="{BD587309-839B-BB4C-AB9C-A1AC4D4142CD}" type="pres">
      <dgm:prSet presAssocID="{7A4BF23E-241A-48BF-8CAD-ADF8E370657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91335E7-F802-8C40-BFFD-81147FD88886}" type="pres">
      <dgm:prSet presAssocID="{FEA1CDEF-2061-4B37-8655-F31B6B8EB416}" presName="spacer" presStyleCnt="0"/>
      <dgm:spPr/>
    </dgm:pt>
    <dgm:pt modelId="{A995C983-AAFC-A045-BF38-7C664A5CA43F}" type="pres">
      <dgm:prSet presAssocID="{D96D2426-F8FC-4804-9D98-E2F83EF563A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0A2768B-F85C-494B-B318-9ABF640C3171}" type="pres">
      <dgm:prSet presAssocID="{A825BCA7-9E2A-4B24-B969-D7A1FD8E873E}" presName="spacer" presStyleCnt="0"/>
      <dgm:spPr/>
    </dgm:pt>
    <dgm:pt modelId="{FE21486E-53AA-4346-B797-08DD2D7BF16C}" type="pres">
      <dgm:prSet presAssocID="{A6404C30-9970-4566-8186-0CE96E93D48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D9D9B27-7D3D-4845-91F9-61A758580B14}" srcId="{1FC3973D-6C02-4ABA-BAD1-C64F799715F7}" destId="{D96D2426-F8FC-4804-9D98-E2F83EF563A6}" srcOrd="3" destOrd="0" parTransId="{B9DBB999-A1A4-4BCE-A0A9-07288E11CADA}" sibTransId="{A825BCA7-9E2A-4B24-B969-D7A1FD8E873E}"/>
    <dgm:cxn modelId="{946EA027-2196-864A-A48C-4B757B7E0C84}" type="presOf" srcId="{125677AD-1FAB-408E-8AF2-E069BDBEA864}" destId="{23B5E706-43FC-C842-B44C-9ABE9605C402}" srcOrd="0" destOrd="0" presId="urn:microsoft.com/office/officeart/2005/8/layout/vList2"/>
    <dgm:cxn modelId="{8D6D2828-32A7-F247-8099-A962D00E502B}" type="presOf" srcId="{2172A47F-2C2C-4852-9C2F-2E194E49A584}" destId="{387BD3B5-ECF8-4549-B216-FAED21294681}" srcOrd="0" destOrd="0" presId="urn:microsoft.com/office/officeart/2005/8/layout/vList2"/>
    <dgm:cxn modelId="{10F89B31-9A83-4400-BA01-BCE14335F17E}" srcId="{1FC3973D-6C02-4ABA-BAD1-C64F799715F7}" destId="{125677AD-1FAB-408E-8AF2-E069BDBEA864}" srcOrd="1" destOrd="0" parTransId="{AB88A5A0-6B44-4BC3-B6A8-1B34B2B76CCB}" sibTransId="{1D3F4999-F0FB-4B75-B2E3-51F58FF2A585}"/>
    <dgm:cxn modelId="{C7C5E73C-874D-4C9B-973D-6C54BAED9E7E}" srcId="{1FC3973D-6C02-4ABA-BAD1-C64F799715F7}" destId="{A6404C30-9970-4566-8186-0CE96E93D483}" srcOrd="4" destOrd="0" parTransId="{7EC9BC6C-0008-4F41-B11C-CD3610F968DB}" sibTransId="{A973510B-3CCD-4BE2-8B57-B3E4FEFD24B4}"/>
    <dgm:cxn modelId="{718C1043-A6C5-7242-94B6-6DDBE79A1D85}" type="presOf" srcId="{1FC3973D-6C02-4ABA-BAD1-C64F799715F7}" destId="{C39E41F0-6A38-C140-8566-AD5810C36715}" srcOrd="0" destOrd="0" presId="urn:microsoft.com/office/officeart/2005/8/layout/vList2"/>
    <dgm:cxn modelId="{1660E058-A6A4-994F-9066-455A56DAC223}" type="presOf" srcId="{D96D2426-F8FC-4804-9D98-E2F83EF563A6}" destId="{A995C983-AAFC-A045-BF38-7C664A5CA43F}" srcOrd="0" destOrd="0" presId="urn:microsoft.com/office/officeart/2005/8/layout/vList2"/>
    <dgm:cxn modelId="{0C9D345A-FCFE-4E12-870C-D870E9D4E606}" srcId="{1FC3973D-6C02-4ABA-BAD1-C64F799715F7}" destId="{2172A47F-2C2C-4852-9C2F-2E194E49A584}" srcOrd="0" destOrd="0" parTransId="{1AB156A4-A017-45C5-93C6-654A2AE46BB1}" sibTransId="{0F22B012-0D63-498A-9DC9-6C84849B88EF}"/>
    <dgm:cxn modelId="{2F305393-2BCD-3543-9910-EF5852FC2C03}" type="presOf" srcId="{7A4BF23E-241A-48BF-8CAD-ADF8E3706572}" destId="{BD587309-839B-BB4C-AB9C-A1AC4D4142CD}" srcOrd="0" destOrd="0" presId="urn:microsoft.com/office/officeart/2005/8/layout/vList2"/>
    <dgm:cxn modelId="{DBE8ABD7-8F22-8548-A8E6-6E79A597FFC0}" type="presOf" srcId="{A6404C30-9970-4566-8186-0CE96E93D483}" destId="{FE21486E-53AA-4346-B797-08DD2D7BF16C}" srcOrd="0" destOrd="0" presId="urn:microsoft.com/office/officeart/2005/8/layout/vList2"/>
    <dgm:cxn modelId="{0F3D31FF-3202-4916-9E09-8E7EBBEEBE95}" srcId="{1FC3973D-6C02-4ABA-BAD1-C64F799715F7}" destId="{7A4BF23E-241A-48BF-8CAD-ADF8E3706572}" srcOrd="2" destOrd="0" parTransId="{42E4C1FA-F2C3-4BEF-A8E4-EBD9D7DAD64F}" sibTransId="{FEA1CDEF-2061-4B37-8655-F31B6B8EB416}"/>
    <dgm:cxn modelId="{E55D4079-89D3-7247-A1D6-FD91D93DEFD3}" type="presParOf" srcId="{C39E41F0-6A38-C140-8566-AD5810C36715}" destId="{387BD3B5-ECF8-4549-B216-FAED21294681}" srcOrd="0" destOrd="0" presId="urn:microsoft.com/office/officeart/2005/8/layout/vList2"/>
    <dgm:cxn modelId="{ABA37362-D872-2C45-BD7C-DDDCC52CF973}" type="presParOf" srcId="{C39E41F0-6A38-C140-8566-AD5810C36715}" destId="{4607983D-FD63-F94F-96F8-C46C71DC3E7E}" srcOrd="1" destOrd="0" presId="urn:microsoft.com/office/officeart/2005/8/layout/vList2"/>
    <dgm:cxn modelId="{B094C3AD-E022-8D45-8DF3-105497794B27}" type="presParOf" srcId="{C39E41F0-6A38-C140-8566-AD5810C36715}" destId="{23B5E706-43FC-C842-B44C-9ABE9605C402}" srcOrd="2" destOrd="0" presId="urn:microsoft.com/office/officeart/2005/8/layout/vList2"/>
    <dgm:cxn modelId="{FA82F0BC-1A37-014D-AE22-51A84E42686F}" type="presParOf" srcId="{C39E41F0-6A38-C140-8566-AD5810C36715}" destId="{A5C26DD5-7755-A04A-A547-EE4715F54C7C}" srcOrd="3" destOrd="0" presId="urn:microsoft.com/office/officeart/2005/8/layout/vList2"/>
    <dgm:cxn modelId="{3939FFD3-379A-7C45-82B4-500F5CBAC6BE}" type="presParOf" srcId="{C39E41F0-6A38-C140-8566-AD5810C36715}" destId="{BD587309-839B-BB4C-AB9C-A1AC4D4142CD}" srcOrd="4" destOrd="0" presId="urn:microsoft.com/office/officeart/2005/8/layout/vList2"/>
    <dgm:cxn modelId="{C055CABF-B7CC-4A44-B97D-B18308214B10}" type="presParOf" srcId="{C39E41F0-6A38-C140-8566-AD5810C36715}" destId="{B91335E7-F802-8C40-BFFD-81147FD88886}" srcOrd="5" destOrd="0" presId="urn:microsoft.com/office/officeart/2005/8/layout/vList2"/>
    <dgm:cxn modelId="{91DAAB39-17A0-D644-AD66-CE5811AFDF11}" type="presParOf" srcId="{C39E41F0-6A38-C140-8566-AD5810C36715}" destId="{A995C983-AAFC-A045-BF38-7C664A5CA43F}" srcOrd="6" destOrd="0" presId="urn:microsoft.com/office/officeart/2005/8/layout/vList2"/>
    <dgm:cxn modelId="{F6AE8513-D576-4740-835E-DAAD31E53BAB}" type="presParOf" srcId="{C39E41F0-6A38-C140-8566-AD5810C36715}" destId="{F0A2768B-F85C-494B-B318-9ABF640C3171}" srcOrd="7" destOrd="0" presId="urn:microsoft.com/office/officeart/2005/8/layout/vList2"/>
    <dgm:cxn modelId="{E227DAF3-7DB0-4E47-9A9B-F932613CA963}" type="presParOf" srcId="{C39E41F0-6A38-C140-8566-AD5810C36715}" destId="{FE21486E-53AA-4346-B797-08DD2D7BF16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7BD3B5-ECF8-4549-B216-FAED21294681}">
      <dsp:nvSpPr>
        <dsp:cNvPr id="0" name=""/>
        <dsp:cNvSpPr/>
      </dsp:nvSpPr>
      <dsp:spPr>
        <a:xfrm>
          <a:off x="0" y="33974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Counselor / Therapist</a:t>
          </a:r>
        </a:p>
      </dsp:txBody>
      <dsp:txXfrm>
        <a:off x="42265" y="76239"/>
        <a:ext cx="6608283" cy="781270"/>
      </dsp:txXfrm>
    </dsp:sp>
    <dsp:sp modelId="{23B5E706-43FC-C842-B44C-9ABE9605C402}">
      <dsp:nvSpPr>
        <dsp:cNvPr id="0" name=""/>
        <dsp:cNvSpPr/>
      </dsp:nvSpPr>
      <dsp:spPr>
        <a:xfrm>
          <a:off x="0" y="1006335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-361550"/>
                <a:satOff val="-2481"/>
                <a:lumOff val="1275"/>
                <a:alphaOff val="0"/>
                <a:tint val="96000"/>
                <a:lumMod val="100000"/>
              </a:schemeClr>
            </a:gs>
            <a:gs pos="78000">
              <a:schemeClr val="accent2">
                <a:hueOff val="-361550"/>
                <a:satOff val="-2481"/>
                <a:lumOff val="127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Academic Skills</a:t>
          </a:r>
        </a:p>
      </dsp:txBody>
      <dsp:txXfrm>
        <a:off x="42265" y="1048600"/>
        <a:ext cx="6608283" cy="781270"/>
      </dsp:txXfrm>
    </dsp:sp>
    <dsp:sp modelId="{BD587309-839B-BB4C-AB9C-A1AC4D4142CD}">
      <dsp:nvSpPr>
        <dsp:cNvPr id="0" name=""/>
        <dsp:cNvSpPr/>
      </dsp:nvSpPr>
      <dsp:spPr>
        <a:xfrm>
          <a:off x="0" y="1978695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-723100"/>
                <a:satOff val="-4962"/>
                <a:lumOff val="2549"/>
                <a:alphaOff val="0"/>
                <a:tint val="96000"/>
                <a:lumMod val="100000"/>
              </a:schemeClr>
            </a:gs>
            <a:gs pos="78000">
              <a:schemeClr val="accent2">
                <a:hueOff val="-723100"/>
                <a:satOff val="-4962"/>
                <a:lumOff val="254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SWOT Analysis</a:t>
          </a:r>
        </a:p>
      </dsp:txBody>
      <dsp:txXfrm>
        <a:off x="42265" y="2020960"/>
        <a:ext cx="6608283" cy="781270"/>
      </dsp:txXfrm>
    </dsp:sp>
    <dsp:sp modelId="{A995C983-AAFC-A045-BF38-7C664A5CA43F}">
      <dsp:nvSpPr>
        <dsp:cNvPr id="0" name=""/>
        <dsp:cNvSpPr/>
      </dsp:nvSpPr>
      <dsp:spPr>
        <a:xfrm>
          <a:off x="0" y="2951055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-1084650"/>
                <a:satOff val="-7443"/>
                <a:lumOff val="3824"/>
                <a:alphaOff val="0"/>
                <a:tint val="96000"/>
                <a:lumMod val="100000"/>
              </a:schemeClr>
            </a:gs>
            <a:gs pos="78000">
              <a:schemeClr val="accent2">
                <a:hueOff val="-1084650"/>
                <a:satOff val="-7443"/>
                <a:lumOff val="3824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Time Management Skills</a:t>
          </a:r>
        </a:p>
      </dsp:txBody>
      <dsp:txXfrm>
        <a:off x="42265" y="2993320"/>
        <a:ext cx="6608283" cy="781270"/>
      </dsp:txXfrm>
    </dsp:sp>
    <dsp:sp modelId="{FE21486E-53AA-4346-B797-08DD2D7BF16C}">
      <dsp:nvSpPr>
        <dsp:cNvPr id="0" name=""/>
        <dsp:cNvSpPr/>
      </dsp:nvSpPr>
      <dsp:spPr>
        <a:xfrm>
          <a:off x="0" y="3923415"/>
          <a:ext cx="6692813" cy="865800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tint val="96000"/>
                <a:lumMod val="100000"/>
              </a:schemeClr>
            </a:gs>
            <a:gs pos="78000">
              <a:schemeClr val="accent2">
                <a:hueOff val="-1446200"/>
                <a:satOff val="-9924"/>
                <a:lumOff val="509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References</a:t>
          </a:r>
        </a:p>
      </dsp:txBody>
      <dsp:txXfrm>
        <a:off x="42265" y="3965680"/>
        <a:ext cx="6608283" cy="781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07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64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2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4/5/21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371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736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50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6394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994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459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33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187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1728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7839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66663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85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507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39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bluediamondgallery.com/wooden-tile/c/career.html" TargetMode="External"/><Relationship Id="rId3" Type="http://schemas.openxmlformats.org/officeDocument/2006/relationships/hyperlink" Target="https://en.wikiversity.org/wiki/Motivation_and_emotion/Book/2018/Psychological_capital" TargetMode="External"/><Relationship Id="rId7" Type="http://schemas.openxmlformats.org/officeDocument/2006/relationships/image" Target="../media/image3.jpg"/><Relationship Id="rId12" Type="http://schemas.openxmlformats.org/officeDocument/2006/relationships/hyperlink" Target="https://support.ebooksforfe.jisc.ac.uk/index.php/guides/subject-areas-guide/health-social-car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mw.ch/article/doi/smw.2018.14696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2.jpeg"/><Relationship Id="rId10" Type="http://schemas.openxmlformats.org/officeDocument/2006/relationships/hyperlink" Target="https://www.philosophicalanthropology.net/2011/09/understand-process-of-your-thinking.html" TargetMode="External"/><Relationship Id="rId4" Type="http://schemas.openxmlformats.org/officeDocument/2006/relationships/hyperlink" Target="https://creativecommons.org/licenses/by-sa/3.0/" TargetMode="External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53130103@N05/33688898478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ogs.hss.ed.ac.uk/pubs-and-publications/2017/05/26/marketing-academic-skills-for-a-non-academic-world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time-management-clock-efficiency-1966421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unsellingpracticematters.com/time-management-for-counsellors/" TargetMode="External"/><Relationship Id="rId2" Type="http://schemas.openxmlformats.org/officeDocument/2006/relationships/hyperlink" Target="https://www.prospects.ac.uk/job-profiles/counsello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518B2-395B-CB47-A5C0-37B1A79CC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0290" y="1754659"/>
            <a:ext cx="5808133" cy="4003589"/>
          </a:xfrm>
        </p:spPr>
        <p:txBody>
          <a:bodyPr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ACADEMIC AND EMPLOYABILITY SKILLS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SANDRA BINOJ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STUDENT ID :2018256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MODULE CODE</a:t>
            </a:r>
            <a:br>
              <a:rPr lang="en-US" sz="2400" b="1" dirty="0">
                <a:solidFill>
                  <a:schemeClr val="tx1"/>
                </a:solidFill>
              </a:rPr>
            </a:br>
            <a:br>
              <a:rPr lang="en-US" sz="2400" b="1" dirty="0">
                <a:solidFill>
                  <a:schemeClr val="tx1"/>
                </a:solidFill>
              </a:rPr>
            </a:b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LECTURER NAME : Rita Ukachi</a:t>
            </a:r>
            <a:br>
              <a:rPr lang="en-US" sz="2400" b="1" dirty="0">
                <a:solidFill>
                  <a:schemeClr val="tx1"/>
                </a:solidFill>
              </a:rPr>
            </a:br>
            <a:br>
              <a:rPr lang="en-US" sz="2400" b="1" dirty="0">
                <a:solidFill>
                  <a:schemeClr val="tx1"/>
                </a:solidFill>
              </a:rPr>
            </a:b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DIGITAL SKILLS AND RESEARCH METHODS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LEVEL 4 : HEALTH AND SOCIAL CARE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</a:rPr>
              <a:t>APRIL 2021</a:t>
            </a:r>
          </a:p>
        </p:txBody>
      </p:sp>
      <p:pic>
        <p:nvPicPr>
          <p:cNvPr id="5" name="Picture 4" descr="Map&#10;&#10;Description automatically generated with low confidence">
            <a:extLst>
              <a:ext uri="{FF2B5EF4-FFF2-40B4-BE49-F238E27FC236}">
                <a16:creationId xmlns:a16="http://schemas.microsoft.com/office/drawing/2014/main" id="{FB6449AA-B832-FC41-A43D-7B4E408A1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954875" y="4300221"/>
            <a:ext cx="2237125" cy="2557779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  <a:prstDash val="sysDash"/>
          </a:ln>
          <a:effectLst>
            <a:softEdge rad="2667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515CDB-5287-EF42-953A-651BD4C01597}"/>
              </a:ext>
            </a:extLst>
          </p:cNvPr>
          <p:cNvSpPr txBox="1"/>
          <p:nvPr/>
        </p:nvSpPr>
        <p:spPr>
          <a:xfrm>
            <a:off x="9954875" y="7005649"/>
            <a:ext cx="2237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en.wikiversity.org/wiki/Motivation_and_emotion/Book/2018/Psychological_capita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8" name="Picture 7" descr="A close-up of a hand holding a stethoscope&#10;&#10;Description automatically generated">
            <a:extLst>
              <a:ext uri="{FF2B5EF4-FFF2-40B4-BE49-F238E27FC236}">
                <a16:creationId xmlns:a16="http://schemas.microsoft.com/office/drawing/2014/main" id="{885C82C2-DFDD-3B4D-8974-1A2CFF4C9D45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166429" y="2401944"/>
            <a:ext cx="3148467" cy="1898277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11" name="Picture 10" descr="A picture containing text, floor, board, wooden&#10;&#10;Description automatically generated">
            <a:extLst>
              <a:ext uri="{FF2B5EF4-FFF2-40B4-BE49-F238E27FC236}">
                <a16:creationId xmlns:a16="http://schemas.microsoft.com/office/drawing/2014/main" id="{D3A48AD4-8A50-BD49-81B0-AA2E5EF466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20041724">
            <a:off x="-4030" y="2457088"/>
            <a:ext cx="2915737" cy="1943825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14" name="Picture 13" descr="A picture containing sky, wheel&#10;&#10;Description automatically generated">
            <a:extLst>
              <a:ext uri="{FF2B5EF4-FFF2-40B4-BE49-F238E27FC236}">
                <a16:creationId xmlns:a16="http://schemas.microsoft.com/office/drawing/2014/main" id="{F2563ECA-2C32-0247-9559-6FAEC31539A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185352" y="172995"/>
            <a:ext cx="1841157" cy="1841157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Picture 1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D59EAC0-71A5-6E4D-9F8A-F2EC6529B87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9539416" y="420131"/>
            <a:ext cx="2402495" cy="1841157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107496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DA4D404-BA44-2B48-9A8D-27A85A72A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sz="44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Beirut" pitchFamily="2" charset="-78"/>
                <a:cs typeface="Beirut" pitchFamily="2" charset="-78"/>
              </a:rPr>
              <a:t>INTENDED CAREER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AF473E-A595-43DF-AC28-2E7A3BAF89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3419685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949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570AC-49C3-D14E-9996-7332F002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Counselor / Therapist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78586-9072-C841-AEAD-99774C148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As a Counselor I intend to actively listen to my clients and provide healthy solutions.</a:t>
            </a:r>
          </a:p>
          <a:p>
            <a:pPr>
              <a:buFont typeface="Wingdings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skills required to become a therapist are Observation, Listening Skills. Ability to work under pressure, verbal, Written, presentations Skills, Time management Skills, Understanding of equality and diversity issues etc.</a:t>
            </a: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I would like to progress into a 2-year course after completing my Health and social care skills course to progress into University. </a:t>
            </a:r>
          </a:p>
          <a:p>
            <a:pPr>
              <a:buFont typeface="Wingdings" pitchFamily="2" charset="2"/>
              <a:buChar char="v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Picture 4" descr="A picture containing person, suit&#10;&#10;Description automatically generated">
            <a:extLst>
              <a:ext uri="{FF2B5EF4-FFF2-40B4-BE49-F238E27FC236}">
                <a16:creationId xmlns:a16="http://schemas.microsoft.com/office/drawing/2014/main" id="{B71B91EC-9BEC-4942-9676-5EDFAC052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70332" y="4281055"/>
            <a:ext cx="3821667" cy="2545290"/>
          </a:xfrm>
          <a:prstGeom prst="rect">
            <a:avLst/>
          </a:prstGeom>
          <a:effectLst>
            <a:softEdge rad="203200"/>
          </a:effectLst>
        </p:spPr>
      </p:pic>
    </p:spTree>
    <p:extLst>
      <p:ext uri="{BB962C8B-B14F-4D97-AF65-F5344CB8AC3E}">
        <p14:creationId xmlns:p14="http://schemas.microsoft.com/office/powerpoint/2010/main" val="3031871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F0EBD-0E7D-3C4E-9426-2B57A7F72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US" dirty="0"/>
              <a:t>Academic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16FEF-61DF-5042-B5E9-F6C1E6B44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dirty="0"/>
              <a:t>Academically I already have A levels in Science and Gcse on Psychology. 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dirty="0"/>
              <a:t>Academically from this Health and Social care Higher certificate, I have the opportunity to go into University and do a BC for two years which will help me in getting a career in Counselling. </a:t>
            </a:r>
          </a:p>
        </p:txBody>
      </p:sp>
      <p:pic>
        <p:nvPicPr>
          <p:cNvPr id="5" name="Picture 4" descr="A chalkboard with writing on it&#10;&#10;Description automatically generated">
            <a:extLst>
              <a:ext uri="{FF2B5EF4-FFF2-40B4-BE49-F238E27FC236}">
                <a16:creationId xmlns:a16="http://schemas.microsoft.com/office/drawing/2014/main" id="{A89B4F14-8981-0143-93BC-8D0780181C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192" r="20219" b="1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AC315E-0C95-D243-A34B-63EB08093963}"/>
              </a:ext>
            </a:extLst>
          </p:cNvPr>
          <p:cNvSpPr txBox="1"/>
          <p:nvPr/>
        </p:nvSpPr>
        <p:spPr>
          <a:xfrm>
            <a:off x="8250865" y="6570921"/>
            <a:ext cx="1847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889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41617-D53A-D84D-B068-2DCE68D94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SWOT Analysis</a:t>
            </a:r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2966E3C8-C372-434E-BE26-FB3C6DF3A6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67" y="2160589"/>
            <a:ext cx="3720916" cy="3560733"/>
          </a:xfrm>
        </p:spPr>
        <p:txBody>
          <a:bodyPr>
            <a:norm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dirty="0"/>
              <a:t>This course has definitely highlighted my strengths and weaknesses and helped me identify them. 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86617B4B-71AA-024C-8904-498B96BE70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058930"/>
              </p:ext>
            </p:extLst>
          </p:nvPr>
        </p:nvGraphicFramePr>
        <p:xfrm>
          <a:off x="4654034" y="2103295"/>
          <a:ext cx="4905522" cy="361802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{9D7B26C5-4107-4FEC-AEDC-1716B250A1EF}</a:tableStyleId>
              </a:tblPr>
              <a:tblGrid>
                <a:gridCol w="2318412">
                  <a:extLst>
                    <a:ext uri="{9D8B030D-6E8A-4147-A177-3AD203B41FA5}">
                      <a16:colId xmlns:a16="http://schemas.microsoft.com/office/drawing/2014/main" val="3258918071"/>
                    </a:ext>
                  </a:extLst>
                </a:gridCol>
                <a:gridCol w="2587110">
                  <a:extLst>
                    <a:ext uri="{9D8B030D-6E8A-4147-A177-3AD203B41FA5}">
                      <a16:colId xmlns:a16="http://schemas.microsoft.com/office/drawing/2014/main" val="1499357667"/>
                    </a:ext>
                  </a:extLst>
                </a:gridCol>
              </a:tblGrid>
              <a:tr h="1744174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AU" sz="2500" dirty="0">
                          <a:effectLst/>
                        </a:rPr>
                        <a:t>Strengths</a:t>
                      </a:r>
                      <a:endParaRPr lang="en-GB" sz="25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231" marR="892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AU" sz="2500" dirty="0">
                          <a:effectLst/>
                        </a:rPr>
                        <a:t>Weaknesses</a:t>
                      </a:r>
                      <a:endParaRPr lang="en-GB" sz="2500" dirty="0">
                        <a:effectLst/>
                      </a:endParaRPr>
                    </a:p>
                    <a:p>
                      <a:r>
                        <a:rPr lang="en-AU" sz="3000" dirty="0">
                          <a:effectLst/>
                        </a:rPr>
                        <a:t> </a:t>
                      </a:r>
                      <a:endParaRPr lang="en-GB" sz="3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231" marR="892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833571"/>
                  </a:ext>
                </a:extLst>
              </a:tr>
              <a:tr h="1873853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AU" sz="2500" dirty="0">
                          <a:effectLst/>
                        </a:rPr>
                        <a:t>Opportunities</a:t>
                      </a:r>
                      <a:endParaRPr lang="en-GB" sz="2500" dirty="0">
                        <a:effectLst/>
                      </a:endParaRPr>
                    </a:p>
                    <a:p>
                      <a:pPr marL="457200"/>
                      <a:r>
                        <a:rPr lang="en-AU" sz="3500" dirty="0">
                          <a:effectLst/>
                        </a:rPr>
                        <a:t> </a:t>
                      </a:r>
                      <a:endParaRPr lang="en-GB" sz="3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231" marR="892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AU" sz="2500" dirty="0">
                          <a:effectLst/>
                        </a:rPr>
                        <a:t>Threats</a:t>
                      </a:r>
                      <a:endParaRPr lang="en-GB" sz="2500" dirty="0">
                        <a:effectLst/>
                      </a:endParaRPr>
                    </a:p>
                    <a:p>
                      <a:pPr marL="457200"/>
                      <a:r>
                        <a:rPr lang="en-AU" sz="3500" dirty="0">
                          <a:effectLst/>
                        </a:rPr>
                        <a:t> </a:t>
                      </a:r>
                      <a:endParaRPr lang="en-GB" sz="3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89231" marR="8923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57962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55B29E2-845E-E443-979D-6BFFBB548923}"/>
              </a:ext>
            </a:extLst>
          </p:cNvPr>
          <p:cNvSpPr txBox="1"/>
          <p:nvPr/>
        </p:nvSpPr>
        <p:spPr>
          <a:xfrm>
            <a:off x="4978400" y="2514600"/>
            <a:ext cx="1790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Speak 5 lang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Experience in Hospitality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Good Listener + Caring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FAFD1-6944-CF40-B97A-9895A1AD3BB9}"/>
              </a:ext>
            </a:extLst>
          </p:cNvPr>
          <p:cNvSpPr txBox="1"/>
          <p:nvPr/>
        </p:nvSpPr>
        <p:spPr>
          <a:xfrm>
            <a:off x="7315200" y="2514600"/>
            <a:ext cx="207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Hard to say no to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Lack work experience in Health and Social care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D53C94-EEDD-004B-88FC-B829D4CF9DFA}"/>
              </a:ext>
            </a:extLst>
          </p:cNvPr>
          <p:cNvSpPr txBox="1"/>
          <p:nvPr/>
        </p:nvSpPr>
        <p:spPr>
          <a:xfrm>
            <a:off x="4851400" y="4343400"/>
            <a:ext cx="200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Personally, developing areas that I need help with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Opportunity to progress into University.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BC8781-CB71-2D49-9535-9ABDC5E87862}"/>
              </a:ext>
            </a:extLst>
          </p:cNvPr>
          <p:cNvSpPr txBox="1"/>
          <p:nvPr/>
        </p:nvSpPr>
        <p:spPr>
          <a:xfrm>
            <a:off x="7175500" y="43434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Competitive career as a counsellor.</a:t>
            </a:r>
          </a:p>
        </p:txBody>
      </p:sp>
    </p:spTree>
    <p:extLst>
      <p:ext uri="{BB962C8B-B14F-4D97-AF65-F5344CB8AC3E}">
        <p14:creationId xmlns:p14="http://schemas.microsoft.com/office/powerpoint/2010/main" val="2856427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C95766-57E7-EB41-B247-E588F3DA9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Time Management Skills</a:t>
            </a:r>
          </a:p>
        </p:txBody>
      </p:sp>
      <p:pic>
        <p:nvPicPr>
          <p:cNvPr id="10" name="Picture 9" descr="A picture containing white, hand&#10;&#10;Description automatically generated">
            <a:extLst>
              <a:ext uri="{FF2B5EF4-FFF2-40B4-BE49-F238E27FC236}">
                <a16:creationId xmlns:a16="http://schemas.microsoft.com/office/drawing/2014/main" id="{98D358BB-3DE5-F54F-B54C-CB81AAC9A8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7251" y="1545062"/>
            <a:ext cx="3856774" cy="38567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F1C37-71B9-D248-A13E-F60B764C7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organising day-to-day activities</a:t>
            </a:r>
          </a:p>
          <a:p>
            <a:r>
              <a:rPr lang="en-GB" dirty="0">
                <a:solidFill>
                  <a:srgbClr val="FFFFFF"/>
                </a:solidFill>
              </a:rPr>
              <a:t> generating income and balancing business and professional matters as well as personal all this is needed when you are a professional counsellor.</a:t>
            </a:r>
          </a:p>
          <a:p>
            <a:r>
              <a:rPr lang="en-GB" dirty="0">
                <a:solidFill>
                  <a:srgbClr val="FFFFFF"/>
                </a:solidFill>
              </a:rPr>
              <a:t>This course helps me how to manage my time efficiently. </a:t>
            </a:r>
          </a:p>
          <a:p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109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3C6C9-8ED7-B04E-9EEA-598AC72C1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F4260-A90C-3340-B548-79BFA3E5D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dirty="0"/>
              <a:t>Slide 1 – (</a:t>
            </a:r>
            <a:r>
              <a:rPr lang="en-US" dirty="0">
                <a:hlinkClick r:id="rId2"/>
              </a:rPr>
              <a:t>https://www.prospects.ac.uk/job-profiles/counsellor</a:t>
            </a:r>
            <a:r>
              <a:rPr lang="en-US" dirty="0"/>
              <a:t> )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en-US" dirty="0"/>
              <a:t>Slide 2 – (</a:t>
            </a:r>
            <a:r>
              <a:rPr lang="en-US" dirty="0">
                <a:hlinkClick r:id="rId3"/>
              </a:rPr>
              <a:t>http://www.counsellingpracticematters.com/time-management-for-counsellors/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1827587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{91086D41-68ED-8E4D-AB7E-963B0ED73B98}tf10001060</Template>
  <TotalTime>8717</TotalTime>
  <Words>339</Words>
  <Application>Microsoft Macintosh PowerPoint</Application>
  <PresentationFormat>Widescreen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Beirut</vt:lpstr>
      <vt:lpstr>Times New Roman</vt:lpstr>
      <vt:lpstr>Trebuchet MS</vt:lpstr>
      <vt:lpstr>Wingdings</vt:lpstr>
      <vt:lpstr>Wingdings 3</vt:lpstr>
      <vt:lpstr>Facet</vt:lpstr>
      <vt:lpstr>ACADEMIC AND EMPLOYABILITY SKILLS SANDRA BINOJ STUDENT ID :2018256 MODULE CODE   LECTURER NAME : Rita Ukachi   DIGITAL SKILLS AND RESEARCH METHODS LEVEL 4 : HEALTH AND SOCIAL CARE APRIL 2021</vt:lpstr>
      <vt:lpstr>INTENDED CAREER</vt:lpstr>
      <vt:lpstr>Counselor / Therapist</vt:lpstr>
      <vt:lpstr>Academic Skills</vt:lpstr>
      <vt:lpstr>SWOT Analysis</vt:lpstr>
      <vt:lpstr>Time Management Skills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 SANDRA BINOJ STUDENT ID : MODULE CODE   LECTURER NAME :   DIGITAL SKILLS AND RESEARCH METHODS LEVEL 4 : HEALTH AND SOCIAL CARE APRIL 2021</dc:title>
  <dc:creator>Sandra Binoj (2018256)</dc:creator>
  <cp:lastModifiedBy>Sandra Binoj (2018256)</cp:lastModifiedBy>
  <cp:revision>6</cp:revision>
  <dcterms:created xsi:type="dcterms:W3CDTF">2021-04-05T20:36:59Z</dcterms:created>
  <dcterms:modified xsi:type="dcterms:W3CDTF">2021-04-11T21:54:38Z</dcterms:modified>
</cp:coreProperties>
</file>