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258" r:id="rId5"/>
    <p:sldId id="290" r:id="rId6"/>
    <p:sldId id="288" r:id="rId7"/>
    <p:sldId id="292" r:id="rId8"/>
    <p:sldId id="293" r:id="rId9"/>
    <p:sldId id="294" r:id="rId10"/>
    <p:sldId id="295" r:id="rId11"/>
    <p:sldId id="297" r:id="rId12"/>
    <p:sldId id="298" r:id="rId13"/>
    <p:sldId id="299" r:id="rId14"/>
    <p:sldId id="301" r:id="rId15"/>
    <p:sldId id="302" r:id="rId16"/>
    <p:sldId id="312" r:id="rId17"/>
    <p:sldId id="300" r:id="rId18"/>
    <p:sldId id="303" r:id="rId19"/>
    <p:sldId id="304" r:id="rId20"/>
    <p:sldId id="305" r:id="rId21"/>
    <p:sldId id="306" r:id="rId22"/>
    <p:sldId id="307" r:id="rId23"/>
    <p:sldId id="296" r:id="rId24"/>
    <p:sldId id="308" r:id="rId25"/>
    <p:sldId id="310" r:id="rId26"/>
    <p:sldId id="311" r:id="rId27"/>
    <p:sldId id="285" r:id="rId28"/>
  </p:sldIdLst>
  <p:sldSz cx="9144000" cy="6858000" type="screen4x3"/>
  <p:notesSz cx="6797675" cy="9926638"/>
  <p:custShowLst>
    <p:custShow name="Custom Show 1" id="0">
      <p:sldLst>
        <p:sld r:id="rId4"/>
        <p:sld r:id="rId5"/>
        <p:sld r:id="rId6"/>
        <p:sld r:id="rId7"/>
        <p:sld r:id="rId8"/>
        <p:sld r:id="rId9"/>
        <p:sld r:id="rId10"/>
        <p:sld r:id="rId12"/>
        <p:sld r:id="rId13"/>
        <p:sld r:id="rId14"/>
        <p:sld r:id="rId15"/>
        <p:sld r:id="rId16"/>
        <p:sld r:id="rId17"/>
        <p:sld r:id="rId19"/>
        <p:sld r:id="rId20"/>
        <p:sld r:id="rId22"/>
        <p:sld r:id="rId23"/>
        <p:sld r:id="rId24"/>
        <p:sld r:id="rId25"/>
        <p:sld r:id="rId26"/>
        <p:sld r:id="rId27"/>
        <p:sld r:id="rId28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179" autoAdjust="0"/>
  </p:normalViewPr>
  <p:slideViewPr>
    <p:cSldViewPr>
      <p:cViewPr varScale="1">
        <p:scale>
          <a:sx n="95" d="100"/>
          <a:sy n="95" d="100"/>
        </p:scale>
        <p:origin x="1350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62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Previous versions used .NET, while modern approaches use .NET Core.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0678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https://docs.microsoft.com/en-us/dotnet/csharp/programming-guide/classes-and-structs/classes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</a:t>
            </a:r>
            <a:r>
              <a:rPr lang="en-GB" dirty="0"/>
              <a:t>://</a:t>
            </a:r>
            <a:r>
              <a:rPr lang="en-GB" dirty="0" smtClean="0"/>
              <a:t>docs.microsoft.com/en-us/dotnet/csharp/programming-guide/classes-and-structs/properties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https://docs.microsoft.com/en-us/dotnet/csharp/programming-guide/classes-and-structs/fields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639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8206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</a:t>
            </a:r>
            <a:r>
              <a:rPr lang="en-GB" dirty="0" smtClean="0"/>
              <a:t>dpzbhybb2pdcj.cloudfront.net/lock/Figures/04fig01_alt.jpg [accessed: 18-Jan-2020]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889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361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Application state/data is then mapped to the corresponding model class to create and represent individual data items as </a:t>
            </a:r>
            <a:r>
              <a:rPr lang="en-GB" b="1" dirty="0"/>
              <a:t>objects</a:t>
            </a:r>
            <a:r>
              <a:rPr lang="en-GB" dirty="0"/>
              <a:t> in memory while the application is running.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9062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Image References [accessed: 27-Jan-2020]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="https://icons8.com/icons/set/open-in-browser"&gt;Open in Browser icon&lt;/a&gt; icon by 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="https://icons8.com"&gt;Icons8&lt;/a&gt;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="https://icons8.com/icons/set/monitor"&gt;Monitor icon&lt;/a&gt; icon by 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="https://icons8.com"&gt;Icons8&lt;/a&gt;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="https://icons8.com/icons/set/laptop"&gt;Laptop icon&lt;/a&gt; icon by 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="https://icons8.com"&gt;Icons8&lt;/a&gt;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Icons made by &lt;a </a:t>
            </a:r>
            <a:r>
              <a:rPr lang="en-GB" dirty="0" err="1" smtClean="0"/>
              <a:t>href</a:t>
            </a:r>
            <a:r>
              <a:rPr lang="en-GB" dirty="0" smtClean="0"/>
              <a:t>="https://www.flaticon.com/authors/smashicons" title="</a:t>
            </a:r>
            <a:r>
              <a:rPr lang="en-GB" dirty="0" err="1" smtClean="0"/>
              <a:t>Smashicons</a:t>
            </a:r>
            <a:r>
              <a:rPr lang="en-GB" dirty="0" smtClean="0"/>
              <a:t>"&gt;</a:t>
            </a:r>
            <a:r>
              <a:rPr lang="en-GB" dirty="0" err="1" smtClean="0"/>
              <a:t>Smashicons</a:t>
            </a:r>
            <a:r>
              <a:rPr lang="en-GB" dirty="0" smtClean="0"/>
              <a:t>&lt;/a&gt; from &lt;a </a:t>
            </a:r>
            <a:r>
              <a:rPr lang="en-GB" dirty="0" err="1" smtClean="0"/>
              <a:t>href</a:t>
            </a:r>
            <a:r>
              <a:rPr lang="en-GB" dirty="0" smtClean="0"/>
              <a:t>="https://www.flaticon.com/" title="</a:t>
            </a:r>
            <a:r>
              <a:rPr lang="en-GB" dirty="0" err="1" smtClean="0"/>
              <a:t>Flaticon</a:t>
            </a:r>
            <a:r>
              <a:rPr lang="en-GB" dirty="0" smtClean="0"/>
              <a:t>"&gt; www.flaticon.com&lt;/a&gt;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="https://icons8.com/icons/set/two-smartphones"&gt;Mobile icon&lt;/a&gt; icon by 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="https://icons8.com"&gt;Icons8&lt;/a&gt;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="https://icons8.com/icons/set/smartphone-tablet"&gt;Smartphone Tablet icon&lt;/a&gt; icon by 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="https://icons8.com"&gt;Icons8&lt;/a&gt;</a:t>
            </a:r>
          </a:p>
          <a:p>
            <a:endParaRPr lang="en-GB" dirty="0" smtClean="0"/>
          </a:p>
          <a:p>
            <a:r>
              <a:rPr lang="en-GB" dirty="0" smtClean="0"/>
              <a:t>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="https://icons8.com/icons/set/server"&gt;Server icon&lt;/a&gt; icon by 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="https://icons8.com"&gt;Icons8&lt;/a&gt;</a:t>
            </a:r>
          </a:p>
          <a:p>
            <a:endParaRPr lang="en-GB" dirty="0" smtClean="0"/>
          </a:p>
          <a:p>
            <a:r>
              <a:rPr lang="en-GB" dirty="0" smtClean="0"/>
              <a:t>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="https://icons8.com/icons/set/server"&gt;Server icon&lt;/a&gt; icon by &lt;a target="_blank" </a:t>
            </a:r>
            <a:r>
              <a:rPr lang="en-GB" dirty="0" err="1" smtClean="0"/>
              <a:t>href</a:t>
            </a:r>
            <a:r>
              <a:rPr lang="en-GB" dirty="0" smtClean="0"/>
              <a:t>="https://icons8.com"&gt;Icons8&lt;/a&gt;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4420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use of EF means that there is no need for the developer to write data-access code and the developer is free to focus on business logic functionality.</a:t>
            </a:r>
          </a:p>
          <a:p>
            <a:endParaRPr lang="en-GB" dirty="0"/>
          </a:p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https://docs.microsoft.com/en-us/ef/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http://www.learnentityframeworkcore.com</a:t>
            </a:r>
            <a:r>
              <a:rPr lang="en-GB" dirty="0" smtClean="0"/>
              <a:t>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http://www.entityframeworktutorial.net/efcore/entity-framework-core.aspx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6629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https://docs.microsoft.com/en-us/ef/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483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2283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834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https://www.connectionstrings.com/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https://www.connectionstrings.com/sql-server/ (MS SQL Server</a:t>
            </a:r>
            <a:r>
              <a:rPr lang="en-GB" baseline="0" dirty="0" smtClean="0"/>
              <a:t> specific connection strings – we are connecting to a MS SQL Server </a:t>
            </a:r>
            <a:r>
              <a:rPr lang="en-GB" baseline="0" dirty="0" err="1" smtClean="0"/>
              <a:t>LocalDB</a:t>
            </a:r>
            <a:r>
              <a:rPr lang="en-GB" baseline="0" dirty="0" smtClean="0"/>
              <a:t> (local database) server)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466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tnet.microsoft.com/apps/aspnet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tnet.microsoft.com/learn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separation+of+concerns+mvc&amp;oq=separation+of+concerns" TargetMode="External"/><Relationship Id="rId2" Type="http://schemas.openxmlformats.org/officeDocument/2006/relationships/hyperlink" Target="https://www.google.com/search?q=model+view+controller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eviq.com/kinds-of-model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ef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ef/efcore-and-ef6/choosin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ef/efcore-and-ef6/index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tityframeworktutorial.net/efcore/create-model-for-existing-database-in-ef-core.aspx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ASP.NET Core and MVC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5a: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27-Jan-2020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</a:t>
            </a:r>
            <a:r>
              <a:rPr lang="en-GB" dirty="0" smtClean="0"/>
              <a:t>ASP.NET and ASP.NET </a:t>
            </a:r>
            <a:r>
              <a:rPr lang="en-GB" dirty="0"/>
              <a:t>Core </a:t>
            </a:r>
            <a:endParaRPr lang="en-GB" dirty="0" smtClean="0"/>
          </a:p>
          <a:p>
            <a:r>
              <a:rPr lang="en-GB" dirty="0" smtClean="0"/>
              <a:t>Model-View-Controller (MVC) Design Pattern</a:t>
            </a:r>
          </a:p>
          <a:p>
            <a:r>
              <a:rPr lang="en-GB" dirty="0" smtClean="0"/>
              <a:t>Entity Framework (EF) </a:t>
            </a:r>
            <a:r>
              <a:rPr lang="en-GB" dirty="0"/>
              <a:t>Core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ASP.NET?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framework for </a:t>
            </a:r>
            <a:r>
              <a:rPr lang="en-GB" b="1" dirty="0" smtClean="0"/>
              <a:t>building web applications (apps) and services with .NET and C#</a:t>
            </a:r>
            <a:r>
              <a:rPr lang="en-GB" dirty="0" smtClean="0"/>
              <a:t>.</a:t>
            </a:r>
          </a:p>
          <a:p>
            <a:r>
              <a:rPr lang="en-GB" dirty="0" smtClean="0"/>
              <a:t>Previous versions used .NET, while modern approaches use </a:t>
            </a:r>
            <a:r>
              <a:rPr lang="en-GB" b="1" dirty="0" smtClean="0"/>
              <a:t>.NET Core</a:t>
            </a:r>
            <a:r>
              <a:rPr lang="en-GB" dirty="0" smtClean="0"/>
              <a:t>.</a:t>
            </a:r>
          </a:p>
          <a:p>
            <a:r>
              <a:rPr lang="en-GB" dirty="0" smtClean="0"/>
              <a:t>.NET Core is free, cross-platform, and open source.</a:t>
            </a:r>
          </a:p>
          <a:p>
            <a:r>
              <a:rPr lang="en-GB" dirty="0" smtClean="0">
                <a:hlinkClick r:id="rId3"/>
              </a:rPr>
              <a:t>ASP.NET</a:t>
            </a:r>
            <a:r>
              <a:rPr lang="en-GB" dirty="0" smtClean="0"/>
              <a:t> is used for: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04" y="5229200"/>
            <a:ext cx="8990904" cy="10121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36B9AC-9C99-4CA8-B298-988E4101D3F9}"/>
              </a:ext>
            </a:extLst>
          </p:cNvPr>
          <p:cNvSpPr txBox="1"/>
          <p:nvPr/>
        </p:nvSpPr>
        <p:spPr>
          <a:xfrm>
            <a:off x="4081585" y="6477000"/>
            <a:ext cx="50168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More information: </a:t>
            </a:r>
            <a:r>
              <a:rPr lang="en-GB" sz="1600" dirty="0">
                <a:hlinkClick r:id="rId5"/>
              </a:rPr>
              <a:t>https://dotnet.microsoft.com/learn</a:t>
            </a:r>
            <a:r>
              <a:rPr lang="en-GB" sz="1600" dirty="0" smtClean="0"/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75297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</a:t>
            </a:r>
            <a:br>
              <a:rPr lang="en-GB" dirty="0"/>
            </a:br>
            <a:r>
              <a:rPr lang="en-GB" sz="3100" dirty="0"/>
              <a:t>Object-Oriented Programming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Class?</a:t>
            </a:r>
          </a:p>
          <a:p>
            <a:r>
              <a:rPr lang="en-GB" dirty="0"/>
              <a:t>What is the difference between a class and an object?</a:t>
            </a:r>
          </a:p>
          <a:p>
            <a:r>
              <a:rPr lang="en-GB" dirty="0"/>
              <a:t>What is a Property?</a:t>
            </a:r>
          </a:p>
          <a:p>
            <a:r>
              <a:rPr lang="en-GB" dirty="0"/>
              <a:t>In C#, what’s the difference </a:t>
            </a:r>
            <a:r>
              <a:rPr lang="en-GB" dirty="0" smtClean="0"/>
              <a:t>between: </a:t>
            </a:r>
            <a:endParaRPr lang="en-GB" dirty="0"/>
          </a:p>
          <a:p>
            <a:pPr lvl="1"/>
            <a:r>
              <a:rPr lang="en-GB" dirty="0"/>
              <a:t>Auto-implemented properties and </a:t>
            </a:r>
          </a:p>
          <a:p>
            <a:pPr lvl="1"/>
            <a:r>
              <a:rPr lang="en-GB" dirty="0"/>
              <a:t>Properties with backing fields</a:t>
            </a:r>
          </a:p>
          <a:p>
            <a:r>
              <a:rPr lang="en-GB" dirty="0"/>
              <a:t>What is the role of a constructor?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70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What is MVC?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MVC stands for Model-View-Controller.</a:t>
            </a:r>
          </a:p>
          <a:p>
            <a:r>
              <a:rPr lang="en-GB" dirty="0"/>
              <a:t>It is a popular design pattern used in </a:t>
            </a:r>
            <a:r>
              <a:rPr lang="en-GB" dirty="0" smtClean="0"/>
              <a:t>building applications.</a:t>
            </a:r>
            <a:endParaRPr lang="en-GB" dirty="0"/>
          </a:p>
          <a:p>
            <a:r>
              <a:rPr lang="en-GB" dirty="0"/>
              <a:t>Use Google to find out </a:t>
            </a:r>
            <a:r>
              <a:rPr lang="en-GB" b="1" dirty="0"/>
              <a:t>what it is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4112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D2039-4A71-456C-BA42-3E4B29729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MVC </a:t>
            </a:r>
            <a:r>
              <a:rPr lang="en-GB" dirty="0"/>
              <a:t>Separation of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7E934-31C5-4678-A61F-C42233219B5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2"/>
              </a:rPr>
              <a:t>Model View Controller (MVC)</a:t>
            </a:r>
            <a:r>
              <a:rPr lang="en-GB" dirty="0"/>
              <a:t> design pattern is an architectural </a:t>
            </a:r>
            <a:r>
              <a:rPr lang="en-GB" b="1" i="1" dirty="0"/>
              <a:t>design pattern for </a:t>
            </a:r>
            <a:r>
              <a:rPr lang="en-GB" b="1" i="1" dirty="0" smtClean="0"/>
              <a:t>developing </a:t>
            </a:r>
            <a:r>
              <a:rPr lang="en-GB" b="1" i="1" dirty="0"/>
              <a:t>User </a:t>
            </a:r>
            <a:r>
              <a:rPr lang="en-GB" b="1" i="1" dirty="0" smtClean="0"/>
              <a:t>Interfaces </a:t>
            </a:r>
            <a:r>
              <a:rPr lang="en-GB" b="1" i="1" dirty="0"/>
              <a:t>(UI</a:t>
            </a:r>
            <a:r>
              <a:rPr lang="en-GB" b="1" i="1" dirty="0" smtClean="0"/>
              <a:t>)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One </a:t>
            </a:r>
            <a:r>
              <a:rPr lang="en-GB" dirty="0"/>
              <a:t>of the main advantages of the pattern is helping to achieve </a:t>
            </a:r>
            <a:r>
              <a:rPr lang="en-GB" b="1" dirty="0">
                <a:hlinkClick r:id="rId3"/>
              </a:rPr>
              <a:t>separation of concerns</a:t>
            </a:r>
            <a:r>
              <a:rPr lang="en-GB" dirty="0"/>
              <a:t>.</a:t>
            </a:r>
          </a:p>
          <a:p>
            <a:r>
              <a:rPr lang="en-GB" dirty="0"/>
              <a:t>Each component (MVC) has its own responsibility.</a:t>
            </a:r>
          </a:p>
          <a:p>
            <a:r>
              <a:rPr lang="en-GB" dirty="0"/>
              <a:t>Splitting responsibilities makes it easier to scale the application as it is easier to code, debug and test.</a:t>
            </a:r>
          </a:p>
        </p:txBody>
      </p:sp>
    </p:spTree>
    <p:extLst>
      <p:ext uri="{BB962C8B-B14F-4D97-AF65-F5344CB8AC3E}">
        <p14:creationId xmlns:p14="http://schemas.microsoft.com/office/powerpoint/2010/main" val="1968265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83A40-F9EE-44D0-A20D-1217ED8DE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MVC Components’ Responsibilities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AA2681-EF72-46BF-9416-4942E52E9CF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Model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data that needs to be displayed, </a:t>
            </a:r>
          </a:p>
          <a:p>
            <a:pPr lvl="1"/>
            <a:r>
              <a:rPr lang="en-GB" dirty="0"/>
              <a:t>The state of the application.</a:t>
            </a:r>
          </a:p>
          <a:p>
            <a:r>
              <a:rPr lang="en-GB" b="1" dirty="0"/>
              <a:t>View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template that displays the data provided by the model.</a:t>
            </a:r>
          </a:p>
          <a:p>
            <a:pPr lvl="1"/>
            <a:r>
              <a:rPr lang="en-GB" dirty="0"/>
              <a:t>In our case, this is a HTML template.</a:t>
            </a:r>
          </a:p>
          <a:p>
            <a:r>
              <a:rPr lang="en-GB" b="1" dirty="0"/>
              <a:t>Controller</a:t>
            </a:r>
            <a:r>
              <a:rPr lang="en-GB" dirty="0"/>
              <a:t>:</a:t>
            </a:r>
          </a:p>
          <a:p>
            <a:pPr lvl="1"/>
            <a:r>
              <a:rPr lang="en-GB" dirty="0" smtClean="0"/>
              <a:t>Handles </a:t>
            </a:r>
            <a:r>
              <a:rPr lang="en-GB" dirty="0"/>
              <a:t>user interaction and </a:t>
            </a:r>
            <a:r>
              <a:rPr lang="en-GB" dirty="0" smtClean="0"/>
              <a:t>processes </a:t>
            </a:r>
            <a:r>
              <a:rPr lang="en-GB" dirty="0"/>
              <a:t>requests,</a:t>
            </a:r>
          </a:p>
          <a:p>
            <a:pPr lvl="1"/>
            <a:r>
              <a:rPr lang="en-GB" dirty="0"/>
              <a:t>Updates the model and selects the appropriate view to display the current data/state of the application.</a:t>
            </a:r>
          </a:p>
        </p:txBody>
      </p:sp>
    </p:spTree>
    <p:extLst>
      <p:ext uri="{BB962C8B-B14F-4D97-AF65-F5344CB8AC3E}">
        <p14:creationId xmlns:p14="http://schemas.microsoft.com/office/powerpoint/2010/main" val="400055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8DF15-CC19-4D70-8B47-F25CB598A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MVC Responsibilities </a:t>
            </a:r>
            <a:br>
              <a:rPr lang="en-GB" dirty="0"/>
            </a:br>
            <a:r>
              <a:rPr lang="en-GB" sz="3100" dirty="0"/>
              <a:t>In a To-Do-List Web Page of an MVC Application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A4144-1E3F-43AB-AEDF-3DAD9EE7D27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8" name="Picture 4" descr="https://dpzbhybb2pdcj.cloudfront.net/lock/Figures/04fig01_alt.jpg">
            <a:extLst>
              <a:ext uri="{FF2B5EF4-FFF2-40B4-BE49-F238E27FC236}">
                <a16:creationId xmlns:a16="http://schemas.microsoft.com/office/drawing/2014/main" id="{192D6BC7-CBC0-4FFD-95AA-9569528222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48" y="1588780"/>
            <a:ext cx="8103340" cy="421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49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487C3-011C-4208-9461-2CEB70F94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Models: The “M” in MVC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39FD2-5E15-448E-898E-3C83E40A061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Models are simply </a:t>
            </a:r>
            <a:r>
              <a:rPr lang="en-GB" b="1" dirty="0" smtClean="0"/>
              <a:t>classes </a:t>
            </a:r>
            <a:r>
              <a:rPr lang="en-GB" b="1" dirty="0"/>
              <a:t>representing the application’s state or data to be displayed</a:t>
            </a:r>
            <a:r>
              <a:rPr lang="en-GB" dirty="0"/>
              <a:t>.</a:t>
            </a:r>
          </a:p>
          <a:p>
            <a:r>
              <a:rPr lang="en-GB" dirty="0"/>
              <a:t>Model classes do </a:t>
            </a:r>
            <a:r>
              <a:rPr lang="en-GB" u="sng" dirty="0"/>
              <a:t>not</a:t>
            </a:r>
            <a:r>
              <a:rPr lang="en-GB" dirty="0"/>
              <a:t> contain any business </a:t>
            </a:r>
            <a:r>
              <a:rPr lang="en-GB" dirty="0" smtClean="0"/>
              <a:t>logic.</a:t>
            </a:r>
          </a:p>
          <a:p>
            <a:pPr lvl="1"/>
            <a:r>
              <a:rPr lang="en-GB" b="1" dirty="0"/>
              <a:t>Typically </a:t>
            </a:r>
            <a:r>
              <a:rPr lang="en-GB" b="1" dirty="0" smtClean="0"/>
              <a:t>contain just properties </a:t>
            </a:r>
            <a:r>
              <a:rPr lang="en-GB" dirty="0" smtClean="0"/>
              <a:t>and sometimes fields, but usually no methods.</a:t>
            </a:r>
            <a:endParaRPr lang="en-GB" dirty="0"/>
          </a:p>
          <a:p>
            <a:r>
              <a:rPr lang="en-GB" dirty="0"/>
              <a:t>There are </a:t>
            </a:r>
            <a:r>
              <a:rPr lang="en-GB" dirty="0">
                <a:hlinkClick r:id="rId3"/>
              </a:rPr>
              <a:t>different types of models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Domain Model</a:t>
            </a:r>
          </a:p>
          <a:p>
            <a:pPr lvl="1"/>
            <a:r>
              <a:rPr lang="en-GB" dirty="0"/>
              <a:t>View Model</a:t>
            </a:r>
          </a:p>
          <a:p>
            <a:pPr lvl="1"/>
            <a:r>
              <a:rPr lang="en-GB" dirty="0"/>
              <a:t>Binding Model</a:t>
            </a:r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10BCD18-1DEC-46E4-981D-EF28143989A9}"/>
              </a:ext>
            </a:extLst>
          </p:cNvPr>
          <p:cNvSpPr/>
          <p:nvPr/>
        </p:nvSpPr>
        <p:spPr>
          <a:xfrm>
            <a:off x="4104456" y="4509120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API Model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Persistence Model</a:t>
            </a:r>
          </a:p>
        </p:txBody>
      </p:sp>
    </p:spTree>
    <p:extLst>
      <p:ext uri="{BB962C8B-B14F-4D97-AF65-F5344CB8AC3E}">
        <p14:creationId xmlns:p14="http://schemas.microsoft.com/office/powerpoint/2010/main" val="1560154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1D1EB-99A4-46F4-9E83-56E8FB45E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B1E6C-230F-4C1F-9749-61E9407F2B8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Entity classes representing </a:t>
            </a:r>
            <a:r>
              <a:rPr lang="en-GB" b="1" dirty="0"/>
              <a:t>the business domain data of an application</a:t>
            </a:r>
            <a:r>
              <a:rPr lang="en-GB" dirty="0"/>
              <a:t>.</a:t>
            </a:r>
          </a:p>
          <a:p>
            <a:r>
              <a:rPr lang="en-GB" dirty="0" smtClean="0"/>
              <a:t>They are </a:t>
            </a:r>
            <a:r>
              <a:rPr lang="en-GB" dirty="0"/>
              <a:t>the entity types and their properties.</a:t>
            </a:r>
          </a:p>
          <a:p>
            <a:pPr lvl="1"/>
            <a:r>
              <a:rPr lang="en-GB" dirty="0"/>
              <a:t>E.g. a University application will need </a:t>
            </a:r>
            <a:r>
              <a:rPr lang="en-GB" dirty="0" smtClean="0"/>
              <a:t>domain model </a:t>
            </a:r>
            <a:r>
              <a:rPr lang="en-GB" dirty="0"/>
              <a:t>classes for </a:t>
            </a:r>
            <a:r>
              <a:rPr lang="en-GB" i="1" dirty="0"/>
              <a:t>Students, Courses, Staff</a:t>
            </a:r>
            <a:r>
              <a:rPr lang="en-GB" dirty="0"/>
              <a:t>, etc.</a:t>
            </a:r>
          </a:p>
          <a:p>
            <a:r>
              <a:rPr lang="en-GB" dirty="0"/>
              <a:t>Individual data items are then created from model classes as </a:t>
            </a:r>
            <a:r>
              <a:rPr lang="en-GB" b="1" dirty="0"/>
              <a:t>objects</a:t>
            </a:r>
            <a:r>
              <a:rPr lang="en-GB" dirty="0"/>
              <a:t> while the application is running.</a:t>
            </a:r>
          </a:p>
          <a:p>
            <a:pPr lvl="1"/>
            <a:r>
              <a:rPr lang="en-GB" i="1" dirty="0"/>
              <a:t>Remember, an instance of a class is an object </a:t>
            </a:r>
            <a:r>
              <a:rPr lang="en-GB" i="1" dirty="0">
                <a:sym typeface="Wingdings" panose="05000000000000000000" pitchFamily="2" charset="2"/>
              </a:rPr>
              <a:t></a:t>
            </a:r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49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99BED-FD71-4E31-948A-7F6AAB504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 Classes and Data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A5D3B-B83D-46E5-8F6A-98C244B48DA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Model classes do </a:t>
            </a:r>
            <a:r>
              <a:rPr lang="en-GB" u="sng" dirty="0"/>
              <a:t>not</a:t>
            </a:r>
            <a:r>
              <a:rPr lang="en-GB" dirty="0"/>
              <a:t> have any knowledge of the underlying data source where the actual data is stored.</a:t>
            </a:r>
          </a:p>
          <a:p>
            <a:r>
              <a:rPr lang="en-GB" dirty="0"/>
              <a:t>Thus, models can be used to represent data from a variety of sources e.g. SQL, JSON, XML, CSV or any other type of data storage.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708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Data-Access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 the data to get passed to and fro between the model and underlying data source, you need some form of </a:t>
            </a:r>
            <a:r>
              <a:rPr lang="en-GB" b="1" i="1" dirty="0"/>
              <a:t>data-access code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55576" y="3140968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/>
                        <a:t>Student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755576" y="4365104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/>
                        <a:t>Teacher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79512" y="5805264"/>
            <a:ext cx="2370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Model Data Object Classes to represent data at runtime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5722047" y="2662779"/>
            <a:ext cx="2487209" cy="3041501"/>
            <a:chOff x="5722047" y="2662779"/>
            <a:chExt cx="2487209" cy="304150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92418" y="2662779"/>
              <a:ext cx="1079365" cy="1303873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22047" y="3573796"/>
              <a:ext cx="1381939" cy="1381939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03986" y="3653573"/>
              <a:ext cx="1105270" cy="1105270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70436" y="4558072"/>
              <a:ext cx="1146208" cy="1146208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/>
        </p:nvGrpSpPr>
        <p:grpSpPr>
          <a:xfrm>
            <a:off x="2143023" y="3573016"/>
            <a:ext cx="3461934" cy="792088"/>
            <a:chOff x="2550226" y="3573016"/>
            <a:chExt cx="3461934" cy="792088"/>
          </a:xfrm>
        </p:grpSpPr>
        <p:sp>
          <p:nvSpPr>
            <p:cNvPr id="9" name="Right Arrow 8"/>
            <p:cNvSpPr/>
            <p:nvPr/>
          </p:nvSpPr>
          <p:spPr>
            <a:xfrm>
              <a:off x="2550226" y="3573016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ight Arrow 14"/>
            <p:cNvSpPr/>
            <p:nvPr/>
          </p:nvSpPr>
          <p:spPr>
            <a:xfrm flipH="1">
              <a:off x="2550226" y="4077072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326881" y="3774240"/>
              <a:ext cx="18900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Data Access Code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6150090" y="5805264"/>
            <a:ext cx="2615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data can be from any type of data source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2123728" y="4354717"/>
            <a:ext cx="3469476" cy="1278707"/>
            <a:chOff x="2464473" y="4354717"/>
            <a:chExt cx="3469476" cy="1278707"/>
          </a:xfrm>
        </p:grpSpPr>
        <p:sp>
          <p:nvSpPr>
            <p:cNvPr id="17" name="TextBox 16"/>
            <p:cNvSpPr txBox="1"/>
            <p:nvPr/>
          </p:nvSpPr>
          <p:spPr>
            <a:xfrm>
              <a:off x="2464473" y="4710094"/>
              <a:ext cx="3469476" cy="92333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b="1" dirty="0"/>
                <a:t>Have no fear</a:t>
              </a:r>
              <a:r>
                <a:rPr lang="en-GB" dirty="0"/>
                <a:t>!</a:t>
              </a:r>
            </a:p>
            <a:p>
              <a:r>
                <a:rPr lang="en-GB" dirty="0"/>
                <a:t>I am not going to make you write this data access code. </a:t>
              </a:r>
              <a:r>
                <a:rPr lang="en-GB" dirty="0">
                  <a:sym typeface="Wingdings" panose="05000000000000000000" pitchFamily="2" charset="2"/>
                </a:rPr>
                <a:t></a:t>
              </a:r>
              <a:endParaRPr lang="en-GB" dirty="0"/>
            </a:p>
          </p:txBody>
        </p:sp>
        <p:cxnSp>
          <p:nvCxnSpPr>
            <p:cNvPr id="19" name="Straight Arrow Connector 18"/>
            <p:cNvCxnSpPr>
              <a:stCxn id="17" idx="0"/>
            </p:cNvCxnSpPr>
            <p:nvPr/>
          </p:nvCxnSpPr>
          <p:spPr>
            <a:xfrm flipV="1">
              <a:off x="4199211" y="4354717"/>
              <a:ext cx="1597" cy="355377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0566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What is ORM?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the web application that we are going to be building, the underlying data source will be a </a:t>
            </a:r>
            <a:r>
              <a:rPr lang="en-GB" b="1" dirty="0"/>
              <a:t>relational</a:t>
            </a:r>
            <a:r>
              <a:rPr lang="en-GB" dirty="0"/>
              <a:t> </a:t>
            </a:r>
            <a:r>
              <a:rPr lang="en-GB" b="1" dirty="0"/>
              <a:t>database</a:t>
            </a:r>
            <a:r>
              <a:rPr lang="en-GB" dirty="0"/>
              <a:t> (using MS SQL Server).</a:t>
            </a:r>
          </a:p>
          <a:p>
            <a:r>
              <a:rPr lang="en-GB" dirty="0"/>
              <a:t>Use Google to find out what is meant by the term </a:t>
            </a:r>
            <a:r>
              <a:rPr lang="en-GB" b="1" dirty="0"/>
              <a:t>Object-Relational Mapping (ORM, O/RM)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54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3-tier Web Application Model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3384" y="1939500"/>
            <a:ext cx="914400" cy="914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000" y="1999863"/>
            <a:ext cx="762000" cy="762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015700"/>
            <a:ext cx="762000" cy="762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4288" y="2076063"/>
            <a:ext cx="609600" cy="609600"/>
          </a:xfrm>
          <a:prstGeom prst="rect">
            <a:avLst/>
          </a:prstGeom>
        </p:spPr>
      </p:pic>
      <p:pic>
        <p:nvPicPr>
          <p:cNvPr id="1026" name="Picture 2" descr="C:\Users\sc-ka\AppData\Local\Temp\SNAGHTMLe6512e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130" y="3234900"/>
            <a:ext cx="1809750" cy="154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c-ka\AppData\Local\Temp\SNAGHTMLe715d6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126263"/>
            <a:ext cx="1305970" cy="111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5580113" y="1999863"/>
            <a:ext cx="31261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Client/Presentation Tier</a:t>
            </a:r>
          </a:p>
          <a:p>
            <a:r>
              <a:rPr lang="en-GB" dirty="0" smtClean="0"/>
              <a:t>Application running in user’s</a:t>
            </a:r>
          </a:p>
          <a:p>
            <a:r>
              <a:rPr lang="en-GB" dirty="0" smtClean="0"/>
              <a:t>Browser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5580113" y="3381951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Middle/Application/Logic Tier</a:t>
            </a:r>
          </a:p>
          <a:p>
            <a:r>
              <a:rPr lang="en-GB" dirty="0" smtClean="0"/>
              <a:t>Web Server hosting the </a:t>
            </a:r>
            <a:r>
              <a:rPr lang="en-GB" b="1" dirty="0" smtClean="0"/>
              <a:t>ASP.NET Core MVC Application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5578350" y="5544702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Data Tier</a:t>
            </a:r>
          </a:p>
          <a:p>
            <a:r>
              <a:rPr lang="en-GB" dirty="0" smtClean="0"/>
              <a:t>Database Server hosting the database (</a:t>
            </a:r>
            <a:r>
              <a:rPr lang="en-GB" b="1" dirty="0" smtClean="0"/>
              <a:t>MS SQL Server</a:t>
            </a:r>
            <a:r>
              <a:rPr lang="en-GB" dirty="0" smtClean="0"/>
              <a:t>)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22" idx="2"/>
            <a:endCxn id="23" idx="0"/>
          </p:cNvCxnSpPr>
          <p:nvPr/>
        </p:nvCxnSpPr>
        <p:spPr>
          <a:xfrm flipH="1">
            <a:off x="7306542" y="4305281"/>
            <a:ext cx="1763" cy="1239421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5940152" y="4497423"/>
            <a:ext cx="28981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ORM Tool (EF Core)</a:t>
            </a:r>
          </a:p>
          <a:p>
            <a:r>
              <a:rPr lang="en-GB" dirty="0" smtClean="0"/>
              <a:t>(Provides data access logic)</a:t>
            </a:r>
            <a:endParaRPr lang="en-GB" dirty="0"/>
          </a:p>
        </p:txBody>
      </p:sp>
      <p:cxnSp>
        <p:nvCxnSpPr>
          <p:cNvPr id="27" name="Straight Arrow Connector 26"/>
          <p:cNvCxnSpPr>
            <a:endCxn id="1028" idx="0"/>
          </p:cNvCxnSpPr>
          <p:nvPr/>
        </p:nvCxnSpPr>
        <p:spPr>
          <a:xfrm>
            <a:off x="2920729" y="4365104"/>
            <a:ext cx="0" cy="76115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6" idx="2"/>
          </p:cNvCxnSpPr>
          <p:nvPr/>
        </p:nvCxnSpPr>
        <p:spPr>
          <a:xfrm>
            <a:off x="1019000" y="2761863"/>
            <a:ext cx="1248744" cy="75858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5" idx="2"/>
          </p:cNvCxnSpPr>
          <p:nvPr/>
        </p:nvCxnSpPr>
        <p:spPr>
          <a:xfrm>
            <a:off x="2170584" y="2853900"/>
            <a:ext cx="313184" cy="45720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>
            <a:stCxn id="8" idx="2"/>
          </p:cNvCxnSpPr>
          <p:nvPr/>
        </p:nvCxnSpPr>
        <p:spPr>
          <a:xfrm flipH="1">
            <a:off x="2885727" y="2685663"/>
            <a:ext cx="373361" cy="62074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7" idx="2"/>
          </p:cNvCxnSpPr>
          <p:nvPr/>
        </p:nvCxnSpPr>
        <p:spPr>
          <a:xfrm flipH="1">
            <a:off x="3019500" y="2777700"/>
            <a:ext cx="1213420" cy="63665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328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99BED-FD71-4E31-948A-7F6AAB504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 Classes and Data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A5D3B-B83D-46E5-8F6A-98C244B48DA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Model classes interact with the </a:t>
            </a:r>
            <a:r>
              <a:rPr lang="en-GB" b="1" i="1" dirty="0"/>
              <a:t>current</a:t>
            </a:r>
            <a:r>
              <a:rPr lang="en-GB" dirty="0"/>
              <a:t> data source in the application, </a:t>
            </a:r>
            <a:r>
              <a:rPr lang="en-GB" i="1" dirty="0"/>
              <a:t>whatever it may be</a:t>
            </a:r>
            <a:r>
              <a:rPr lang="en-GB" dirty="0"/>
              <a:t>.</a:t>
            </a:r>
          </a:p>
          <a:p>
            <a:r>
              <a:rPr lang="en-GB" dirty="0"/>
              <a:t>The current data source is configured in the app.</a:t>
            </a:r>
          </a:p>
          <a:p>
            <a:r>
              <a:rPr lang="en-GB" dirty="0" smtClean="0"/>
              <a:t>At </a:t>
            </a:r>
            <a:r>
              <a:rPr lang="en-GB" dirty="0"/>
              <a:t>runtime, the data gets passed between the model classes and the currently defined data source:</a:t>
            </a:r>
          </a:p>
          <a:p>
            <a:pPr lvl="1"/>
            <a:r>
              <a:rPr lang="en-GB" dirty="0"/>
              <a:t>Data from the data source is loaded into model class objects.</a:t>
            </a:r>
          </a:p>
          <a:p>
            <a:pPr lvl="1"/>
            <a:r>
              <a:rPr lang="en-GB" dirty="0"/>
              <a:t>Data in model class objects is sent to the data source to be saved.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86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3281F-9642-43AD-A266-C42476143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(EF)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2AB82-B76A-4626-A1E2-4EB91FCC720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3"/>
              </a:rPr>
              <a:t>Entity Framework</a:t>
            </a:r>
            <a:r>
              <a:rPr lang="en-GB" dirty="0"/>
              <a:t>, or simply EF, is an ORM tool.</a:t>
            </a:r>
          </a:p>
          <a:p>
            <a:r>
              <a:rPr lang="en-GB" dirty="0"/>
              <a:t>It contains everything a </a:t>
            </a:r>
            <a:r>
              <a:rPr lang="en-GB" b="1" dirty="0"/>
              <a:t>.NET</a:t>
            </a:r>
            <a:r>
              <a:rPr lang="en-GB" dirty="0"/>
              <a:t> developer needs to create data access layers in their applications.</a:t>
            </a:r>
          </a:p>
          <a:p>
            <a:r>
              <a:rPr lang="en-GB" dirty="0"/>
              <a:t>Put simply, EF:</a:t>
            </a:r>
          </a:p>
          <a:p>
            <a:pPr lvl="1"/>
            <a:r>
              <a:rPr lang="en-GB" dirty="0"/>
              <a:t>Creates a mapping between your application’s model classes and corresponding relational database tables.</a:t>
            </a:r>
          </a:p>
          <a:p>
            <a:pPr lvl="1"/>
            <a:r>
              <a:rPr lang="en-GB" dirty="0"/>
              <a:t>Provides the data access logic, </a:t>
            </a:r>
            <a:r>
              <a:rPr lang="en-GB" b="1" i="1" dirty="0"/>
              <a:t>in the background</a:t>
            </a:r>
            <a:r>
              <a:rPr lang="en-GB" dirty="0"/>
              <a:t>, e.g.:</a:t>
            </a:r>
          </a:p>
          <a:p>
            <a:pPr lvl="2"/>
            <a:r>
              <a:rPr lang="en-GB" dirty="0"/>
              <a:t>Connecting to the database source</a:t>
            </a:r>
          </a:p>
          <a:p>
            <a:pPr lvl="2"/>
            <a:r>
              <a:rPr lang="en-GB" dirty="0"/>
              <a:t>Executing queries e.g. CRUD operations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71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(EF)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Typically, enables creating and maintaining data-oriented applications with less code.</a:t>
            </a:r>
          </a:p>
          <a:p>
            <a:r>
              <a:rPr lang="en-GB" dirty="0"/>
              <a:t>Data access logic, when needed, is written in higher level languages </a:t>
            </a:r>
            <a:r>
              <a:rPr lang="en-GB" b="1" i="1" dirty="0"/>
              <a:t>using objects, not SQL</a:t>
            </a:r>
            <a:r>
              <a:rPr lang="en-GB" dirty="0"/>
              <a:t>.</a:t>
            </a:r>
          </a:p>
          <a:p>
            <a:r>
              <a:rPr lang="en-GB" dirty="0"/>
              <a:t>EF makes it easier to change the underlying data source without having to rewrite the application</a:t>
            </a:r>
          </a:p>
          <a:p>
            <a:r>
              <a:rPr lang="en-GB" dirty="0"/>
              <a:t>There are some trade offs:</a:t>
            </a:r>
          </a:p>
          <a:p>
            <a:pPr lvl="1"/>
            <a:r>
              <a:rPr lang="en-GB" dirty="0"/>
              <a:t>If not used carefully, may cause performance and scaling issues.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423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 Versions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EF Core</a:t>
            </a:r>
            <a:r>
              <a:rPr lang="en-GB" dirty="0"/>
              <a:t>: a lightweight, extensible and cross-platform version of Entity Framework.</a:t>
            </a:r>
          </a:p>
          <a:p>
            <a:r>
              <a:rPr lang="en-GB" b="1" dirty="0"/>
              <a:t>EF 6</a:t>
            </a:r>
            <a:r>
              <a:rPr lang="en-GB" dirty="0"/>
              <a:t>: tried and tested data access technology with many years of features and stabilisation.</a:t>
            </a:r>
          </a:p>
          <a:p>
            <a:r>
              <a:rPr lang="en-GB" dirty="0"/>
              <a:t>Which one?</a:t>
            </a:r>
          </a:p>
          <a:p>
            <a:pPr lvl="1"/>
            <a:r>
              <a:rPr lang="en-GB" dirty="0">
                <a:hlinkClick r:id="rId3"/>
              </a:rPr>
              <a:t>Choosing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EF Core vs. EF6</a:t>
            </a:r>
            <a:endParaRPr lang="en-GB" dirty="0"/>
          </a:p>
          <a:p>
            <a:pPr marL="365760" lvl="1" indent="0">
              <a:buNone/>
            </a:pPr>
            <a:r>
              <a:rPr lang="en-GB" i="1" dirty="0"/>
              <a:t>We will be using EF Core.</a:t>
            </a:r>
          </a:p>
        </p:txBody>
      </p:sp>
    </p:spTree>
    <p:extLst>
      <p:ext uri="{BB962C8B-B14F-4D97-AF65-F5344CB8AC3E}">
        <p14:creationId xmlns:p14="http://schemas.microsoft.com/office/powerpoint/2010/main" val="229121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an ORM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primary approaches for using an ORM tool such as EF in your application.</a:t>
            </a:r>
          </a:p>
          <a:p>
            <a:pPr lvl="1"/>
            <a:r>
              <a:rPr lang="en-GB" b="1" dirty="0"/>
              <a:t>Data First</a:t>
            </a:r>
            <a:r>
              <a:rPr lang="en-GB" dirty="0"/>
              <a:t>: define/create the database first</a:t>
            </a:r>
          </a:p>
          <a:p>
            <a:pPr lvl="1"/>
            <a:r>
              <a:rPr lang="en-GB" b="1" dirty="0"/>
              <a:t>Code First</a:t>
            </a:r>
            <a:r>
              <a:rPr lang="en-GB" dirty="0"/>
              <a:t>: define/create the model classes first</a:t>
            </a:r>
          </a:p>
          <a:p>
            <a:r>
              <a:rPr lang="en-GB" dirty="0"/>
              <a:t>We will use </a:t>
            </a:r>
            <a:r>
              <a:rPr lang="en-GB" dirty="0" smtClean="0"/>
              <a:t>the </a:t>
            </a:r>
            <a:r>
              <a:rPr lang="en-GB" dirty="0" smtClean="0">
                <a:hlinkClick r:id="rId3"/>
              </a:rPr>
              <a:t>Data First</a:t>
            </a:r>
            <a:r>
              <a:rPr lang="en-GB" dirty="0" smtClean="0"/>
              <a:t> approach.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023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Web Application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the rest of the module we will be building a </a:t>
            </a:r>
            <a:r>
              <a:rPr lang="en-GB" b="1" dirty="0" smtClean="0"/>
              <a:t>Movie Database Web Application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Functions include:</a:t>
            </a:r>
          </a:p>
          <a:p>
            <a:pPr lvl="1"/>
            <a:r>
              <a:rPr lang="en-GB" dirty="0" smtClean="0"/>
              <a:t>Movie information for new and old films</a:t>
            </a:r>
          </a:p>
          <a:p>
            <a:pPr lvl="1"/>
            <a:r>
              <a:rPr lang="en-GB" smtClean="0"/>
              <a:t>Ticket bookings </a:t>
            </a:r>
            <a:r>
              <a:rPr lang="en-GB" dirty="0" smtClean="0"/>
              <a:t>for a small, independent cinema</a:t>
            </a:r>
          </a:p>
          <a:p>
            <a:pPr lvl="1"/>
            <a:r>
              <a:rPr lang="en-GB" dirty="0" smtClean="0"/>
              <a:t>Provide a web API service (if there is time)</a:t>
            </a:r>
          </a:p>
          <a:p>
            <a:r>
              <a:rPr lang="en-GB" b="1" dirty="0" smtClean="0"/>
              <a:t>What entities do you think are needed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69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Project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project will be split into three ASP.NET projects:</a:t>
            </a:r>
          </a:p>
          <a:p>
            <a:pPr lvl="1"/>
            <a:r>
              <a:rPr lang="en-GB" b="1" dirty="0" smtClean="0"/>
              <a:t>GoMovies2020.Shared</a:t>
            </a:r>
            <a:r>
              <a:rPr lang="en-GB" dirty="0" smtClean="0"/>
              <a:t>: contains the common business logic and data access logic.</a:t>
            </a:r>
          </a:p>
          <a:p>
            <a:pPr lvl="2"/>
            <a:r>
              <a:rPr lang="en-GB" dirty="0" smtClean="0"/>
              <a:t>An alternative name for this type of project is </a:t>
            </a:r>
            <a:r>
              <a:rPr lang="en-GB" b="1" dirty="0" smtClean="0"/>
              <a:t>.Core</a:t>
            </a:r>
            <a:r>
              <a:rPr lang="en-GB" dirty="0" smtClean="0"/>
              <a:t> i.e. GoMovies2020.Core.</a:t>
            </a:r>
          </a:p>
          <a:p>
            <a:pPr lvl="1"/>
            <a:r>
              <a:rPr lang="en-GB" b="1" dirty="0" smtClean="0"/>
              <a:t>GoMovies2020.Web</a:t>
            </a:r>
            <a:r>
              <a:rPr lang="en-GB" dirty="0" smtClean="0"/>
              <a:t>: the web application</a:t>
            </a:r>
          </a:p>
          <a:p>
            <a:pPr lvl="1"/>
            <a:r>
              <a:rPr lang="en-GB" b="1" dirty="0" smtClean="0"/>
              <a:t>GoMovies2020.Api</a:t>
            </a:r>
            <a:r>
              <a:rPr lang="en-GB" dirty="0" smtClean="0"/>
              <a:t>: the web API.</a:t>
            </a:r>
          </a:p>
          <a:p>
            <a:r>
              <a:rPr lang="en-GB" dirty="0" smtClean="0"/>
              <a:t>This approach is common if you want to provide multiple presentation layers</a:t>
            </a:r>
          </a:p>
          <a:p>
            <a:pPr lvl="1"/>
            <a:r>
              <a:rPr lang="en-GB" dirty="0" smtClean="0"/>
              <a:t>It allows you to re-use the existing business logic and data access components.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48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Generating the Model Classes</a:t>
            </a:r>
          </a:p>
          <a:p>
            <a:pPr lvl="1"/>
            <a:r>
              <a:rPr lang="en-GB" b="1" dirty="0"/>
              <a:t>Model Classes</a:t>
            </a:r>
            <a:r>
              <a:rPr lang="en-GB" dirty="0"/>
              <a:t> map to </a:t>
            </a:r>
            <a:r>
              <a:rPr lang="en-GB" b="1" dirty="0">
                <a:sym typeface="Wingdings" panose="05000000000000000000" pitchFamily="2" charset="2"/>
              </a:rPr>
              <a:t> Tables</a:t>
            </a:r>
            <a:endParaRPr lang="en-GB" b="1" dirty="0"/>
          </a:p>
          <a:p>
            <a:r>
              <a:rPr lang="en-GB" dirty="0" smtClean="0"/>
              <a:t>Generating the Database Context Class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Database </a:t>
            </a:r>
            <a:r>
              <a:rPr lang="en-GB" b="1" dirty="0"/>
              <a:t>Context Class </a:t>
            </a:r>
            <a:r>
              <a:rPr lang="en-GB" dirty="0"/>
              <a:t>maps to </a:t>
            </a:r>
            <a:r>
              <a:rPr lang="en-GB" b="1" dirty="0">
                <a:sym typeface="Wingdings" panose="05000000000000000000" pitchFamily="2" charset="2"/>
              </a:rPr>
              <a:t> Database</a:t>
            </a:r>
            <a:endParaRPr lang="en-GB" b="1" dirty="0"/>
          </a:p>
          <a:p>
            <a:pPr lvl="1"/>
            <a:r>
              <a:rPr lang="en-GB" dirty="0"/>
              <a:t>Commonly referred to as </a:t>
            </a:r>
            <a:r>
              <a:rPr lang="en-GB" b="1" dirty="0" err="1"/>
              <a:t>DbContext</a:t>
            </a:r>
            <a:r>
              <a:rPr lang="en-GB" dirty="0"/>
              <a:t> for short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1431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It represents the application’s session with the Database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Contains </a:t>
            </a:r>
            <a:r>
              <a:rPr lang="en-GB" dirty="0" err="1" smtClean="0"/>
              <a:t>DbSet</a:t>
            </a:r>
            <a:r>
              <a:rPr lang="en-GB" dirty="0" smtClean="0"/>
              <a:t>&lt;&gt; database collection sets representing each table in the database. </a:t>
            </a:r>
          </a:p>
          <a:p>
            <a:pPr lvl="1"/>
            <a:r>
              <a:rPr lang="en-GB" dirty="0" smtClean="0"/>
              <a:t>Used for querying each of the tables via your application.</a:t>
            </a:r>
            <a:endParaRPr lang="en-GB" dirty="0"/>
          </a:p>
          <a:p>
            <a:r>
              <a:rPr lang="en-GB" dirty="0"/>
              <a:t>It is responsible for doing all the heavy lifting of providing data access for your application.</a:t>
            </a:r>
          </a:p>
          <a:p>
            <a:r>
              <a:rPr lang="en-GB" dirty="0"/>
              <a:t>You do, however, have to tell it what database to use and this is done via a </a:t>
            </a:r>
            <a:r>
              <a:rPr lang="en-GB" b="1" i="1" dirty="0"/>
              <a:t>connection string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You define the connection string in the </a:t>
            </a:r>
            <a:r>
              <a:rPr lang="en-GB" dirty="0" err="1" smtClean="0"/>
              <a:t>appsettings.json</a:t>
            </a:r>
            <a:r>
              <a:rPr lang="en-GB" dirty="0" smtClean="0"/>
              <a:t> file.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76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Connection 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Provides </a:t>
            </a:r>
            <a:r>
              <a:rPr lang="en-GB" dirty="0"/>
              <a:t>initialisation and connection information to a data </a:t>
            </a:r>
            <a:r>
              <a:rPr lang="en-GB" dirty="0" smtClean="0"/>
              <a:t>source, specifying:</a:t>
            </a:r>
          </a:p>
          <a:p>
            <a:pPr lvl="1"/>
            <a:r>
              <a:rPr lang="en-GB" dirty="0" smtClean="0"/>
              <a:t>Data source location</a:t>
            </a:r>
          </a:p>
          <a:p>
            <a:pPr lvl="1"/>
            <a:r>
              <a:rPr lang="en-GB" dirty="0" smtClean="0"/>
              <a:t>Security credentials</a:t>
            </a:r>
          </a:p>
          <a:p>
            <a:pPr lvl="1"/>
            <a:r>
              <a:rPr lang="en-GB" dirty="0" smtClean="0"/>
              <a:t>Other settings required to connect to the source</a:t>
            </a:r>
            <a:endParaRPr lang="en-GB" dirty="0"/>
          </a:p>
          <a:p>
            <a:r>
              <a:rPr lang="en-GB" dirty="0"/>
              <a:t>The information is specified as key/value pairs </a:t>
            </a:r>
            <a:r>
              <a:rPr lang="en-GB" dirty="0" smtClean="0"/>
              <a:t>as a string value.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C00000"/>
                </a:solidFill>
              </a:rPr>
              <a:t>"key1=value1; key2 = value2; key 3 = value 3; …"</a:t>
            </a:r>
          </a:p>
          <a:p>
            <a:r>
              <a:rPr lang="en-GB" dirty="0" smtClean="0"/>
              <a:t>Syntax depends on the provider.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149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15150</TotalTime>
  <Words>1754</Words>
  <Application>Microsoft Office PowerPoint</Application>
  <PresentationFormat>On-screen Show (4:3)</PresentationFormat>
  <Paragraphs>204</Paragraphs>
  <Slides>25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  <vt:variant>
        <vt:lpstr>Custom Shows</vt:lpstr>
      </vt:variant>
      <vt:variant>
        <vt:i4>1</vt:i4>
      </vt:variant>
    </vt:vector>
  </HeadingPairs>
  <TitlesOfParts>
    <vt:vector size="32" baseType="lpstr">
      <vt:lpstr>Arial</vt:lpstr>
      <vt:lpstr>Calibri</vt:lpstr>
      <vt:lpstr>Cambria</vt:lpstr>
      <vt:lpstr>Wingdings</vt:lpstr>
      <vt:lpstr>Wingdings 2</vt:lpstr>
      <vt:lpstr>Median</vt:lpstr>
      <vt:lpstr>ASP.NET Core and MVC</vt:lpstr>
      <vt:lpstr>Today’s Lecture</vt:lpstr>
      <vt:lpstr>What is ASP.NET?</vt:lpstr>
      <vt:lpstr>Exercise:  Object-Oriented Programming Review</vt:lpstr>
      <vt:lpstr>Exercise: What is MVC?</vt:lpstr>
      <vt:lpstr>MVC Separation of Concerns</vt:lpstr>
      <vt:lpstr>MVC Components’ Responsibilities</vt:lpstr>
      <vt:lpstr>Example MVC Responsibilities  In a To-Do-List Web Page of an MVC Application</vt:lpstr>
      <vt:lpstr>Models: The “M” in MVC</vt:lpstr>
      <vt:lpstr>Domain Models</vt:lpstr>
      <vt:lpstr>Model Classes and Data Sources</vt:lpstr>
      <vt:lpstr>Data-Access</vt:lpstr>
      <vt:lpstr>Exercise: What is ORM?</vt:lpstr>
      <vt:lpstr>3-tier Web Application Model</vt:lpstr>
      <vt:lpstr>Model Classes and Data Sources</vt:lpstr>
      <vt:lpstr>Entity Framework (EF)</vt:lpstr>
      <vt:lpstr>Entity Framework (EF)</vt:lpstr>
      <vt:lpstr>EF Versions</vt:lpstr>
      <vt:lpstr>Using an ORM Tool</vt:lpstr>
      <vt:lpstr>The Web Application</vt:lpstr>
      <vt:lpstr>The Project Structure</vt:lpstr>
      <vt:lpstr>Today’s Task</vt:lpstr>
      <vt:lpstr>The Database Context Class</vt:lpstr>
      <vt:lpstr>Connection String</vt:lpstr>
      <vt:lpstr>Lab Exercise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1786</cp:revision>
  <cp:lastPrinted>2014-09-29T16:21:25Z</cp:lastPrinted>
  <dcterms:created xsi:type="dcterms:W3CDTF">2013-09-18T07:00:31Z</dcterms:created>
  <dcterms:modified xsi:type="dcterms:W3CDTF">2020-01-27T12:26:13Z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