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0"/>
  </p:notesMasterIdLst>
  <p:handoutMasterIdLst>
    <p:handoutMasterId r:id="rId51"/>
  </p:handoutMasterIdLst>
  <p:sldIdLst>
    <p:sldId id="256" r:id="rId2"/>
    <p:sldId id="486" r:id="rId3"/>
    <p:sldId id="497" r:id="rId4"/>
    <p:sldId id="498" r:id="rId5"/>
    <p:sldId id="490" r:id="rId6"/>
    <p:sldId id="491" r:id="rId7"/>
    <p:sldId id="492" r:id="rId8"/>
    <p:sldId id="489" r:id="rId9"/>
    <p:sldId id="488" r:id="rId10"/>
    <p:sldId id="493" r:id="rId11"/>
    <p:sldId id="487" r:id="rId12"/>
    <p:sldId id="500" r:id="rId13"/>
    <p:sldId id="494" r:id="rId14"/>
    <p:sldId id="495" r:id="rId15"/>
    <p:sldId id="496" r:id="rId16"/>
    <p:sldId id="506" r:id="rId17"/>
    <p:sldId id="505" r:id="rId18"/>
    <p:sldId id="507" r:id="rId19"/>
    <p:sldId id="508" r:id="rId20"/>
    <p:sldId id="509" r:id="rId21"/>
    <p:sldId id="510" r:id="rId22"/>
    <p:sldId id="511" r:id="rId23"/>
    <p:sldId id="512" r:id="rId24"/>
    <p:sldId id="513" r:id="rId25"/>
    <p:sldId id="514" r:id="rId26"/>
    <p:sldId id="501" r:id="rId27"/>
    <p:sldId id="502" r:id="rId28"/>
    <p:sldId id="503" r:id="rId29"/>
    <p:sldId id="504" r:id="rId30"/>
    <p:sldId id="499" r:id="rId31"/>
    <p:sldId id="515" r:id="rId32"/>
    <p:sldId id="516" r:id="rId33"/>
    <p:sldId id="517" r:id="rId34"/>
    <p:sldId id="518" r:id="rId35"/>
    <p:sldId id="520" r:id="rId36"/>
    <p:sldId id="519" r:id="rId37"/>
    <p:sldId id="521" r:id="rId38"/>
    <p:sldId id="522" r:id="rId39"/>
    <p:sldId id="523" r:id="rId40"/>
    <p:sldId id="524" r:id="rId41"/>
    <p:sldId id="526" r:id="rId42"/>
    <p:sldId id="530" r:id="rId43"/>
    <p:sldId id="527" r:id="rId44"/>
    <p:sldId id="528" r:id="rId45"/>
    <p:sldId id="529" r:id="rId46"/>
    <p:sldId id="531" r:id="rId47"/>
    <p:sldId id="387" r:id="rId48"/>
    <p:sldId id="449"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41" autoAdjust="0"/>
    <p:restoredTop sz="92124" autoAdjust="0"/>
  </p:normalViewPr>
  <p:slideViewPr>
    <p:cSldViewPr snapToGrid="0" snapToObjects="1">
      <p:cViewPr varScale="1">
        <p:scale>
          <a:sx n="57" d="100"/>
          <a:sy n="57" d="100"/>
        </p:scale>
        <p:origin x="1299" y="39"/>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notesViewPr>
    <p:cSldViewPr snapToGrid="0" snapToObjects="1">
      <p:cViewPr varScale="1">
        <p:scale>
          <a:sx n="88" d="100"/>
          <a:sy n="88" d="100"/>
        </p:scale>
        <p:origin x="2964"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B543459-9C27-4AA2-8CDA-C4A445E5219B}" type="datetimeFigureOut">
              <a:rPr lang="en-GB" smtClean="0"/>
              <a:t>30/01/2020</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9046379-C6F8-4240-B765-9EB614A0C89F}" type="slidenum">
              <a:rPr lang="en-GB" smtClean="0"/>
              <a:t>‹#›</a:t>
            </a:fld>
            <a:endParaRPr lang="en-GB"/>
          </a:p>
        </p:txBody>
      </p:sp>
    </p:spTree>
    <p:extLst>
      <p:ext uri="{BB962C8B-B14F-4D97-AF65-F5344CB8AC3E}">
        <p14:creationId xmlns:p14="http://schemas.microsoft.com/office/powerpoint/2010/main" val="3956599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1/30/2020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High density – capacity</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rgbClr val="FFFFFF"/>
                </a:solidFill>
              </a:rPr>
              <a:t>capacity has been increased by up to four times and spectral efficiency has been improved for benefiting both 2.4 gigahertz (GHz) and 5 GHz bands in a variety of environments.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rgbClr val="FFFFFF"/>
                </a:solidFill>
              </a:rPr>
              <a:t>the speed of Wi-Fi is not the major problem in the real world but the capacity of the network to handle the expanding population of client devices as well as numerous users with diverse networking needs.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13201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4e2b5a4af3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4e2b5a4af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65822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0" indent="-342900" algn="l" rtl="0">
              <a:lnSpc>
                <a:spcPct val="150000"/>
              </a:lnSpc>
              <a:spcBef>
                <a:spcPts val="0"/>
              </a:spcBef>
              <a:spcAft>
                <a:spcPts val="0"/>
              </a:spcAft>
              <a:buClr>
                <a:srgbClr val="FFFFFF"/>
              </a:buClr>
              <a:buSzPts val="1800"/>
              <a:buChar char="❏"/>
            </a:pPr>
            <a:r>
              <a:rPr lang="en-GB" sz="1200" dirty="0" smtClean="0"/>
              <a:t>There can be a simultaneous transmission of small frames to multiple users in parallel as shown in the figure.</a:t>
            </a:r>
          </a:p>
          <a:p>
            <a:pPr marL="457200" lvl="0" indent="-342900" algn="l" rtl="0">
              <a:lnSpc>
                <a:spcPct val="150000"/>
              </a:lnSpc>
              <a:spcBef>
                <a:spcPts val="0"/>
              </a:spcBef>
              <a:spcAft>
                <a:spcPts val="0"/>
              </a:spcAft>
              <a:buClr>
                <a:srgbClr val="FFFFFF"/>
              </a:buClr>
              <a:buSzPts val="1800"/>
              <a:buChar char="❏"/>
            </a:pPr>
            <a:r>
              <a:rPr lang="en-GB" sz="1200" dirty="0" smtClean="0"/>
              <a:t>The excessive overhead at the medium access control (MAC) sublayer has been cut down due to the simultaneous transmission.</a:t>
            </a:r>
          </a:p>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whole channel has been allocated by the AP to a single user or it has been partitioned to simultaneously serve the multiple users on the basis of needs of client traffic.</a:t>
            </a:r>
          </a:p>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OFDMA results in better frequency reuse, reduced latency, and increased efficiency.</a:t>
            </a:r>
          </a:p>
          <a:p>
            <a:pPr marL="457200" lvl="0" indent="-342900" algn="l" rtl="0">
              <a:lnSpc>
                <a:spcPct val="150000"/>
              </a:lnSpc>
              <a:spcBef>
                <a:spcPts val="0"/>
              </a:spcBef>
              <a:spcAft>
                <a:spcPts val="0"/>
              </a:spcAft>
              <a:buClr>
                <a:srgbClr val="FFFFFF"/>
              </a:buClr>
              <a:buSzPts val="1800"/>
              <a:buChar char="❏"/>
            </a:pPr>
            <a:endParaRPr lang="en-GB" sz="1200"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02150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Google Shape;587;g4ed05752f3_0_1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8" name="Google Shape;588;g4ed05752f3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26, 52, 106, and 242 subcarrier RUs are designated to an 802.11ax AP when 20 MHz channel is subdivided, which roughly equates to 2 MHz, 4 MHz, 8 MHz, and 20 MHz channels, respectively.</a:t>
            </a:r>
          </a:p>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802.11ax AP dictates the number of RUs used within a 20 MHz channel and use different combinations.</a:t>
            </a:r>
          </a:p>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whole channel may be allocated by AP to only one client at a time or multiple clients are served simultaneously by partitioning the channel.</a:t>
            </a:r>
          </a:p>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Downlink can be transmitted by 802.11ax APs to multiple 802.11ax clients as well as simultaneous uplink transmissions are synchronized from multiple 802.11ax clients.</a:t>
            </a:r>
          </a:p>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necessary frame exchanges are brought by using the trigger frames in both cases for multi-user communications.</a:t>
            </a:r>
          </a:p>
          <a:p>
            <a:pPr marL="9144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query of 802.11ax clients about buffered data and the quality of service (</a:t>
            </a:r>
            <a:r>
              <a:rPr lang="en-GB" sz="1200" dirty="0" err="1" smtClean="0">
                <a:solidFill>
                  <a:srgbClr val="FFFFFF"/>
                </a:solidFill>
              </a:rPr>
              <a:t>QoS</a:t>
            </a:r>
            <a:r>
              <a:rPr lang="en-GB" sz="1200" dirty="0" smtClean="0">
                <a:solidFill>
                  <a:srgbClr val="FFFFFF"/>
                </a:solidFill>
              </a:rPr>
              <a:t>) is performed using trigger frames.</a:t>
            </a:r>
          </a:p>
          <a:p>
            <a:pPr marL="914400" marR="0" lvl="0" indent="-349250" algn="l" defTabSz="914400" rtl="0" eaLnBrk="1" fontAlgn="auto" latinLnBrk="0" hangingPunct="1">
              <a:lnSpc>
                <a:spcPct val="150000"/>
              </a:lnSpc>
              <a:spcBef>
                <a:spcPts val="0"/>
              </a:spcBef>
              <a:spcAft>
                <a:spcPts val="0"/>
              </a:spcAft>
              <a:buClr>
                <a:srgbClr val="FFFFFF"/>
              </a:buClr>
              <a:buSzPts val="1900"/>
              <a:buFontTx/>
              <a:buChar char="❏"/>
              <a:tabLst/>
              <a:defRPr/>
            </a:pPr>
            <a:r>
              <a:rPr lang="en-GB" sz="1200" dirty="0" smtClean="0">
                <a:solidFill>
                  <a:srgbClr val="FFFFFF"/>
                </a:solidFill>
              </a:rPr>
              <a:t>802.11ax clients respond with buffer status reports so that the AP can be assisted to allocate RUSs for synchronized uplink transmissions.</a:t>
            </a:r>
          </a:p>
          <a:p>
            <a:pPr marL="914400" marR="0" lvl="0" indent="-349250" algn="l" rtl="0">
              <a:lnSpc>
                <a:spcPct val="150000"/>
              </a:lnSpc>
              <a:spcBef>
                <a:spcPts val="0"/>
              </a:spcBef>
              <a:spcAft>
                <a:spcPts val="0"/>
              </a:spcAft>
              <a:buClr>
                <a:srgbClr val="FFFFFF"/>
              </a:buClr>
              <a:buSzPts val="1900"/>
              <a:buChar char="❏"/>
            </a:pPr>
            <a:endParaRPr lang="en-GB" sz="1200" dirty="0">
              <a:solidFill>
                <a:srgbClr val="FFFFFF"/>
              </a:solidFill>
            </a:endParaRPr>
          </a:p>
        </p:txBody>
      </p:sp>
    </p:spTree>
    <p:extLst>
      <p:ext uri="{BB962C8B-B14F-4D97-AF65-F5344CB8AC3E}">
        <p14:creationId xmlns:p14="http://schemas.microsoft.com/office/powerpoint/2010/main" val="160306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4"/>
        <p:cNvGrpSpPr/>
        <p:nvPr/>
      </p:nvGrpSpPr>
      <p:grpSpPr>
        <a:xfrm>
          <a:off x="0" y="0"/>
          <a:ext cx="0" cy="0"/>
          <a:chOff x="0" y="0"/>
          <a:chExt cx="0" cy="0"/>
        </a:xfrm>
      </p:grpSpPr>
      <p:sp>
        <p:nvSpPr>
          <p:cNvPr id="605" name="Google Shape;605;g4ed9f03fba_0_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6" name="Google Shape;606;g4ed9f03fb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0857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802.11ac is limited to a MU-MIMO group of only four clients.</a:t>
            </a:r>
          </a:p>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Up to 8x8x8 MU-MIMO are supported by 802.11ax in both downlink and uplink and therefore, up to eight users are simultaneously served by it and higher data throughput has been provided.</a:t>
            </a:r>
          </a:p>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The minimum RU size for MU-MIMO for both downlink and uplink is 106 subcarriers or greater.</a:t>
            </a:r>
          </a:p>
          <a:p>
            <a:pPr marL="457200" marR="0" lvl="0" indent="-349250" algn="l" rtl="0">
              <a:lnSpc>
                <a:spcPct val="150000"/>
              </a:lnSpc>
              <a:spcBef>
                <a:spcPts val="0"/>
              </a:spcBef>
              <a:spcAft>
                <a:spcPts val="0"/>
              </a:spcAft>
              <a:buClr>
                <a:srgbClr val="FFFFFF"/>
              </a:buClr>
              <a:buSzPts val="1900"/>
              <a:buChar char="❏"/>
            </a:pPr>
            <a:r>
              <a:rPr lang="en-GB" sz="1200" dirty="0" smtClean="0">
                <a:solidFill>
                  <a:srgbClr val="FFFFFF"/>
                </a:solidFill>
              </a:rPr>
              <a:t>Both MU-OFDMA and MU-MIMO are used simultaneously used.</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2584986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2"/>
        <p:cNvGrpSpPr/>
        <p:nvPr/>
      </p:nvGrpSpPr>
      <p:grpSpPr>
        <a:xfrm>
          <a:off x="0" y="0"/>
          <a:ext cx="0" cy="0"/>
          <a:chOff x="0" y="0"/>
          <a:chExt cx="0" cy="0"/>
        </a:xfrm>
      </p:grpSpPr>
      <p:sp>
        <p:nvSpPr>
          <p:cNvPr id="723" name="Google Shape;723;g4ee5f6d684_0_3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4" name="Google Shape;724;g4ee5f6d684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12002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9"/>
        <p:cNvGrpSpPr/>
        <p:nvPr/>
      </p:nvGrpSpPr>
      <p:grpSpPr>
        <a:xfrm>
          <a:off x="0" y="0"/>
          <a:ext cx="0" cy="0"/>
          <a:chOff x="0" y="0"/>
          <a:chExt cx="0" cy="0"/>
        </a:xfrm>
      </p:grpSpPr>
      <p:sp>
        <p:nvSpPr>
          <p:cNvPr id="750" name="Google Shape;750;g4cc539a1d8_0_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1" name="Google Shape;751;g4cc539a1d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82422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8"/>
        <p:cNvGrpSpPr/>
        <p:nvPr/>
      </p:nvGrpSpPr>
      <p:grpSpPr>
        <a:xfrm>
          <a:off x="0" y="0"/>
          <a:ext cx="0" cy="0"/>
          <a:chOff x="0" y="0"/>
          <a:chExt cx="0" cy="0"/>
        </a:xfrm>
      </p:grpSpPr>
      <p:sp>
        <p:nvSpPr>
          <p:cNvPr id="759" name="Google Shape;759;g4cc539a1d8_0_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0" name="Google Shape;760;g4cc539a1d8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30706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7"/>
        <p:cNvGrpSpPr/>
        <p:nvPr/>
      </p:nvGrpSpPr>
      <p:grpSpPr>
        <a:xfrm>
          <a:off x="0" y="0"/>
          <a:ext cx="0" cy="0"/>
          <a:chOff x="0" y="0"/>
          <a:chExt cx="0" cy="0"/>
        </a:xfrm>
      </p:grpSpPr>
      <p:sp>
        <p:nvSpPr>
          <p:cNvPr id="768" name="Google Shape;768;g4cc539a1d8_0_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9" name="Google Shape;769;g4cc539a1d8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305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Personal cells:</a:t>
            </a:r>
          </a:p>
          <a:p>
            <a:pPr lvl="1"/>
            <a:r>
              <a:rPr lang="en-GB" dirty="0" smtClean="0"/>
              <a:t>The smallest unit only cover a few meters, used for connection of personal equipment such as laptops, cellular phones.  </a:t>
            </a:r>
          </a:p>
          <a:p>
            <a:r>
              <a:rPr lang="en-GB" dirty="0" err="1" smtClean="0"/>
              <a:t>Picocells</a:t>
            </a:r>
            <a:r>
              <a:rPr lang="en-GB" dirty="0" smtClean="0"/>
              <a:t>:</a:t>
            </a:r>
          </a:p>
          <a:p>
            <a:pPr lvl="1"/>
            <a:r>
              <a:rPr lang="en-GB" dirty="0" smtClean="0"/>
              <a:t>These are small cells inside a building to support local indoors networks such as WLAN.</a:t>
            </a:r>
          </a:p>
          <a:p>
            <a:r>
              <a:rPr lang="en-GB" dirty="0" smtClean="0"/>
              <a:t>Microcells:</a:t>
            </a:r>
          </a:p>
          <a:p>
            <a:pPr lvl="1"/>
            <a:r>
              <a:rPr lang="en-GB" dirty="0" smtClean="0"/>
              <a:t>These covers the inside of streets with antenna mounted at heights lower than the rooftops of the buildings along the streets. </a:t>
            </a:r>
          </a:p>
          <a:p>
            <a:r>
              <a:rPr lang="en-GB" dirty="0" err="1" smtClean="0"/>
              <a:t>Macrocells</a:t>
            </a:r>
            <a:r>
              <a:rPr lang="en-GB" dirty="0" smtClean="0"/>
              <a:t>:</a:t>
            </a:r>
          </a:p>
          <a:p>
            <a:pPr lvl="1"/>
            <a:r>
              <a:rPr lang="en-GB" dirty="0" smtClean="0"/>
              <a:t>Cover metropolitan areas and they are the traditional cells installed during the early phases of cellular telephony. </a:t>
            </a:r>
          </a:p>
          <a:p>
            <a:r>
              <a:rPr lang="en-GB" dirty="0" err="1" smtClean="0"/>
              <a:t>Megacells</a:t>
            </a:r>
            <a:r>
              <a:rPr lang="en-GB" dirty="0" smtClean="0"/>
              <a:t>:</a:t>
            </a:r>
          </a:p>
          <a:p>
            <a:pPr lvl="1"/>
            <a:r>
              <a:rPr lang="en-GB" dirty="0" smtClean="0"/>
              <a:t>Cover nationwide areas with ranges of hundreds of kilometres and are mainly used with satellites. </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34</a:t>
            </a:fld>
            <a:endParaRPr lang="en-GB"/>
          </a:p>
        </p:txBody>
      </p:sp>
    </p:spTree>
    <p:extLst>
      <p:ext uri="{BB962C8B-B14F-4D97-AF65-F5344CB8AC3E}">
        <p14:creationId xmlns:p14="http://schemas.microsoft.com/office/powerpoint/2010/main" val="3944903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nSpc>
                <a:spcPct val="90000"/>
              </a:lnSpc>
            </a:pPr>
            <a:r>
              <a:rPr lang="en-US" dirty="0" smtClean="0"/>
              <a:t>Each MSC is a local switching exchange that handles switching of mobile user from one base station to another</a:t>
            </a:r>
          </a:p>
          <a:p>
            <a:pPr lvl="1">
              <a:lnSpc>
                <a:spcPct val="90000"/>
              </a:lnSpc>
            </a:pPr>
            <a:r>
              <a:rPr lang="en-US" dirty="0" smtClean="0"/>
              <a:t>Locating the current cell of a mobile user</a:t>
            </a:r>
          </a:p>
          <a:p>
            <a:pPr lvl="2">
              <a:lnSpc>
                <a:spcPct val="90000"/>
              </a:lnSpc>
            </a:pPr>
            <a:r>
              <a:rPr lang="en-US" dirty="0" smtClean="0">
                <a:solidFill>
                  <a:srgbClr val="FF0000"/>
                </a:solidFill>
              </a:rPr>
              <a:t>Home Location Register (HLR)</a:t>
            </a:r>
            <a:r>
              <a:rPr lang="en-US" dirty="0" smtClean="0"/>
              <a:t>: database recording the current location of each mobile that belongs to the MSC</a:t>
            </a:r>
          </a:p>
          <a:p>
            <a:pPr lvl="2">
              <a:lnSpc>
                <a:spcPct val="90000"/>
              </a:lnSpc>
            </a:pPr>
            <a:r>
              <a:rPr lang="en-US" dirty="0" smtClean="0">
                <a:solidFill>
                  <a:srgbClr val="FF0000"/>
                </a:solidFill>
              </a:rPr>
              <a:t>Visitor Location Register (VLR)</a:t>
            </a:r>
            <a:r>
              <a:rPr lang="en-US" dirty="0" smtClean="0"/>
              <a:t>: database recording the cell of “visiting” mobiles</a:t>
            </a:r>
          </a:p>
          <a:p>
            <a:pPr lvl="1">
              <a:lnSpc>
                <a:spcPct val="90000"/>
              </a:lnSpc>
            </a:pPr>
            <a:r>
              <a:rPr lang="en-US" dirty="0" smtClean="0"/>
              <a:t>Interfacing with other MSCs and PSTN</a:t>
            </a:r>
          </a:p>
          <a:p>
            <a:pPr>
              <a:lnSpc>
                <a:spcPct val="90000"/>
              </a:lnSpc>
              <a:buFont typeface="Arial" pitchFamily="34" charset="0"/>
              <a:buChar char="•"/>
            </a:pPr>
            <a:r>
              <a:rPr lang="en-US" sz="2800" dirty="0" smtClean="0"/>
              <a:t>Mobile station communicates across Um interface (air interface) with base station transceiver in same cell as mobile unit</a:t>
            </a:r>
          </a:p>
          <a:p>
            <a:pPr>
              <a:lnSpc>
                <a:spcPct val="90000"/>
              </a:lnSpc>
              <a:buFont typeface="Arial" pitchFamily="34" charset="0"/>
              <a:buChar char="•"/>
            </a:pPr>
            <a:r>
              <a:rPr lang="en-US" sz="2800" dirty="0" smtClean="0"/>
              <a:t>Mobile equipment (ME) – physical terminal, such as a telephone or PCS</a:t>
            </a:r>
          </a:p>
          <a:p>
            <a:pPr lvl="1">
              <a:lnSpc>
                <a:spcPct val="90000"/>
              </a:lnSpc>
              <a:buFont typeface="Wingdings" pitchFamily="2" charset="2"/>
              <a:buChar char="Ø"/>
            </a:pPr>
            <a:r>
              <a:rPr lang="en-US" sz="2400" dirty="0" smtClean="0"/>
              <a:t>ME includes radio transceiver, digital signal processors and subscriber identity module (SIM)</a:t>
            </a:r>
          </a:p>
          <a:p>
            <a:pPr>
              <a:lnSpc>
                <a:spcPct val="90000"/>
              </a:lnSpc>
              <a:buFont typeface="Arial" pitchFamily="34" charset="0"/>
              <a:buChar char="•"/>
            </a:pPr>
            <a:r>
              <a:rPr lang="en-US" sz="2800" dirty="0" smtClean="0"/>
              <a:t>GSM subscriber units are generic until SIM is inserted</a:t>
            </a:r>
          </a:p>
          <a:p>
            <a:pPr lvl="1">
              <a:lnSpc>
                <a:spcPct val="90000"/>
              </a:lnSpc>
              <a:buFont typeface="Wingdings" pitchFamily="2" charset="2"/>
              <a:buChar char="Ø"/>
            </a:pPr>
            <a:r>
              <a:rPr lang="en-US" sz="2400" dirty="0" smtClean="0"/>
              <a:t>SIMs roam, not necessarily the subscriber devices</a:t>
            </a:r>
          </a:p>
          <a:p>
            <a:pPr lvl="1">
              <a:lnSpc>
                <a:spcPct val="90000"/>
              </a:lnSpc>
              <a:buFont typeface="Wingdings" pitchFamily="2" charset="2"/>
              <a:buChar char="Ø"/>
            </a:pPr>
            <a:endParaRPr lang="en-US" sz="2400" dirty="0" smtClean="0"/>
          </a:p>
          <a:p>
            <a:pPr>
              <a:buFont typeface="Arial" pitchFamily="34" charset="0"/>
              <a:buChar char="•"/>
            </a:pPr>
            <a:r>
              <a:rPr lang="en-US" sz="2800" dirty="0" smtClean="0"/>
              <a:t>BSS consists of base station controller and one or more base transceiver stations (BTS)</a:t>
            </a:r>
          </a:p>
          <a:p>
            <a:pPr>
              <a:buFont typeface="Arial" pitchFamily="34" charset="0"/>
              <a:buChar char="•"/>
            </a:pPr>
            <a:r>
              <a:rPr lang="en-US" sz="2800" dirty="0" smtClean="0"/>
              <a:t>Each BTS defines a single cell</a:t>
            </a:r>
          </a:p>
          <a:p>
            <a:pPr lvl="1">
              <a:buFont typeface="Wingdings" pitchFamily="2" charset="2"/>
              <a:buChar char="Ø"/>
            </a:pPr>
            <a:r>
              <a:rPr lang="en-US" sz="2400" dirty="0" smtClean="0"/>
              <a:t>Includes radio antenna, radio transceiver and a link to a base station controller (BSC)</a:t>
            </a:r>
          </a:p>
          <a:p>
            <a:pPr>
              <a:buFont typeface="Arial" pitchFamily="34" charset="0"/>
              <a:buChar char="•"/>
            </a:pPr>
            <a:r>
              <a:rPr lang="en-US" sz="2800" dirty="0" smtClean="0"/>
              <a:t>BSC reserves radio frequencies, manages handoff of mobile unit from one cell to another within BSS, and controls paging</a:t>
            </a:r>
          </a:p>
          <a:p>
            <a:pPr>
              <a:buFont typeface="Arial" pitchFamily="34" charset="0"/>
              <a:buChar char="•"/>
            </a:pPr>
            <a:endParaRPr lang="en-US" sz="2800" dirty="0" smtClean="0"/>
          </a:p>
          <a:p>
            <a:pPr>
              <a:buFont typeface="Arial" pitchFamily="34" charset="0"/>
              <a:buChar char="•"/>
            </a:pPr>
            <a:r>
              <a:rPr lang="en-US" sz="2800" dirty="0" smtClean="0"/>
              <a:t>Network Subsystem (NS) provides link between cellular network and public switched telecommunications networks</a:t>
            </a:r>
          </a:p>
          <a:p>
            <a:pPr lvl="1">
              <a:buFont typeface="Wingdings" pitchFamily="2" charset="2"/>
              <a:buChar char="Ø"/>
            </a:pPr>
            <a:r>
              <a:rPr lang="en-US" sz="2400" dirty="0" smtClean="0"/>
              <a:t>Controls handoffs between cells in different BSSs</a:t>
            </a:r>
          </a:p>
          <a:p>
            <a:pPr lvl="1">
              <a:buFont typeface="Wingdings" pitchFamily="2" charset="2"/>
              <a:buChar char="Ø"/>
            </a:pPr>
            <a:r>
              <a:rPr lang="en-US" sz="2400" dirty="0" smtClean="0"/>
              <a:t>Authenticates users and validates accounts</a:t>
            </a:r>
          </a:p>
          <a:p>
            <a:pPr lvl="1">
              <a:buFont typeface="Wingdings" pitchFamily="2" charset="2"/>
              <a:buChar char="Ø"/>
            </a:pPr>
            <a:r>
              <a:rPr lang="en-US" sz="2400" dirty="0" smtClean="0"/>
              <a:t>Enables worldwide roaming of mobile users</a:t>
            </a:r>
          </a:p>
          <a:p>
            <a:pPr>
              <a:buFont typeface="Arial" pitchFamily="34" charset="0"/>
              <a:buChar char="•"/>
            </a:pPr>
            <a:r>
              <a:rPr lang="en-US" sz="2800" dirty="0" smtClean="0"/>
              <a:t>Central element of NS is the mobile switching center (MSC)</a:t>
            </a:r>
          </a:p>
          <a:p>
            <a:pPr>
              <a:buFont typeface="Arial" pitchFamily="34" charset="0"/>
              <a:buChar char="•"/>
            </a:pPr>
            <a:endParaRPr lang="en-GB" dirty="0" smtClean="0"/>
          </a:p>
          <a:p>
            <a:pPr>
              <a:lnSpc>
                <a:spcPct val="90000"/>
              </a:lnSpc>
              <a:buFont typeface="Arial" pitchFamily="34" charset="0"/>
              <a:buChar char="•"/>
            </a:pPr>
            <a:r>
              <a:rPr lang="en-US" sz="1200" dirty="0" smtClean="0"/>
              <a:t>Home location register (HLR) database – stores information about each subscriber that belongs to it</a:t>
            </a:r>
          </a:p>
          <a:p>
            <a:pPr>
              <a:lnSpc>
                <a:spcPct val="90000"/>
              </a:lnSpc>
              <a:buFont typeface="Arial" pitchFamily="34" charset="0"/>
              <a:buChar char="•"/>
            </a:pPr>
            <a:r>
              <a:rPr lang="en-US" sz="1200" dirty="0" smtClean="0"/>
              <a:t>Visitor location register (VLR) database – maintains information about subscribers currently physically in the region</a:t>
            </a:r>
          </a:p>
          <a:p>
            <a:pPr>
              <a:lnSpc>
                <a:spcPct val="90000"/>
              </a:lnSpc>
              <a:buFont typeface="Arial" pitchFamily="34" charset="0"/>
              <a:buChar char="•"/>
            </a:pPr>
            <a:r>
              <a:rPr lang="en-US" sz="1200" dirty="0" smtClean="0"/>
              <a:t>Authentication center database (</a:t>
            </a:r>
            <a:r>
              <a:rPr lang="en-US" sz="1200" dirty="0" err="1" smtClean="0"/>
              <a:t>AuC</a:t>
            </a:r>
            <a:r>
              <a:rPr lang="en-US" sz="1200" dirty="0" smtClean="0"/>
              <a:t>) – used for authentication activities, holds encryption keys</a:t>
            </a:r>
          </a:p>
          <a:p>
            <a:pPr>
              <a:lnSpc>
                <a:spcPct val="90000"/>
              </a:lnSpc>
              <a:buFont typeface="Arial" pitchFamily="34" charset="0"/>
              <a:buChar char="•"/>
            </a:pPr>
            <a:r>
              <a:rPr lang="en-US" sz="1200" dirty="0" smtClean="0"/>
              <a:t>Equipment identity register database (EIR) – keeps track of the type of equipment that exists at the mobile station</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35</a:t>
            </a:fld>
            <a:endParaRPr lang="en-GB"/>
          </a:p>
        </p:txBody>
      </p:sp>
    </p:spTree>
    <p:extLst>
      <p:ext uri="{BB962C8B-B14F-4D97-AF65-F5344CB8AC3E}">
        <p14:creationId xmlns:p14="http://schemas.microsoft.com/office/powerpoint/2010/main" val="2754595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90000"/>
              </a:lnSpc>
            </a:pPr>
            <a:r>
              <a:rPr lang="en-US" dirty="0" smtClean="0"/>
              <a:t>Each cell is served by a </a:t>
            </a:r>
            <a:r>
              <a:rPr lang="en-US" dirty="0" smtClean="0">
                <a:solidFill>
                  <a:srgbClr val="FF0000"/>
                </a:solidFill>
              </a:rPr>
              <a:t>base station (BS)</a:t>
            </a:r>
          </a:p>
          <a:p>
            <a:pPr>
              <a:lnSpc>
                <a:spcPct val="90000"/>
              </a:lnSpc>
            </a:pPr>
            <a:r>
              <a:rPr lang="en-US" dirty="0" smtClean="0"/>
              <a:t>Each BS is connected to a </a:t>
            </a:r>
            <a:r>
              <a:rPr lang="en-US" dirty="0" smtClean="0">
                <a:solidFill>
                  <a:srgbClr val="FF0000"/>
                </a:solidFill>
              </a:rPr>
              <a:t>mobile switching center (MSC) </a:t>
            </a:r>
            <a:r>
              <a:rPr lang="en-US" dirty="0" smtClean="0"/>
              <a:t>through fixed links</a:t>
            </a:r>
          </a:p>
          <a:p>
            <a:pPr>
              <a:lnSpc>
                <a:spcPct val="90000"/>
              </a:lnSpc>
            </a:pPr>
            <a:r>
              <a:rPr lang="en-US" dirty="0" smtClean="0"/>
              <a:t>Each MSC is connected to other MSCs and PSTN   </a:t>
            </a:r>
          </a:p>
          <a:p>
            <a:pPr>
              <a:lnSpc>
                <a:spcPct val="90000"/>
              </a:lnSpc>
            </a:pPr>
            <a:endParaRPr lang="en-US" dirty="0" smtClean="0"/>
          </a:p>
          <a:p>
            <a:r>
              <a:rPr lang="en-US" sz="2800" dirty="0" smtClean="0">
                <a:latin typeface="Calibri" pitchFamily="34" charset="0"/>
                <a:cs typeface="Calibri" pitchFamily="34" charset="0"/>
              </a:rPr>
              <a:t>BSS consists of base station controller and one or more base transceiver stations (BTS)</a:t>
            </a:r>
          </a:p>
          <a:p>
            <a:r>
              <a:rPr lang="en-US" sz="2800" dirty="0" smtClean="0">
                <a:latin typeface="Calibri" pitchFamily="34" charset="0"/>
                <a:cs typeface="Calibri" pitchFamily="34" charset="0"/>
              </a:rPr>
              <a:t>Each BTS defines a single cell</a:t>
            </a:r>
          </a:p>
          <a:p>
            <a:pPr lvl="1">
              <a:buFont typeface="Wingdings" pitchFamily="2" charset="2"/>
              <a:buChar char="Ø"/>
            </a:pPr>
            <a:r>
              <a:rPr lang="en-US" sz="2400" dirty="0" smtClean="0">
                <a:latin typeface="Calibri" pitchFamily="34" charset="0"/>
                <a:cs typeface="Calibri" pitchFamily="34" charset="0"/>
              </a:rPr>
              <a:t>Includes radio antenna, radio transceiver and a link to a base station controller (BSC)</a:t>
            </a:r>
          </a:p>
          <a:p>
            <a:r>
              <a:rPr lang="en-US" sz="2800" dirty="0" smtClean="0">
                <a:latin typeface="Calibri" pitchFamily="34" charset="0"/>
                <a:cs typeface="Calibri" pitchFamily="34" charset="0"/>
              </a:rPr>
              <a:t>BSC reserves radio frequencies, manages handoff of mobile unit from one cell to another within BSS, and controls paging</a:t>
            </a:r>
          </a:p>
          <a:p>
            <a:endParaRPr lang="en-US" sz="2800" dirty="0" smtClean="0">
              <a:latin typeface="Calibri" pitchFamily="34" charset="0"/>
              <a:cs typeface="Calibri" pitchFamily="34" charset="0"/>
            </a:endParaRPr>
          </a:p>
          <a:p>
            <a:r>
              <a:rPr lang="en-US" sz="2800" dirty="0" smtClean="0">
                <a:latin typeface="Calibri" pitchFamily="34" charset="0"/>
                <a:cs typeface="Calibri" pitchFamily="34" charset="0"/>
              </a:rPr>
              <a:t>Network and Switching Subsystem (NSS) provides link between cellular network and public switched telecommunications networks</a:t>
            </a:r>
          </a:p>
          <a:p>
            <a:pPr lvl="1">
              <a:buFont typeface="Wingdings" pitchFamily="2" charset="2"/>
              <a:buChar char="Ø"/>
            </a:pPr>
            <a:r>
              <a:rPr lang="en-US" sz="2400" dirty="0" smtClean="0">
                <a:latin typeface="Calibri" pitchFamily="34" charset="0"/>
                <a:cs typeface="Calibri" pitchFamily="34" charset="0"/>
              </a:rPr>
              <a:t>Controls handoffs between cells in different BSSs</a:t>
            </a:r>
          </a:p>
          <a:p>
            <a:pPr lvl="1">
              <a:buFont typeface="Wingdings" pitchFamily="2" charset="2"/>
              <a:buChar char="Ø"/>
            </a:pPr>
            <a:r>
              <a:rPr lang="en-US" sz="2400" dirty="0" smtClean="0">
                <a:latin typeface="Calibri" pitchFamily="34" charset="0"/>
                <a:cs typeface="Calibri" pitchFamily="34" charset="0"/>
              </a:rPr>
              <a:t>Authenticates users and validates accounts</a:t>
            </a:r>
          </a:p>
          <a:p>
            <a:pPr lvl="1">
              <a:buFont typeface="Wingdings" pitchFamily="2" charset="2"/>
              <a:buChar char="Ø"/>
            </a:pPr>
            <a:r>
              <a:rPr lang="en-US" sz="2400" dirty="0" smtClean="0">
                <a:latin typeface="Calibri" pitchFamily="34" charset="0"/>
                <a:cs typeface="Calibri" pitchFamily="34" charset="0"/>
              </a:rPr>
              <a:t>Enables worldwide roaming of mobile users</a:t>
            </a:r>
          </a:p>
          <a:p>
            <a:r>
              <a:rPr lang="en-US" sz="2800" dirty="0" smtClean="0">
                <a:latin typeface="Calibri" pitchFamily="34" charset="0"/>
                <a:cs typeface="Calibri" pitchFamily="34" charset="0"/>
              </a:rPr>
              <a:t>Central element of NSS is the mobile switching center (MSC)</a:t>
            </a:r>
          </a:p>
          <a:p>
            <a:pPr>
              <a:lnSpc>
                <a:spcPct val="90000"/>
              </a:lnSpc>
            </a:pPr>
            <a:endParaRPr lang="en-US" dirty="0" smtClean="0"/>
          </a:p>
        </p:txBody>
      </p:sp>
      <p:sp>
        <p:nvSpPr>
          <p:cNvPr id="4" name="Slide Number Placeholder 3"/>
          <p:cNvSpPr>
            <a:spLocks noGrp="1"/>
          </p:cNvSpPr>
          <p:nvPr>
            <p:ph type="sldNum" sz="quarter" idx="10"/>
          </p:nvPr>
        </p:nvSpPr>
        <p:spPr/>
        <p:txBody>
          <a:bodyPr/>
          <a:lstStyle/>
          <a:p>
            <a:fld id="{96CD1800-AE61-436B-BD56-69B6230B0B23}" type="slidenum">
              <a:rPr lang="en-GB" smtClean="0"/>
              <a:pPr/>
              <a:t>36</a:t>
            </a:fld>
            <a:endParaRPr lang="en-GB"/>
          </a:p>
        </p:txBody>
      </p:sp>
    </p:spTree>
    <p:extLst>
      <p:ext uri="{BB962C8B-B14F-4D97-AF65-F5344CB8AC3E}">
        <p14:creationId xmlns:p14="http://schemas.microsoft.com/office/powerpoint/2010/main" val="16094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lt2"/>
        </a:solidFill>
        <a:effectLst/>
      </p:bgPr>
    </p:bg>
    <p:spTree>
      <p:nvGrpSpPr>
        <p:cNvPr id="1" name="Shape 83"/>
        <p:cNvGrpSpPr/>
        <p:nvPr/>
      </p:nvGrpSpPr>
      <p:grpSpPr>
        <a:xfrm>
          <a:off x="0" y="0"/>
          <a:ext cx="0" cy="0"/>
          <a:chOff x="0" y="0"/>
          <a:chExt cx="0" cy="0"/>
        </a:xfrm>
      </p:grpSpPr>
      <p:sp>
        <p:nvSpPr>
          <p:cNvPr id="84" name="Google Shape;84;p20"/>
          <p:cNvSpPr txBox="1">
            <a:spLocks noGrp="1"/>
          </p:cNvSpPr>
          <p:nvPr>
            <p:ph type="title"/>
          </p:nvPr>
        </p:nvSpPr>
        <p:spPr>
          <a:xfrm>
            <a:off x="490250" y="701800"/>
            <a:ext cx="6227100" cy="5454400"/>
          </a:xfrm>
          <a:prstGeom prst="rect">
            <a:avLst/>
          </a:prstGeom>
        </p:spPr>
        <p:txBody>
          <a:bodyPr spcFirstLastPara="1" wrap="square" lIns="91425" tIns="91425" rIns="91425" bIns="91425" anchor="ctr" anchorCtr="0"/>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85" name="Google Shape;85;p20"/>
          <p:cNvSpPr txBox="1">
            <a:spLocks noGrp="1"/>
          </p:cNvSpPr>
          <p:nvPr>
            <p:ph type="sldNum" idx="12"/>
          </p:nvPr>
        </p:nvSpPr>
        <p:spPr>
          <a:xfrm>
            <a:off x="8490250" y="6241345"/>
            <a:ext cx="548700" cy="5248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fld id="{00000000-1234-1234-1234-123412341234}" type="slidenum">
              <a:rPr lang="en" smtClean="0"/>
              <a:pPr/>
              <a:t>‹#›</a:t>
            </a:fld>
            <a:endParaRPr lang="en"/>
          </a:p>
        </p:txBody>
      </p:sp>
      <p:sp>
        <p:nvSpPr>
          <p:cNvPr id="86" name="Google Shape;86;p20"/>
          <p:cNvSpPr/>
          <p:nvPr/>
        </p:nvSpPr>
        <p:spPr>
          <a:xfrm>
            <a:off x="3424950" y="6489433"/>
            <a:ext cx="2294100" cy="230400"/>
          </a:xfrm>
          <a:prstGeom prst="bracketPair">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800">
                <a:solidFill>
                  <a:schemeClr val="lt1"/>
                </a:solidFill>
              </a:rPr>
              <a:t>Copyright © TELCOMA.  All Rights Reserved</a:t>
            </a:r>
            <a:endParaRPr sz="800">
              <a:solidFill>
                <a:schemeClr val="lt1"/>
              </a:solidFill>
            </a:endParaRPr>
          </a:p>
        </p:txBody>
      </p:sp>
    </p:spTree>
    <p:extLst>
      <p:ext uri="{BB962C8B-B14F-4D97-AF65-F5344CB8AC3E}">
        <p14:creationId xmlns:p14="http://schemas.microsoft.com/office/powerpoint/2010/main" val="4286095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87"/>
        <p:cNvGrpSpPr/>
        <p:nvPr/>
      </p:nvGrpSpPr>
      <p:grpSpPr>
        <a:xfrm>
          <a:off x="0" y="0"/>
          <a:ext cx="0" cy="0"/>
          <a:chOff x="0" y="0"/>
          <a:chExt cx="0" cy="0"/>
        </a:xfrm>
      </p:grpSpPr>
      <p:sp>
        <p:nvSpPr>
          <p:cNvPr id="88" name="Google Shape;88;p21"/>
          <p:cNvSpPr/>
          <p:nvPr/>
        </p:nvSpPr>
        <p:spPr>
          <a:xfrm>
            <a:off x="4572000" y="0"/>
            <a:ext cx="4572000" cy="6858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cxnSp>
        <p:nvCxnSpPr>
          <p:cNvPr id="89" name="Google Shape;89;p21"/>
          <p:cNvCxnSpPr/>
          <p:nvPr/>
        </p:nvCxnSpPr>
        <p:spPr>
          <a:xfrm>
            <a:off x="5029675" y="5994000"/>
            <a:ext cx="468300" cy="0"/>
          </a:xfrm>
          <a:prstGeom prst="straightConnector1">
            <a:avLst/>
          </a:prstGeom>
          <a:noFill/>
          <a:ln w="19050" cap="flat" cmpd="sng">
            <a:solidFill>
              <a:schemeClr val="lt1"/>
            </a:solidFill>
            <a:prstDash val="solid"/>
            <a:round/>
            <a:headEnd type="none" w="sm" len="sm"/>
            <a:tailEnd type="none" w="sm" len="sm"/>
          </a:ln>
        </p:spPr>
      </p:cxnSp>
      <p:sp>
        <p:nvSpPr>
          <p:cNvPr id="90" name="Google Shape;90;p21"/>
          <p:cNvSpPr txBox="1">
            <a:spLocks noGrp="1"/>
          </p:cNvSpPr>
          <p:nvPr>
            <p:ph type="title"/>
          </p:nvPr>
        </p:nvSpPr>
        <p:spPr>
          <a:xfrm>
            <a:off x="265500" y="1441867"/>
            <a:ext cx="4045200" cy="2280400"/>
          </a:xfrm>
          <a:prstGeom prst="rect">
            <a:avLst/>
          </a:prstGeom>
        </p:spPr>
        <p:txBody>
          <a:bodyPr spcFirstLastPara="1" wrap="square" lIns="91425" tIns="91425" rIns="91425" bIns="91425" anchor="b" anchorCtr="0"/>
          <a:lstStyle>
            <a:lvl1pPr lvl="0" algn="ctr" rtl="0">
              <a:spcBef>
                <a:spcPts val="0"/>
              </a:spcBef>
              <a:spcAft>
                <a:spcPts val="0"/>
              </a:spcAft>
              <a:buSzPts val="4200"/>
              <a:buFont typeface="Montserrat"/>
              <a:buNone/>
              <a:defRPr sz="4200">
                <a:latin typeface="Montserrat"/>
                <a:ea typeface="Montserrat"/>
                <a:cs typeface="Montserrat"/>
                <a:sym typeface="Montserrat"/>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91" name="Google Shape;91;p21"/>
          <p:cNvSpPr txBox="1">
            <a:spLocks noGrp="1"/>
          </p:cNvSpPr>
          <p:nvPr>
            <p:ph type="subTitle" idx="1"/>
          </p:nvPr>
        </p:nvSpPr>
        <p:spPr>
          <a:xfrm>
            <a:off x="265500" y="3793601"/>
            <a:ext cx="4045200" cy="1794000"/>
          </a:xfrm>
          <a:prstGeom prst="rect">
            <a:avLst/>
          </a:prstGeom>
        </p:spPr>
        <p:txBody>
          <a:bodyPr spcFirstLastPara="1" wrap="square" lIns="91425" tIns="91425" rIns="91425" bIns="91425" anchor="t" anchorCtr="0"/>
          <a:lstStyle>
            <a:lvl1pPr lvl="0" algn="ctr" rtl="0">
              <a:lnSpc>
                <a:spcPct val="100000"/>
              </a:lnSpc>
              <a:spcBef>
                <a:spcPts val="0"/>
              </a:spcBef>
              <a:spcAft>
                <a:spcPts val="0"/>
              </a:spcAft>
              <a:buClr>
                <a:schemeClr val="dk1"/>
              </a:buClr>
              <a:buSzPts val="2100"/>
              <a:buFont typeface="Raleway"/>
              <a:buNone/>
              <a:defRPr sz="2100">
                <a:solidFill>
                  <a:schemeClr val="dk1"/>
                </a:solidFill>
                <a:latin typeface="Raleway"/>
                <a:ea typeface="Raleway"/>
                <a:cs typeface="Raleway"/>
                <a:sym typeface="Raleway"/>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None/>
              <a:defRPr sz="2100">
                <a:solidFill>
                  <a:schemeClr val="dk1"/>
                </a:solidFill>
              </a:defRPr>
            </a:lvl4pPr>
            <a:lvl5pPr lvl="4" algn="ctr" rtl="0">
              <a:lnSpc>
                <a:spcPct val="100000"/>
              </a:lnSpc>
              <a:spcBef>
                <a:spcPts val="0"/>
              </a:spcBef>
              <a:spcAft>
                <a:spcPts val="0"/>
              </a:spcAft>
              <a:buClr>
                <a:schemeClr val="dk1"/>
              </a:buClr>
              <a:buSzPts val="2100"/>
              <a:buNone/>
              <a:defRPr sz="2100">
                <a:solidFill>
                  <a:schemeClr val="dk1"/>
                </a:solidFill>
              </a:defRPr>
            </a:lvl5pPr>
            <a:lvl6pPr lvl="5" algn="ctr" rtl="0">
              <a:lnSpc>
                <a:spcPct val="100000"/>
              </a:lnSpc>
              <a:spcBef>
                <a:spcPts val="0"/>
              </a:spcBef>
              <a:spcAft>
                <a:spcPts val="0"/>
              </a:spcAft>
              <a:buClr>
                <a:schemeClr val="dk1"/>
              </a:buClr>
              <a:buSzPts val="2100"/>
              <a:buNone/>
              <a:defRPr sz="2100">
                <a:solidFill>
                  <a:schemeClr val="dk1"/>
                </a:solidFill>
              </a:defRPr>
            </a:lvl6pPr>
            <a:lvl7pPr lvl="6" algn="ctr" rtl="0">
              <a:lnSpc>
                <a:spcPct val="100000"/>
              </a:lnSpc>
              <a:spcBef>
                <a:spcPts val="0"/>
              </a:spcBef>
              <a:spcAft>
                <a:spcPts val="0"/>
              </a:spcAft>
              <a:buClr>
                <a:schemeClr val="dk1"/>
              </a:buClr>
              <a:buSzPts val="2100"/>
              <a:buNone/>
              <a:defRPr sz="2100">
                <a:solidFill>
                  <a:schemeClr val="dk1"/>
                </a:solidFill>
              </a:defRPr>
            </a:lvl7pPr>
            <a:lvl8pPr lvl="7" algn="ctr" rtl="0">
              <a:lnSpc>
                <a:spcPct val="100000"/>
              </a:lnSpc>
              <a:spcBef>
                <a:spcPts val="0"/>
              </a:spcBef>
              <a:spcAft>
                <a:spcPts val="0"/>
              </a:spcAft>
              <a:buClr>
                <a:schemeClr val="dk1"/>
              </a:buClr>
              <a:buSzPts val="2100"/>
              <a:buNone/>
              <a:defRPr sz="2100">
                <a:solidFill>
                  <a:schemeClr val="dk1"/>
                </a:solidFill>
              </a:defRPr>
            </a:lvl8pPr>
            <a:lvl9pPr lvl="8" algn="ctr" rtl="0">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92" name="Google Shape;92;p21"/>
          <p:cNvSpPr txBox="1">
            <a:spLocks noGrp="1"/>
          </p:cNvSpPr>
          <p:nvPr>
            <p:ph type="body" idx="2"/>
          </p:nvPr>
        </p:nvSpPr>
        <p:spPr>
          <a:xfrm>
            <a:off x="4939500" y="965600"/>
            <a:ext cx="3837000" cy="4926800"/>
          </a:xfrm>
          <a:prstGeom prst="rect">
            <a:avLst/>
          </a:prstGeom>
        </p:spPr>
        <p:txBody>
          <a:bodyPr spcFirstLastPara="1" wrap="square" lIns="91425" tIns="91425" rIns="91425" bIns="91425" anchor="ctr" anchorCtr="0"/>
          <a:lstStyle>
            <a:lvl1pPr marL="457200" lvl="0" indent="-349250" rtl="0">
              <a:spcBef>
                <a:spcPts val="0"/>
              </a:spcBef>
              <a:spcAft>
                <a:spcPts val="0"/>
              </a:spcAft>
              <a:buClr>
                <a:schemeClr val="lt1"/>
              </a:buClr>
              <a:buSzPts val="1900"/>
              <a:buFont typeface="Raleway"/>
              <a:buChar char="●"/>
              <a:defRPr>
                <a:solidFill>
                  <a:schemeClr val="lt1"/>
                </a:solidFill>
                <a:latin typeface="Raleway"/>
                <a:ea typeface="Raleway"/>
                <a:cs typeface="Raleway"/>
                <a:sym typeface="Raleway"/>
              </a:defRPr>
            </a:lvl1pPr>
            <a:lvl2pPr marL="914400" lvl="1"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2pPr>
            <a:lvl3pPr marL="1371600" lvl="2"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3pPr>
            <a:lvl4pPr marL="1828800" lvl="3"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4pPr>
            <a:lvl5pPr marL="2286000" lvl="4"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5pPr>
            <a:lvl6pPr marL="2743200" lvl="5"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6pPr>
            <a:lvl7pPr marL="3200400" lvl="6"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7pPr>
            <a:lvl8pPr marL="3657600" lvl="7" indent="-323850" rtl="0">
              <a:spcBef>
                <a:spcPts val="1600"/>
              </a:spcBef>
              <a:spcAft>
                <a:spcPts val="0"/>
              </a:spcAft>
              <a:buClr>
                <a:schemeClr val="lt1"/>
              </a:buClr>
              <a:buSzPts val="1500"/>
              <a:buFont typeface="Raleway"/>
              <a:buChar char="○"/>
              <a:defRPr>
                <a:solidFill>
                  <a:schemeClr val="lt1"/>
                </a:solidFill>
                <a:latin typeface="Raleway"/>
                <a:ea typeface="Raleway"/>
                <a:cs typeface="Raleway"/>
                <a:sym typeface="Raleway"/>
              </a:defRPr>
            </a:lvl8pPr>
            <a:lvl9pPr marL="4114800" lvl="8" indent="-323850" rtl="0">
              <a:spcBef>
                <a:spcPts val="1600"/>
              </a:spcBef>
              <a:spcAft>
                <a:spcPts val="1600"/>
              </a:spcAft>
              <a:buClr>
                <a:schemeClr val="lt1"/>
              </a:buClr>
              <a:buSzPts val="1500"/>
              <a:buFont typeface="Raleway"/>
              <a:buChar char="■"/>
              <a:defRPr>
                <a:solidFill>
                  <a:schemeClr val="lt1"/>
                </a:solidFill>
                <a:latin typeface="Raleway"/>
                <a:ea typeface="Raleway"/>
                <a:cs typeface="Raleway"/>
                <a:sym typeface="Raleway"/>
              </a:defRPr>
            </a:lvl9pPr>
          </a:lstStyle>
          <a:p>
            <a:endParaRPr/>
          </a:p>
        </p:txBody>
      </p:sp>
      <p:sp>
        <p:nvSpPr>
          <p:cNvPr id="93" name="Google Shape;93;p21"/>
          <p:cNvSpPr txBox="1">
            <a:spLocks noGrp="1"/>
          </p:cNvSpPr>
          <p:nvPr>
            <p:ph type="sldNum" idx="12"/>
          </p:nvPr>
        </p:nvSpPr>
        <p:spPr>
          <a:xfrm>
            <a:off x="8490250" y="6241345"/>
            <a:ext cx="548700" cy="5248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fld id="{00000000-1234-1234-1234-123412341234}" type="slidenum">
              <a:rPr lang="en" smtClean="0"/>
              <a:pPr/>
              <a:t>‹#›</a:t>
            </a:fld>
            <a:endParaRPr lang="en"/>
          </a:p>
        </p:txBody>
      </p:sp>
      <p:sp>
        <p:nvSpPr>
          <p:cNvPr id="94" name="Google Shape;94;p21"/>
          <p:cNvSpPr/>
          <p:nvPr/>
        </p:nvSpPr>
        <p:spPr>
          <a:xfrm>
            <a:off x="3424950" y="6489433"/>
            <a:ext cx="2294100" cy="230400"/>
          </a:xfrm>
          <a:prstGeom prst="bracketPair">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800">
                <a:solidFill>
                  <a:srgbClr val="D9D9D9"/>
                </a:solidFill>
              </a:rPr>
              <a:t>Copyright © TELCOMA.  </a:t>
            </a:r>
            <a:r>
              <a:rPr lang="en" sz="800">
                <a:solidFill>
                  <a:schemeClr val="lt1"/>
                </a:solidFill>
              </a:rPr>
              <a:t>All Rights Reserved</a:t>
            </a:r>
            <a:endParaRPr sz="800">
              <a:solidFill>
                <a:schemeClr val="lt1"/>
              </a:solidFill>
            </a:endParaRPr>
          </a:p>
        </p:txBody>
      </p:sp>
    </p:spTree>
    <p:extLst>
      <p:ext uri="{BB962C8B-B14F-4D97-AF65-F5344CB8AC3E}">
        <p14:creationId xmlns:p14="http://schemas.microsoft.com/office/powerpoint/2010/main" val="1655433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1/30/2020</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telcomaglobal.com/" TargetMode="External"/><Relationship Id="rId2" Type="http://schemas.openxmlformats.org/officeDocument/2006/relationships/hyperlink" Target="http://www.7signal.com/" TargetMode="External"/><Relationship Id="rId1" Type="http://schemas.openxmlformats.org/officeDocument/2006/relationships/slideLayout" Target="../slideLayouts/slideLayout2.xml"/><Relationship Id="rId5" Type="http://schemas.openxmlformats.org/officeDocument/2006/relationships/hyperlink" Target="http://www.crcpress.com/" TargetMode="External"/><Relationship Id="rId4" Type="http://schemas.openxmlformats.org/officeDocument/2006/relationships/hyperlink" Target="https://www.cisco.com/c/en/us/solutions/enterprise-networks/802-11ax-solution/index.html?socialshare=fiveg-or-wifi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2"/>
            <a:ext cx="7683499" cy="1048698"/>
          </a:xfrm>
        </p:spPr>
        <p:txBody>
          <a:bodyPr/>
          <a:lstStyle/>
          <a:p>
            <a:r>
              <a:rPr lang="en-US" sz="4400" dirty="0">
                <a:solidFill>
                  <a:srgbClr val="0F3661"/>
                </a:solidFill>
                <a:latin typeface="Times New Roman"/>
                <a:cs typeface="Times New Roman"/>
              </a:rPr>
              <a:t/>
            </a:r>
            <a:br>
              <a:rPr lang="en-US" sz="4400" dirty="0">
                <a:solidFill>
                  <a:srgbClr val="0F3661"/>
                </a:solidFill>
                <a:latin typeface="Times New Roman"/>
                <a:cs typeface="Times New Roman"/>
              </a:rPr>
            </a:br>
            <a:r>
              <a:rPr lang="en-US" sz="4400" dirty="0" smtClean="0">
                <a:solidFill>
                  <a:srgbClr val="0F3661"/>
                </a:solidFill>
                <a:latin typeface="Times New Roman"/>
                <a:cs typeface="Times New Roman"/>
              </a:rPr>
              <a:t>Emerging and Future Trends</a:t>
            </a:r>
            <a:endParaRPr lang="en-US" sz="4400" dirty="0">
              <a:solidFill>
                <a:srgbClr val="0F3661"/>
              </a:solidFill>
              <a:latin typeface="Times New Roman"/>
              <a:cs typeface="Times New Roman"/>
            </a:endParaRPr>
          </a:p>
        </p:txBody>
      </p:sp>
      <p:sp>
        <p:nvSpPr>
          <p:cNvPr id="3" name="TextBox 2"/>
          <p:cNvSpPr txBox="1"/>
          <p:nvPr/>
        </p:nvSpPr>
        <p:spPr>
          <a:xfrm>
            <a:off x="2278458" y="3391915"/>
            <a:ext cx="3829959" cy="523220"/>
          </a:xfrm>
          <a:prstGeom prst="rect">
            <a:avLst/>
          </a:prstGeom>
          <a:noFill/>
        </p:spPr>
        <p:txBody>
          <a:bodyPr wrap="none" rtlCol="0">
            <a:spAutoFit/>
          </a:bodyPr>
          <a:lstStyle/>
          <a:p>
            <a:r>
              <a:rPr lang="en-US" sz="2800" dirty="0" smtClean="0">
                <a:solidFill>
                  <a:srgbClr val="0F3661"/>
                </a:solidFill>
                <a:latin typeface="Times New Roman"/>
                <a:cs typeface="Times New Roman"/>
              </a:rPr>
              <a:t>WiFi-6 </a:t>
            </a:r>
            <a:r>
              <a:rPr lang="en-US" sz="2800" dirty="0">
                <a:solidFill>
                  <a:srgbClr val="0F3661"/>
                </a:solidFill>
                <a:latin typeface="Times New Roman"/>
                <a:cs typeface="Times New Roman"/>
              </a:rPr>
              <a:t>and 5G Networks</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222" y="68424"/>
            <a:ext cx="8042276" cy="590687"/>
          </a:xfrm>
        </p:spPr>
        <p:txBody>
          <a:bodyPr/>
          <a:lstStyle/>
          <a:p>
            <a:r>
              <a:rPr lang="en-GB" sz="4000" dirty="0" smtClean="0"/>
              <a:t>WiFi-6 (IEEE 802.11ax)</a:t>
            </a:r>
            <a:endParaRPr lang="en-GB" sz="4000" dirty="0"/>
          </a:p>
        </p:txBody>
      </p:sp>
      <p:sp>
        <p:nvSpPr>
          <p:cNvPr id="3" name="Content Placeholder 2"/>
          <p:cNvSpPr>
            <a:spLocks noGrp="1"/>
          </p:cNvSpPr>
          <p:nvPr>
            <p:ph idx="1"/>
          </p:nvPr>
        </p:nvSpPr>
        <p:spPr>
          <a:xfrm>
            <a:off x="915963" y="761226"/>
            <a:ext cx="8042276" cy="4664832"/>
          </a:xfrm>
        </p:spPr>
        <p:txBody>
          <a:bodyPr>
            <a:normAutofit fontScale="77500" lnSpcReduction="20000"/>
          </a:bodyPr>
          <a:lstStyle/>
          <a:p>
            <a:r>
              <a:rPr lang="en-GB" dirty="0" smtClean="0">
                <a:solidFill>
                  <a:schemeClr val="tx1"/>
                </a:solidFill>
              </a:rPr>
              <a:t>Background:</a:t>
            </a:r>
          </a:p>
          <a:p>
            <a:pPr lvl="1" algn="just">
              <a:buFont typeface="Wingdings" panose="05000000000000000000" pitchFamily="2" charset="2"/>
              <a:buChar char="§"/>
            </a:pPr>
            <a:r>
              <a:rPr lang="en-GB" dirty="0" err="1" smtClean="0">
                <a:solidFill>
                  <a:schemeClr val="tx1"/>
                </a:solidFill>
              </a:rPr>
              <a:t>Wifi</a:t>
            </a:r>
            <a:r>
              <a:rPr lang="en-GB" dirty="0" smtClean="0">
                <a:solidFill>
                  <a:schemeClr val="tx1"/>
                </a:solidFill>
              </a:rPr>
              <a:t> technology is an alternative </a:t>
            </a:r>
            <a:r>
              <a:rPr lang="en-GB" dirty="0">
                <a:solidFill>
                  <a:schemeClr val="tx1"/>
                </a:solidFill>
              </a:rPr>
              <a:t>to wired local area </a:t>
            </a:r>
            <a:r>
              <a:rPr lang="en-GB" dirty="0" smtClean="0">
                <a:solidFill>
                  <a:schemeClr val="tx1"/>
                </a:solidFill>
              </a:rPr>
              <a:t>network (WLAN) </a:t>
            </a:r>
            <a:r>
              <a:rPr lang="en-GB" dirty="0">
                <a:solidFill>
                  <a:schemeClr val="tx1"/>
                </a:solidFill>
              </a:rPr>
              <a:t>since its deployment is much easier and more cost- efficient</a:t>
            </a:r>
            <a:r>
              <a:rPr lang="en-GB" dirty="0" smtClean="0">
                <a:solidFill>
                  <a:schemeClr val="tx1"/>
                </a:solidFill>
              </a:rPr>
              <a:t>.</a:t>
            </a:r>
          </a:p>
          <a:p>
            <a:pPr lvl="1" algn="just">
              <a:buFont typeface="Wingdings" panose="05000000000000000000" pitchFamily="2" charset="2"/>
              <a:buChar char="§"/>
            </a:pPr>
            <a:r>
              <a:rPr lang="en-GB" dirty="0" smtClean="0">
                <a:solidFill>
                  <a:schemeClr val="tx1"/>
                </a:solidFill>
              </a:rPr>
              <a:t>Popular WLAN technology Operates </a:t>
            </a:r>
            <a:r>
              <a:rPr lang="en-GB" dirty="0">
                <a:solidFill>
                  <a:schemeClr val="tx1"/>
                </a:solidFill>
              </a:rPr>
              <a:t>within </a:t>
            </a:r>
            <a:r>
              <a:rPr lang="en-GB" dirty="0" smtClean="0">
                <a:solidFill>
                  <a:schemeClr val="tx1"/>
                </a:solidFill>
              </a:rPr>
              <a:t>the unlicensed 2.4 and 5 </a:t>
            </a:r>
            <a:r>
              <a:rPr lang="en-GB" dirty="0">
                <a:solidFill>
                  <a:schemeClr val="tx1"/>
                </a:solidFill>
              </a:rPr>
              <a:t>GHz frequency </a:t>
            </a:r>
            <a:r>
              <a:rPr lang="en-GB" dirty="0" smtClean="0">
                <a:solidFill>
                  <a:schemeClr val="tx1"/>
                </a:solidFill>
              </a:rPr>
              <a:t>bands.</a:t>
            </a:r>
          </a:p>
          <a:p>
            <a:pPr lvl="1" algn="just">
              <a:buFont typeface="Wingdings" panose="05000000000000000000" pitchFamily="2" charset="2"/>
              <a:buChar char="§"/>
            </a:pPr>
            <a:r>
              <a:rPr lang="en-GB" dirty="0" smtClean="0">
                <a:solidFill>
                  <a:schemeClr val="tx1"/>
                </a:solidFill>
              </a:rPr>
              <a:t>It is governed by the IEEE 802.11 standard</a:t>
            </a:r>
            <a:endParaRPr lang="en-GB" dirty="0">
              <a:solidFill>
                <a:schemeClr val="tx1"/>
              </a:solidFill>
            </a:endParaRPr>
          </a:p>
          <a:p>
            <a:pPr lvl="1" algn="just">
              <a:buFont typeface="Wingdings" panose="05000000000000000000" pitchFamily="2" charset="2"/>
              <a:buChar char="§"/>
            </a:pPr>
            <a:r>
              <a:rPr lang="en-GB" dirty="0">
                <a:solidFill>
                  <a:schemeClr val="tx1"/>
                </a:solidFill>
              </a:rPr>
              <a:t>802.11 uses CSMA/CA carrier sense multiple access with collision avoidance.</a:t>
            </a:r>
          </a:p>
          <a:p>
            <a:pPr lvl="1" algn="just">
              <a:buFont typeface="Wingdings" panose="05000000000000000000" pitchFamily="2" charset="2"/>
              <a:buChar char="§"/>
            </a:pPr>
            <a:r>
              <a:rPr lang="en-GB" dirty="0">
                <a:solidFill>
                  <a:schemeClr val="tx1"/>
                </a:solidFill>
              </a:rPr>
              <a:t>STA listens before transmitting</a:t>
            </a:r>
          </a:p>
          <a:p>
            <a:pPr lvl="1" algn="just">
              <a:buFont typeface="Wingdings" panose="05000000000000000000" pitchFamily="2" charset="2"/>
              <a:buChar char="§"/>
            </a:pPr>
            <a:r>
              <a:rPr lang="en-GB" dirty="0">
                <a:solidFill>
                  <a:schemeClr val="tx1"/>
                </a:solidFill>
              </a:rPr>
              <a:t>Two methods of sensing the medium</a:t>
            </a:r>
          </a:p>
          <a:p>
            <a:pPr lvl="2">
              <a:buFont typeface="Arial" panose="020B0604020202020204" pitchFamily="34" charset="0"/>
              <a:buChar char="•"/>
            </a:pPr>
            <a:r>
              <a:rPr lang="en-GB" u="sng" dirty="0">
                <a:solidFill>
                  <a:schemeClr val="tx1"/>
                </a:solidFill>
              </a:rPr>
              <a:t>Physical Carrier </a:t>
            </a:r>
            <a:r>
              <a:rPr lang="en-GB" u="sng" dirty="0" smtClean="0">
                <a:solidFill>
                  <a:schemeClr val="tx1"/>
                </a:solidFill>
              </a:rPr>
              <a:t>Sense;  Is </a:t>
            </a:r>
            <a:r>
              <a:rPr lang="en-GB" u="sng" dirty="0">
                <a:solidFill>
                  <a:schemeClr val="tx1"/>
                </a:solidFill>
              </a:rPr>
              <a:t>there RF energy present?</a:t>
            </a:r>
          </a:p>
          <a:p>
            <a:pPr lvl="2">
              <a:buFont typeface="Arial" panose="020B0604020202020204" pitchFamily="34" charset="0"/>
              <a:buChar char="•"/>
            </a:pPr>
            <a:r>
              <a:rPr lang="en-GB" u="sng" dirty="0">
                <a:solidFill>
                  <a:schemeClr val="tx1"/>
                </a:solidFill>
              </a:rPr>
              <a:t>Virt</a:t>
            </a:r>
            <a:r>
              <a:rPr lang="en-GB" dirty="0">
                <a:solidFill>
                  <a:schemeClr val="tx1"/>
                </a:solidFill>
              </a:rPr>
              <a:t>ual Carrier </a:t>
            </a:r>
            <a:r>
              <a:rPr lang="en-GB" dirty="0" smtClean="0">
                <a:solidFill>
                  <a:schemeClr val="tx1"/>
                </a:solidFill>
              </a:rPr>
              <a:t>Sense; Is </a:t>
            </a:r>
            <a:r>
              <a:rPr lang="en-GB" dirty="0">
                <a:solidFill>
                  <a:schemeClr val="tx1"/>
                </a:solidFill>
              </a:rPr>
              <a:t>there an 802.11 signal present?</a:t>
            </a:r>
          </a:p>
          <a:p>
            <a:pPr lvl="1">
              <a:buFont typeface="Wingdings" panose="05000000000000000000" pitchFamily="2" charset="2"/>
              <a:buChar char="§"/>
            </a:pPr>
            <a:r>
              <a:rPr lang="en-GB" dirty="0">
                <a:solidFill>
                  <a:schemeClr val="tx1"/>
                </a:solidFill>
              </a:rPr>
              <a:t>Clear Channel Assessment (CCA)</a:t>
            </a:r>
          </a:p>
          <a:p>
            <a:pPr lvl="2">
              <a:buFont typeface="Arial" panose="020B0604020202020204" pitchFamily="34" charset="0"/>
              <a:buChar char="•"/>
            </a:pPr>
            <a:r>
              <a:rPr lang="en-GB" dirty="0">
                <a:solidFill>
                  <a:schemeClr val="tx1"/>
                </a:solidFill>
              </a:rPr>
              <a:t>OFDM transmission =&gt; minimum modulation and coding rate sensitivity (6Mbps)</a:t>
            </a:r>
            <a:br>
              <a:rPr lang="en-GB" dirty="0">
                <a:solidFill>
                  <a:schemeClr val="tx1"/>
                </a:solidFill>
              </a:rPr>
            </a:br>
            <a:r>
              <a:rPr lang="en-GB" dirty="0">
                <a:solidFill>
                  <a:schemeClr val="tx1"/>
                </a:solidFill>
              </a:rPr>
              <a:t>(-82dBm for 20MHz channel, -79dBm for 40MHz channel)</a:t>
            </a:r>
          </a:p>
          <a:p>
            <a:pPr lvl="2">
              <a:buFont typeface="Arial" panose="020B0604020202020204" pitchFamily="34" charset="0"/>
              <a:buChar char="•"/>
            </a:pPr>
            <a:r>
              <a:rPr lang="en-GB" dirty="0">
                <a:solidFill>
                  <a:schemeClr val="tx1"/>
                </a:solidFill>
              </a:rPr>
              <a:t>If no detected header, 20 dB higher, i.e. -62dBm</a:t>
            </a:r>
          </a:p>
          <a:p>
            <a:pPr lvl="1" algn="just">
              <a:buFont typeface="Wingdings" panose="05000000000000000000" pitchFamily="2" charset="2"/>
              <a:buChar char="§"/>
            </a:pPr>
            <a:endParaRPr lang="en-GB" dirty="0">
              <a:solidFill>
                <a:schemeClr val="tx1"/>
              </a:solidFill>
            </a:endParaRPr>
          </a:p>
        </p:txBody>
      </p:sp>
    </p:spTree>
    <p:extLst>
      <p:ext uri="{BB962C8B-B14F-4D97-AF65-F5344CB8AC3E}">
        <p14:creationId xmlns:p14="http://schemas.microsoft.com/office/powerpoint/2010/main" val="23793892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674" y="0"/>
            <a:ext cx="8042276" cy="737200"/>
          </a:xfrm>
        </p:spPr>
        <p:txBody>
          <a:bodyPr/>
          <a:lstStyle/>
          <a:p>
            <a:r>
              <a:rPr lang="en-GB" dirty="0" smtClean="0"/>
              <a:t>Wi-Fi bottlenecks</a:t>
            </a:r>
            <a:endParaRPr lang="en-GB" dirty="0"/>
          </a:p>
        </p:txBody>
      </p:sp>
      <p:sp>
        <p:nvSpPr>
          <p:cNvPr id="3" name="Content Placeholder 2"/>
          <p:cNvSpPr>
            <a:spLocks noGrp="1"/>
          </p:cNvSpPr>
          <p:nvPr>
            <p:ph idx="1"/>
          </p:nvPr>
        </p:nvSpPr>
        <p:spPr>
          <a:xfrm>
            <a:off x="711732" y="871465"/>
            <a:ext cx="3990234" cy="4837733"/>
          </a:xfrm>
        </p:spPr>
        <p:txBody>
          <a:bodyPr>
            <a:normAutofit fontScale="62500" lnSpcReduction="20000"/>
          </a:bodyPr>
          <a:lstStyle/>
          <a:p>
            <a:pPr algn="just"/>
            <a:r>
              <a:rPr lang="en-GB" dirty="0">
                <a:solidFill>
                  <a:schemeClr val="tx1"/>
                </a:solidFill>
              </a:rPr>
              <a:t>Current CCA protocol is over-protective in dense areas</a:t>
            </a:r>
          </a:p>
          <a:p>
            <a:pPr algn="just"/>
            <a:r>
              <a:rPr lang="en-GB" dirty="0">
                <a:solidFill>
                  <a:schemeClr val="tx1"/>
                </a:solidFill>
              </a:rPr>
              <a:t>Wi-Fi radios hold back and do not transmit</a:t>
            </a:r>
          </a:p>
          <a:p>
            <a:pPr algn="just"/>
            <a:r>
              <a:rPr lang="en-GB" dirty="0">
                <a:solidFill>
                  <a:schemeClr val="tx1"/>
                </a:solidFill>
              </a:rPr>
              <a:t>Retransmissions are inefficient and use a lot airtime</a:t>
            </a:r>
          </a:p>
          <a:p>
            <a:pPr algn="just"/>
            <a:r>
              <a:rPr lang="en-GB" dirty="0">
                <a:solidFill>
                  <a:schemeClr val="tx1"/>
                </a:solidFill>
              </a:rPr>
              <a:t>Wi-Fi network have a lot of retransmissions consuming airtime</a:t>
            </a:r>
          </a:p>
          <a:p>
            <a:pPr algn="just"/>
            <a:r>
              <a:rPr lang="en-GB" dirty="0">
                <a:solidFill>
                  <a:schemeClr val="tx1"/>
                </a:solidFill>
              </a:rPr>
              <a:t>Need a perfect packet delivery, information is not combined between successive retries</a:t>
            </a:r>
          </a:p>
          <a:p>
            <a:pPr algn="just"/>
            <a:r>
              <a:rPr lang="en-GB" dirty="0">
                <a:solidFill>
                  <a:schemeClr val="tx1"/>
                </a:solidFill>
              </a:rPr>
              <a:t>RF spreads evenly everywhere</a:t>
            </a:r>
          </a:p>
          <a:p>
            <a:pPr algn="just"/>
            <a:r>
              <a:rPr lang="en-GB" dirty="0">
                <a:solidFill>
                  <a:schemeClr val="tx1"/>
                </a:solidFill>
              </a:rPr>
              <a:t>RF is sent to all directions and receiver tries to receive it from all </a:t>
            </a:r>
            <a:r>
              <a:rPr lang="en-GB" dirty="0" smtClean="0">
                <a:solidFill>
                  <a:schemeClr val="tx1"/>
                </a:solidFill>
              </a:rPr>
              <a:t>directions</a:t>
            </a:r>
          </a:p>
          <a:p>
            <a:pPr algn="just"/>
            <a:r>
              <a:rPr lang="en-GB" dirty="0">
                <a:solidFill>
                  <a:schemeClr val="tx1"/>
                </a:solidFill>
              </a:rPr>
              <a:t>No dynamic transmit power control </a:t>
            </a:r>
          </a:p>
          <a:p>
            <a:endParaRPr lang="en-GB" dirty="0"/>
          </a:p>
        </p:txBody>
      </p:sp>
      <p:sp>
        <p:nvSpPr>
          <p:cNvPr id="4" name="Content Placeholder 2"/>
          <p:cNvSpPr txBox="1">
            <a:spLocks/>
          </p:cNvSpPr>
          <p:nvPr/>
        </p:nvSpPr>
        <p:spPr>
          <a:xfrm>
            <a:off x="4934837" y="907824"/>
            <a:ext cx="4074556" cy="4801373"/>
          </a:xfrm>
          <a:prstGeom prst="rect">
            <a:avLst/>
          </a:prstGeom>
        </p:spPr>
        <p:txBody>
          <a:bodyPr vert="horz" lIns="91440" tIns="45720" rIns="91440" bIns="45720" rtlCol="0">
            <a:normAutofit fontScale="6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solidFill>
                  <a:schemeClr val="tx1"/>
                </a:solidFill>
              </a:rPr>
              <a:t>Benefits of antenna directivity and beam steering are not yet in use</a:t>
            </a:r>
          </a:p>
          <a:p>
            <a:r>
              <a:rPr lang="en-GB" dirty="0" smtClean="0">
                <a:solidFill>
                  <a:schemeClr val="tx1"/>
                </a:solidFill>
              </a:rPr>
              <a:t>Near by devices transmit static high power levels</a:t>
            </a:r>
          </a:p>
          <a:p>
            <a:r>
              <a:rPr lang="en-GB" dirty="0" smtClean="0">
                <a:solidFill>
                  <a:schemeClr val="tx1"/>
                </a:solidFill>
              </a:rPr>
              <a:t>Control and management traffic takes a lot of airtime from user data</a:t>
            </a:r>
          </a:p>
          <a:p>
            <a:r>
              <a:rPr lang="en-GB" dirty="0" smtClean="0">
                <a:solidFill>
                  <a:schemeClr val="tx1"/>
                </a:solidFill>
              </a:rPr>
              <a:t>In dense areas, majority of packets are control and management frames</a:t>
            </a:r>
          </a:p>
          <a:p>
            <a:r>
              <a:rPr lang="en-GB" dirty="0" smtClean="0">
                <a:solidFill>
                  <a:schemeClr val="tx1"/>
                </a:solidFill>
              </a:rPr>
              <a:t>Legacy device protection reduces network capacity significantly</a:t>
            </a:r>
          </a:p>
          <a:p>
            <a:r>
              <a:rPr lang="en-GB" dirty="0" smtClean="0">
                <a:solidFill>
                  <a:schemeClr val="tx1"/>
                </a:solidFill>
              </a:rPr>
              <a:t>Legacy devices are over protected, benefits of new technologies are reduced</a:t>
            </a:r>
          </a:p>
          <a:p>
            <a:r>
              <a:rPr lang="en-GB" dirty="0" smtClean="0">
                <a:solidFill>
                  <a:schemeClr val="tx1"/>
                </a:solidFill>
              </a:rPr>
              <a:t>Mobile/cellular networks interfere Wi-Fi </a:t>
            </a:r>
          </a:p>
          <a:p>
            <a:r>
              <a:rPr lang="en-GB" dirty="0" smtClean="0">
                <a:solidFill>
                  <a:schemeClr val="tx1"/>
                </a:solidFill>
              </a:rPr>
              <a:t>Co-existence has not been considered, lacking especially RF filtering at Wi-Fi</a:t>
            </a:r>
          </a:p>
          <a:p>
            <a:endParaRPr lang="en-GB" dirty="0"/>
          </a:p>
        </p:txBody>
      </p:sp>
    </p:spTree>
    <p:extLst>
      <p:ext uri="{BB962C8B-B14F-4D97-AF65-F5344CB8AC3E}">
        <p14:creationId xmlns:p14="http://schemas.microsoft.com/office/powerpoint/2010/main" val="79804887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674" y="0"/>
            <a:ext cx="8042276" cy="737200"/>
          </a:xfrm>
        </p:spPr>
        <p:txBody>
          <a:bodyPr/>
          <a:lstStyle/>
          <a:p>
            <a:r>
              <a:rPr lang="en-GB" dirty="0" smtClean="0"/>
              <a:t>Wi-Fi bottlenecks</a:t>
            </a:r>
            <a:endParaRPr lang="en-GB" dirty="0"/>
          </a:p>
        </p:txBody>
      </p:sp>
      <p:sp>
        <p:nvSpPr>
          <p:cNvPr id="3" name="Content Placeholder 2"/>
          <p:cNvSpPr>
            <a:spLocks noGrp="1"/>
          </p:cNvSpPr>
          <p:nvPr>
            <p:ph idx="1"/>
          </p:nvPr>
        </p:nvSpPr>
        <p:spPr>
          <a:xfrm>
            <a:off x="1434262" y="681158"/>
            <a:ext cx="7533355" cy="4837733"/>
          </a:xfrm>
        </p:spPr>
        <p:txBody>
          <a:bodyPr>
            <a:normAutofit fontScale="62500" lnSpcReduction="20000"/>
          </a:bodyPr>
          <a:lstStyle/>
          <a:p>
            <a:pPr algn="just">
              <a:lnSpc>
                <a:spcPct val="120000"/>
              </a:lnSpc>
              <a:spcBef>
                <a:spcPts val="600"/>
              </a:spcBef>
            </a:pPr>
            <a:r>
              <a:rPr lang="en-GB" dirty="0">
                <a:solidFill>
                  <a:schemeClr val="tx1"/>
                </a:solidFill>
              </a:rPr>
              <a:t>Channel access gets congested with large amount of devices</a:t>
            </a:r>
          </a:p>
          <a:p>
            <a:pPr lvl="1" algn="just">
              <a:lnSpc>
                <a:spcPct val="120000"/>
              </a:lnSpc>
              <a:buFont typeface="Wingdings" panose="05000000000000000000" pitchFamily="2" charset="2"/>
              <a:buChar char="§"/>
            </a:pPr>
            <a:r>
              <a:rPr lang="en-GB" dirty="0">
                <a:solidFill>
                  <a:schemeClr val="tx1"/>
                </a:solidFill>
              </a:rPr>
              <a:t>Channel access is contention based and efficiency could be better</a:t>
            </a:r>
          </a:p>
          <a:p>
            <a:pPr algn="just">
              <a:lnSpc>
                <a:spcPct val="120000"/>
              </a:lnSpc>
              <a:spcBef>
                <a:spcPts val="600"/>
              </a:spcBef>
            </a:pPr>
            <a:r>
              <a:rPr lang="en-GB" dirty="0">
                <a:solidFill>
                  <a:schemeClr val="tx1"/>
                </a:solidFill>
              </a:rPr>
              <a:t>Wi-Fi signal processing does not work well with large delay spread</a:t>
            </a:r>
          </a:p>
          <a:p>
            <a:pPr lvl="1" algn="just">
              <a:lnSpc>
                <a:spcPct val="120000"/>
              </a:lnSpc>
              <a:buFont typeface="Wingdings" panose="05000000000000000000" pitchFamily="2" charset="2"/>
              <a:buChar char="§"/>
            </a:pPr>
            <a:r>
              <a:rPr lang="en-GB" dirty="0">
                <a:solidFill>
                  <a:schemeClr val="tx1"/>
                </a:solidFill>
              </a:rPr>
              <a:t>Large delay spread causes receivers problems decoding the data</a:t>
            </a:r>
          </a:p>
          <a:p>
            <a:pPr algn="just">
              <a:lnSpc>
                <a:spcPct val="120000"/>
              </a:lnSpc>
              <a:spcBef>
                <a:spcPts val="600"/>
              </a:spcBef>
            </a:pPr>
            <a:r>
              <a:rPr lang="en-GB" dirty="0">
                <a:solidFill>
                  <a:schemeClr val="tx1"/>
                </a:solidFill>
              </a:rPr>
              <a:t>One size fits all -- Home Wi-Fi = Stadium Wi-Fi = Medical Wi-Fi</a:t>
            </a:r>
          </a:p>
          <a:p>
            <a:pPr lvl="1" algn="just">
              <a:lnSpc>
                <a:spcPct val="120000"/>
              </a:lnSpc>
              <a:buFont typeface="Wingdings" panose="05000000000000000000" pitchFamily="2" charset="2"/>
              <a:buChar char="§"/>
            </a:pPr>
            <a:r>
              <a:rPr lang="en-GB" dirty="0">
                <a:solidFill>
                  <a:schemeClr val="tx1"/>
                </a:solidFill>
              </a:rPr>
              <a:t>No differentiation in operation or capability to optimize towards needs </a:t>
            </a:r>
          </a:p>
          <a:p>
            <a:pPr algn="just">
              <a:lnSpc>
                <a:spcPct val="120000"/>
              </a:lnSpc>
              <a:spcBef>
                <a:spcPts val="600"/>
              </a:spcBef>
            </a:pPr>
            <a:r>
              <a:rPr lang="en-GB" dirty="0">
                <a:solidFill>
                  <a:schemeClr val="tx1"/>
                </a:solidFill>
              </a:rPr>
              <a:t>Radio traffic flows not properly prioritized for system level capacity</a:t>
            </a:r>
          </a:p>
          <a:p>
            <a:pPr lvl="1" algn="just">
              <a:lnSpc>
                <a:spcPct val="120000"/>
              </a:lnSpc>
              <a:buFont typeface="Wingdings" panose="05000000000000000000" pitchFamily="2" charset="2"/>
              <a:buChar char="§"/>
            </a:pPr>
            <a:r>
              <a:rPr lang="en-GB" dirty="0">
                <a:solidFill>
                  <a:schemeClr val="tx1"/>
                </a:solidFill>
              </a:rPr>
              <a:t>Protocols are inefficient with high load, clients and APs are equal</a:t>
            </a:r>
          </a:p>
          <a:p>
            <a:pPr algn="just">
              <a:lnSpc>
                <a:spcPct val="120000"/>
              </a:lnSpc>
              <a:spcBef>
                <a:spcPts val="600"/>
              </a:spcBef>
            </a:pPr>
            <a:r>
              <a:rPr lang="en-GB" dirty="0">
                <a:solidFill>
                  <a:schemeClr val="tx1"/>
                </a:solidFill>
              </a:rPr>
              <a:t>Wi-Fi lacks performance management capability</a:t>
            </a:r>
          </a:p>
          <a:p>
            <a:pPr lvl="1" algn="just">
              <a:lnSpc>
                <a:spcPct val="120000"/>
              </a:lnSpc>
              <a:buFont typeface="Wingdings" panose="05000000000000000000" pitchFamily="2" charset="2"/>
              <a:buChar char="§"/>
            </a:pPr>
            <a:r>
              <a:rPr lang="en-GB" dirty="0">
                <a:solidFill>
                  <a:schemeClr val="tx1"/>
                </a:solidFill>
              </a:rPr>
              <a:t>No visibility to user experience and capability optimize network</a:t>
            </a:r>
          </a:p>
          <a:p>
            <a:pPr algn="just">
              <a:lnSpc>
                <a:spcPct val="120000"/>
              </a:lnSpc>
              <a:spcBef>
                <a:spcPts val="600"/>
              </a:spcBef>
            </a:pPr>
            <a:r>
              <a:rPr lang="en-GB" dirty="0">
                <a:solidFill>
                  <a:schemeClr val="tx1"/>
                </a:solidFill>
              </a:rPr>
              <a:t>Wi-Fi is half duplex technology – cannot receive when transmits</a:t>
            </a:r>
          </a:p>
          <a:p>
            <a:pPr lvl="1" algn="just">
              <a:lnSpc>
                <a:spcPct val="120000"/>
              </a:lnSpc>
              <a:buFont typeface="Wingdings" panose="05000000000000000000" pitchFamily="2" charset="2"/>
              <a:buChar char="§"/>
            </a:pPr>
            <a:r>
              <a:rPr lang="en-GB" dirty="0">
                <a:solidFill>
                  <a:schemeClr val="tx1"/>
                </a:solidFill>
              </a:rPr>
              <a:t>This cuts efficiency by 50%</a:t>
            </a:r>
          </a:p>
          <a:p>
            <a:pPr algn="just">
              <a:lnSpc>
                <a:spcPct val="120000"/>
              </a:lnSpc>
              <a:spcBef>
                <a:spcPts val="600"/>
              </a:spcBef>
            </a:pPr>
            <a:r>
              <a:rPr lang="en-GB" dirty="0">
                <a:solidFill>
                  <a:schemeClr val="tx1"/>
                </a:solidFill>
              </a:rPr>
              <a:t>New use cases have not been considered with the 802.11 standard</a:t>
            </a:r>
          </a:p>
          <a:p>
            <a:pPr lvl="1" algn="just">
              <a:lnSpc>
                <a:spcPct val="120000"/>
              </a:lnSpc>
              <a:buFont typeface="Wingdings" panose="05000000000000000000" pitchFamily="2" charset="2"/>
              <a:buChar char="§"/>
            </a:pPr>
            <a:r>
              <a:rPr lang="en-GB" dirty="0">
                <a:solidFill>
                  <a:schemeClr val="tx1"/>
                </a:solidFill>
              </a:rPr>
              <a:t>Wi-Fi is used in ways which were not considered during standardization</a:t>
            </a:r>
          </a:p>
          <a:p>
            <a:pPr algn="just">
              <a:lnSpc>
                <a:spcPct val="120000"/>
              </a:lnSpc>
              <a:spcBef>
                <a:spcPts val="600"/>
              </a:spcBef>
            </a:pPr>
            <a:r>
              <a:rPr lang="en-GB" dirty="0">
                <a:solidFill>
                  <a:schemeClr val="tx1"/>
                </a:solidFill>
              </a:rPr>
              <a:t>Use of spectrum, time and spatial dimensions could be enhanced</a:t>
            </a:r>
          </a:p>
          <a:p>
            <a:pPr lvl="1" algn="just">
              <a:lnSpc>
                <a:spcPct val="120000"/>
              </a:lnSpc>
              <a:buFont typeface="Wingdings" panose="05000000000000000000" pitchFamily="2" charset="2"/>
              <a:buChar char="§"/>
            </a:pPr>
            <a:r>
              <a:rPr lang="en-GB" dirty="0">
                <a:solidFill>
                  <a:schemeClr val="tx1"/>
                </a:solidFill>
              </a:rPr>
              <a:t>Current technologies allow more efficient operation</a:t>
            </a:r>
          </a:p>
        </p:txBody>
      </p:sp>
    </p:spTree>
    <p:extLst>
      <p:ext uri="{BB962C8B-B14F-4D97-AF65-F5344CB8AC3E}">
        <p14:creationId xmlns:p14="http://schemas.microsoft.com/office/powerpoint/2010/main" val="22084479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9691"/>
          </a:xfrm>
        </p:spPr>
        <p:txBody>
          <a:bodyPr/>
          <a:lstStyle/>
          <a:p>
            <a:r>
              <a:rPr lang="en-GB" dirty="0" smtClean="0"/>
              <a:t>WiFi-6</a:t>
            </a:r>
            <a:endParaRPr lang="en-GB" dirty="0"/>
          </a:p>
        </p:txBody>
      </p:sp>
      <p:sp>
        <p:nvSpPr>
          <p:cNvPr id="3" name="Content Placeholder 2"/>
          <p:cNvSpPr>
            <a:spLocks noGrp="1"/>
          </p:cNvSpPr>
          <p:nvPr>
            <p:ph idx="1"/>
          </p:nvPr>
        </p:nvSpPr>
        <p:spPr>
          <a:xfrm>
            <a:off x="748865" y="1001431"/>
            <a:ext cx="8042276" cy="4343400"/>
          </a:xfrm>
        </p:spPr>
        <p:txBody>
          <a:bodyPr/>
          <a:lstStyle/>
          <a:p>
            <a:r>
              <a:rPr lang="en-GB" dirty="0" smtClean="0">
                <a:solidFill>
                  <a:schemeClr val="tx1"/>
                </a:solidFill>
              </a:rPr>
              <a:t>Aim to addresses:</a:t>
            </a:r>
          </a:p>
          <a:p>
            <a:pPr lvl="1">
              <a:buFont typeface="Wingdings" panose="05000000000000000000" pitchFamily="2" charset="2"/>
              <a:buChar char="§"/>
            </a:pPr>
            <a:r>
              <a:rPr lang="en-GB" dirty="0" smtClean="0">
                <a:solidFill>
                  <a:schemeClr val="tx1"/>
                </a:solidFill>
              </a:rPr>
              <a:t>High density</a:t>
            </a:r>
          </a:p>
          <a:p>
            <a:pPr lvl="1">
              <a:buFont typeface="Wingdings" panose="05000000000000000000" pitchFamily="2" charset="2"/>
              <a:buChar char="§"/>
            </a:pPr>
            <a:r>
              <a:rPr lang="en-GB" dirty="0" smtClean="0">
                <a:solidFill>
                  <a:schemeClr val="tx1"/>
                </a:solidFill>
              </a:rPr>
              <a:t>Performance</a:t>
            </a:r>
          </a:p>
          <a:p>
            <a:pPr lvl="1" algn="just">
              <a:buFont typeface="Wingdings" panose="05000000000000000000" pitchFamily="2" charset="2"/>
              <a:buChar char="§"/>
            </a:pPr>
            <a:r>
              <a:rPr lang="en" sz="2400" dirty="0" smtClean="0">
                <a:solidFill>
                  <a:schemeClr val="tx1"/>
                </a:solidFill>
              </a:rPr>
              <a:t>Growing </a:t>
            </a:r>
            <a:r>
              <a:rPr lang="en" sz="2400" dirty="0">
                <a:solidFill>
                  <a:schemeClr val="tx1"/>
                </a:solidFill>
              </a:rPr>
              <a:t>demand for the high volume and diversity of connected devices and services can be addressed and measured on the basis of the user experience.</a:t>
            </a:r>
            <a:r>
              <a:rPr lang="en-GB" dirty="0" smtClean="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396966507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4367"/>
          </a:xfrm>
        </p:spPr>
        <p:txBody>
          <a:bodyPr/>
          <a:lstStyle/>
          <a:p>
            <a:r>
              <a:rPr lang="en-GB" dirty="0" smtClean="0"/>
              <a:t>Focus</a:t>
            </a:r>
            <a:endParaRPr lang="en-GB" dirty="0"/>
          </a:p>
        </p:txBody>
      </p:sp>
      <p:sp>
        <p:nvSpPr>
          <p:cNvPr id="3" name="Content Placeholder 2"/>
          <p:cNvSpPr>
            <a:spLocks noGrp="1"/>
          </p:cNvSpPr>
          <p:nvPr>
            <p:ph idx="1"/>
          </p:nvPr>
        </p:nvSpPr>
        <p:spPr>
          <a:xfrm>
            <a:off x="772073" y="903958"/>
            <a:ext cx="8042276" cy="4343400"/>
          </a:xfrm>
        </p:spPr>
        <p:txBody>
          <a:bodyPr>
            <a:normAutofit fontScale="70000" lnSpcReduction="20000"/>
          </a:bodyPr>
          <a:lstStyle/>
          <a:p>
            <a:pPr algn="just">
              <a:lnSpc>
                <a:spcPct val="120000"/>
              </a:lnSpc>
              <a:spcBef>
                <a:spcPts val="0"/>
              </a:spcBef>
              <a:spcAft>
                <a:spcPts val="600"/>
              </a:spcAft>
            </a:pPr>
            <a:r>
              <a:rPr lang="en-GB" dirty="0">
                <a:solidFill>
                  <a:schemeClr val="tx1"/>
                </a:solidFill>
              </a:rPr>
              <a:t>High efficiency</a:t>
            </a:r>
          </a:p>
          <a:p>
            <a:pPr algn="just">
              <a:lnSpc>
                <a:spcPct val="120000"/>
              </a:lnSpc>
              <a:spcBef>
                <a:spcPts val="0"/>
              </a:spcBef>
              <a:spcAft>
                <a:spcPts val="600"/>
              </a:spcAft>
            </a:pPr>
            <a:r>
              <a:rPr lang="en-GB" dirty="0">
                <a:solidFill>
                  <a:schemeClr val="tx1"/>
                </a:solidFill>
              </a:rPr>
              <a:t>High throughput</a:t>
            </a:r>
          </a:p>
          <a:p>
            <a:pPr algn="just">
              <a:lnSpc>
                <a:spcPct val="120000"/>
              </a:lnSpc>
              <a:spcBef>
                <a:spcPts val="0"/>
              </a:spcBef>
              <a:spcAft>
                <a:spcPts val="600"/>
              </a:spcAft>
            </a:pPr>
            <a:r>
              <a:rPr lang="en-GB" dirty="0">
                <a:solidFill>
                  <a:schemeClr val="tx1"/>
                </a:solidFill>
              </a:rPr>
              <a:t>Improves capacity </a:t>
            </a:r>
          </a:p>
          <a:p>
            <a:pPr algn="just">
              <a:lnSpc>
                <a:spcPct val="120000"/>
              </a:lnSpc>
              <a:spcBef>
                <a:spcPts val="0"/>
              </a:spcBef>
              <a:spcAft>
                <a:spcPts val="600"/>
              </a:spcAft>
            </a:pPr>
            <a:r>
              <a:rPr lang="en-GB" dirty="0">
                <a:solidFill>
                  <a:schemeClr val="tx1"/>
                </a:solidFill>
              </a:rPr>
              <a:t>Provides better coverage</a:t>
            </a:r>
          </a:p>
          <a:p>
            <a:pPr algn="just">
              <a:lnSpc>
                <a:spcPct val="120000"/>
              </a:lnSpc>
              <a:spcBef>
                <a:spcPts val="0"/>
              </a:spcBef>
              <a:spcAft>
                <a:spcPts val="600"/>
              </a:spcAft>
            </a:pPr>
            <a:r>
              <a:rPr lang="en-GB" dirty="0">
                <a:solidFill>
                  <a:schemeClr val="tx1"/>
                </a:solidFill>
              </a:rPr>
              <a:t>Reduces congestion</a:t>
            </a:r>
          </a:p>
          <a:p>
            <a:pPr algn="just">
              <a:lnSpc>
                <a:spcPct val="120000"/>
              </a:lnSpc>
              <a:spcBef>
                <a:spcPts val="0"/>
              </a:spcBef>
              <a:spcAft>
                <a:spcPts val="600"/>
              </a:spcAft>
            </a:pPr>
            <a:r>
              <a:rPr lang="en-GB" dirty="0">
                <a:solidFill>
                  <a:schemeClr val="tx1"/>
                </a:solidFill>
              </a:rPr>
              <a:t>Improves spectral efficiency</a:t>
            </a:r>
          </a:p>
          <a:p>
            <a:pPr algn="just">
              <a:lnSpc>
                <a:spcPct val="120000"/>
              </a:lnSpc>
              <a:spcBef>
                <a:spcPts val="0"/>
              </a:spcBef>
              <a:spcAft>
                <a:spcPts val="600"/>
              </a:spcAft>
            </a:pPr>
            <a:r>
              <a:rPr lang="en-GB" dirty="0">
                <a:solidFill>
                  <a:schemeClr val="tx1"/>
                </a:solidFill>
              </a:rPr>
              <a:t>Enhancement in the operation in the 2.4 GHz and 5 GHz band</a:t>
            </a:r>
          </a:p>
          <a:p>
            <a:pPr algn="just">
              <a:lnSpc>
                <a:spcPct val="120000"/>
              </a:lnSpc>
              <a:spcBef>
                <a:spcPts val="0"/>
              </a:spcBef>
              <a:spcAft>
                <a:spcPts val="600"/>
              </a:spcAft>
            </a:pPr>
            <a:r>
              <a:rPr lang="en-GB" dirty="0">
                <a:solidFill>
                  <a:schemeClr val="tx1"/>
                </a:solidFill>
              </a:rPr>
              <a:t>Increase in average throughput per station by at least four times in dense deployment scenarios</a:t>
            </a:r>
          </a:p>
          <a:p>
            <a:pPr algn="just">
              <a:lnSpc>
                <a:spcPct val="120000"/>
              </a:lnSpc>
              <a:spcBef>
                <a:spcPts val="0"/>
              </a:spcBef>
              <a:spcAft>
                <a:spcPts val="600"/>
              </a:spcAft>
            </a:pPr>
            <a:r>
              <a:rPr lang="en-GB" dirty="0">
                <a:solidFill>
                  <a:schemeClr val="tx1"/>
                </a:solidFill>
              </a:rPr>
              <a:t>Enhancement in both indoor and outdoor environments</a:t>
            </a:r>
          </a:p>
          <a:p>
            <a:pPr algn="just">
              <a:lnSpc>
                <a:spcPct val="120000"/>
              </a:lnSpc>
              <a:spcBef>
                <a:spcPts val="0"/>
              </a:spcBef>
              <a:spcAft>
                <a:spcPts val="600"/>
              </a:spcAft>
            </a:pPr>
            <a:r>
              <a:rPr lang="en-GB" dirty="0">
                <a:solidFill>
                  <a:schemeClr val="tx1"/>
                </a:solidFill>
              </a:rPr>
              <a:t>Maintenance or improvement of power efficiency in stations</a:t>
            </a:r>
          </a:p>
          <a:p>
            <a:pPr algn="just">
              <a:lnSpc>
                <a:spcPct val="120000"/>
              </a:lnSpc>
              <a:spcBef>
                <a:spcPts val="0"/>
              </a:spcBef>
              <a:spcAft>
                <a:spcPts val="600"/>
              </a:spcAft>
            </a:pPr>
            <a:r>
              <a:rPr lang="en-GB" dirty="0">
                <a:solidFill>
                  <a:schemeClr val="tx1"/>
                </a:solidFill>
              </a:rPr>
              <a:t>Improvement of the traffic management efficiency in a variety of environments</a:t>
            </a:r>
          </a:p>
          <a:p>
            <a:endParaRPr lang="en-GB" dirty="0">
              <a:solidFill>
                <a:schemeClr val="tx1"/>
              </a:solidFill>
            </a:endParaRPr>
          </a:p>
        </p:txBody>
      </p:sp>
    </p:spTree>
    <p:extLst>
      <p:ext uri="{BB962C8B-B14F-4D97-AF65-F5344CB8AC3E}">
        <p14:creationId xmlns:p14="http://schemas.microsoft.com/office/powerpoint/2010/main" val="136291418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15287"/>
          </a:xfrm>
        </p:spPr>
        <p:txBody>
          <a:bodyPr/>
          <a:lstStyle/>
          <a:p>
            <a:r>
              <a:rPr lang="en-GB" sz="4000" dirty="0" smtClean="0"/>
              <a:t>Enhancement Components of 802.11ax</a:t>
            </a:r>
            <a:endParaRPr lang="en-GB" sz="4000" dirty="0"/>
          </a:p>
        </p:txBody>
      </p:sp>
      <p:sp>
        <p:nvSpPr>
          <p:cNvPr id="3" name="Content Placeholder 2"/>
          <p:cNvSpPr>
            <a:spLocks noGrp="1"/>
          </p:cNvSpPr>
          <p:nvPr>
            <p:ph idx="1"/>
          </p:nvPr>
        </p:nvSpPr>
        <p:spPr>
          <a:xfrm>
            <a:off x="581767" y="1442386"/>
            <a:ext cx="8042276" cy="4034731"/>
          </a:xfrm>
        </p:spPr>
        <p:txBody>
          <a:bodyPr>
            <a:normAutofit fontScale="85000" lnSpcReduction="20000"/>
          </a:bodyPr>
          <a:lstStyle/>
          <a:p>
            <a:pPr algn="just">
              <a:lnSpc>
                <a:spcPct val="120000"/>
              </a:lnSpc>
              <a:spcBef>
                <a:spcPts val="600"/>
              </a:spcBef>
            </a:pPr>
            <a:r>
              <a:rPr lang="en-GB" dirty="0">
                <a:solidFill>
                  <a:schemeClr val="tx1"/>
                </a:solidFill>
              </a:rPr>
              <a:t>Uplink and downlink (UL/DL) orthogonal frequency-division multiple access (OFDMA)</a:t>
            </a:r>
          </a:p>
          <a:p>
            <a:pPr algn="just">
              <a:lnSpc>
                <a:spcPct val="120000"/>
              </a:lnSpc>
              <a:spcBef>
                <a:spcPts val="600"/>
              </a:spcBef>
            </a:pPr>
            <a:r>
              <a:rPr lang="en-GB" dirty="0">
                <a:solidFill>
                  <a:schemeClr val="tx1"/>
                </a:solidFill>
              </a:rPr>
              <a:t>Longer orthogonal frequency-domain multiplexing (OFDM) symbol</a:t>
            </a:r>
          </a:p>
          <a:p>
            <a:pPr algn="just">
              <a:lnSpc>
                <a:spcPct val="120000"/>
              </a:lnSpc>
              <a:spcBef>
                <a:spcPts val="600"/>
              </a:spcBef>
            </a:pPr>
            <a:r>
              <a:rPr lang="en-GB" dirty="0">
                <a:solidFill>
                  <a:schemeClr val="tx1"/>
                </a:solidFill>
              </a:rPr>
              <a:t>UL/DL 8×8 multi-user multiple-input multiple-output (MU-MIMO)</a:t>
            </a:r>
          </a:p>
          <a:p>
            <a:pPr algn="just">
              <a:lnSpc>
                <a:spcPct val="120000"/>
              </a:lnSpc>
              <a:spcBef>
                <a:spcPts val="600"/>
              </a:spcBef>
            </a:pPr>
            <a:r>
              <a:rPr lang="en-GB" dirty="0">
                <a:solidFill>
                  <a:schemeClr val="tx1"/>
                </a:solidFill>
              </a:rPr>
              <a:t>Spatial reuse</a:t>
            </a:r>
          </a:p>
          <a:p>
            <a:pPr algn="just">
              <a:lnSpc>
                <a:spcPct val="120000"/>
              </a:lnSpc>
              <a:spcBef>
                <a:spcPts val="600"/>
              </a:spcBef>
            </a:pPr>
            <a:r>
              <a:rPr lang="en-GB" dirty="0">
                <a:solidFill>
                  <a:schemeClr val="tx1"/>
                </a:solidFill>
              </a:rPr>
              <a:t>Power saving using Target Wake Time (TWT)</a:t>
            </a:r>
          </a:p>
          <a:p>
            <a:pPr algn="just">
              <a:lnSpc>
                <a:spcPct val="120000"/>
              </a:lnSpc>
              <a:spcBef>
                <a:spcPts val="600"/>
              </a:spcBef>
            </a:pPr>
            <a:r>
              <a:rPr lang="en-GB" dirty="0">
                <a:solidFill>
                  <a:schemeClr val="tx1"/>
                </a:solidFill>
              </a:rPr>
              <a:t>1024 quadrature amplitude </a:t>
            </a:r>
            <a:r>
              <a:rPr lang="en-GB" dirty="0" smtClean="0">
                <a:solidFill>
                  <a:schemeClr val="tx1"/>
                </a:solidFill>
              </a:rPr>
              <a:t>modulation</a:t>
            </a:r>
          </a:p>
          <a:p>
            <a:pPr algn="just">
              <a:lnSpc>
                <a:spcPct val="120000"/>
              </a:lnSpc>
              <a:spcBef>
                <a:spcPts val="600"/>
              </a:spcBef>
            </a:pPr>
            <a:r>
              <a:rPr lang="en-GB" dirty="0">
                <a:solidFill>
                  <a:schemeClr val="tx1"/>
                </a:solidFill>
              </a:rPr>
              <a:t>New PHY headers</a:t>
            </a:r>
          </a:p>
          <a:p>
            <a:pPr algn="just">
              <a:lnSpc>
                <a:spcPct val="120000"/>
              </a:lnSpc>
              <a:spcBef>
                <a:spcPts val="600"/>
              </a:spcBef>
            </a:pPr>
            <a:r>
              <a:rPr lang="en-GB" dirty="0">
                <a:solidFill>
                  <a:schemeClr val="tx1"/>
                </a:solidFill>
              </a:rPr>
              <a:t>Enhancement in the outdoor robustness</a:t>
            </a:r>
          </a:p>
          <a:p>
            <a:pPr algn="just">
              <a:lnSpc>
                <a:spcPct val="120000"/>
              </a:lnSpc>
              <a:spcBef>
                <a:spcPts val="600"/>
              </a:spcBef>
            </a:pPr>
            <a:r>
              <a:rPr lang="en-GB" dirty="0">
                <a:solidFill>
                  <a:schemeClr val="tx1"/>
                </a:solidFill>
              </a:rPr>
              <a:t>Support for 5 GHz and 2.4 GHz </a:t>
            </a:r>
          </a:p>
          <a:p>
            <a:pPr algn="just">
              <a:lnSpc>
                <a:spcPct val="120000"/>
              </a:lnSpc>
              <a:spcBef>
                <a:spcPts val="600"/>
              </a:spcBef>
            </a:pPr>
            <a:endParaRPr lang="en-GB" dirty="0">
              <a:solidFill>
                <a:schemeClr val="tx1"/>
              </a:solidFill>
            </a:endParaRPr>
          </a:p>
          <a:p>
            <a:pPr algn="just"/>
            <a:endParaRPr lang="en-GB" dirty="0">
              <a:solidFill>
                <a:schemeClr val="tx1"/>
              </a:solidFill>
            </a:endParaRPr>
          </a:p>
        </p:txBody>
      </p:sp>
    </p:spTree>
    <p:extLst>
      <p:ext uri="{BB962C8B-B14F-4D97-AF65-F5344CB8AC3E}">
        <p14:creationId xmlns:p14="http://schemas.microsoft.com/office/powerpoint/2010/main" val="6758069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39"/>
          <p:cNvSpPr txBox="1">
            <a:spLocks noGrp="1"/>
          </p:cNvSpPr>
          <p:nvPr>
            <p:ph type="title"/>
          </p:nvPr>
        </p:nvSpPr>
        <p:spPr>
          <a:xfrm>
            <a:off x="308873" y="533525"/>
            <a:ext cx="8625900" cy="826500"/>
          </a:xfrm>
          <a:prstGeom prst="rect">
            <a:avLst/>
          </a:prstGeom>
        </p:spPr>
        <p:txBody>
          <a:bodyPr spcFirstLastPara="1" vert="horz" wrap="square" lIns="91425" tIns="91425" rIns="91425" bIns="91425" rtlCol="0" anchor="ctr" anchorCtr="0">
            <a:noAutofit/>
          </a:bodyPr>
          <a:lstStyle/>
          <a:p>
            <a:pPr algn="l"/>
            <a:r>
              <a:rPr lang="en" sz="3000" dirty="0">
                <a:solidFill>
                  <a:schemeClr val="tx1"/>
                </a:solidFill>
              </a:rPr>
              <a:t>Comparison of 802.11ax, 802.11ac, and 802.11n</a:t>
            </a:r>
            <a:endParaRPr sz="3000" dirty="0">
              <a:solidFill>
                <a:schemeClr val="tx1"/>
              </a:solidFill>
            </a:endParaRPr>
          </a:p>
        </p:txBody>
      </p:sp>
      <p:cxnSp>
        <p:nvCxnSpPr>
          <p:cNvPr id="338" name="Google Shape;338;p39"/>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339" name="Google Shape;339;p39"/>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pic>
        <p:nvPicPr>
          <p:cNvPr id="340" name="Google Shape;340;p39"/>
          <p:cNvPicPr preferRelativeResize="0"/>
          <p:nvPr/>
        </p:nvPicPr>
        <p:blipFill>
          <a:blip r:embed="rId3">
            <a:alphaModFix/>
          </a:blip>
          <a:stretch>
            <a:fillRect/>
          </a:stretch>
        </p:blipFill>
        <p:spPr>
          <a:xfrm>
            <a:off x="648525" y="2032175"/>
            <a:ext cx="7839050" cy="3606450"/>
          </a:xfrm>
          <a:prstGeom prst="rect">
            <a:avLst/>
          </a:prstGeom>
          <a:noFill/>
          <a:ln>
            <a:noFill/>
          </a:ln>
        </p:spPr>
      </p:pic>
    </p:spTree>
    <p:extLst>
      <p:ext uri="{BB962C8B-B14F-4D97-AF65-F5344CB8AC3E}">
        <p14:creationId xmlns:p14="http://schemas.microsoft.com/office/powerpoint/2010/main" val="249871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6859"/>
          </a:xfrm>
        </p:spPr>
        <p:txBody>
          <a:bodyPr/>
          <a:lstStyle/>
          <a:p>
            <a:r>
              <a:rPr lang="en-GB" dirty="0" smtClean="0"/>
              <a:t>Why  do we need </a:t>
            </a:r>
            <a:r>
              <a:rPr lang="en-GB" dirty="0" err="1" smtClean="0"/>
              <a:t>WiFi</a:t>
            </a:r>
            <a:r>
              <a:rPr lang="en-GB" dirty="0" smtClean="0"/>
              <a:t> 6?</a:t>
            </a:r>
            <a:endParaRPr lang="en-GB" dirty="0"/>
          </a:p>
        </p:txBody>
      </p:sp>
      <p:sp>
        <p:nvSpPr>
          <p:cNvPr id="3" name="Content Placeholder 2"/>
          <p:cNvSpPr>
            <a:spLocks noGrp="1"/>
          </p:cNvSpPr>
          <p:nvPr>
            <p:ph idx="1"/>
          </p:nvPr>
        </p:nvSpPr>
        <p:spPr>
          <a:xfrm>
            <a:off x="734939" y="801842"/>
            <a:ext cx="8042276" cy="4559234"/>
          </a:xfrm>
        </p:spPr>
        <p:txBody>
          <a:bodyPr>
            <a:normAutofit fontScale="92500" lnSpcReduction="20000"/>
          </a:bodyPr>
          <a:lstStyle/>
          <a:p>
            <a:pPr algn="just">
              <a:spcBef>
                <a:spcPts val="600"/>
              </a:spcBef>
            </a:pPr>
            <a:r>
              <a:rPr lang="en-GB" dirty="0" err="1">
                <a:solidFill>
                  <a:schemeClr val="tx1"/>
                </a:solidFill>
              </a:rPr>
              <a:t>IoT</a:t>
            </a:r>
            <a:r>
              <a:rPr lang="en-GB" dirty="0">
                <a:solidFill>
                  <a:schemeClr val="tx1"/>
                </a:solidFill>
              </a:rPr>
              <a:t> of providing wireless access for almost everything, the complexity of these challenges has been increased.</a:t>
            </a:r>
          </a:p>
          <a:p>
            <a:pPr algn="just">
              <a:spcBef>
                <a:spcPts val="600"/>
              </a:spcBef>
            </a:pPr>
            <a:r>
              <a:rPr lang="en-GB" dirty="0" smtClean="0">
                <a:solidFill>
                  <a:schemeClr val="tx1"/>
                </a:solidFill>
              </a:rPr>
              <a:t>Numerous </a:t>
            </a:r>
            <a:r>
              <a:rPr lang="en-GB" dirty="0">
                <a:solidFill>
                  <a:schemeClr val="tx1"/>
                </a:solidFill>
              </a:rPr>
              <a:t>Wi-Fi devices even within a private home that includes voice-activated smart speakers, laptops, tablets, smart-phones, etc</a:t>
            </a:r>
            <a:r>
              <a:rPr lang="en-GB" dirty="0" smtClean="0">
                <a:solidFill>
                  <a:schemeClr val="tx1"/>
                </a:solidFill>
              </a:rPr>
              <a:t>.</a:t>
            </a:r>
          </a:p>
          <a:p>
            <a:pPr algn="just">
              <a:spcBef>
                <a:spcPts val="600"/>
              </a:spcBef>
            </a:pPr>
            <a:r>
              <a:rPr lang="en-GB" dirty="0" smtClean="0">
                <a:solidFill>
                  <a:schemeClr val="tx1"/>
                </a:solidFill>
              </a:rPr>
              <a:t>Home </a:t>
            </a:r>
            <a:r>
              <a:rPr lang="en-GB" dirty="0">
                <a:solidFill>
                  <a:schemeClr val="tx1"/>
                </a:solidFill>
              </a:rPr>
              <a:t>becomes a Wi-Fi hive of activity with all these connected devices</a:t>
            </a:r>
            <a:r>
              <a:rPr lang="en-GB" dirty="0" smtClean="0">
                <a:solidFill>
                  <a:schemeClr val="tx1"/>
                </a:solidFill>
              </a:rPr>
              <a:t>.</a:t>
            </a:r>
          </a:p>
          <a:p>
            <a:pPr algn="just">
              <a:spcBef>
                <a:spcPts val="600"/>
              </a:spcBef>
            </a:pPr>
            <a:r>
              <a:rPr lang="en-GB" dirty="0" smtClean="0">
                <a:solidFill>
                  <a:schemeClr val="tx1"/>
                </a:solidFill>
              </a:rPr>
              <a:t>Newer </a:t>
            </a:r>
            <a:r>
              <a:rPr lang="en-GB" dirty="0">
                <a:solidFill>
                  <a:schemeClr val="tx1"/>
                </a:solidFill>
              </a:rPr>
              <a:t>Wi-Fi technologies </a:t>
            </a:r>
            <a:r>
              <a:rPr lang="en-GB" dirty="0" smtClean="0">
                <a:solidFill>
                  <a:schemeClr val="tx1"/>
                </a:solidFill>
              </a:rPr>
              <a:t>increase </a:t>
            </a:r>
            <a:r>
              <a:rPr lang="en-GB" dirty="0">
                <a:solidFill>
                  <a:schemeClr val="tx1"/>
                </a:solidFill>
              </a:rPr>
              <a:t>in the volume of streaming video.</a:t>
            </a:r>
          </a:p>
          <a:p>
            <a:pPr algn="just">
              <a:spcBef>
                <a:spcPts val="600"/>
              </a:spcBef>
            </a:pPr>
            <a:r>
              <a:rPr lang="en-GB" dirty="0">
                <a:solidFill>
                  <a:schemeClr val="tx1"/>
                </a:solidFill>
              </a:rPr>
              <a:t>The parity must be maintained by the Wi-Fi standards with the rapidly evolving 5G cellular standard so that they remain viable users alternative to cellular networks.</a:t>
            </a:r>
          </a:p>
          <a:p>
            <a:pPr algn="just">
              <a:spcBef>
                <a:spcPts val="600"/>
              </a:spcBef>
            </a:pPr>
            <a:r>
              <a:rPr lang="en-GB" dirty="0" smtClean="0">
                <a:solidFill>
                  <a:schemeClr val="tx1"/>
                </a:solidFill>
              </a:rPr>
              <a:t>Streaming </a:t>
            </a:r>
            <a:r>
              <a:rPr lang="en-GB" dirty="0">
                <a:solidFill>
                  <a:schemeClr val="tx1"/>
                </a:solidFill>
              </a:rPr>
              <a:t>video is time-bounded in addition to dealing with the large data objects of the video i.e. the </a:t>
            </a:r>
            <a:r>
              <a:rPr lang="en-GB" b="1" dirty="0">
                <a:solidFill>
                  <a:schemeClr val="tx1"/>
                </a:solidFill>
              </a:rPr>
              <a:t>latency</a:t>
            </a:r>
            <a:r>
              <a:rPr lang="en-GB" dirty="0">
                <a:solidFill>
                  <a:schemeClr val="tx1"/>
                </a:solidFill>
              </a:rPr>
              <a:t> must be kept low.</a:t>
            </a:r>
          </a:p>
          <a:p>
            <a:pPr algn="just">
              <a:spcBef>
                <a:spcPts val="600"/>
              </a:spcBef>
            </a:pPr>
            <a:endParaRPr lang="en-GB" dirty="0"/>
          </a:p>
          <a:p>
            <a:endParaRPr lang="en-GB" dirty="0"/>
          </a:p>
          <a:p>
            <a:endParaRPr lang="en-GB" dirty="0"/>
          </a:p>
        </p:txBody>
      </p:sp>
    </p:spTree>
    <p:extLst>
      <p:ext uri="{BB962C8B-B14F-4D97-AF65-F5344CB8AC3E}">
        <p14:creationId xmlns:p14="http://schemas.microsoft.com/office/powerpoint/2010/main" val="10265095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6859"/>
          </a:xfrm>
        </p:spPr>
        <p:txBody>
          <a:bodyPr/>
          <a:lstStyle/>
          <a:p>
            <a:r>
              <a:rPr lang="en-GB" dirty="0" smtClean="0"/>
              <a:t>Why  do we need </a:t>
            </a:r>
            <a:r>
              <a:rPr lang="en-GB" dirty="0" err="1" smtClean="0"/>
              <a:t>WiFi</a:t>
            </a:r>
            <a:r>
              <a:rPr lang="en-GB" dirty="0" smtClean="0"/>
              <a:t> 6?</a:t>
            </a:r>
            <a:endParaRPr lang="en-GB" dirty="0"/>
          </a:p>
        </p:txBody>
      </p:sp>
      <p:sp>
        <p:nvSpPr>
          <p:cNvPr id="3" name="Content Placeholder 2"/>
          <p:cNvSpPr>
            <a:spLocks noGrp="1"/>
          </p:cNvSpPr>
          <p:nvPr>
            <p:ph idx="1"/>
          </p:nvPr>
        </p:nvSpPr>
        <p:spPr>
          <a:xfrm>
            <a:off x="734939" y="801842"/>
            <a:ext cx="8042276" cy="4754182"/>
          </a:xfrm>
        </p:spPr>
        <p:txBody>
          <a:bodyPr>
            <a:normAutofit fontScale="85000" lnSpcReduction="20000"/>
          </a:bodyPr>
          <a:lstStyle/>
          <a:p>
            <a:pPr algn="just">
              <a:spcBef>
                <a:spcPts val="600"/>
              </a:spcBef>
            </a:pPr>
            <a:r>
              <a:rPr lang="en-GB" dirty="0">
                <a:solidFill>
                  <a:schemeClr val="tx1"/>
                </a:solidFill>
              </a:rPr>
              <a:t>The dreaded buffering message, or worse has been resulted by the delays in transmissions caused by the network congestion or retransmissions required by problems with prevailing radio conditions.</a:t>
            </a:r>
          </a:p>
          <a:p>
            <a:pPr algn="just">
              <a:spcBef>
                <a:spcPts val="600"/>
              </a:spcBef>
            </a:pPr>
            <a:r>
              <a:rPr lang="en-GB" dirty="0">
                <a:solidFill>
                  <a:schemeClr val="tx1"/>
                </a:solidFill>
              </a:rPr>
              <a:t>Between 2 and 20 Mbps is required by </a:t>
            </a:r>
            <a:r>
              <a:rPr lang="en-GB" dirty="0" smtClean="0">
                <a:solidFill>
                  <a:schemeClr val="tx1"/>
                </a:solidFill>
              </a:rPr>
              <a:t>most </a:t>
            </a:r>
            <a:r>
              <a:rPr lang="en-GB" dirty="0">
                <a:solidFill>
                  <a:schemeClr val="tx1"/>
                </a:solidFill>
              </a:rPr>
              <a:t>of the high-definition (HD) video </a:t>
            </a:r>
            <a:r>
              <a:rPr lang="en-GB" dirty="0" smtClean="0">
                <a:solidFill>
                  <a:schemeClr val="tx1"/>
                </a:solidFill>
              </a:rPr>
              <a:t>traffic. Video </a:t>
            </a:r>
            <a:r>
              <a:rPr lang="en-GB" dirty="0">
                <a:solidFill>
                  <a:schemeClr val="tx1"/>
                </a:solidFill>
              </a:rPr>
              <a:t>can be highly compressed during transmission.</a:t>
            </a:r>
          </a:p>
          <a:p>
            <a:pPr algn="just">
              <a:spcBef>
                <a:spcPts val="600"/>
              </a:spcBef>
            </a:pPr>
            <a:r>
              <a:rPr lang="en-GB" dirty="0">
                <a:solidFill>
                  <a:schemeClr val="tx1"/>
                </a:solidFill>
              </a:rPr>
              <a:t>A bigger challenge is represented by the 4k video as Ultra HD Blu-Ray runs at about 82 to 128 Mbps</a:t>
            </a:r>
            <a:r>
              <a:rPr lang="en-GB" dirty="0" smtClean="0">
                <a:solidFill>
                  <a:schemeClr val="tx1"/>
                </a:solidFill>
              </a:rPr>
              <a:t>.</a:t>
            </a:r>
          </a:p>
          <a:p>
            <a:pPr algn="just">
              <a:spcBef>
                <a:spcPts val="600"/>
              </a:spcBef>
            </a:pPr>
            <a:r>
              <a:rPr lang="en-GB" dirty="0" smtClean="0">
                <a:solidFill>
                  <a:schemeClr val="tx1"/>
                </a:solidFill>
              </a:rPr>
              <a:t>The </a:t>
            </a:r>
            <a:r>
              <a:rPr lang="en-GB" dirty="0">
                <a:solidFill>
                  <a:schemeClr val="tx1"/>
                </a:solidFill>
              </a:rPr>
              <a:t>aggregate demand, </a:t>
            </a:r>
            <a:r>
              <a:rPr lang="en-GB" dirty="0" smtClean="0">
                <a:solidFill>
                  <a:schemeClr val="tx1"/>
                </a:solidFill>
              </a:rPr>
              <a:t>ignites the need </a:t>
            </a:r>
            <a:r>
              <a:rPr lang="en-GB" dirty="0">
                <a:solidFill>
                  <a:schemeClr val="tx1"/>
                </a:solidFill>
              </a:rPr>
              <a:t>of providing as much throughput and efficiency as possible.</a:t>
            </a:r>
          </a:p>
          <a:p>
            <a:pPr algn="just">
              <a:spcBef>
                <a:spcPts val="600"/>
              </a:spcBef>
            </a:pPr>
            <a:r>
              <a:rPr lang="en-GB" dirty="0">
                <a:solidFill>
                  <a:schemeClr val="tx1"/>
                </a:solidFill>
              </a:rPr>
              <a:t>It is also expected that the largest market segment in wireless mesh networks is represented by the 2.4 GHz devices through 2022</a:t>
            </a:r>
            <a:r>
              <a:rPr lang="en-GB" dirty="0" smtClean="0">
                <a:solidFill>
                  <a:schemeClr val="tx1"/>
                </a:solidFill>
              </a:rPr>
              <a:t>.</a:t>
            </a:r>
          </a:p>
          <a:p>
            <a:pPr algn="just">
              <a:spcBef>
                <a:spcPts val="600"/>
              </a:spcBef>
            </a:pPr>
            <a:r>
              <a:rPr lang="en-GB" dirty="0" smtClean="0">
                <a:solidFill>
                  <a:schemeClr val="tx1"/>
                </a:solidFill>
              </a:rPr>
              <a:t>The new </a:t>
            </a:r>
            <a:r>
              <a:rPr lang="en-GB" dirty="0">
                <a:solidFill>
                  <a:schemeClr val="tx1"/>
                </a:solidFill>
              </a:rPr>
              <a:t>Wi-Fi standard is needed to support the expected growth of 2.4 GHz devices, as well as backward compatibility with 802.11n and older Wi-Fi </a:t>
            </a:r>
            <a:r>
              <a:rPr lang="en-GB" dirty="0" smtClean="0">
                <a:solidFill>
                  <a:schemeClr val="tx1"/>
                </a:solidFill>
              </a:rPr>
              <a:t>devices. </a:t>
            </a:r>
            <a:endParaRPr lang="en-GB" dirty="0">
              <a:solidFill>
                <a:schemeClr val="tx1"/>
              </a:solidFill>
            </a:endParaRPr>
          </a:p>
          <a:p>
            <a:pPr algn="just"/>
            <a:endParaRPr lang="en-GB" dirty="0"/>
          </a:p>
          <a:p>
            <a:endParaRPr lang="en-GB" dirty="0"/>
          </a:p>
        </p:txBody>
      </p:sp>
    </p:spTree>
    <p:extLst>
      <p:ext uri="{BB962C8B-B14F-4D97-AF65-F5344CB8AC3E}">
        <p14:creationId xmlns:p14="http://schemas.microsoft.com/office/powerpoint/2010/main" val="276632358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1841"/>
          </a:xfrm>
        </p:spPr>
        <p:txBody>
          <a:bodyPr/>
          <a:lstStyle/>
          <a:p>
            <a:r>
              <a:rPr lang="en-GB" sz="3600" dirty="0" smtClean="0"/>
              <a:t>Wifi-6 (802.11ax) Key Technologies</a:t>
            </a:r>
            <a:endParaRPr lang="en-GB" sz="3600" dirty="0"/>
          </a:p>
        </p:txBody>
      </p:sp>
      <p:sp>
        <p:nvSpPr>
          <p:cNvPr id="3" name="Content Placeholder 2"/>
          <p:cNvSpPr>
            <a:spLocks noGrp="1"/>
          </p:cNvSpPr>
          <p:nvPr>
            <p:ph idx="1"/>
          </p:nvPr>
        </p:nvSpPr>
        <p:spPr>
          <a:xfrm>
            <a:off x="637466" y="973581"/>
            <a:ext cx="8042276" cy="4308587"/>
          </a:xfrm>
        </p:spPr>
        <p:txBody>
          <a:bodyPr>
            <a:normAutofit/>
          </a:bodyPr>
          <a:lstStyle/>
          <a:p>
            <a:r>
              <a:rPr lang="en-GB" dirty="0" smtClean="0">
                <a:solidFill>
                  <a:schemeClr val="tx1"/>
                </a:solidFill>
              </a:rPr>
              <a:t>Multi-User (MU) Defined</a:t>
            </a:r>
            <a:endParaRPr lang="en-GB" dirty="0" smtClean="0"/>
          </a:p>
          <a:p>
            <a:r>
              <a:rPr lang="en-GB" dirty="0" smtClean="0">
                <a:solidFill>
                  <a:schemeClr val="tx1"/>
                </a:solidFill>
              </a:rPr>
              <a:t>Multiple-input </a:t>
            </a:r>
            <a:r>
              <a:rPr lang="en-GB" dirty="0">
                <a:solidFill>
                  <a:schemeClr val="tx1"/>
                </a:solidFill>
              </a:rPr>
              <a:t>multiple-output (MU-MIMO) </a:t>
            </a:r>
            <a:endParaRPr lang="en-GB" dirty="0" smtClean="0">
              <a:solidFill>
                <a:schemeClr val="tx1"/>
              </a:solidFill>
            </a:endParaRPr>
          </a:p>
          <a:p>
            <a:r>
              <a:rPr lang="en-GB" dirty="0">
                <a:solidFill>
                  <a:schemeClr val="tx1"/>
                </a:solidFill>
              </a:rPr>
              <a:t>Spatial Reuse (BSS </a:t>
            </a:r>
            <a:r>
              <a:rPr lang="en-GB" dirty="0" err="1">
                <a:solidFill>
                  <a:schemeClr val="tx1"/>
                </a:solidFill>
              </a:rPr>
              <a:t>Coloring</a:t>
            </a:r>
            <a:r>
              <a:rPr lang="en-GB" dirty="0" smtClean="0">
                <a:solidFill>
                  <a:schemeClr val="tx1"/>
                </a:solidFill>
              </a:rPr>
              <a:t>)</a:t>
            </a:r>
          </a:p>
          <a:p>
            <a:endParaRPr lang="en-GB" dirty="0" smtClean="0">
              <a:solidFill>
                <a:schemeClr val="tx1"/>
              </a:solidFill>
            </a:endParaRPr>
          </a:p>
        </p:txBody>
      </p:sp>
    </p:spTree>
    <p:extLst>
      <p:ext uri="{BB962C8B-B14F-4D97-AF65-F5344CB8AC3E}">
        <p14:creationId xmlns:p14="http://schemas.microsoft.com/office/powerpoint/2010/main" val="178972445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6859"/>
          </a:xfrm>
        </p:spPr>
        <p:txBody>
          <a:bodyPr/>
          <a:lstStyle/>
          <a:p>
            <a:r>
              <a:rPr lang="en-GB" sz="4000" dirty="0"/>
              <a:t>Multi-User (MU) Defined</a:t>
            </a:r>
          </a:p>
        </p:txBody>
      </p:sp>
      <p:sp>
        <p:nvSpPr>
          <p:cNvPr id="3" name="Content Placeholder 2"/>
          <p:cNvSpPr>
            <a:spLocks noGrp="1"/>
          </p:cNvSpPr>
          <p:nvPr>
            <p:ph idx="1"/>
          </p:nvPr>
        </p:nvSpPr>
        <p:spPr>
          <a:xfrm>
            <a:off x="827773" y="843615"/>
            <a:ext cx="8042276" cy="4679917"/>
          </a:xfrm>
        </p:spPr>
        <p:txBody>
          <a:bodyPr>
            <a:normAutofit fontScale="77500" lnSpcReduction="20000"/>
          </a:bodyPr>
          <a:lstStyle/>
          <a:p>
            <a:pPr algn="just">
              <a:lnSpc>
                <a:spcPct val="120000"/>
              </a:lnSpc>
              <a:spcBef>
                <a:spcPts val="600"/>
              </a:spcBef>
            </a:pPr>
            <a:r>
              <a:rPr lang="en-GB" dirty="0">
                <a:solidFill>
                  <a:schemeClr val="tx1"/>
                </a:solidFill>
              </a:rPr>
              <a:t>802.11ax applies MU to multiple technologies.</a:t>
            </a:r>
          </a:p>
          <a:p>
            <a:pPr algn="just">
              <a:lnSpc>
                <a:spcPct val="120000"/>
              </a:lnSpc>
              <a:spcBef>
                <a:spcPts val="600"/>
              </a:spcBef>
            </a:pPr>
            <a:r>
              <a:rPr lang="en-GB" dirty="0">
                <a:solidFill>
                  <a:schemeClr val="tx1"/>
                </a:solidFill>
              </a:rPr>
              <a:t>MU are simultaneous transmissions between an access point (AP) and multiple Wi-Fi clients that depends on the supported technology.</a:t>
            </a:r>
          </a:p>
          <a:p>
            <a:pPr algn="just">
              <a:lnSpc>
                <a:spcPct val="120000"/>
              </a:lnSpc>
              <a:spcBef>
                <a:spcPts val="600"/>
              </a:spcBef>
            </a:pPr>
            <a:r>
              <a:rPr lang="en-GB" dirty="0">
                <a:solidFill>
                  <a:schemeClr val="tx1"/>
                </a:solidFill>
              </a:rPr>
              <a:t>Use of multi-user orthogonal frequency division multiple access (MU-OFDMA) and multi-user multiple-input multiple-output (MU-MIMO) technologies are defined by 802.11ax.</a:t>
            </a:r>
          </a:p>
          <a:p>
            <a:pPr algn="just">
              <a:lnSpc>
                <a:spcPct val="120000"/>
              </a:lnSpc>
              <a:spcBef>
                <a:spcPts val="600"/>
              </a:spcBef>
            </a:pPr>
            <a:r>
              <a:rPr lang="en-GB" dirty="0">
                <a:solidFill>
                  <a:schemeClr val="tx1"/>
                </a:solidFill>
              </a:rPr>
              <a:t>802.11ax has the most important new capability named as orthogonal frequency division multiple access (OFDMA) that simultaneously serves the multiple users with varying bandwidth.</a:t>
            </a:r>
          </a:p>
          <a:p>
            <a:pPr algn="just">
              <a:lnSpc>
                <a:spcPct val="120000"/>
              </a:lnSpc>
              <a:spcBef>
                <a:spcPts val="600"/>
              </a:spcBef>
            </a:pPr>
            <a:r>
              <a:rPr lang="en-GB" dirty="0">
                <a:solidFill>
                  <a:schemeClr val="tx1"/>
                </a:solidFill>
              </a:rPr>
              <a:t>802.11ax radios also support OFDM for backward compatibility.</a:t>
            </a:r>
          </a:p>
          <a:p>
            <a:pPr algn="just">
              <a:lnSpc>
                <a:spcPct val="120000"/>
              </a:lnSpc>
              <a:spcBef>
                <a:spcPts val="600"/>
              </a:spcBef>
            </a:pPr>
            <a:r>
              <a:rPr lang="en-GB" dirty="0">
                <a:solidFill>
                  <a:schemeClr val="tx1"/>
                </a:solidFill>
              </a:rPr>
              <a:t>In OFDMA, a Wi-Fi channel is subdivided into smaller frequency allocations known as resource units (RUs) that will enable an access point (AP) so that communication can be synchronized with multiple individual clients assigned to specific </a:t>
            </a:r>
            <a:r>
              <a:rPr lang="en-GB" dirty="0" err="1">
                <a:solidFill>
                  <a:schemeClr val="tx1"/>
                </a:solidFill>
              </a:rPr>
              <a:t>RUs.</a:t>
            </a:r>
            <a:endParaRPr lang="en-GB" dirty="0">
              <a:solidFill>
                <a:schemeClr val="tx1"/>
              </a:solidFill>
            </a:endParaRPr>
          </a:p>
          <a:p>
            <a:endParaRPr lang="en-GB" dirty="0"/>
          </a:p>
        </p:txBody>
      </p:sp>
    </p:spTree>
    <p:extLst>
      <p:ext uri="{BB962C8B-B14F-4D97-AF65-F5344CB8AC3E}">
        <p14:creationId xmlns:p14="http://schemas.microsoft.com/office/powerpoint/2010/main" val="405746609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8633"/>
          </a:xfrm>
        </p:spPr>
        <p:txBody>
          <a:bodyPr/>
          <a:lstStyle/>
          <a:p>
            <a:r>
              <a:rPr lang="en" sz="4800" dirty="0"/>
              <a:t>Multi-User (MU) Defined</a:t>
            </a:r>
            <a:endParaRPr lang="en-GB" dirty="0"/>
          </a:p>
        </p:txBody>
      </p:sp>
      <p:sp>
        <p:nvSpPr>
          <p:cNvPr id="3" name="Content Placeholder 2"/>
          <p:cNvSpPr>
            <a:spLocks noGrp="1"/>
          </p:cNvSpPr>
          <p:nvPr>
            <p:ph idx="1"/>
          </p:nvPr>
        </p:nvSpPr>
        <p:spPr>
          <a:xfrm>
            <a:off x="929888" y="1089622"/>
            <a:ext cx="8042276" cy="4343400"/>
          </a:xfrm>
        </p:spPr>
        <p:txBody>
          <a:bodyPr>
            <a:normAutofit fontScale="77500" lnSpcReduction="20000"/>
          </a:bodyPr>
          <a:lstStyle/>
          <a:p>
            <a:pPr algn="just"/>
            <a:r>
              <a:rPr lang="en-GB" dirty="0">
                <a:solidFill>
                  <a:schemeClr val="tx1"/>
                </a:solidFill>
              </a:rPr>
              <a:t>Subcarriers</a:t>
            </a:r>
          </a:p>
          <a:p>
            <a:pPr lvl="1" algn="just">
              <a:buFont typeface="Wingdings" panose="05000000000000000000" pitchFamily="2" charset="2"/>
              <a:buChar char="§"/>
            </a:pPr>
            <a:r>
              <a:rPr lang="en-GB" dirty="0">
                <a:solidFill>
                  <a:schemeClr val="tx1"/>
                </a:solidFill>
              </a:rPr>
              <a:t>In OFDM, a channel is divided into subcarriers through an Inverse Fast Fourier Transform (IFFT).</a:t>
            </a:r>
          </a:p>
          <a:p>
            <a:pPr lvl="1" algn="just">
              <a:buFont typeface="Wingdings" panose="05000000000000000000" pitchFamily="2" charset="2"/>
              <a:buChar char="§"/>
            </a:pPr>
            <a:r>
              <a:rPr lang="en-GB" dirty="0">
                <a:solidFill>
                  <a:schemeClr val="tx1"/>
                </a:solidFill>
              </a:rPr>
              <a:t>There is an orthogonal spacing between the subcarriers so that they do not interfere with each other despite the lack of guard bands between them.</a:t>
            </a:r>
          </a:p>
          <a:p>
            <a:pPr algn="just"/>
            <a:r>
              <a:rPr lang="en-GB" dirty="0">
                <a:solidFill>
                  <a:schemeClr val="tx1"/>
                </a:solidFill>
              </a:rPr>
              <a:t>Due to this, signal nulls are created in the adjacent subcarrier frequencies due to which </a:t>
            </a:r>
            <a:r>
              <a:rPr lang="en-GB" dirty="0" err="1">
                <a:solidFill>
                  <a:schemeClr val="tx1"/>
                </a:solidFill>
              </a:rPr>
              <a:t>intercarrier</a:t>
            </a:r>
            <a:r>
              <a:rPr lang="en-GB" dirty="0">
                <a:solidFill>
                  <a:schemeClr val="tx1"/>
                </a:solidFill>
              </a:rPr>
              <a:t> interference (ICI) can be prevented.</a:t>
            </a:r>
          </a:p>
          <a:p>
            <a:pPr algn="just"/>
            <a:r>
              <a:rPr lang="en-GB" dirty="0">
                <a:solidFill>
                  <a:schemeClr val="tx1"/>
                </a:solidFill>
              </a:rPr>
              <a:t>64 312.5 kHz subcarriers are consisted in the 20 MHz 802.11n/ac OFDM channel.</a:t>
            </a:r>
          </a:p>
          <a:p>
            <a:pPr algn="just"/>
            <a:r>
              <a:rPr lang="en-GB" dirty="0">
                <a:solidFill>
                  <a:schemeClr val="tx1"/>
                </a:solidFill>
              </a:rPr>
              <a:t>A longer OFDM symbol time is introduced in 802.11ax of length 12.8 microseconds, which is four times the legacy symbol time of 3.2 microseconds.</a:t>
            </a:r>
          </a:p>
          <a:p>
            <a:endParaRPr lang="en-GB" dirty="0"/>
          </a:p>
        </p:txBody>
      </p:sp>
    </p:spTree>
    <p:extLst>
      <p:ext uri="{BB962C8B-B14F-4D97-AF65-F5344CB8AC3E}">
        <p14:creationId xmlns:p14="http://schemas.microsoft.com/office/powerpoint/2010/main" val="204930762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78974"/>
          </a:xfrm>
        </p:spPr>
        <p:txBody>
          <a:bodyPr/>
          <a:lstStyle/>
          <a:p>
            <a:r>
              <a:rPr lang="en-GB" dirty="0"/>
              <a:t>Multi-User (MU) Defined</a:t>
            </a:r>
          </a:p>
        </p:txBody>
      </p:sp>
      <p:sp>
        <p:nvSpPr>
          <p:cNvPr id="3" name="Content Placeholder 2"/>
          <p:cNvSpPr>
            <a:spLocks noGrp="1"/>
          </p:cNvSpPr>
          <p:nvPr>
            <p:ph idx="1"/>
          </p:nvPr>
        </p:nvSpPr>
        <p:spPr>
          <a:xfrm>
            <a:off x="660674" y="1043206"/>
            <a:ext cx="8042276" cy="4343400"/>
          </a:xfrm>
        </p:spPr>
        <p:txBody>
          <a:bodyPr/>
          <a:lstStyle/>
          <a:p>
            <a:pPr algn="just"/>
            <a:r>
              <a:rPr lang="en-GB" dirty="0">
                <a:solidFill>
                  <a:schemeClr val="tx1"/>
                </a:solidFill>
              </a:rPr>
              <a:t>There is a decrease in the size and spacing of the subcarriers from 312.5 kHz to 78.125 kHz due to the longer symbol time as shown in the figure.</a:t>
            </a:r>
          </a:p>
          <a:p>
            <a:endParaRPr lang="en-GB" dirty="0"/>
          </a:p>
        </p:txBody>
      </p:sp>
      <p:pic>
        <p:nvPicPr>
          <p:cNvPr id="4" name="Google Shape;567;p54"/>
          <p:cNvPicPr preferRelativeResize="0"/>
          <p:nvPr/>
        </p:nvPicPr>
        <p:blipFill>
          <a:blip r:embed="rId2">
            <a:alphaModFix/>
          </a:blip>
          <a:stretch>
            <a:fillRect/>
          </a:stretch>
        </p:blipFill>
        <p:spPr>
          <a:xfrm>
            <a:off x="1639384" y="2364808"/>
            <a:ext cx="5364827" cy="2662071"/>
          </a:xfrm>
          <a:prstGeom prst="rect">
            <a:avLst/>
          </a:prstGeom>
          <a:noFill/>
          <a:ln>
            <a:noFill/>
          </a:ln>
        </p:spPr>
      </p:pic>
    </p:spTree>
    <p:extLst>
      <p:ext uri="{BB962C8B-B14F-4D97-AF65-F5344CB8AC3E}">
        <p14:creationId xmlns:p14="http://schemas.microsoft.com/office/powerpoint/2010/main" val="212135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9043"/>
          </a:xfrm>
        </p:spPr>
        <p:txBody>
          <a:bodyPr/>
          <a:lstStyle/>
          <a:p>
            <a:r>
              <a:rPr lang="en-GB" sz="3600" dirty="0"/>
              <a:t>Multi-User (MU) Defined</a:t>
            </a:r>
          </a:p>
        </p:txBody>
      </p:sp>
      <p:sp>
        <p:nvSpPr>
          <p:cNvPr id="3" name="Content Placeholder 2"/>
          <p:cNvSpPr>
            <a:spLocks noGrp="1"/>
          </p:cNvSpPr>
          <p:nvPr>
            <p:ph idx="1"/>
          </p:nvPr>
        </p:nvSpPr>
        <p:spPr>
          <a:xfrm>
            <a:off x="669957" y="626618"/>
            <a:ext cx="8042276" cy="4831931"/>
          </a:xfrm>
        </p:spPr>
        <p:txBody>
          <a:bodyPr>
            <a:normAutofit fontScale="77500" lnSpcReduction="20000"/>
          </a:bodyPr>
          <a:lstStyle/>
          <a:p>
            <a:pPr algn="just">
              <a:lnSpc>
                <a:spcPct val="120000"/>
              </a:lnSpc>
              <a:spcBef>
                <a:spcPts val="600"/>
              </a:spcBef>
            </a:pPr>
            <a:r>
              <a:rPr lang="en-GB" dirty="0">
                <a:solidFill>
                  <a:schemeClr val="tx1"/>
                </a:solidFill>
              </a:rPr>
              <a:t>The better equalization and enhanced channel robustness is allowed due to the narrower subcarrier spacing.</a:t>
            </a:r>
          </a:p>
          <a:p>
            <a:pPr algn="just">
              <a:lnSpc>
                <a:spcPct val="120000"/>
              </a:lnSpc>
              <a:spcBef>
                <a:spcPts val="600"/>
              </a:spcBef>
            </a:pPr>
            <a:r>
              <a:rPr lang="en-GB" dirty="0">
                <a:solidFill>
                  <a:schemeClr val="tx1"/>
                </a:solidFill>
              </a:rPr>
              <a:t>A total of 256 subcarriers are consisted in an OFDMA 20 MHz channel because of the 78.125 kHz spacing</a:t>
            </a:r>
            <a:r>
              <a:rPr lang="en-GB" dirty="0" smtClean="0">
                <a:solidFill>
                  <a:schemeClr val="tx1"/>
                </a:solidFill>
              </a:rPr>
              <a:t>.</a:t>
            </a:r>
          </a:p>
          <a:p>
            <a:pPr algn="just">
              <a:lnSpc>
                <a:spcPct val="120000"/>
              </a:lnSpc>
              <a:spcBef>
                <a:spcPts val="600"/>
              </a:spcBef>
            </a:pPr>
            <a:r>
              <a:rPr lang="en-GB" dirty="0">
                <a:solidFill>
                  <a:schemeClr val="tx1"/>
                </a:solidFill>
              </a:rPr>
              <a:t>Subcarriers are of three types for 802.11ax:</a:t>
            </a:r>
          </a:p>
          <a:p>
            <a:pPr lvl="1" algn="just">
              <a:lnSpc>
                <a:spcPct val="120000"/>
              </a:lnSpc>
              <a:buFont typeface="Wingdings" panose="05000000000000000000" pitchFamily="2" charset="2"/>
              <a:buChar char="§"/>
            </a:pPr>
            <a:r>
              <a:rPr lang="en-GB" dirty="0">
                <a:solidFill>
                  <a:schemeClr val="tx1"/>
                </a:solidFill>
              </a:rPr>
              <a:t>Data subcarriers</a:t>
            </a:r>
          </a:p>
          <a:p>
            <a:pPr lvl="1" algn="just">
              <a:lnSpc>
                <a:spcPct val="120000"/>
              </a:lnSpc>
              <a:buFont typeface="Wingdings" panose="05000000000000000000" pitchFamily="2" charset="2"/>
              <a:buChar char="§"/>
            </a:pPr>
            <a:r>
              <a:rPr lang="en-GB" dirty="0">
                <a:solidFill>
                  <a:schemeClr val="tx1"/>
                </a:solidFill>
              </a:rPr>
              <a:t>Pilot subcarriers</a:t>
            </a:r>
          </a:p>
          <a:p>
            <a:pPr lvl="1" algn="just">
              <a:lnSpc>
                <a:spcPct val="120000"/>
              </a:lnSpc>
              <a:buFont typeface="Wingdings" panose="05000000000000000000" pitchFamily="2" charset="2"/>
              <a:buChar char="§"/>
            </a:pPr>
            <a:r>
              <a:rPr lang="en-GB" dirty="0" smtClean="0">
                <a:solidFill>
                  <a:schemeClr val="tx1"/>
                </a:solidFill>
              </a:rPr>
              <a:t>Unused subcarriers</a:t>
            </a:r>
          </a:p>
          <a:p>
            <a:pPr algn="just">
              <a:lnSpc>
                <a:spcPct val="120000"/>
              </a:lnSpc>
              <a:spcBef>
                <a:spcPts val="600"/>
              </a:spcBef>
            </a:pPr>
            <a:r>
              <a:rPr lang="en-GB" dirty="0">
                <a:solidFill>
                  <a:schemeClr val="tx1"/>
                </a:solidFill>
              </a:rPr>
              <a:t>Resource Units (RUs)</a:t>
            </a:r>
          </a:p>
          <a:p>
            <a:pPr lvl="1" algn="just">
              <a:buFont typeface="Wingdings" panose="05000000000000000000" pitchFamily="2" charset="2"/>
              <a:buChar char="§"/>
            </a:pPr>
            <a:r>
              <a:rPr lang="en-GB" dirty="0">
                <a:solidFill>
                  <a:schemeClr val="tx1"/>
                </a:solidFill>
              </a:rPr>
              <a:t>When an AP of 802.11n/ac transmits on an OFDM channel to 802.11n/ac clients, each independent downlink transmission uses the entire frequency space of the channel.</a:t>
            </a:r>
          </a:p>
          <a:p>
            <a:pPr lvl="1" algn="just">
              <a:buFont typeface="Wingdings" panose="05000000000000000000" pitchFamily="2" charset="2"/>
              <a:buChar char="§"/>
            </a:pPr>
            <a:r>
              <a:rPr lang="en-GB" dirty="0">
                <a:solidFill>
                  <a:schemeClr val="tx1"/>
                </a:solidFill>
              </a:rPr>
              <a:t>Each independent transmission uses all subcarriers when using a 20 MHz OFDM channel.</a:t>
            </a:r>
          </a:p>
          <a:p>
            <a:pPr lvl="1" algn="just">
              <a:buFont typeface="Wingdings" panose="05000000000000000000" pitchFamily="2" charset="2"/>
              <a:buChar char="§"/>
            </a:pPr>
            <a:r>
              <a:rPr lang="en-GB" dirty="0">
                <a:solidFill>
                  <a:schemeClr val="tx1"/>
                </a:solidFill>
              </a:rPr>
              <a:t>The entire 20 MHz OFDM channel is needed for the client transmission to the AP.</a:t>
            </a:r>
          </a:p>
          <a:p>
            <a:pPr lvl="1" algn="just">
              <a:buFont typeface="Wingdings" panose="05000000000000000000" pitchFamily="2" charset="2"/>
              <a:buChar char="§"/>
            </a:pPr>
            <a:endParaRPr lang="en-GB" dirty="0"/>
          </a:p>
        </p:txBody>
      </p:sp>
    </p:spTree>
    <p:extLst>
      <p:ext uri="{BB962C8B-B14F-4D97-AF65-F5344CB8AC3E}">
        <p14:creationId xmlns:p14="http://schemas.microsoft.com/office/powerpoint/2010/main" val="263700651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89"/>
        <p:cNvGrpSpPr/>
        <p:nvPr/>
      </p:nvGrpSpPr>
      <p:grpSpPr>
        <a:xfrm>
          <a:off x="0" y="0"/>
          <a:ext cx="0" cy="0"/>
          <a:chOff x="0" y="0"/>
          <a:chExt cx="0" cy="0"/>
        </a:xfrm>
      </p:grpSpPr>
      <p:sp>
        <p:nvSpPr>
          <p:cNvPr id="590" name="Google Shape;590;p57"/>
          <p:cNvSpPr txBox="1">
            <a:spLocks noGrp="1"/>
          </p:cNvSpPr>
          <p:nvPr>
            <p:ph type="title"/>
          </p:nvPr>
        </p:nvSpPr>
        <p:spPr>
          <a:xfrm>
            <a:off x="265500" y="268650"/>
            <a:ext cx="4249500" cy="1263086"/>
          </a:xfrm>
          <a:prstGeom prst="rect">
            <a:avLst/>
          </a:prstGeom>
        </p:spPr>
        <p:txBody>
          <a:bodyPr spcFirstLastPara="1" vert="horz" wrap="square" lIns="91425" tIns="91425" rIns="91425" bIns="91425" rtlCol="0" anchor="b" anchorCtr="0">
            <a:noAutofit/>
          </a:bodyPr>
          <a:lstStyle/>
          <a:p>
            <a:pPr algn="l"/>
            <a:r>
              <a:rPr lang="en" sz="2600" dirty="0"/>
              <a:t>Multi-User (MU) Defined</a:t>
            </a:r>
            <a:endParaRPr sz="2600" dirty="0"/>
          </a:p>
        </p:txBody>
      </p:sp>
      <p:cxnSp>
        <p:nvCxnSpPr>
          <p:cNvPr id="591" name="Google Shape;591;p57"/>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592" name="Google Shape;592;p57"/>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593" name="Google Shape;593;p57"/>
          <p:cNvSpPr txBox="1">
            <a:spLocks noGrp="1"/>
          </p:cNvSpPr>
          <p:nvPr>
            <p:ph type="subTitle" idx="1"/>
          </p:nvPr>
        </p:nvSpPr>
        <p:spPr>
          <a:xfrm>
            <a:off x="265500" y="1687211"/>
            <a:ext cx="4249500" cy="1345500"/>
          </a:xfrm>
          <a:prstGeom prst="rect">
            <a:avLst/>
          </a:prstGeom>
          <a:ln>
            <a:noFill/>
          </a:ln>
        </p:spPr>
        <p:txBody>
          <a:bodyPr spcFirstLastPara="1" vert="horz" wrap="square" lIns="91425" tIns="91425" rIns="91425" bIns="91425" rtlCol="0" anchor="t" anchorCtr="0">
            <a:noAutofit/>
          </a:bodyPr>
          <a:lstStyle/>
          <a:p>
            <a:pPr marL="914400" algn="l">
              <a:lnSpc>
                <a:spcPct val="150000"/>
              </a:lnSpc>
              <a:buSzPts val="1900"/>
              <a:buChar char="❏"/>
            </a:pPr>
            <a:r>
              <a:rPr lang="en" sz="1900" dirty="0"/>
              <a:t>A total of 256 subcarriers are consisted in an OFDMA channel as shown in the figure.</a:t>
            </a:r>
            <a:endParaRPr sz="1900" dirty="0"/>
          </a:p>
          <a:p>
            <a:pPr marL="914400" algn="l">
              <a:lnSpc>
                <a:spcPct val="150000"/>
              </a:lnSpc>
              <a:buClr>
                <a:srgbClr val="FFFFFF"/>
              </a:buClr>
              <a:buSzPts val="1900"/>
              <a:buChar char="❏"/>
            </a:pPr>
            <a:r>
              <a:rPr lang="en" sz="1900" dirty="0"/>
              <a:t>There is a grouping of these subcarriers into smaller subchannels know as resource units (RUs).</a:t>
            </a:r>
            <a:endParaRPr sz="1900" dirty="0"/>
          </a:p>
        </p:txBody>
      </p:sp>
      <p:pic>
        <p:nvPicPr>
          <p:cNvPr id="594" name="Google Shape;594;p57"/>
          <p:cNvPicPr preferRelativeResize="0"/>
          <p:nvPr/>
        </p:nvPicPr>
        <p:blipFill>
          <a:blip r:embed="rId3">
            <a:alphaModFix/>
          </a:blip>
          <a:stretch>
            <a:fillRect/>
          </a:stretch>
        </p:blipFill>
        <p:spPr>
          <a:xfrm>
            <a:off x="4633000" y="2254651"/>
            <a:ext cx="4450976" cy="2536475"/>
          </a:xfrm>
          <a:prstGeom prst="rect">
            <a:avLst/>
          </a:prstGeom>
          <a:noFill/>
          <a:ln>
            <a:noFill/>
          </a:ln>
        </p:spPr>
      </p:pic>
    </p:spTree>
    <p:extLst>
      <p:ext uri="{BB962C8B-B14F-4D97-AF65-F5344CB8AC3E}">
        <p14:creationId xmlns:p14="http://schemas.microsoft.com/office/powerpoint/2010/main" val="258944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07"/>
        <p:cNvGrpSpPr/>
        <p:nvPr/>
      </p:nvGrpSpPr>
      <p:grpSpPr>
        <a:xfrm>
          <a:off x="0" y="0"/>
          <a:ext cx="0" cy="0"/>
          <a:chOff x="0" y="0"/>
          <a:chExt cx="0" cy="0"/>
        </a:xfrm>
      </p:grpSpPr>
      <p:sp>
        <p:nvSpPr>
          <p:cNvPr id="608" name="Google Shape;608;p59"/>
          <p:cNvSpPr txBox="1">
            <a:spLocks noGrp="1"/>
          </p:cNvSpPr>
          <p:nvPr>
            <p:ph type="title"/>
          </p:nvPr>
        </p:nvSpPr>
        <p:spPr>
          <a:xfrm>
            <a:off x="261650" y="1231200"/>
            <a:ext cx="8625900" cy="826500"/>
          </a:xfrm>
          <a:prstGeom prst="rect">
            <a:avLst/>
          </a:prstGeom>
        </p:spPr>
        <p:txBody>
          <a:bodyPr spcFirstLastPara="1" vert="horz" wrap="square" lIns="91425" tIns="91425" rIns="91425" bIns="91425" rtlCol="0" anchor="ctr" anchorCtr="0">
            <a:noAutofit/>
          </a:bodyPr>
          <a:lstStyle/>
          <a:p>
            <a:pPr algn="l"/>
            <a:r>
              <a:rPr lang="en" sz="3000" dirty="0">
                <a:solidFill>
                  <a:schemeClr val="tx1"/>
                </a:solidFill>
              </a:rPr>
              <a:t>Multi-User (MU) Defined</a:t>
            </a:r>
            <a:endParaRPr sz="3000" dirty="0">
              <a:solidFill>
                <a:schemeClr val="tx1"/>
              </a:solidFill>
            </a:endParaRPr>
          </a:p>
        </p:txBody>
      </p:sp>
      <p:cxnSp>
        <p:nvCxnSpPr>
          <p:cNvPr id="609" name="Google Shape;609;p59"/>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610" name="Google Shape;610;p59"/>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611" name="Google Shape;611;p59"/>
          <p:cNvSpPr txBox="1">
            <a:spLocks noGrp="1"/>
          </p:cNvSpPr>
          <p:nvPr>
            <p:ph type="title"/>
          </p:nvPr>
        </p:nvSpPr>
        <p:spPr>
          <a:xfrm>
            <a:off x="276475" y="1832275"/>
            <a:ext cx="8625900" cy="826500"/>
          </a:xfrm>
          <a:prstGeom prst="rect">
            <a:avLst/>
          </a:prstGeom>
        </p:spPr>
        <p:txBody>
          <a:bodyPr spcFirstLastPara="1" vert="horz" wrap="square" lIns="91425" tIns="91425" rIns="91425" bIns="91425" rtlCol="0" anchor="ctr" anchorCtr="0">
            <a:noAutofit/>
          </a:bodyPr>
          <a:lstStyle/>
          <a:p>
            <a:pPr marL="457200" indent="-349250" algn="l">
              <a:buSzPts val="1900"/>
              <a:buFont typeface="Raleway"/>
              <a:buChar char="❏"/>
            </a:pPr>
            <a:r>
              <a:rPr lang="en" sz="1900" dirty="0">
                <a:solidFill>
                  <a:schemeClr val="tx1"/>
                </a:solidFill>
                <a:latin typeface="Raleway"/>
                <a:ea typeface="Raleway"/>
                <a:cs typeface="Raleway"/>
                <a:sym typeface="Raleway"/>
              </a:rPr>
              <a:t>Resource Units and Wide Channels</a:t>
            </a:r>
            <a:endParaRPr sz="1900" dirty="0">
              <a:solidFill>
                <a:schemeClr val="tx1"/>
              </a:solidFill>
              <a:latin typeface="Raleway"/>
              <a:ea typeface="Raleway"/>
              <a:cs typeface="Raleway"/>
              <a:sym typeface="Raleway"/>
            </a:endParaRPr>
          </a:p>
        </p:txBody>
      </p:sp>
      <p:pic>
        <p:nvPicPr>
          <p:cNvPr id="612" name="Google Shape;612;p59"/>
          <p:cNvPicPr preferRelativeResize="0"/>
          <p:nvPr/>
        </p:nvPicPr>
        <p:blipFill>
          <a:blip r:embed="rId3">
            <a:alphaModFix/>
          </a:blip>
          <a:stretch>
            <a:fillRect/>
          </a:stretch>
        </p:blipFill>
        <p:spPr>
          <a:xfrm>
            <a:off x="429326" y="2466401"/>
            <a:ext cx="8360051" cy="3172225"/>
          </a:xfrm>
          <a:prstGeom prst="rect">
            <a:avLst/>
          </a:prstGeom>
          <a:noFill/>
          <a:ln>
            <a:noFill/>
          </a:ln>
        </p:spPr>
      </p:pic>
    </p:spTree>
    <p:extLst>
      <p:ext uri="{BB962C8B-B14F-4D97-AF65-F5344CB8AC3E}">
        <p14:creationId xmlns:p14="http://schemas.microsoft.com/office/powerpoint/2010/main" val="3922775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5182"/>
          </a:xfrm>
        </p:spPr>
        <p:txBody>
          <a:bodyPr/>
          <a:lstStyle/>
          <a:p>
            <a:r>
              <a:rPr lang="en-GB" dirty="0"/>
              <a:t>MU-MIMO</a:t>
            </a:r>
          </a:p>
        </p:txBody>
      </p:sp>
      <p:sp>
        <p:nvSpPr>
          <p:cNvPr id="3" name="Content Placeholder 2"/>
          <p:cNvSpPr>
            <a:spLocks noGrp="1"/>
          </p:cNvSpPr>
          <p:nvPr>
            <p:ph idx="1"/>
          </p:nvPr>
        </p:nvSpPr>
        <p:spPr>
          <a:xfrm>
            <a:off x="629019" y="972880"/>
            <a:ext cx="4145000" cy="4343400"/>
          </a:xfrm>
        </p:spPr>
        <p:txBody>
          <a:bodyPr/>
          <a:lstStyle/>
          <a:p>
            <a:pPr algn="just"/>
            <a:r>
              <a:rPr lang="en-GB" dirty="0">
                <a:solidFill>
                  <a:schemeClr val="tx1"/>
                </a:solidFill>
              </a:rPr>
              <a:t>The multiple frames are to be transmitted to different receivers at the same time and on the same channel by multi-user, multiple-input multiple-output (MU-MIMO) technology using multiple spatial streams to provide greater efficiency as shown in the figure.</a:t>
            </a:r>
          </a:p>
          <a:p>
            <a:endParaRPr lang="en-GB" dirty="0"/>
          </a:p>
        </p:txBody>
      </p:sp>
      <p:pic>
        <p:nvPicPr>
          <p:cNvPr id="4" name="Google Shape;694;p63"/>
          <p:cNvPicPr preferRelativeResize="0"/>
          <p:nvPr/>
        </p:nvPicPr>
        <p:blipFill>
          <a:blip r:embed="rId2">
            <a:alphaModFix/>
          </a:blip>
          <a:stretch>
            <a:fillRect/>
          </a:stretch>
        </p:blipFill>
        <p:spPr>
          <a:xfrm>
            <a:off x="4704907" y="1856474"/>
            <a:ext cx="4324199" cy="2469885"/>
          </a:xfrm>
          <a:prstGeom prst="rect">
            <a:avLst/>
          </a:prstGeom>
          <a:noFill/>
          <a:ln>
            <a:noFill/>
          </a:ln>
        </p:spPr>
      </p:pic>
    </p:spTree>
    <p:extLst>
      <p:ext uri="{BB962C8B-B14F-4D97-AF65-F5344CB8AC3E}">
        <p14:creationId xmlns:p14="http://schemas.microsoft.com/office/powerpoint/2010/main" val="4787300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509112"/>
          </a:xfrm>
        </p:spPr>
        <p:txBody>
          <a:bodyPr/>
          <a:lstStyle/>
          <a:p>
            <a:r>
              <a:rPr lang="en-GB" sz="3600" dirty="0"/>
              <a:t>MU-MIMO</a:t>
            </a:r>
          </a:p>
        </p:txBody>
      </p:sp>
      <p:sp>
        <p:nvSpPr>
          <p:cNvPr id="3" name="Content Placeholder 2"/>
          <p:cNvSpPr>
            <a:spLocks noGrp="1"/>
          </p:cNvSpPr>
          <p:nvPr>
            <p:ph idx="1"/>
          </p:nvPr>
        </p:nvSpPr>
        <p:spPr>
          <a:xfrm>
            <a:off x="629018" y="680484"/>
            <a:ext cx="8429921" cy="4726172"/>
          </a:xfrm>
        </p:spPr>
        <p:txBody>
          <a:bodyPr>
            <a:normAutofit fontScale="70000" lnSpcReduction="20000"/>
          </a:bodyPr>
          <a:lstStyle/>
          <a:p>
            <a:pPr algn="just">
              <a:lnSpc>
                <a:spcPct val="120000"/>
              </a:lnSpc>
              <a:spcBef>
                <a:spcPts val="600"/>
              </a:spcBef>
            </a:pPr>
            <a:r>
              <a:rPr lang="en-GB" dirty="0" smtClean="0">
                <a:solidFill>
                  <a:schemeClr val="tx1"/>
                </a:solidFill>
              </a:rPr>
              <a:t>MU-MIMO simultaneously transmits unique modulated data streams to multiple clients and hence providing spatial multiplexing.</a:t>
            </a:r>
          </a:p>
          <a:p>
            <a:pPr algn="just">
              <a:lnSpc>
                <a:spcPct val="120000"/>
              </a:lnSpc>
              <a:spcBef>
                <a:spcPts val="600"/>
              </a:spcBef>
            </a:pPr>
            <a:r>
              <a:rPr lang="en-GB" dirty="0" smtClean="0">
                <a:solidFill>
                  <a:schemeClr val="tx1"/>
                </a:solidFill>
              </a:rPr>
              <a:t>Only downlink (DL) MU-MIMO is defined in 802.11ac but is not widely implemented for the following reasons:</a:t>
            </a:r>
          </a:p>
          <a:p>
            <a:pPr algn="just">
              <a:lnSpc>
                <a:spcPct val="120000"/>
              </a:lnSpc>
              <a:spcBef>
                <a:spcPts val="600"/>
              </a:spcBef>
            </a:pPr>
            <a:r>
              <a:rPr lang="en-GB" dirty="0" smtClean="0">
                <a:solidFill>
                  <a:schemeClr val="tx1"/>
                </a:solidFill>
              </a:rPr>
              <a:t>Very few MU-MIMO-capable 802.11ac clients</a:t>
            </a:r>
          </a:p>
          <a:p>
            <a:pPr algn="just">
              <a:lnSpc>
                <a:spcPct val="120000"/>
              </a:lnSpc>
              <a:spcBef>
                <a:spcPts val="600"/>
              </a:spcBef>
            </a:pPr>
            <a:r>
              <a:rPr lang="en-GB" dirty="0" smtClean="0">
                <a:solidFill>
                  <a:schemeClr val="tx1"/>
                </a:solidFill>
              </a:rPr>
              <a:t>Sizable physical distance required</a:t>
            </a:r>
          </a:p>
          <a:p>
            <a:pPr algn="just">
              <a:lnSpc>
                <a:spcPct val="120000"/>
              </a:lnSpc>
              <a:spcBef>
                <a:spcPts val="600"/>
              </a:spcBef>
            </a:pPr>
            <a:r>
              <a:rPr lang="en-GB" dirty="0" smtClean="0">
                <a:solidFill>
                  <a:schemeClr val="tx1"/>
                </a:solidFill>
              </a:rPr>
              <a:t>Transmit beamforming (</a:t>
            </a:r>
            <a:r>
              <a:rPr lang="en-GB" dirty="0" err="1" smtClean="0">
                <a:solidFill>
                  <a:schemeClr val="tx1"/>
                </a:solidFill>
              </a:rPr>
              <a:t>Tx</a:t>
            </a:r>
            <a:r>
              <a:rPr lang="en-GB" dirty="0" smtClean="0">
                <a:solidFill>
                  <a:schemeClr val="tx1"/>
                </a:solidFill>
              </a:rPr>
              <a:t> BF) required</a:t>
            </a:r>
          </a:p>
          <a:p>
            <a:pPr algn="just">
              <a:lnSpc>
                <a:spcPct val="120000"/>
              </a:lnSpc>
              <a:spcBef>
                <a:spcPts val="600"/>
              </a:spcBef>
            </a:pPr>
            <a:r>
              <a:rPr lang="en-GB" dirty="0">
                <a:solidFill>
                  <a:schemeClr val="tx1"/>
                </a:solidFill>
              </a:rPr>
              <a:t>Some significant MU-MIMO enhancements have proposed in the 802.11ax to address these issues such as grouping sounding frames, data frames, and other frames among multiple users so that overhead can be reduced and uplink response can be increased.</a:t>
            </a:r>
          </a:p>
          <a:p>
            <a:pPr algn="just">
              <a:lnSpc>
                <a:spcPct val="120000"/>
              </a:lnSpc>
              <a:spcBef>
                <a:spcPts val="600"/>
              </a:spcBef>
            </a:pPr>
            <a:r>
              <a:rPr lang="en-GB" dirty="0">
                <a:solidFill>
                  <a:schemeClr val="tx1"/>
                </a:solidFill>
              </a:rPr>
              <a:t>802.11ax clients can be signalled by using the trigger frames so that they participate in uplink MU-MIMO communications.</a:t>
            </a:r>
          </a:p>
          <a:p>
            <a:pPr algn="just">
              <a:lnSpc>
                <a:spcPct val="120000"/>
              </a:lnSpc>
              <a:spcBef>
                <a:spcPts val="600"/>
              </a:spcBef>
            </a:pPr>
            <a:r>
              <a:rPr lang="en-GB" dirty="0">
                <a:solidFill>
                  <a:schemeClr val="tx1"/>
                </a:solidFill>
              </a:rPr>
              <a:t>A key difference between 802.11ac MU-MIMO and 802.11ax MU-MIMO is the number of MU-MIMO clients communicate with an AP at the same time.</a:t>
            </a:r>
          </a:p>
          <a:p>
            <a:pPr algn="just"/>
            <a:endParaRPr lang="en-GB" dirty="0" smtClean="0">
              <a:solidFill>
                <a:schemeClr val="tx1"/>
              </a:solidFill>
            </a:endParaRPr>
          </a:p>
          <a:p>
            <a:pPr algn="just"/>
            <a:endParaRPr lang="en-GB" dirty="0"/>
          </a:p>
        </p:txBody>
      </p:sp>
    </p:spTree>
    <p:extLst>
      <p:ext uri="{BB962C8B-B14F-4D97-AF65-F5344CB8AC3E}">
        <p14:creationId xmlns:p14="http://schemas.microsoft.com/office/powerpoint/2010/main" val="279331945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725"/>
        <p:cNvGrpSpPr/>
        <p:nvPr/>
      </p:nvGrpSpPr>
      <p:grpSpPr>
        <a:xfrm>
          <a:off x="0" y="0"/>
          <a:ext cx="0" cy="0"/>
          <a:chOff x="0" y="0"/>
          <a:chExt cx="0" cy="0"/>
        </a:xfrm>
      </p:grpSpPr>
      <p:sp>
        <p:nvSpPr>
          <p:cNvPr id="726" name="Google Shape;726;p67"/>
          <p:cNvSpPr txBox="1">
            <a:spLocks noGrp="1"/>
          </p:cNvSpPr>
          <p:nvPr>
            <p:ph type="title"/>
          </p:nvPr>
        </p:nvSpPr>
        <p:spPr>
          <a:xfrm>
            <a:off x="261650" y="1231200"/>
            <a:ext cx="8625900" cy="826500"/>
          </a:xfrm>
          <a:prstGeom prst="rect">
            <a:avLst/>
          </a:prstGeom>
        </p:spPr>
        <p:txBody>
          <a:bodyPr spcFirstLastPara="1" vert="horz" wrap="square" lIns="91425" tIns="91425" rIns="91425" bIns="91425" rtlCol="0" anchor="ctr" anchorCtr="0">
            <a:noAutofit/>
          </a:bodyPr>
          <a:lstStyle/>
          <a:p>
            <a:pPr algn="l"/>
            <a:r>
              <a:rPr lang="en" sz="3000" dirty="0">
                <a:solidFill>
                  <a:schemeClr val="tx1"/>
                </a:solidFill>
              </a:rPr>
              <a:t>MU-MIMO</a:t>
            </a:r>
            <a:endParaRPr sz="3000" dirty="0">
              <a:solidFill>
                <a:schemeClr val="tx1"/>
              </a:solidFill>
            </a:endParaRPr>
          </a:p>
        </p:txBody>
      </p:sp>
      <p:cxnSp>
        <p:nvCxnSpPr>
          <p:cNvPr id="727" name="Google Shape;727;p67"/>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728" name="Google Shape;728;p67"/>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729" name="Google Shape;729;p67"/>
          <p:cNvSpPr txBox="1">
            <a:spLocks noGrp="1"/>
          </p:cNvSpPr>
          <p:nvPr>
            <p:ph type="title"/>
          </p:nvPr>
        </p:nvSpPr>
        <p:spPr>
          <a:xfrm>
            <a:off x="276475" y="1832275"/>
            <a:ext cx="8625900" cy="826500"/>
          </a:xfrm>
          <a:prstGeom prst="rect">
            <a:avLst/>
          </a:prstGeom>
        </p:spPr>
        <p:txBody>
          <a:bodyPr spcFirstLastPara="1" vert="horz" wrap="square" lIns="91425" tIns="91425" rIns="91425" bIns="91425" rtlCol="0" anchor="ctr" anchorCtr="0">
            <a:noAutofit/>
          </a:bodyPr>
          <a:lstStyle/>
          <a:p>
            <a:pPr marL="457200" indent="-349250" algn="l">
              <a:buSzPts val="1900"/>
              <a:buFont typeface="Raleway"/>
              <a:buChar char="❏"/>
            </a:pPr>
            <a:r>
              <a:rPr lang="en" sz="1900" dirty="0">
                <a:solidFill>
                  <a:schemeClr val="tx1"/>
                </a:solidFill>
                <a:latin typeface="Raleway"/>
                <a:ea typeface="Raleway"/>
                <a:cs typeface="Raleway"/>
                <a:sym typeface="Raleway"/>
              </a:rPr>
              <a:t>Comparison between MU-OFDMA and MU-MIMO.</a:t>
            </a:r>
            <a:endParaRPr sz="1900" dirty="0">
              <a:solidFill>
                <a:schemeClr val="tx1"/>
              </a:solidFill>
              <a:latin typeface="Raleway"/>
              <a:ea typeface="Raleway"/>
              <a:cs typeface="Raleway"/>
              <a:sym typeface="Raleway"/>
            </a:endParaRPr>
          </a:p>
        </p:txBody>
      </p:sp>
      <p:pic>
        <p:nvPicPr>
          <p:cNvPr id="730" name="Google Shape;730;p67"/>
          <p:cNvPicPr preferRelativeResize="0"/>
          <p:nvPr/>
        </p:nvPicPr>
        <p:blipFill>
          <a:blip r:embed="rId3">
            <a:alphaModFix/>
          </a:blip>
          <a:stretch>
            <a:fillRect/>
          </a:stretch>
        </p:blipFill>
        <p:spPr>
          <a:xfrm>
            <a:off x="429325" y="2516550"/>
            <a:ext cx="8335650" cy="2606500"/>
          </a:xfrm>
          <a:prstGeom prst="rect">
            <a:avLst/>
          </a:prstGeom>
          <a:noFill/>
          <a:ln>
            <a:noFill/>
          </a:ln>
        </p:spPr>
      </p:pic>
    </p:spTree>
    <p:extLst>
      <p:ext uri="{BB962C8B-B14F-4D97-AF65-F5344CB8AC3E}">
        <p14:creationId xmlns:p14="http://schemas.microsoft.com/office/powerpoint/2010/main" val="168680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6987" y="119459"/>
            <a:ext cx="8042276" cy="737712"/>
          </a:xfrm>
        </p:spPr>
        <p:txBody>
          <a:bodyPr/>
          <a:lstStyle/>
          <a:p>
            <a:r>
              <a:rPr lang="en-GB" dirty="0"/>
              <a:t>Spatial Reuse (BSS </a:t>
            </a:r>
            <a:r>
              <a:rPr lang="en-GB" dirty="0" err="1"/>
              <a:t>Coloring</a:t>
            </a:r>
            <a:r>
              <a:rPr lang="en-GB" dirty="0"/>
              <a:t>)</a:t>
            </a:r>
          </a:p>
        </p:txBody>
      </p:sp>
      <p:sp>
        <p:nvSpPr>
          <p:cNvPr id="3" name="Content Placeholder 2"/>
          <p:cNvSpPr>
            <a:spLocks noGrp="1"/>
          </p:cNvSpPr>
          <p:nvPr>
            <p:ph idx="1"/>
          </p:nvPr>
        </p:nvSpPr>
        <p:spPr>
          <a:xfrm>
            <a:off x="623703" y="1036675"/>
            <a:ext cx="8042276" cy="4343400"/>
          </a:xfrm>
        </p:spPr>
        <p:txBody>
          <a:bodyPr>
            <a:normAutofit fontScale="92500" lnSpcReduction="20000"/>
          </a:bodyPr>
          <a:lstStyle/>
          <a:p>
            <a:pPr algn="just"/>
            <a:r>
              <a:rPr lang="en-GB" dirty="0">
                <a:solidFill>
                  <a:schemeClr val="tx1"/>
                </a:solidFill>
              </a:rPr>
              <a:t>Radio frequency (RF) communication is used by Wi-Fi which is a half duplex medium.</a:t>
            </a:r>
          </a:p>
          <a:p>
            <a:pPr algn="just"/>
            <a:r>
              <a:rPr lang="en-GB" dirty="0">
                <a:solidFill>
                  <a:schemeClr val="tx1"/>
                </a:solidFill>
              </a:rPr>
              <a:t>Wi-Fi networks use Carrier sense with multiple access collision avoidance (CSMA/CA) method to ensure that only one radio can transmit on the same channel at any given time.</a:t>
            </a:r>
          </a:p>
          <a:p>
            <a:pPr algn="just"/>
            <a:r>
              <a:rPr lang="en-GB" dirty="0">
                <a:solidFill>
                  <a:schemeClr val="tx1"/>
                </a:solidFill>
              </a:rPr>
              <a:t>An 802.11 radio will defer transmissions if it hears the physical (PHY) preamble transmissions of any other 802.11 radio at a signal detect (SD) threshold of four decibels (dB) or greater.</a:t>
            </a:r>
          </a:p>
          <a:p>
            <a:pPr algn="just"/>
            <a:r>
              <a:rPr lang="en-GB" dirty="0">
                <a:solidFill>
                  <a:schemeClr val="tx1"/>
                </a:solidFill>
              </a:rPr>
              <a:t>A lot of the available bandwidth is consumed by CSMA/CA which is known as contention overhead</a:t>
            </a:r>
          </a:p>
          <a:p>
            <a:endParaRPr lang="en-GB" dirty="0"/>
          </a:p>
        </p:txBody>
      </p:sp>
    </p:spTree>
    <p:extLst>
      <p:ext uri="{BB962C8B-B14F-4D97-AF65-F5344CB8AC3E}">
        <p14:creationId xmlns:p14="http://schemas.microsoft.com/office/powerpoint/2010/main" val="402740658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752"/>
        <p:cNvGrpSpPr/>
        <p:nvPr/>
      </p:nvGrpSpPr>
      <p:grpSpPr>
        <a:xfrm>
          <a:off x="0" y="0"/>
          <a:ext cx="0" cy="0"/>
          <a:chOff x="0" y="0"/>
          <a:chExt cx="0" cy="0"/>
        </a:xfrm>
      </p:grpSpPr>
      <p:sp>
        <p:nvSpPr>
          <p:cNvPr id="753" name="Google Shape;753;p70"/>
          <p:cNvSpPr txBox="1">
            <a:spLocks noGrp="1"/>
          </p:cNvSpPr>
          <p:nvPr>
            <p:ph type="title"/>
          </p:nvPr>
        </p:nvSpPr>
        <p:spPr>
          <a:xfrm>
            <a:off x="265500" y="268650"/>
            <a:ext cx="4249500" cy="1012573"/>
          </a:xfrm>
          <a:prstGeom prst="rect">
            <a:avLst/>
          </a:prstGeom>
        </p:spPr>
        <p:txBody>
          <a:bodyPr spcFirstLastPara="1" vert="horz" wrap="square" lIns="91425" tIns="91425" rIns="91425" bIns="91425" rtlCol="0" anchor="b" anchorCtr="0">
            <a:noAutofit/>
          </a:bodyPr>
          <a:lstStyle/>
          <a:p>
            <a:pPr algn="l"/>
            <a:r>
              <a:rPr lang="en" sz="2200" dirty="0"/>
              <a:t>Spatial Reuse (BSS Coloring)</a:t>
            </a:r>
            <a:endParaRPr sz="2200" dirty="0"/>
          </a:p>
        </p:txBody>
      </p:sp>
      <p:cxnSp>
        <p:nvCxnSpPr>
          <p:cNvPr id="754" name="Google Shape;754;p70"/>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755" name="Google Shape;755;p70"/>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756" name="Google Shape;756;p70"/>
          <p:cNvSpPr txBox="1">
            <a:spLocks noGrp="1"/>
          </p:cNvSpPr>
          <p:nvPr>
            <p:ph type="subTitle" idx="1"/>
          </p:nvPr>
        </p:nvSpPr>
        <p:spPr>
          <a:xfrm>
            <a:off x="74428" y="1499738"/>
            <a:ext cx="4515000" cy="1345500"/>
          </a:xfrm>
          <a:prstGeom prst="rect">
            <a:avLst/>
          </a:prstGeom>
          <a:ln>
            <a:noFill/>
          </a:ln>
        </p:spPr>
        <p:txBody>
          <a:bodyPr spcFirstLastPara="1" vert="horz" wrap="square" lIns="91425" tIns="91425" rIns="91425" bIns="91425" rtlCol="0" anchor="t" anchorCtr="0">
            <a:noAutofit/>
          </a:bodyPr>
          <a:lstStyle/>
          <a:p>
            <a:pPr marL="457200" algn="just">
              <a:lnSpc>
                <a:spcPct val="150000"/>
              </a:lnSpc>
              <a:buSzPts val="1900"/>
              <a:buChar char="❏"/>
            </a:pPr>
            <a:r>
              <a:rPr lang="en" sz="1900" dirty="0"/>
              <a:t>When too many APs and clients hear each other on the same channel, an unnecessary medium contention overhead may occur which is called an overlapping basic service set (OBSS), also referred to as co-channel interference (CCI) as shown in the figure.</a:t>
            </a:r>
            <a:endParaRPr sz="1900" dirty="0"/>
          </a:p>
        </p:txBody>
      </p:sp>
      <p:pic>
        <p:nvPicPr>
          <p:cNvPr id="757" name="Google Shape;757;p70"/>
          <p:cNvPicPr preferRelativeResize="0"/>
          <p:nvPr/>
        </p:nvPicPr>
        <p:blipFill>
          <a:blip r:embed="rId3">
            <a:alphaModFix/>
          </a:blip>
          <a:stretch>
            <a:fillRect/>
          </a:stretch>
        </p:blipFill>
        <p:spPr>
          <a:xfrm>
            <a:off x="4680100" y="1822451"/>
            <a:ext cx="4324200" cy="3368665"/>
          </a:xfrm>
          <a:prstGeom prst="rect">
            <a:avLst/>
          </a:prstGeom>
          <a:noFill/>
          <a:ln>
            <a:noFill/>
          </a:ln>
        </p:spPr>
      </p:pic>
    </p:spTree>
    <p:extLst>
      <p:ext uri="{BB962C8B-B14F-4D97-AF65-F5344CB8AC3E}">
        <p14:creationId xmlns:p14="http://schemas.microsoft.com/office/powerpoint/2010/main" val="209820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761"/>
        <p:cNvGrpSpPr/>
        <p:nvPr/>
      </p:nvGrpSpPr>
      <p:grpSpPr>
        <a:xfrm>
          <a:off x="0" y="0"/>
          <a:ext cx="0" cy="0"/>
          <a:chOff x="0" y="0"/>
          <a:chExt cx="0" cy="0"/>
        </a:xfrm>
      </p:grpSpPr>
      <p:sp>
        <p:nvSpPr>
          <p:cNvPr id="762" name="Google Shape;762;p71"/>
          <p:cNvSpPr txBox="1">
            <a:spLocks noGrp="1"/>
          </p:cNvSpPr>
          <p:nvPr>
            <p:ph type="title"/>
          </p:nvPr>
        </p:nvSpPr>
        <p:spPr>
          <a:xfrm>
            <a:off x="265500" y="268650"/>
            <a:ext cx="4249500" cy="1710300"/>
          </a:xfrm>
          <a:prstGeom prst="rect">
            <a:avLst/>
          </a:prstGeom>
        </p:spPr>
        <p:txBody>
          <a:bodyPr spcFirstLastPara="1" vert="horz" wrap="square" lIns="91425" tIns="91425" rIns="91425" bIns="91425" rtlCol="0" anchor="b" anchorCtr="0">
            <a:noAutofit/>
          </a:bodyPr>
          <a:lstStyle/>
          <a:p>
            <a:pPr algn="l"/>
            <a:r>
              <a:rPr lang="en" sz="2200"/>
              <a:t>Spatial Reuse (BSS Coloring)</a:t>
            </a:r>
            <a:endParaRPr sz="3000"/>
          </a:p>
        </p:txBody>
      </p:sp>
      <p:cxnSp>
        <p:nvCxnSpPr>
          <p:cNvPr id="763" name="Google Shape;763;p71"/>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764" name="Google Shape;764;p71"/>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765" name="Google Shape;765;p71"/>
          <p:cNvSpPr txBox="1">
            <a:spLocks noGrp="1"/>
          </p:cNvSpPr>
          <p:nvPr>
            <p:ph type="subTitle" idx="1"/>
          </p:nvPr>
        </p:nvSpPr>
        <p:spPr>
          <a:xfrm>
            <a:off x="265500" y="2026050"/>
            <a:ext cx="4093849" cy="1345500"/>
          </a:xfrm>
          <a:prstGeom prst="rect">
            <a:avLst/>
          </a:prstGeom>
          <a:ln>
            <a:noFill/>
          </a:ln>
        </p:spPr>
        <p:txBody>
          <a:bodyPr spcFirstLastPara="1" vert="horz" wrap="square" lIns="91425" tIns="91425" rIns="91425" bIns="91425" rtlCol="0" anchor="t" anchorCtr="0">
            <a:noAutofit/>
          </a:bodyPr>
          <a:lstStyle/>
          <a:p>
            <a:pPr marL="457200" algn="just">
              <a:lnSpc>
                <a:spcPct val="150000"/>
              </a:lnSpc>
              <a:buSzPts val="1900"/>
              <a:buChar char="❏"/>
            </a:pPr>
            <a:r>
              <a:rPr lang="en" sz="1900" dirty="0"/>
              <a:t>The primary cause of OBSS interference are the Wi-Fi clients as shown in the figure.</a:t>
            </a:r>
            <a:endParaRPr sz="1900" dirty="0"/>
          </a:p>
        </p:txBody>
      </p:sp>
      <p:pic>
        <p:nvPicPr>
          <p:cNvPr id="766" name="Google Shape;766;p71"/>
          <p:cNvPicPr preferRelativeResize="0"/>
          <p:nvPr/>
        </p:nvPicPr>
        <p:blipFill>
          <a:blip r:embed="rId3">
            <a:alphaModFix/>
          </a:blip>
          <a:stretch>
            <a:fillRect/>
          </a:stretch>
        </p:blipFill>
        <p:spPr>
          <a:xfrm>
            <a:off x="4572001" y="2495250"/>
            <a:ext cx="4571999" cy="1473500"/>
          </a:xfrm>
          <a:prstGeom prst="rect">
            <a:avLst/>
          </a:prstGeom>
          <a:noFill/>
          <a:ln>
            <a:noFill/>
          </a:ln>
        </p:spPr>
      </p:pic>
    </p:spTree>
    <p:extLst>
      <p:ext uri="{BB962C8B-B14F-4D97-AF65-F5344CB8AC3E}">
        <p14:creationId xmlns:p14="http://schemas.microsoft.com/office/powerpoint/2010/main" val="202169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770"/>
        <p:cNvGrpSpPr/>
        <p:nvPr/>
      </p:nvGrpSpPr>
      <p:grpSpPr>
        <a:xfrm>
          <a:off x="0" y="0"/>
          <a:ext cx="0" cy="0"/>
          <a:chOff x="0" y="0"/>
          <a:chExt cx="0" cy="0"/>
        </a:xfrm>
      </p:grpSpPr>
      <p:sp>
        <p:nvSpPr>
          <p:cNvPr id="771" name="Google Shape;771;p72"/>
          <p:cNvSpPr txBox="1">
            <a:spLocks noGrp="1"/>
          </p:cNvSpPr>
          <p:nvPr>
            <p:ph type="title"/>
          </p:nvPr>
        </p:nvSpPr>
        <p:spPr>
          <a:xfrm>
            <a:off x="265500" y="268650"/>
            <a:ext cx="4249500" cy="1710300"/>
          </a:xfrm>
          <a:prstGeom prst="rect">
            <a:avLst/>
          </a:prstGeom>
        </p:spPr>
        <p:txBody>
          <a:bodyPr spcFirstLastPara="1" vert="horz" wrap="square" lIns="91425" tIns="91425" rIns="91425" bIns="91425" rtlCol="0" anchor="b" anchorCtr="0">
            <a:noAutofit/>
          </a:bodyPr>
          <a:lstStyle/>
          <a:p>
            <a:pPr algn="l"/>
            <a:r>
              <a:rPr lang="en" sz="2200"/>
              <a:t>Spatial Reuse (BSS Coloring)</a:t>
            </a:r>
            <a:endParaRPr sz="3000"/>
          </a:p>
        </p:txBody>
      </p:sp>
      <p:cxnSp>
        <p:nvCxnSpPr>
          <p:cNvPr id="772" name="Google Shape;772;p72"/>
          <p:cNvCxnSpPr/>
          <p:nvPr/>
        </p:nvCxnSpPr>
        <p:spPr>
          <a:xfrm rot="5400000">
            <a:off x="-411450" y="1359575"/>
            <a:ext cx="1344300" cy="900"/>
          </a:xfrm>
          <a:prstGeom prst="straightConnector1">
            <a:avLst/>
          </a:prstGeom>
          <a:noFill/>
          <a:ln w="9525" cap="flat" cmpd="sng">
            <a:solidFill>
              <a:schemeClr val="accent4"/>
            </a:solidFill>
            <a:prstDash val="solid"/>
            <a:round/>
            <a:headEnd type="none" w="med" len="med"/>
            <a:tailEnd type="none" w="med" len="med"/>
          </a:ln>
        </p:spPr>
      </p:cxnSp>
      <p:cxnSp>
        <p:nvCxnSpPr>
          <p:cNvPr id="773" name="Google Shape;773;p72"/>
          <p:cNvCxnSpPr/>
          <p:nvPr/>
        </p:nvCxnSpPr>
        <p:spPr>
          <a:xfrm>
            <a:off x="-914975" y="1892975"/>
            <a:ext cx="1344300" cy="900"/>
          </a:xfrm>
          <a:prstGeom prst="straightConnector1">
            <a:avLst/>
          </a:prstGeom>
          <a:noFill/>
          <a:ln w="9525" cap="flat" cmpd="sng">
            <a:solidFill>
              <a:schemeClr val="accent4"/>
            </a:solidFill>
            <a:prstDash val="solid"/>
            <a:round/>
            <a:headEnd type="none" w="med" len="med"/>
            <a:tailEnd type="none" w="med" len="med"/>
          </a:ln>
        </p:spPr>
      </p:cxnSp>
      <p:sp>
        <p:nvSpPr>
          <p:cNvPr id="774" name="Google Shape;774;p72"/>
          <p:cNvSpPr txBox="1">
            <a:spLocks noGrp="1"/>
          </p:cNvSpPr>
          <p:nvPr>
            <p:ph type="subTitle" idx="1"/>
          </p:nvPr>
        </p:nvSpPr>
        <p:spPr>
          <a:xfrm>
            <a:off x="265500" y="2026050"/>
            <a:ext cx="4249500" cy="1345500"/>
          </a:xfrm>
          <a:prstGeom prst="rect">
            <a:avLst/>
          </a:prstGeom>
          <a:ln>
            <a:noFill/>
          </a:ln>
        </p:spPr>
        <p:txBody>
          <a:bodyPr spcFirstLastPara="1" vert="horz" wrap="square" lIns="91425" tIns="91425" rIns="91425" bIns="91425" rtlCol="0" anchor="t" anchorCtr="0">
            <a:noAutofit/>
          </a:bodyPr>
          <a:lstStyle/>
          <a:p>
            <a:pPr marL="457200" indent="-336550" algn="just">
              <a:lnSpc>
                <a:spcPct val="150000"/>
              </a:lnSpc>
              <a:buSzPts val="1700"/>
              <a:buChar char="❏"/>
            </a:pPr>
            <a:r>
              <a:rPr lang="en" sz="1700" dirty="0"/>
              <a:t>The improvement in the spatial reuse will address the OBSS challenge which is known as BSS coloring.</a:t>
            </a:r>
            <a:endParaRPr sz="1700" dirty="0"/>
          </a:p>
          <a:p>
            <a:pPr marL="457200" indent="-336550" algn="just">
              <a:lnSpc>
                <a:spcPct val="150000"/>
              </a:lnSpc>
              <a:buClr>
                <a:srgbClr val="FFFFFF"/>
              </a:buClr>
              <a:buSzPts val="1700"/>
              <a:buChar char="❏"/>
            </a:pPr>
            <a:r>
              <a:rPr lang="en" sz="1700" dirty="0"/>
              <a:t>BSS coloring is a mechanism that is used to address medium contention overhead due to OBSS with assignment of different color to each BSS as shown in the figure.</a:t>
            </a:r>
            <a:endParaRPr sz="1700" dirty="0"/>
          </a:p>
        </p:txBody>
      </p:sp>
      <p:pic>
        <p:nvPicPr>
          <p:cNvPr id="775" name="Google Shape;775;p72"/>
          <p:cNvPicPr preferRelativeResize="0"/>
          <p:nvPr/>
        </p:nvPicPr>
        <p:blipFill>
          <a:blip r:embed="rId3">
            <a:alphaModFix/>
          </a:blip>
          <a:stretch>
            <a:fillRect/>
          </a:stretch>
        </p:blipFill>
        <p:spPr>
          <a:xfrm>
            <a:off x="4667400" y="1619251"/>
            <a:ext cx="4400400" cy="3615575"/>
          </a:xfrm>
          <a:prstGeom prst="rect">
            <a:avLst/>
          </a:prstGeom>
          <a:noFill/>
          <a:ln>
            <a:noFill/>
          </a:ln>
        </p:spPr>
      </p:pic>
    </p:spTree>
    <p:extLst>
      <p:ext uri="{BB962C8B-B14F-4D97-AF65-F5344CB8AC3E}">
        <p14:creationId xmlns:p14="http://schemas.microsoft.com/office/powerpoint/2010/main" val="1062158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6987" y="119459"/>
            <a:ext cx="8042276" cy="737712"/>
          </a:xfrm>
        </p:spPr>
        <p:txBody>
          <a:bodyPr/>
          <a:lstStyle/>
          <a:p>
            <a:r>
              <a:rPr lang="en-GB" dirty="0"/>
              <a:t>Spatial Reuse (BSS </a:t>
            </a:r>
            <a:r>
              <a:rPr lang="en-GB" dirty="0" err="1"/>
              <a:t>Coloring</a:t>
            </a:r>
            <a:r>
              <a:rPr lang="en-GB" dirty="0"/>
              <a:t>)</a:t>
            </a:r>
          </a:p>
        </p:txBody>
      </p:sp>
      <p:sp>
        <p:nvSpPr>
          <p:cNvPr id="3" name="Content Placeholder 2"/>
          <p:cNvSpPr>
            <a:spLocks noGrp="1"/>
          </p:cNvSpPr>
          <p:nvPr>
            <p:ph idx="1"/>
          </p:nvPr>
        </p:nvSpPr>
        <p:spPr>
          <a:xfrm>
            <a:off x="623703" y="857171"/>
            <a:ext cx="8042276" cy="4645178"/>
          </a:xfrm>
        </p:spPr>
        <p:txBody>
          <a:bodyPr>
            <a:normAutofit fontScale="70000" lnSpcReduction="20000"/>
          </a:bodyPr>
          <a:lstStyle/>
          <a:p>
            <a:pPr algn="just">
              <a:lnSpc>
                <a:spcPct val="120000"/>
              </a:lnSpc>
              <a:spcBef>
                <a:spcPts val="600"/>
              </a:spcBef>
            </a:pPr>
            <a:r>
              <a:rPr lang="en-GB" dirty="0">
                <a:solidFill>
                  <a:schemeClr val="tx1"/>
                </a:solidFill>
              </a:rPr>
              <a:t>A </a:t>
            </a:r>
            <a:r>
              <a:rPr lang="en-GB" dirty="0" err="1">
                <a:solidFill>
                  <a:schemeClr val="tx1"/>
                </a:solidFill>
              </a:rPr>
              <a:t>color</a:t>
            </a:r>
            <a:r>
              <a:rPr lang="en-GB" dirty="0">
                <a:solidFill>
                  <a:schemeClr val="tx1"/>
                </a:solidFill>
              </a:rPr>
              <a:t> bit is detected by BSS </a:t>
            </a:r>
            <a:r>
              <a:rPr lang="en-GB" dirty="0" err="1">
                <a:solidFill>
                  <a:schemeClr val="tx1"/>
                </a:solidFill>
              </a:rPr>
              <a:t>coloring</a:t>
            </a:r>
            <a:r>
              <a:rPr lang="en-GB" dirty="0">
                <a:solidFill>
                  <a:schemeClr val="tx1"/>
                </a:solidFill>
              </a:rPr>
              <a:t> in the PHY header of an 802.11ax frame transmission.</a:t>
            </a:r>
          </a:p>
          <a:p>
            <a:pPr algn="just">
              <a:lnSpc>
                <a:spcPct val="120000"/>
              </a:lnSpc>
              <a:spcBef>
                <a:spcPts val="600"/>
              </a:spcBef>
            </a:pPr>
            <a:r>
              <a:rPr lang="en-GB" dirty="0">
                <a:solidFill>
                  <a:schemeClr val="tx1"/>
                </a:solidFill>
              </a:rPr>
              <a:t>This means that legacy 802.11a/b/g/n clients will be unable to interpret the </a:t>
            </a:r>
            <a:r>
              <a:rPr lang="en-GB" dirty="0" err="1">
                <a:solidFill>
                  <a:schemeClr val="tx1"/>
                </a:solidFill>
              </a:rPr>
              <a:t>color</a:t>
            </a:r>
            <a:r>
              <a:rPr lang="en-GB" dirty="0">
                <a:solidFill>
                  <a:schemeClr val="tx1"/>
                </a:solidFill>
              </a:rPr>
              <a:t> bits as they are using a different PHY header format.</a:t>
            </a:r>
          </a:p>
          <a:p>
            <a:pPr algn="just">
              <a:lnSpc>
                <a:spcPct val="120000"/>
              </a:lnSpc>
              <a:spcBef>
                <a:spcPts val="600"/>
              </a:spcBef>
            </a:pPr>
            <a:r>
              <a:rPr lang="en-GB" dirty="0">
                <a:solidFill>
                  <a:schemeClr val="tx1"/>
                </a:solidFill>
              </a:rPr>
              <a:t>Channel access is dependent on the </a:t>
            </a:r>
            <a:r>
              <a:rPr lang="en-GB" dirty="0" err="1">
                <a:solidFill>
                  <a:schemeClr val="tx1"/>
                </a:solidFill>
              </a:rPr>
              <a:t>color</a:t>
            </a:r>
            <a:r>
              <a:rPr lang="en-GB" dirty="0">
                <a:solidFill>
                  <a:schemeClr val="tx1"/>
                </a:solidFill>
              </a:rPr>
              <a:t> detected.</a:t>
            </a:r>
          </a:p>
          <a:p>
            <a:pPr algn="just">
              <a:lnSpc>
                <a:spcPct val="120000"/>
              </a:lnSpc>
              <a:spcBef>
                <a:spcPts val="600"/>
              </a:spcBef>
            </a:pPr>
            <a:r>
              <a:rPr lang="en-GB" dirty="0">
                <a:solidFill>
                  <a:schemeClr val="tx1"/>
                </a:solidFill>
              </a:rPr>
              <a:t>The carrier sense operation can be adjusted by 802.11ax radios on the basis of the </a:t>
            </a:r>
            <a:r>
              <a:rPr lang="en-GB" dirty="0" err="1">
                <a:solidFill>
                  <a:schemeClr val="tx1"/>
                </a:solidFill>
              </a:rPr>
              <a:t>color</a:t>
            </a:r>
            <a:r>
              <a:rPr lang="en-GB" dirty="0">
                <a:solidFill>
                  <a:schemeClr val="tx1"/>
                </a:solidFill>
              </a:rPr>
              <a:t> of the BSS so that spatial reuse efficiency and performance can be improved</a:t>
            </a:r>
            <a:r>
              <a:rPr lang="en-GB" dirty="0" smtClean="0">
                <a:solidFill>
                  <a:schemeClr val="tx1"/>
                </a:solidFill>
              </a:rPr>
              <a:t>.</a:t>
            </a:r>
          </a:p>
          <a:p>
            <a:pPr algn="just">
              <a:lnSpc>
                <a:spcPct val="120000"/>
              </a:lnSpc>
              <a:spcBef>
                <a:spcPts val="600"/>
              </a:spcBef>
            </a:pPr>
            <a:r>
              <a:rPr lang="en-GB" dirty="0">
                <a:solidFill>
                  <a:schemeClr val="tx1"/>
                </a:solidFill>
              </a:rPr>
              <a:t>The different sensitivity thresholds can be used by the station to transmit or defer depending on the BSS from which the traffic is generated.</a:t>
            </a:r>
          </a:p>
          <a:p>
            <a:pPr algn="just">
              <a:lnSpc>
                <a:spcPct val="120000"/>
              </a:lnSpc>
              <a:spcBef>
                <a:spcPts val="600"/>
              </a:spcBef>
            </a:pPr>
            <a:r>
              <a:rPr lang="en-GB" dirty="0">
                <a:solidFill>
                  <a:schemeClr val="tx1"/>
                </a:solidFill>
              </a:rPr>
              <a:t>Therefore, results in higher overall performance.</a:t>
            </a:r>
          </a:p>
          <a:p>
            <a:pPr algn="just">
              <a:lnSpc>
                <a:spcPct val="120000"/>
              </a:lnSpc>
              <a:spcBef>
                <a:spcPts val="600"/>
              </a:spcBef>
            </a:pPr>
            <a:r>
              <a:rPr lang="en-GB" dirty="0">
                <a:solidFill>
                  <a:schemeClr val="tx1"/>
                </a:solidFill>
              </a:rPr>
              <a:t>The SD threshold for inter-BSS frames can be raised by using adaptive clear channel assessment (CCA) while maintaining a lower threshold for intra-BSS frames.</a:t>
            </a:r>
          </a:p>
          <a:p>
            <a:pPr algn="just">
              <a:lnSpc>
                <a:spcPct val="120000"/>
              </a:lnSpc>
              <a:spcBef>
                <a:spcPts val="600"/>
              </a:spcBef>
            </a:pPr>
            <a:r>
              <a:rPr lang="en-GB" dirty="0">
                <a:solidFill>
                  <a:schemeClr val="tx1"/>
                </a:solidFill>
              </a:rPr>
              <a:t>BSS </a:t>
            </a:r>
            <a:r>
              <a:rPr lang="en-GB" dirty="0" err="1">
                <a:solidFill>
                  <a:schemeClr val="tx1"/>
                </a:solidFill>
              </a:rPr>
              <a:t>coloring</a:t>
            </a:r>
            <a:r>
              <a:rPr lang="en-GB" dirty="0">
                <a:solidFill>
                  <a:schemeClr val="tx1"/>
                </a:solidFill>
              </a:rPr>
              <a:t> can thus potentially decrease the channel contention problem.</a:t>
            </a:r>
          </a:p>
          <a:p>
            <a:endParaRPr lang="en-GB" dirty="0">
              <a:solidFill>
                <a:schemeClr val="tx1"/>
              </a:solidFill>
            </a:endParaRPr>
          </a:p>
        </p:txBody>
      </p:sp>
    </p:spTree>
    <p:extLst>
      <p:ext uri="{BB962C8B-B14F-4D97-AF65-F5344CB8AC3E}">
        <p14:creationId xmlns:p14="http://schemas.microsoft.com/office/powerpoint/2010/main" val="216027729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25390"/>
          </a:xfrm>
        </p:spPr>
        <p:txBody>
          <a:bodyPr/>
          <a:lstStyle/>
          <a:p>
            <a:r>
              <a:rPr lang="en-GB" dirty="0" smtClean="0"/>
              <a:t>Design Consideration</a:t>
            </a:r>
            <a:endParaRPr lang="en-GB" dirty="0"/>
          </a:p>
        </p:txBody>
      </p:sp>
      <p:sp>
        <p:nvSpPr>
          <p:cNvPr id="3" name="Content Placeholder 2"/>
          <p:cNvSpPr>
            <a:spLocks noGrp="1"/>
          </p:cNvSpPr>
          <p:nvPr>
            <p:ph idx="1"/>
          </p:nvPr>
        </p:nvSpPr>
        <p:spPr>
          <a:xfrm>
            <a:off x="549275" y="895834"/>
            <a:ext cx="8042276" cy="4611454"/>
          </a:xfrm>
        </p:spPr>
        <p:txBody>
          <a:bodyPr>
            <a:normAutofit fontScale="92500" lnSpcReduction="20000"/>
          </a:bodyPr>
          <a:lstStyle/>
          <a:p>
            <a:r>
              <a:rPr lang="en-GB" dirty="0">
                <a:solidFill>
                  <a:schemeClr val="tx1"/>
                </a:solidFill>
              </a:rPr>
              <a:t>Target Wake Time (TWT</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A power-saving mechanism originally defined in the 802.11ah-2016 amendment.</a:t>
            </a:r>
          </a:p>
          <a:p>
            <a:pPr lvl="1" algn="just">
              <a:buFont typeface="Wingdings" panose="05000000000000000000" pitchFamily="2" charset="2"/>
              <a:buChar char="§"/>
            </a:pPr>
            <a:r>
              <a:rPr lang="en-GB" dirty="0">
                <a:solidFill>
                  <a:schemeClr val="tx1"/>
                </a:solidFill>
              </a:rPr>
              <a:t>On the basis of expected traffic activity between the access point (AP) and Wi-Fi clients, TWT is a negotiated agreement, so that a scheduled target wake-up time is specified for clients in power-save (PS) mode</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An AP is allowed by the negotiated TWTs in addition to the power-saving benefits in order to manage client activity by scheduling client stations to operate at different times and therefore contention between the clients can be minimized.</a:t>
            </a:r>
          </a:p>
          <a:p>
            <a:pPr lvl="1" algn="just">
              <a:buFont typeface="Wingdings" panose="05000000000000000000" pitchFamily="2" charset="2"/>
              <a:buChar char="§"/>
            </a:pPr>
            <a:r>
              <a:rPr lang="en-GB" dirty="0">
                <a:solidFill>
                  <a:schemeClr val="tx1"/>
                </a:solidFill>
              </a:rPr>
              <a:t>The required amount of time can be reduced by a TWT that a client in PS mode needs to be awake.</a:t>
            </a:r>
          </a:p>
          <a:p>
            <a:pPr lvl="1" algn="just">
              <a:buFont typeface="Wingdings" panose="05000000000000000000" pitchFamily="2" charset="2"/>
              <a:buChar char="§"/>
            </a:pPr>
            <a:r>
              <a:rPr lang="en-GB" dirty="0">
                <a:solidFill>
                  <a:schemeClr val="tx1"/>
                </a:solidFill>
              </a:rPr>
              <a:t>Thus the client sleeps longer and energy consumption can be reduced.</a:t>
            </a:r>
          </a:p>
          <a:p>
            <a:pPr lvl="1">
              <a:buFont typeface="Wingdings" panose="05000000000000000000" pitchFamily="2" charset="2"/>
              <a:buChar char="§"/>
            </a:pPr>
            <a:endParaRPr lang="en-GB" dirty="0"/>
          </a:p>
          <a:p>
            <a:pPr lvl="1"/>
            <a:endParaRPr lang="en-GB" dirty="0"/>
          </a:p>
        </p:txBody>
      </p:sp>
    </p:spTree>
    <p:extLst>
      <p:ext uri="{BB962C8B-B14F-4D97-AF65-F5344CB8AC3E}">
        <p14:creationId xmlns:p14="http://schemas.microsoft.com/office/powerpoint/2010/main" val="7450404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733377"/>
          </a:xfrm>
        </p:spPr>
        <p:txBody>
          <a:bodyPr/>
          <a:lstStyle/>
          <a:p>
            <a:r>
              <a:rPr lang="en-GB" dirty="0" smtClean="0"/>
              <a:t>Design Consideration</a:t>
            </a:r>
            <a:endParaRPr lang="en-GB" dirty="0"/>
          </a:p>
        </p:txBody>
      </p:sp>
      <p:sp>
        <p:nvSpPr>
          <p:cNvPr id="3" name="Content Placeholder 2"/>
          <p:cNvSpPr>
            <a:spLocks noGrp="1"/>
          </p:cNvSpPr>
          <p:nvPr>
            <p:ph idx="1"/>
          </p:nvPr>
        </p:nvSpPr>
        <p:spPr>
          <a:xfrm>
            <a:off x="595691" y="789076"/>
            <a:ext cx="8042276" cy="4818006"/>
          </a:xfrm>
        </p:spPr>
        <p:txBody>
          <a:bodyPr>
            <a:normAutofit fontScale="77500" lnSpcReduction="20000"/>
          </a:bodyPr>
          <a:lstStyle/>
          <a:p>
            <a:r>
              <a:rPr lang="en-GB" dirty="0">
                <a:solidFill>
                  <a:schemeClr val="tx1"/>
                </a:solidFill>
              </a:rPr>
              <a:t>Target Wake Time (TWT</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TWT could allow client devices to sleep for hours that opposed legacy client power-saving mechanisms, which require sleeping client devices to wake-up in microsecond intervals.</a:t>
            </a:r>
          </a:p>
          <a:p>
            <a:pPr lvl="1" algn="just">
              <a:buFont typeface="Wingdings" panose="05000000000000000000" pitchFamily="2" charset="2"/>
              <a:buChar char="§"/>
            </a:pPr>
            <a:r>
              <a:rPr lang="en-GB" dirty="0">
                <a:solidFill>
                  <a:schemeClr val="tx1"/>
                </a:solidFill>
              </a:rPr>
              <a:t>For mobile devices and Internet of Things (</a:t>
            </a:r>
            <a:r>
              <a:rPr lang="en-GB" dirty="0" err="1">
                <a:solidFill>
                  <a:schemeClr val="tx1"/>
                </a:solidFill>
              </a:rPr>
              <a:t>IoT</a:t>
            </a:r>
            <a:r>
              <a:rPr lang="en-GB" dirty="0">
                <a:solidFill>
                  <a:schemeClr val="tx1"/>
                </a:solidFill>
              </a:rPr>
              <a:t>) devices, TWT is thus an ideal power-saving method so that battery life can be conserved.</a:t>
            </a:r>
          </a:p>
          <a:p>
            <a:pPr lvl="1" algn="just">
              <a:buFont typeface="Wingdings" panose="05000000000000000000" pitchFamily="2" charset="2"/>
              <a:buChar char="§"/>
            </a:pPr>
            <a:r>
              <a:rPr lang="en-GB" dirty="0">
                <a:solidFill>
                  <a:schemeClr val="tx1"/>
                </a:solidFill>
              </a:rPr>
              <a:t>A scheduled TWT can be negotiated by setting up TWT frames which are used between the AP and the client.</a:t>
            </a:r>
          </a:p>
          <a:p>
            <a:pPr lvl="1" algn="just">
              <a:buFont typeface="Wingdings" panose="05000000000000000000" pitchFamily="2" charset="2"/>
              <a:buChar char="§"/>
            </a:pPr>
            <a:r>
              <a:rPr lang="en-GB" dirty="0">
                <a:solidFill>
                  <a:schemeClr val="tx1"/>
                </a:solidFill>
              </a:rPr>
              <a:t>For different types of application traffic, as many as 8 separate negotiated scheduled wake-up agreements are there for each 802.11ax client.</a:t>
            </a:r>
          </a:p>
          <a:p>
            <a:pPr lvl="1" algn="just">
              <a:buFont typeface="Wingdings" panose="05000000000000000000" pitchFamily="2" charset="2"/>
              <a:buChar char="§"/>
            </a:pPr>
            <a:r>
              <a:rPr lang="en-GB" dirty="0">
                <a:solidFill>
                  <a:schemeClr val="tx1"/>
                </a:solidFill>
              </a:rPr>
              <a:t>TWT functionality is extended in 802.11ax to include a non-negotiated TWT capability.</a:t>
            </a:r>
          </a:p>
          <a:p>
            <a:pPr lvl="1" algn="just">
              <a:buFont typeface="Wingdings" panose="05000000000000000000" pitchFamily="2" charset="2"/>
              <a:buChar char="§"/>
            </a:pPr>
            <a:r>
              <a:rPr lang="en-GB" dirty="0">
                <a:solidFill>
                  <a:schemeClr val="tx1"/>
                </a:solidFill>
              </a:rPr>
              <a:t>The wake-up schedules are created by an AP and TWT values are delivered to the 802.11ax clients via a broadcast TWT procedure</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Better efficiency is the primary goal of 802.11ax.</a:t>
            </a:r>
          </a:p>
          <a:p>
            <a:pPr lvl="1" algn="just">
              <a:buFont typeface="Wingdings" panose="05000000000000000000" pitchFamily="2" charset="2"/>
              <a:buChar char="§"/>
            </a:pPr>
            <a:r>
              <a:rPr lang="en-GB" dirty="0">
                <a:solidFill>
                  <a:schemeClr val="tx1"/>
                </a:solidFill>
              </a:rPr>
              <a:t>both the phase and amplitude of an RF signal are used by Quadrature amplitude modulation (QAM) to represent data bits.</a:t>
            </a:r>
          </a:p>
          <a:p>
            <a:pPr lvl="1" algn="just">
              <a:buFont typeface="Wingdings" panose="05000000000000000000" pitchFamily="2" charset="2"/>
              <a:buChar char="§"/>
            </a:pPr>
            <a:endParaRPr lang="en-GB" dirty="0"/>
          </a:p>
          <a:p>
            <a:pPr lvl="1" algn="just"/>
            <a:endParaRPr lang="en-GB" dirty="0"/>
          </a:p>
        </p:txBody>
      </p:sp>
    </p:spTree>
    <p:extLst>
      <p:ext uri="{BB962C8B-B14F-4D97-AF65-F5344CB8AC3E}">
        <p14:creationId xmlns:p14="http://schemas.microsoft.com/office/powerpoint/2010/main" val="75521550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5801"/>
          </a:xfrm>
        </p:spPr>
        <p:txBody>
          <a:bodyPr/>
          <a:lstStyle/>
          <a:p>
            <a:r>
              <a:rPr lang="en-GB" dirty="0" smtClean="0"/>
              <a:t>Design Consideration</a:t>
            </a:r>
            <a:endParaRPr lang="en-GB" dirty="0"/>
          </a:p>
        </p:txBody>
      </p:sp>
      <p:sp>
        <p:nvSpPr>
          <p:cNvPr id="3" name="Content Placeholder 2"/>
          <p:cNvSpPr>
            <a:spLocks noGrp="1"/>
          </p:cNvSpPr>
          <p:nvPr>
            <p:ph idx="1"/>
          </p:nvPr>
        </p:nvSpPr>
        <p:spPr>
          <a:xfrm>
            <a:off x="628182" y="872626"/>
            <a:ext cx="8042276" cy="4669473"/>
          </a:xfrm>
        </p:spPr>
        <p:txBody>
          <a:bodyPr>
            <a:normAutofit fontScale="77500" lnSpcReduction="20000"/>
          </a:bodyPr>
          <a:lstStyle/>
          <a:p>
            <a:r>
              <a:rPr lang="en-GB" dirty="0" smtClean="0">
                <a:solidFill>
                  <a:schemeClr val="tx1"/>
                </a:solidFill>
              </a:rPr>
              <a:t>1024-QAM</a:t>
            </a:r>
          </a:p>
          <a:p>
            <a:pPr lvl="1" algn="just">
              <a:buFont typeface="Wingdings" panose="05000000000000000000" pitchFamily="2" charset="2"/>
              <a:buChar char="§"/>
            </a:pPr>
            <a:r>
              <a:rPr lang="en-GB" dirty="0" smtClean="0">
                <a:solidFill>
                  <a:schemeClr val="tx1"/>
                </a:solidFill>
              </a:rPr>
              <a:t>1024-QAM </a:t>
            </a:r>
            <a:r>
              <a:rPr lang="en-GB" dirty="0">
                <a:solidFill>
                  <a:schemeClr val="tx1"/>
                </a:solidFill>
              </a:rPr>
              <a:t>and new modulation and coding schemes (MCSs) will be supported by 802.11ax in which higher data rates are defined.</a:t>
            </a:r>
          </a:p>
          <a:p>
            <a:pPr lvl="1" algn="just">
              <a:buFont typeface="Wingdings" panose="05000000000000000000" pitchFamily="2" charset="2"/>
              <a:buChar char="§"/>
            </a:pPr>
            <a:r>
              <a:rPr lang="en-GB" dirty="0">
                <a:solidFill>
                  <a:schemeClr val="tx1"/>
                </a:solidFill>
              </a:rPr>
              <a:t>802.11ac introduced 256-QAM modulates 8 bits per symbol, whereas 1024-QAM modulates 10 bits per symbol.</a:t>
            </a:r>
          </a:p>
          <a:p>
            <a:pPr lvl="1" algn="just">
              <a:buFont typeface="Wingdings" panose="05000000000000000000" pitchFamily="2" charset="2"/>
              <a:buChar char="§"/>
            </a:pPr>
            <a:r>
              <a:rPr lang="en-GB" dirty="0">
                <a:solidFill>
                  <a:schemeClr val="tx1"/>
                </a:solidFill>
              </a:rPr>
              <a:t>A more efficient packaging of data is used to achieve this throughput for the same spectrum.</a:t>
            </a:r>
          </a:p>
          <a:p>
            <a:pPr lvl="1" algn="just">
              <a:buFont typeface="Wingdings" panose="05000000000000000000" pitchFamily="2" charset="2"/>
              <a:buChar char="§"/>
            </a:pPr>
            <a:r>
              <a:rPr lang="en-GB" dirty="0">
                <a:solidFill>
                  <a:schemeClr val="tx1"/>
                </a:solidFill>
              </a:rPr>
              <a:t>Two new MCSs are also introduced in 802.11ax: </a:t>
            </a:r>
          </a:p>
          <a:p>
            <a:pPr lvl="2" algn="just">
              <a:buFont typeface="Arial" panose="020B0604020202020204" pitchFamily="34" charset="0"/>
              <a:buChar char="•"/>
            </a:pPr>
            <a:r>
              <a:rPr lang="en-GB" dirty="0">
                <a:solidFill>
                  <a:schemeClr val="tx1"/>
                </a:solidFill>
              </a:rPr>
              <a:t>MCS-10 </a:t>
            </a:r>
          </a:p>
          <a:p>
            <a:pPr lvl="2" algn="just">
              <a:buFont typeface="Arial" panose="020B0604020202020204" pitchFamily="34" charset="0"/>
              <a:buChar char="•"/>
            </a:pPr>
            <a:r>
              <a:rPr lang="en-GB" dirty="0">
                <a:solidFill>
                  <a:schemeClr val="tx1"/>
                </a:solidFill>
              </a:rPr>
              <a:t>MCS-11</a:t>
            </a:r>
          </a:p>
          <a:p>
            <a:pPr lvl="1" algn="just">
              <a:buFont typeface="Wingdings" panose="05000000000000000000" pitchFamily="2" charset="2"/>
              <a:buChar char="§"/>
            </a:pPr>
            <a:r>
              <a:rPr lang="en-GB" dirty="0">
                <a:solidFill>
                  <a:schemeClr val="tx1"/>
                </a:solidFill>
              </a:rPr>
              <a:t>1024-QAM can only be used with 242-subcarrier resource units (RUs) or larger</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This means that 1024-QAM will need at least a full 20 MHz channel.</a:t>
            </a:r>
          </a:p>
          <a:p>
            <a:pPr lvl="1" algn="just">
              <a:buFont typeface="Wingdings" panose="05000000000000000000" pitchFamily="2" charset="2"/>
              <a:buChar char="§"/>
            </a:pPr>
            <a:r>
              <a:rPr lang="en-GB" dirty="0">
                <a:solidFill>
                  <a:schemeClr val="tx1"/>
                </a:solidFill>
              </a:rPr>
              <a:t>Very high signal-to-noise ratio (SNR) thresholds will be needed so that 1024-QAM modulation has been used by 1024-QAM.</a:t>
            </a:r>
          </a:p>
          <a:p>
            <a:pPr lvl="1" algn="just">
              <a:buFont typeface="Wingdings" panose="05000000000000000000" pitchFamily="2" charset="2"/>
              <a:buChar char="§"/>
            </a:pPr>
            <a:r>
              <a:rPr lang="en-GB" dirty="0">
                <a:solidFill>
                  <a:schemeClr val="tx1"/>
                </a:solidFill>
              </a:rPr>
              <a:t>The number of bits conveyed with each symbol are determined by the number of points in the modulation constellation. </a:t>
            </a:r>
          </a:p>
          <a:p>
            <a:pPr lvl="1" algn="just">
              <a:buFont typeface="Wingdings" panose="05000000000000000000" pitchFamily="2" charset="2"/>
              <a:buChar char="§"/>
            </a:pPr>
            <a:endParaRPr lang="en-GB" dirty="0">
              <a:solidFill>
                <a:schemeClr val="tx1"/>
              </a:solidFill>
            </a:endParaRPr>
          </a:p>
          <a:p>
            <a:pPr lvl="1" algn="just">
              <a:buFont typeface="Wingdings" panose="05000000000000000000" pitchFamily="2" charset="2"/>
              <a:buChar char="§"/>
            </a:pPr>
            <a:endParaRPr lang="en-GB" dirty="0"/>
          </a:p>
          <a:p>
            <a:pPr lvl="1" algn="just"/>
            <a:endParaRPr lang="en-GB" dirty="0"/>
          </a:p>
        </p:txBody>
      </p:sp>
    </p:spTree>
    <p:extLst>
      <p:ext uri="{BB962C8B-B14F-4D97-AF65-F5344CB8AC3E}">
        <p14:creationId xmlns:p14="http://schemas.microsoft.com/office/powerpoint/2010/main" val="14691678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1841"/>
          </a:xfrm>
        </p:spPr>
        <p:txBody>
          <a:bodyPr/>
          <a:lstStyle/>
          <a:p>
            <a:r>
              <a:rPr lang="en-GB" dirty="0" smtClean="0"/>
              <a:t>Design Consideration</a:t>
            </a:r>
            <a:endParaRPr lang="en-GB" dirty="0"/>
          </a:p>
        </p:txBody>
      </p:sp>
      <p:sp>
        <p:nvSpPr>
          <p:cNvPr id="3" name="Content Placeholder 2"/>
          <p:cNvSpPr>
            <a:spLocks noGrp="1"/>
          </p:cNvSpPr>
          <p:nvPr>
            <p:ph idx="1"/>
          </p:nvPr>
        </p:nvSpPr>
        <p:spPr>
          <a:xfrm>
            <a:off x="85113" y="951296"/>
            <a:ext cx="5057807" cy="4611454"/>
          </a:xfrm>
        </p:spPr>
        <p:txBody>
          <a:bodyPr>
            <a:normAutofit fontScale="77500" lnSpcReduction="20000"/>
          </a:bodyPr>
          <a:lstStyle/>
          <a:p>
            <a:r>
              <a:rPr lang="en-GB" dirty="0" smtClean="0">
                <a:solidFill>
                  <a:schemeClr val="tx1"/>
                </a:solidFill>
              </a:rPr>
              <a:t>1024-QAM</a:t>
            </a:r>
          </a:p>
          <a:p>
            <a:pPr lvl="1" algn="just">
              <a:buFont typeface="Wingdings" panose="05000000000000000000" pitchFamily="2" charset="2"/>
              <a:buChar char="§"/>
            </a:pPr>
            <a:r>
              <a:rPr lang="en-GB" dirty="0">
                <a:solidFill>
                  <a:schemeClr val="tx1"/>
                </a:solidFill>
              </a:rPr>
              <a:t>A comparison of constellation charts between 256-QAM and 1024-QAM modulation is shown in the figure.</a:t>
            </a:r>
          </a:p>
          <a:p>
            <a:pPr lvl="1" algn="just">
              <a:buFont typeface="Wingdings" panose="05000000000000000000" pitchFamily="2" charset="2"/>
              <a:buChar char="§"/>
            </a:pPr>
            <a:r>
              <a:rPr lang="en-GB" dirty="0">
                <a:solidFill>
                  <a:schemeClr val="tx1"/>
                </a:solidFill>
              </a:rPr>
              <a:t>1024-QAM has many more constellation points</a:t>
            </a:r>
            <a:r>
              <a:rPr lang="en-GB" dirty="0" smtClean="0">
                <a:solidFill>
                  <a:schemeClr val="tx1"/>
                </a:solidFill>
              </a:rPr>
              <a:t>.</a:t>
            </a:r>
          </a:p>
          <a:p>
            <a:pPr lvl="1" algn="just">
              <a:buFont typeface="Wingdings" panose="05000000000000000000" pitchFamily="2" charset="2"/>
              <a:buChar char="§"/>
            </a:pPr>
            <a:r>
              <a:rPr lang="en-GB" dirty="0">
                <a:solidFill>
                  <a:schemeClr val="tx1"/>
                </a:solidFill>
              </a:rPr>
              <a:t>Error vector magnitude (EVM) is a measure which is used for quantifying the performance of a radio receiver or transmitter with respect to modulation accuracy.</a:t>
            </a:r>
          </a:p>
          <a:p>
            <a:pPr lvl="1" algn="just">
              <a:buFont typeface="Wingdings" panose="05000000000000000000" pitchFamily="2" charset="2"/>
              <a:buChar char="§"/>
            </a:pPr>
            <a:r>
              <a:rPr lang="en-GB" dirty="0">
                <a:solidFill>
                  <a:schemeClr val="tx1"/>
                </a:solidFill>
              </a:rPr>
              <a:t>With QAM modulation, EVM is a measure that provides the distance of a received signal from a constellation point.</a:t>
            </a:r>
          </a:p>
          <a:p>
            <a:pPr lvl="1" algn="just">
              <a:buFont typeface="Wingdings" panose="05000000000000000000" pitchFamily="2" charset="2"/>
              <a:buChar char="§"/>
            </a:pPr>
            <a:r>
              <a:rPr lang="en-GB" dirty="0">
                <a:solidFill>
                  <a:schemeClr val="tx1"/>
                </a:solidFill>
              </a:rPr>
              <a:t>Strong EVM is needed 802.11ax radios that are using 1024-QAM and sensitivity capabilities are also received.</a:t>
            </a:r>
          </a:p>
          <a:p>
            <a:pPr lvl="1">
              <a:buFont typeface="Wingdings" panose="05000000000000000000" pitchFamily="2" charset="2"/>
              <a:buChar char="§"/>
            </a:pPr>
            <a:endParaRPr lang="en-GB" dirty="0"/>
          </a:p>
          <a:p>
            <a:pPr lvl="1" algn="just">
              <a:buFont typeface="Wingdings" panose="05000000000000000000" pitchFamily="2" charset="2"/>
              <a:buChar char="§"/>
            </a:pPr>
            <a:endParaRPr lang="en-GB" dirty="0"/>
          </a:p>
          <a:p>
            <a:pPr lvl="1" algn="just">
              <a:buFont typeface="Wingdings" panose="05000000000000000000" pitchFamily="2" charset="2"/>
              <a:buChar char="§"/>
            </a:pPr>
            <a:endParaRPr lang="en-GB" dirty="0"/>
          </a:p>
          <a:p>
            <a:pPr lvl="1" algn="just"/>
            <a:endParaRPr lang="en-GB" dirty="0"/>
          </a:p>
        </p:txBody>
      </p:sp>
      <p:pic>
        <p:nvPicPr>
          <p:cNvPr id="4" name="Google Shape;975;p84"/>
          <p:cNvPicPr preferRelativeResize="0"/>
          <p:nvPr/>
        </p:nvPicPr>
        <p:blipFill>
          <a:blip r:embed="rId2">
            <a:alphaModFix/>
          </a:blip>
          <a:stretch>
            <a:fillRect/>
          </a:stretch>
        </p:blipFill>
        <p:spPr>
          <a:xfrm>
            <a:off x="5240394" y="1400266"/>
            <a:ext cx="3903606" cy="2229484"/>
          </a:xfrm>
          <a:prstGeom prst="rect">
            <a:avLst/>
          </a:prstGeom>
          <a:noFill/>
          <a:ln>
            <a:noFill/>
          </a:ln>
        </p:spPr>
      </p:pic>
    </p:spTree>
    <p:extLst>
      <p:ext uri="{BB962C8B-B14F-4D97-AF65-F5344CB8AC3E}">
        <p14:creationId xmlns:p14="http://schemas.microsoft.com/office/powerpoint/2010/main" val="22288069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731" y="7637"/>
            <a:ext cx="8302303" cy="861110"/>
          </a:xfrm>
        </p:spPr>
        <p:txBody>
          <a:bodyPr/>
          <a:lstStyle/>
          <a:p>
            <a:r>
              <a:rPr lang="en-GB" sz="2800" dirty="0" smtClean="0"/>
              <a:t>Can or will the WiFi-6 and beyond support or have all these features?</a:t>
            </a:r>
            <a:endParaRPr lang="en-GB" sz="2800" dirty="0"/>
          </a:p>
        </p:txBody>
      </p:sp>
      <p:grpSp>
        <p:nvGrpSpPr>
          <p:cNvPr id="4" name="Group 3"/>
          <p:cNvGrpSpPr/>
          <p:nvPr/>
        </p:nvGrpSpPr>
        <p:grpSpPr>
          <a:xfrm>
            <a:off x="199923" y="785229"/>
            <a:ext cx="8712456" cy="4878346"/>
            <a:chOff x="188628" y="692620"/>
            <a:chExt cx="8567174" cy="5472760"/>
          </a:xfrm>
        </p:grpSpPr>
        <p:grpSp>
          <p:nvGrpSpPr>
            <p:cNvPr id="5" name="Group 4"/>
            <p:cNvGrpSpPr/>
            <p:nvPr/>
          </p:nvGrpSpPr>
          <p:grpSpPr>
            <a:xfrm>
              <a:off x="188628" y="1124369"/>
              <a:ext cx="8567174" cy="5041011"/>
              <a:chOff x="188628" y="1124369"/>
              <a:chExt cx="8567174" cy="5041011"/>
            </a:xfrm>
          </p:grpSpPr>
          <p:pic>
            <p:nvPicPr>
              <p:cNvPr id="8"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216612" y="2924930"/>
                <a:ext cx="2579558" cy="1234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ular Callout 8"/>
              <p:cNvSpPr/>
              <p:nvPr/>
            </p:nvSpPr>
            <p:spPr>
              <a:xfrm>
                <a:off x="6444260" y="1124680"/>
                <a:ext cx="2304320" cy="648090"/>
              </a:xfrm>
              <a:prstGeom prst="wedgeRoundRectCallout">
                <a:avLst>
                  <a:gd name="adj1" fmla="val -70205"/>
                  <a:gd name="adj2" fmla="val 6953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Dynamic Sensitivity </a:t>
                </a:r>
                <a:r>
                  <a:rPr lang="en-US" sz="1600" dirty="0"/>
                  <a:t>C</a:t>
                </a:r>
                <a:r>
                  <a:rPr lang="en-US" sz="1600" dirty="0" smtClean="0"/>
                  <a:t>ontrol (DSC)</a:t>
                </a:r>
                <a:endParaRPr lang="en-US" sz="1600" dirty="0"/>
              </a:p>
            </p:txBody>
          </p:sp>
          <p:sp>
            <p:nvSpPr>
              <p:cNvPr id="10" name="Rounded Rectangular Callout 9"/>
              <p:cNvSpPr/>
              <p:nvPr/>
            </p:nvSpPr>
            <p:spPr>
              <a:xfrm>
                <a:off x="188628" y="3263563"/>
                <a:ext cx="2304320" cy="648090"/>
              </a:xfrm>
              <a:prstGeom prst="wedgeRoundRectCallout">
                <a:avLst>
                  <a:gd name="adj1" fmla="val 61761"/>
                  <a:gd name="adj2" fmla="val 8828"/>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Full duplex (FD) </a:t>
                </a:r>
              </a:p>
              <a:p>
                <a:pPr algn="ctr"/>
                <a:r>
                  <a:rPr lang="en-US" sz="1600" dirty="0" smtClean="0"/>
                  <a:t>APs</a:t>
                </a:r>
                <a:endParaRPr lang="en-US" sz="1600" dirty="0"/>
              </a:p>
            </p:txBody>
          </p:sp>
          <p:sp>
            <p:nvSpPr>
              <p:cNvPr id="11" name="Rounded Rectangular Callout 10"/>
              <p:cNvSpPr/>
              <p:nvPr/>
            </p:nvSpPr>
            <p:spPr>
              <a:xfrm>
                <a:off x="188628" y="1844780"/>
                <a:ext cx="2304320" cy="648090"/>
              </a:xfrm>
              <a:prstGeom prst="wedgeRoundRectCallout">
                <a:avLst>
                  <a:gd name="adj1" fmla="val 66376"/>
                  <a:gd name="adj2" fmla="val 53125"/>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Multi User MIMO </a:t>
                </a:r>
              </a:p>
              <a:p>
                <a:pPr algn="ctr"/>
                <a:r>
                  <a:rPr lang="en-US" sz="1600" dirty="0" smtClean="0"/>
                  <a:t>Uplink Access</a:t>
                </a:r>
                <a:endParaRPr lang="en-US" sz="1600" dirty="0"/>
              </a:p>
            </p:txBody>
          </p:sp>
          <p:sp>
            <p:nvSpPr>
              <p:cNvPr id="12" name="Rounded Rectangular Callout 11"/>
              <p:cNvSpPr/>
              <p:nvPr/>
            </p:nvSpPr>
            <p:spPr>
              <a:xfrm>
                <a:off x="188628" y="1124369"/>
                <a:ext cx="2304320" cy="648090"/>
              </a:xfrm>
              <a:prstGeom prst="wedgeRoundRectCallout">
                <a:avLst>
                  <a:gd name="adj1" fmla="val 70067"/>
                  <a:gd name="adj2" fmla="val 6789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Massive MIMO </a:t>
                </a:r>
              </a:p>
              <a:p>
                <a:pPr algn="ctr"/>
                <a:r>
                  <a:rPr lang="en-US" sz="1600" dirty="0" smtClean="0"/>
                  <a:t>20:20 AP</a:t>
                </a:r>
              </a:p>
            </p:txBody>
          </p:sp>
          <p:sp>
            <p:nvSpPr>
              <p:cNvPr id="13" name="Rounded Rectangular Callout 12"/>
              <p:cNvSpPr/>
              <p:nvPr/>
            </p:nvSpPr>
            <p:spPr>
              <a:xfrm>
                <a:off x="188628" y="4005080"/>
                <a:ext cx="2304320" cy="648090"/>
              </a:xfrm>
              <a:prstGeom prst="wedgeRoundRectCallout">
                <a:avLst>
                  <a:gd name="adj1" fmla="val 64529"/>
                  <a:gd name="adj2" fmla="val -33827"/>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Simultaneous </a:t>
                </a:r>
              </a:p>
              <a:p>
                <a:pPr algn="ctr"/>
                <a:r>
                  <a:rPr lang="en-US" sz="1600" dirty="0"/>
                  <a:t>D</a:t>
                </a:r>
                <a:r>
                  <a:rPr lang="en-US" sz="1600" dirty="0" smtClean="0"/>
                  <a:t>ual Band</a:t>
                </a:r>
                <a:endParaRPr lang="en-US" sz="1600" dirty="0"/>
              </a:p>
            </p:txBody>
          </p:sp>
          <p:sp>
            <p:nvSpPr>
              <p:cNvPr id="14" name="Rounded Rectangular Callout 13"/>
              <p:cNvSpPr/>
              <p:nvPr/>
            </p:nvSpPr>
            <p:spPr>
              <a:xfrm>
                <a:off x="6444260" y="2564880"/>
                <a:ext cx="2304320" cy="648090"/>
              </a:xfrm>
              <a:prstGeom prst="wedgeRoundRectCallout">
                <a:avLst>
                  <a:gd name="adj1" fmla="val -66052"/>
                  <a:gd name="adj2" fmla="val 4328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Legacy Protection Impact Suppression</a:t>
                </a:r>
                <a:endParaRPr lang="en-US" sz="1600" dirty="0"/>
              </a:p>
            </p:txBody>
          </p:sp>
          <p:sp>
            <p:nvSpPr>
              <p:cNvPr id="15" name="Rounded Rectangular Callout 14"/>
              <p:cNvSpPr/>
              <p:nvPr/>
            </p:nvSpPr>
            <p:spPr>
              <a:xfrm>
                <a:off x="6451482" y="5445280"/>
                <a:ext cx="2304320" cy="648090"/>
              </a:xfrm>
              <a:prstGeom prst="wedgeRoundRectCallout">
                <a:avLst>
                  <a:gd name="adj1" fmla="val -77126"/>
                  <a:gd name="adj2" fmla="val -7156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SLA Performance Management</a:t>
                </a:r>
                <a:endParaRPr lang="en-US" sz="1600" dirty="0"/>
              </a:p>
            </p:txBody>
          </p:sp>
          <p:sp>
            <p:nvSpPr>
              <p:cNvPr id="16" name="Rounded Rectangular Callout 15"/>
              <p:cNvSpPr/>
              <p:nvPr/>
            </p:nvSpPr>
            <p:spPr>
              <a:xfrm>
                <a:off x="3347830" y="4653170"/>
                <a:ext cx="2304320" cy="1512210"/>
              </a:xfrm>
              <a:prstGeom prst="wedgeRoundRectCallout">
                <a:avLst>
                  <a:gd name="adj1" fmla="val -992"/>
                  <a:gd name="adj2" fmla="val -7957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u="sng" dirty="0" smtClean="0"/>
                  <a:t>Customized modes:</a:t>
                </a:r>
              </a:p>
              <a:p>
                <a:pPr algn="ctr"/>
                <a:r>
                  <a:rPr lang="en-US" sz="1600" dirty="0" smtClean="0"/>
                  <a:t>Ultra HD Wi-Fi</a:t>
                </a:r>
              </a:p>
              <a:p>
                <a:pPr algn="ctr"/>
                <a:r>
                  <a:rPr lang="en-US" sz="1600" dirty="0" smtClean="0"/>
                  <a:t>Multimedia Wi-Fi</a:t>
                </a:r>
              </a:p>
              <a:p>
                <a:pPr algn="ctr"/>
                <a:r>
                  <a:rPr lang="en-US" sz="1600" dirty="0" smtClean="0"/>
                  <a:t>Outdoor Wi-Fi</a:t>
                </a:r>
              </a:p>
              <a:p>
                <a:pPr algn="ctr"/>
                <a:r>
                  <a:rPr lang="en-US" sz="1600" dirty="0"/>
                  <a:t>Medical </a:t>
                </a:r>
                <a:r>
                  <a:rPr lang="en-US" sz="1600" dirty="0" smtClean="0"/>
                  <a:t>Wi-Fi</a:t>
                </a:r>
                <a:endParaRPr lang="en-US" sz="1600" dirty="0"/>
              </a:p>
            </p:txBody>
          </p:sp>
          <p:sp>
            <p:nvSpPr>
              <p:cNvPr id="17" name="Rounded Rectangular Callout 16"/>
              <p:cNvSpPr/>
              <p:nvPr/>
            </p:nvSpPr>
            <p:spPr>
              <a:xfrm>
                <a:off x="188628" y="4725180"/>
                <a:ext cx="2304320" cy="648090"/>
              </a:xfrm>
              <a:prstGeom prst="wedgeRoundRectCallout">
                <a:avLst>
                  <a:gd name="adj1" fmla="val 67760"/>
                  <a:gd name="adj2" fmla="val -40389"/>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Mobile Network Co-existence Hardening </a:t>
                </a:r>
                <a:endParaRPr lang="en-US" sz="1600" dirty="0"/>
              </a:p>
            </p:txBody>
          </p:sp>
          <p:sp>
            <p:nvSpPr>
              <p:cNvPr id="18" name="Rounded Rectangular Callout 17"/>
              <p:cNvSpPr/>
              <p:nvPr/>
            </p:nvSpPr>
            <p:spPr>
              <a:xfrm>
                <a:off x="6419987" y="1844469"/>
                <a:ext cx="2304320" cy="648090"/>
              </a:xfrm>
              <a:prstGeom prst="wedgeRoundRectCallout">
                <a:avLst>
                  <a:gd name="adj1" fmla="val -67436"/>
                  <a:gd name="adj2" fmla="val 56406"/>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HARQ w/ Soft Combining</a:t>
                </a:r>
                <a:endParaRPr lang="en-US" sz="1600" dirty="0"/>
              </a:p>
            </p:txBody>
          </p:sp>
          <p:sp>
            <p:nvSpPr>
              <p:cNvPr id="19" name="Rounded Rectangular Callout 18"/>
              <p:cNvSpPr/>
              <p:nvPr/>
            </p:nvSpPr>
            <p:spPr>
              <a:xfrm>
                <a:off x="6444260" y="4725180"/>
                <a:ext cx="2304320" cy="648090"/>
              </a:xfrm>
              <a:prstGeom prst="wedgeRoundRectCallout">
                <a:avLst>
                  <a:gd name="adj1" fmla="val -67437"/>
                  <a:gd name="adj2" fmla="val -58436"/>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Dynamic Packet </a:t>
                </a:r>
                <a:r>
                  <a:rPr lang="en-US" sz="1600" dirty="0"/>
                  <a:t>F</a:t>
                </a:r>
                <a:r>
                  <a:rPr lang="en-US" sz="1600" dirty="0" smtClean="0"/>
                  <a:t>low Optimization</a:t>
                </a:r>
                <a:endParaRPr lang="en-US" sz="1600" dirty="0"/>
              </a:p>
            </p:txBody>
          </p:sp>
          <p:sp>
            <p:nvSpPr>
              <p:cNvPr id="20" name="Rounded Rectangular Callout 19"/>
              <p:cNvSpPr/>
              <p:nvPr/>
            </p:nvSpPr>
            <p:spPr>
              <a:xfrm>
                <a:off x="6444260" y="3284980"/>
                <a:ext cx="2304320" cy="648090"/>
              </a:xfrm>
              <a:prstGeom prst="wedgeRoundRectCallout">
                <a:avLst>
                  <a:gd name="adj1" fmla="val -66975"/>
                  <a:gd name="adj2" fmla="val 18672"/>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Control and </a:t>
                </a:r>
                <a:r>
                  <a:rPr lang="en-US" sz="1600" dirty="0" err="1"/>
                  <a:t>M</a:t>
                </a:r>
                <a:r>
                  <a:rPr lang="en-US" sz="1600" dirty="0" err="1" smtClean="0"/>
                  <a:t>gmt</a:t>
                </a:r>
                <a:r>
                  <a:rPr lang="en-US" sz="1600" dirty="0" smtClean="0"/>
                  <a:t> Frame Aggregation</a:t>
                </a:r>
                <a:endParaRPr lang="en-US" sz="1600" dirty="0"/>
              </a:p>
            </p:txBody>
          </p:sp>
          <p:sp>
            <p:nvSpPr>
              <p:cNvPr id="21" name="Rounded Rectangular Callout 20"/>
              <p:cNvSpPr/>
              <p:nvPr/>
            </p:nvSpPr>
            <p:spPr>
              <a:xfrm>
                <a:off x="3347830" y="1124679"/>
                <a:ext cx="2304320" cy="1152161"/>
              </a:xfrm>
              <a:prstGeom prst="wedgeRoundRectCallout">
                <a:avLst>
                  <a:gd name="adj1" fmla="val 854"/>
                  <a:gd name="adj2" fmla="val 86847"/>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802.11ax device efficiency and performance certification program</a:t>
                </a:r>
                <a:endParaRPr lang="en-US" sz="1600" dirty="0"/>
              </a:p>
            </p:txBody>
          </p:sp>
          <p:sp>
            <p:nvSpPr>
              <p:cNvPr id="22" name="Rounded Rectangular Callout 21"/>
              <p:cNvSpPr/>
              <p:nvPr/>
            </p:nvSpPr>
            <p:spPr>
              <a:xfrm>
                <a:off x="6444260" y="4005080"/>
                <a:ext cx="2304320" cy="648090"/>
              </a:xfrm>
              <a:prstGeom prst="wedgeRoundRectCallout">
                <a:avLst>
                  <a:gd name="adj1" fmla="val -68820"/>
                  <a:gd name="adj2" fmla="val -30546"/>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Channel Access </a:t>
                </a:r>
              </a:p>
              <a:p>
                <a:pPr algn="ctr"/>
                <a:r>
                  <a:rPr lang="en-US" sz="1600" dirty="0" smtClean="0"/>
                  <a:t>Delay Reduction</a:t>
                </a:r>
                <a:endParaRPr lang="en-US" sz="1600" dirty="0"/>
              </a:p>
            </p:txBody>
          </p:sp>
          <p:sp>
            <p:nvSpPr>
              <p:cNvPr id="23" name="Rounded Rectangular Callout 22"/>
              <p:cNvSpPr/>
              <p:nvPr/>
            </p:nvSpPr>
            <p:spPr>
              <a:xfrm>
                <a:off x="188628" y="2564880"/>
                <a:ext cx="2304320" cy="648090"/>
              </a:xfrm>
              <a:prstGeom prst="wedgeRoundRectCallout">
                <a:avLst>
                  <a:gd name="adj1" fmla="val 62223"/>
                  <a:gd name="adj2" fmla="val 35078"/>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Beam Forming w</a:t>
                </a:r>
                <a:r>
                  <a:rPr lang="en-US" sz="1600" dirty="0"/>
                  <a:t>/</a:t>
                </a:r>
                <a:r>
                  <a:rPr lang="en-US" sz="1600" dirty="0" smtClean="0"/>
                  <a:t> Interference Nulling</a:t>
                </a:r>
                <a:endParaRPr lang="en-US" sz="1600" dirty="0"/>
              </a:p>
            </p:txBody>
          </p:sp>
          <p:sp>
            <p:nvSpPr>
              <p:cNvPr id="24" name="Rounded Rectangular Callout 23"/>
              <p:cNvSpPr/>
              <p:nvPr/>
            </p:nvSpPr>
            <p:spPr>
              <a:xfrm>
                <a:off x="188628" y="5445280"/>
                <a:ext cx="2304320" cy="648090"/>
              </a:xfrm>
              <a:prstGeom prst="wedgeRoundRectCallout">
                <a:avLst>
                  <a:gd name="adj1" fmla="val 74681"/>
                  <a:gd name="adj2" fmla="val -73201"/>
                  <a:gd name="adj3" fmla="val 1666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600" dirty="0" smtClean="0"/>
                  <a:t>Enhanced Power Save for battery life</a:t>
                </a:r>
                <a:endParaRPr lang="en-US" sz="1600" dirty="0"/>
              </a:p>
            </p:txBody>
          </p:sp>
        </p:grpSp>
        <p:sp>
          <p:nvSpPr>
            <p:cNvPr id="6" name="TextBox 5"/>
            <p:cNvSpPr txBox="1"/>
            <p:nvPr/>
          </p:nvSpPr>
          <p:spPr>
            <a:xfrm>
              <a:off x="862105" y="692620"/>
              <a:ext cx="804215" cy="517918"/>
            </a:xfrm>
            <a:prstGeom prst="rect">
              <a:avLst/>
            </a:prstGeom>
            <a:noFill/>
          </p:spPr>
          <p:txBody>
            <a:bodyPr wrap="none" rtlCol="0">
              <a:spAutoFit/>
            </a:bodyPr>
            <a:lstStyle/>
            <a:p>
              <a:r>
                <a:rPr lang="en-US" sz="2400" b="1" dirty="0" smtClean="0">
                  <a:solidFill>
                    <a:schemeClr val="accent4">
                      <a:lumMod val="75000"/>
                    </a:schemeClr>
                  </a:solidFill>
                </a:rPr>
                <a:t>PHY</a:t>
              </a:r>
              <a:endParaRPr lang="en-US" sz="2400" b="1" dirty="0">
                <a:solidFill>
                  <a:schemeClr val="accent4">
                    <a:lumMod val="75000"/>
                  </a:schemeClr>
                </a:solidFill>
              </a:endParaRPr>
            </a:p>
          </p:txBody>
        </p:sp>
        <p:sp>
          <p:nvSpPr>
            <p:cNvPr id="7" name="TextBox 6"/>
            <p:cNvSpPr txBox="1"/>
            <p:nvPr/>
          </p:nvSpPr>
          <p:spPr>
            <a:xfrm>
              <a:off x="7197101" y="701902"/>
              <a:ext cx="903389" cy="523220"/>
            </a:xfrm>
            <a:prstGeom prst="rect">
              <a:avLst/>
            </a:prstGeom>
            <a:noFill/>
          </p:spPr>
          <p:txBody>
            <a:bodyPr wrap="none" rtlCol="0">
              <a:spAutoFit/>
            </a:bodyPr>
            <a:lstStyle/>
            <a:p>
              <a:r>
                <a:rPr lang="en-US" sz="2400" b="1" dirty="0" smtClean="0">
                  <a:solidFill>
                    <a:srgbClr val="CB6D6B"/>
                  </a:solidFill>
                </a:rPr>
                <a:t>MAC</a:t>
              </a:r>
              <a:endParaRPr lang="en-US" sz="2400" b="1" dirty="0">
                <a:solidFill>
                  <a:srgbClr val="CB6D6B"/>
                </a:solidFill>
              </a:endParaRPr>
            </a:p>
          </p:txBody>
        </p:sp>
      </p:grpSp>
    </p:spTree>
    <p:extLst>
      <p:ext uri="{BB962C8B-B14F-4D97-AF65-F5344CB8AC3E}">
        <p14:creationId xmlns:p14="http://schemas.microsoft.com/office/powerpoint/2010/main" val="7487316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071" y="889069"/>
            <a:ext cx="8042276" cy="673917"/>
          </a:xfrm>
        </p:spPr>
        <p:txBody>
          <a:bodyPr/>
          <a:lstStyle/>
          <a:p>
            <a:r>
              <a:rPr lang="en-GB" dirty="0" smtClean="0"/>
              <a:t>5G Network</a:t>
            </a:r>
            <a:endParaRPr lang="en-GB" dirty="0"/>
          </a:p>
        </p:txBody>
      </p:sp>
      <p:sp>
        <p:nvSpPr>
          <p:cNvPr id="3" name="Content Placeholder 2"/>
          <p:cNvSpPr>
            <a:spLocks noGrp="1"/>
          </p:cNvSpPr>
          <p:nvPr>
            <p:ph idx="1"/>
          </p:nvPr>
        </p:nvSpPr>
        <p:spPr>
          <a:xfrm>
            <a:off x="1881962" y="2535865"/>
            <a:ext cx="6651109" cy="994144"/>
          </a:xfrm>
        </p:spPr>
        <p:txBody>
          <a:bodyPr/>
          <a:lstStyle/>
          <a:p>
            <a:r>
              <a:rPr lang="en-GB" dirty="0" smtClean="0">
                <a:solidFill>
                  <a:schemeClr val="tx1"/>
                </a:solidFill>
              </a:rPr>
              <a:t>Based on Cellular Network Technologies</a:t>
            </a:r>
            <a:endParaRPr lang="en-GB" dirty="0">
              <a:solidFill>
                <a:schemeClr val="tx1"/>
              </a:solidFill>
            </a:endParaRPr>
          </a:p>
        </p:txBody>
      </p:sp>
    </p:spTree>
    <p:extLst>
      <p:ext uri="{BB962C8B-B14F-4D97-AF65-F5344CB8AC3E}">
        <p14:creationId xmlns:p14="http://schemas.microsoft.com/office/powerpoint/2010/main" val="38596096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4550"/>
          </a:xfrm>
        </p:spPr>
        <p:txBody>
          <a:bodyPr/>
          <a:lstStyle/>
          <a:p>
            <a:r>
              <a:rPr lang="en-GB" dirty="0" smtClean="0"/>
              <a:t>Cellular Networks History</a:t>
            </a:r>
            <a:endParaRPr lang="en-GB" dirty="0"/>
          </a:p>
        </p:txBody>
      </p:sp>
      <p:sp>
        <p:nvSpPr>
          <p:cNvPr id="3" name="Content Placeholder 2"/>
          <p:cNvSpPr>
            <a:spLocks noGrp="1"/>
          </p:cNvSpPr>
          <p:nvPr>
            <p:ph idx="1"/>
          </p:nvPr>
        </p:nvSpPr>
        <p:spPr>
          <a:xfrm>
            <a:off x="730028" y="956931"/>
            <a:ext cx="8042276" cy="4343400"/>
          </a:xfrm>
        </p:spPr>
        <p:txBody>
          <a:bodyPr>
            <a:normAutofit fontScale="92500" lnSpcReduction="20000"/>
          </a:bodyPr>
          <a:lstStyle/>
          <a:p>
            <a:pPr algn="just"/>
            <a:r>
              <a:rPr lang="en-US" dirty="0" smtClean="0">
                <a:solidFill>
                  <a:schemeClr val="tx1"/>
                </a:solidFill>
              </a:rPr>
              <a:t>1G, analog voice</a:t>
            </a:r>
          </a:p>
          <a:p>
            <a:pPr lvl="2" algn="just"/>
            <a:r>
              <a:rPr lang="en-US" dirty="0" smtClean="0">
                <a:solidFill>
                  <a:schemeClr val="tx1"/>
                </a:solidFill>
              </a:rPr>
              <a:t>AMPS (Advanced Mobile Phone System) is example, deployed from 1980s. Modulation based on FM (as in radio).</a:t>
            </a:r>
          </a:p>
          <a:p>
            <a:pPr algn="just"/>
            <a:r>
              <a:rPr lang="en-US" dirty="0" smtClean="0">
                <a:solidFill>
                  <a:schemeClr val="tx1"/>
                </a:solidFill>
              </a:rPr>
              <a:t>2G, analog voice and digital data</a:t>
            </a:r>
          </a:p>
          <a:p>
            <a:pPr lvl="2" algn="just"/>
            <a:r>
              <a:rPr lang="en-US" dirty="0" smtClean="0">
                <a:solidFill>
                  <a:schemeClr val="tx1"/>
                </a:solidFill>
              </a:rPr>
              <a:t>GSM (Global System for Mobile communications) is example, deployed from 1990s. Modulation based on QPSK.</a:t>
            </a:r>
          </a:p>
          <a:p>
            <a:pPr algn="just"/>
            <a:r>
              <a:rPr lang="en-US" dirty="0" smtClean="0">
                <a:solidFill>
                  <a:schemeClr val="tx1"/>
                </a:solidFill>
              </a:rPr>
              <a:t>3G, digital voice and data</a:t>
            </a:r>
          </a:p>
          <a:p>
            <a:pPr lvl="2" algn="just"/>
            <a:r>
              <a:rPr lang="en-US" dirty="0" smtClean="0">
                <a:solidFill>
                  <a:schemeClr val="tx1"/>
                </a:solidFill>
              </a:rPr>
              <a:t>UMTS (Universal Mobile Telecommunications System) is example, deployed from 2000s. Modulation based on CDMA</a:t>
            </a:r>
          </a:p>
          <a:p>
            <a:pPr algn="just"/>
            <a:r>
              <a:rPr lang="en-US" dirty="0" smtClean="0">
                <a:solidFill>
                  <a:schemeClr val="tx1"/>
                </a:solidFill>
              </a:rPr>
              <a:t>4G, digital data including voice</a:t>
            </a:r>
          </a:p>
          <a:p>
            <a:pPr lvl="2" algn="just"/>
            <a:r>
              <a:rPr lang="en-US" dirty="0" smtClean="0">
                <a:solidFill>
                  <a:schemeClr val="tx1"/>
                </a:solidFill>
              </a:rPr>
              <a:t>LTE (Long Term Evolution) is example, deployed from 2010s. Modulation based on OFDM</a:t>
            </a:r>
          </a:p>
          <a:p>
            <a:endParaRPr lang="en-GB" dirty="0"/>
          </a:p>
        </p:txBody>
      </p:sp>
    </p:spTree>
    <p:extLst>
      <p:ext uri="{BB962C8B-B14F-4D97-AF65-F5344CB8AC3E}">
        <p14:creationId xmlns:p14="http://schemas.microsoft.com/office/powerpoint/2010/main" val="119765940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76904"/>
          </a:xfrm>
        </p:spPr>
        <p:txBody>
          <a:bodyPr>
            <a:normAutofit fontScale="90000"/>
          </a:bodyPr>
          <a:lstStyle/>
          <a:p>
            <a:r>
              <a:rPr lang="en-GB" sz="3600" dirty="0" smtClean="0"/>
              <a:t>Cellular Concept</a:t>
            </a:r>
            <a:endParaRPr lang="en-GB" sz="3600" dirty="0"/>
          </a:p>
        </p:txBody>
      </p:sp>
      <p:sp>
        <p:nvSpPr>
          <p:cNvPr id="3" name="Content Placeholder 2"/>
          <p:cNvSpPr>
            <a:spLocks noGrp="1"/>
          </p:cNvSpPr>
          <p:nvPr>
            <p:ph idx="1"/>
          </p:nvPr>
        </p:nvSpPr>
        <p:spPr>
          <a:xfrm>
            <a:off x="467544" y="837665"/>
            <a:ext cx="8229600" cy="5001419"/>
          </a:xfrm>
        </p:spPr>
        <p:txBody>
          <a:bodyPr>
            <a:normAutofit fontScale="47500" lnSpcReduction="20000"/>
          </a:bodyPr>
          <a:lstStyle/>
          <a:p>
            <a:pPr algn="just"/>
            <a:r>
              <a:rPr lang="en-GB" sz="3800" dirty="0" smtClean="0">
                <a:solidFill>
                  <a:schemeClr val="tx1"/>
                </a:solidFill>
              </a:rPr>
              <a:t>Cellular network uses a number of Base stations (BSs) which are radio transceivers.</a:t>
            </a:r>
          </a:p>
          <a:p>
            <a:pPr algn="just"/>
            <a:r>
              <a:rPr lang="en-GB" sz="3800" dirty="0" smtClean="0">
                <a:solidFill>
                  <a:schemeClr val="tx1"/>
                </a:solidFill>
              </a:rPr>
              <a:t>An infrastructure multi-BS network configuration that exploits the frequency reuse concept.</a:t>
            </a:r>
          </a:p>
          <a:p>
            <a:pPr algn="just"/>
            <a:r>
              <a:rPr lang="en-GB" sz="3800" dirty="0" smtClean="0">
                <a:solidFill>
                  <a:schemeClr val="tx1"/>
                </a:solidFill>
              </a:rPr>
              <a:t>Frequency reuse is spatially reusing the available spectrum so that the spectrum can support multiple users. </a:t>
            </a:r>
          </a:p>
          <a:p>
            <a:pPr algn="just"/>
            <a:r>
              <a:rPr lang="en-GB" sz="3800" dirty="0" smtClean="0">
                <a:solidFill>
                  <a:schemeClr val="tx1"/>
                </a:solidFill>
              </a:rPr>
              <a:t>The fundamental principle of the cellular concept is to divide the coverage area into a number of contiguous areas each served by its own station.</a:t>
            </a:r>
          </a:p>
          <a:p>
            <a:pPr algn="just"/>
            <a:r>
              <a:rPr lang="en-GB" sz="3800" dirty="0" smtClean="0">
                <a:solidFill>
                  <a:schemeClr val="tx1"/>
                </a:solidFill>
              </a:rPr>
              <a:t>Cellular radio means deploying a large number of low power BSs for transmission, each having a limited coverage area.</a:t>
            </a:r>
          </a:p>
          <a:p>
            <a:pPr algn="just"/>
            <a:r>
              <a:rPr lang="en-GB" sz="3800" dirty="0" smtClean="0">
                <a:solidFill>
                  <a:schemeClr val="tx1"/>
                </a:solidFill>
              </a:rPr>
              <a:t>Each of the smaller areas is called a cell which are group into clusters.</a:t>
            </a:r>
          </a:p>
          <a:p>
            <a:pPr algn="just"/>
            <a:r>
              <a:rPr lang="en-GB" sz="3800" dirty="0" smtClean="0">
                <a:solidFill>
                  <a:schemeClr val="tx1"/>
                </a:solidFill>
              </a:rPr>
              <a:t>The reason for clustering is that adjacent cells cannot use the same frequency spectrum because of interference.</a:t>
            </a:r>
          </a:p>
          <a:p>
            <a:endParaRPr lang="en-GB" dirty="0" smtClean="0"/>
          </a:p>
          <a:p>
            <a:endParaRPr lang="en-GB" dirty="0"/>
          </a:p>
        </p:txBody>
      </p:sp>
    </p:spTree>
    <p:extLst>
      <p:ext uri="{BB962C8B-B14F-4D97-AF65-F5344CB8AC3E}">
        <p14:creationId xmlns:p14="http://schemas.microsoft.com/office/powerpoint/2010/main" val="24958859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778098"/>
          </a:xfrm>
        </p:spPr>
        <p:txBody>
          <a:bodyPr>
            <a:normAutofit/>
          </a:bodyPr>
          <a:lstStyle/>
          <a:p>
            <a:r>
              <a:rPr lang="en-GB" sz="3600" dirty="0" smtClean="0"/>
              <a:t>Cellular Hierarchy</a:t>
            </a:r>
            <a:endParaRPr lang="en-GB" sz="3600"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66284" y="903041"/>
            <a:ext cx="6950132" cy="45597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795631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8224"/>
            <a:ext cx="8229600" cy="509199"/>
          </a:xfrm>
        </p:spPr>
        <p:txBody>
          <a:bodyPr>
            <a:normAutofit fontScale="90000"/>
          </a:bodyPr>
          <a:lstStyle/>
          <a:p>
            <a:r>
              <a:rPr lang="en-GB" dirty="0"/>
              <a:t>General architecture</a:t>
            </a:r>
          </a:p>
        </p:txBody>
      </p:sp>
      <p:grpSp>
        <p:nvGrpSpPr>
          <p:cNvPr id="8" name="Group 7"/>
          <p:cNvGrpSpPr/>
          <p:nvPr/>
        </p:nvGrpSpPr>
        <p:grpSpPr>
          <a:xfrm>
            <a:off x="388088" y="647423"/>
            <a:ext cx="8431619" cy="4849610"/>
            <a:chOff x="144016" y="885188"/>
            <a:chExt cx="8820472" cy="5064092"/>
          </a:xfrm>
        </p:grpSpPr>
        <p:pic>
          <p:nvPicPr>
            <p:cNvPr id="3074" name="Picture 2"/>
            <p:cNvPicPr>
              <a:picLocks noChangeAspect="1" noChangeArrowheads="1"/>
            </p:cNvPicPr>
            <p:nvPr/>
          </p:nvPicPr>
          <p:blipFill>
            <a:blip r:embed="rId3" cstate="email">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44016" y="885188"/>
              <a:ext cx="8820472" cy="5064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44016" y="5301208"/>
              <a:ext cx="1187624"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1695984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dirty="0" smtClean="0"/>
              <a:t>General architecture</a:t>
            </a:r>
            <a:endParaRPr lang="en-GB" dirty="0"/>
          </a:p>
        </p:txBody>
      </p:sp>
      <p:sp>
        <p:nvSpPr>
          <p:cNvPr id="11" name="Content Placeholder 2"/>
          <p:cNvSpPr>
            <a:spLocks noGrp="1"/>
          </p:cNvSpPr>
          <p:nvPr>
            <p:ph idx="1"/>
          </p:nvPr>
        </p:nvSpPr>
        <p:spPr>
          <a:xfrm>
            <a:off x="107504" y="1052736"/>
            <a:ext cx="4320480" cy="5073427"/>
          </a:xfrm>
        </p:spPr>
        <p:txBody>
          <a:bodyPr>
            <a:normAutofit/>
          </a:bodyPr>
          <a:lstStyle/>
          <a:p>
            <a:pPr>
              <a:lnSpc>
                <a:spcPct val="90000"/>
              </a:lnSpc>
            </a:pPr>
            <a:endParaRPr lang="en-US" dirty="0" smtClean="0"/>
          </a:p>
          <a:p>
            <a:endParaRPr lang="en-GB" dirty="0"/>
          </a:p>
        </p:txBody>
      </p:sp>
      <p:grpSp>
        <p:nvGrpSpPr>
          <p:cNvPr id="9" name="Group 8"/>
          <p:cNvGrpSpPr/>
          <p:nvPr/>
        </p:nvGrpSpPr>
        <p:grpSpPr>
          <a:xfrm>
            <a:off x="808739" y="966738"/>
            <a:ext cx="7992888" cy="5169463"/>
            <a:chOff x="180976" y="714894"/>
            <a:chExt cx="8148378" cy="6729885"/>
          </a:xfrm>
        </p:grpSpPr>
        <p:pic>
          <p:nvPicPr>
            <p:cNvPr id="2053" name="Picture 5"/>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2410" r="9089"/>
            <a:stretch/>
          </p:blipFill>
          <p:spPr bwMode="auto">
            <a:xfrm>
              <a:off x="180976" y="714894"/>
              <a:ext cx="8148378" cy="6729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976" y="6858000"/>
              <a:ext cx="1366688" cy="459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06447650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76200" y="-1"/>
            <a:ext cx="9040606" cy="6858001"/>
          </a:xfrm>
          <a:prstGeom prst="rect">
            <a:avLst/>
          </a:prstGeom>
          <a:noFill/>
          <a:ln w="9525">
            <a:noFill/>
            <a:miter lim="800000"/>
            <a:headEnd/>
            <a:tailEnd/>
          </a:ln>
        </p:spPr>
      </p:pic>
    </p:spTree>
    <p:extLst>
      <p:ext uri="{BB962C8B-B14F-4D97-AF65-F5344CB8AC3E}">
        <p14:creationId xmlns:p14="http://schemas.microsoft.com/office/powerpoint/2010/main" val="381843677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4429"/>
          </a:xfrm>
        </p:spPr>
        <p:txBody>
          <a:bodyPr/>
          <a:lstStyle/>
          <a:p>
            <a:r>
              <a:rPr lang="en-GB" sz="3600" dirty="0" smtClean="0"/>
              <a:t>Comparison of 1G to 5G Technologies</a:t>
            </a:r>
            <a:endParaRPr lang="en-GB" sz="3600" dirty="0"/>
          </a:p>
        </p:txBody>
      </p:sp>
      <p:pic>
        <p:nvPicPr>
          <p:cNvPr id="5" name="Content Placeholder 4"/>
          <p:cNvPicPr>
            <a:picLocks noGrp="1" noChangeAspect="1"/>
          </p:cNvPicPr>
          <p:nvPr>
            <p:ph idx="1"/>
          </p:nvPr>
        </p:nvPicPr>
        <p:blipFill>
          <a:blip r:embed="rId2"/>
          <a:stretch>
            <a:fillRect/>
          </a:stretch>
        </p:blipFill>
        <p:spPr>
          <a:xfrm>
            <a:off x="549274" y="694340"/>
            <a:ext cx="7696091" cy="4794584"/>
          </a:xfrm>
          <a:prstGeom prst="rect">
            <a:avLst/>
          </a:prstGeom>
        </p:spPr>
      </p:pic>
    </p:spTree>
    <p:extLst>
      <p:ext uri="{BB962C8B-B14F-4D97-AF65-F5344CB8AC3E}">
        <p14:creationId xmlns:p14="http://schemas.microsoft.com/office/powerpoint/2010/main" val="1796553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5445"/>
          </a:xfrm>
        </p:spPr>
        <p:txBody>
          <a:bodyPr/>
          <a:lstStyle/>
          <a:p>
            <a:r>
              <a:rPr lang="en-GB" sz="4000" dirty="0" smtClean="0"/>
              <a:t>Proposed 5G Network and beyond</a:t>
            </a:r>
            <a:endParaRPr lang="en-GB" sz="4000" dirty="0"/>
          </a:p>
        </p:txBody>
      </p:sp>
      <p:sp>
        <p:nvSpPr>
          <p:cNvPr id="3" name="Content Placeholder 2"/>
          <p:cNvSpPr>
            <a:spLocks noGrp="1"/>
          </p:cNvSpPr>
          <p:nvPr>
            <p:ph idx="1"/>
          </p:nvPr>
        </p:nvSpPr>
        <p:spPr>
          <a:xfrm>
            <a:off x="788275" y="869733"/>
            <a:ext cx="7855827" cy="4343400"/>
          </a:xfrm>
        </p:spPr>
        <p:txBody>
          <a:bodyPr>
            <a:normAutofit fontScale="92500" lnSpcReduction="10000"/>
          </a:bodyPr>
          <a:lstStyle/>
          <a:p>
            <a:pPr algn="just">
              <a:lnSpc>
                <a:spcPct val="120000"/>
              </a:lnSpc>
              <a:spcBef>
                <a:spcPts val="600"/>
              </a:spcBef>
            </a:pPr>
            <a:r>
              <a:rPr lang="en-GB" dirty="0">
                <a:solidFill>
                  <a:schemeClr val="tx1"/>
                </a:solidFill>
              </a:rPr>
              <a:t>Real wireless world with no more limitations with</a:t>
            </a:r>
          </a:p>
          <a:p>
            <a:pPr algn="just">
              <a:lnSpc>
                <a:spcPct val="120000"/>
              </a:lnSpc>
              <a:spcBef>
                <a:spcPts val="600"/>
              </a:spcBef>
            </a:pPr>
            <a:r>
              <a:rPr lang="en-GB" dirty="0">
                <a:solidFill>
                  <a:schemeClr val="tx1"/>
                </a:solidFill>
              </a:rPr>
              <a:t>access &amp; zone issues</a:t>
            </a:r>
          </a:p>
          <a:p>
            <a:pPr algn="just">
              <a:lnSpc>
                <a:spcPct val="120000"/>
              </a:lnSpc>
              <a:spcBef>
                <a:spcPts val="600"/>
              </a:spcBef>
            </a:pPr>
            <a:r>
              <a:rPr lang="en-GB" dirty="0" smtClean="0">
                <a:solidFill>
                  <a:schemeClr val="tx1"/>
                </a:solidFill>
              </a:rPr>
              <a:t>Wearable </a:t>
            </a:r>
            <a:r>
              <a:rPr lang="en-GB" dirty="0">
                <a:solidFill>
                  <a:schemeClr val="tx1"/>
                </a:solidFill>
              </a:rPr>
              <a:t>devices</a:t>
            </a:r>
          </a:p>
          <a:p>
            <a:pPr algn="just">
              <a:lnSpc>
                <a:spcPct val="120000"/>
              </a:lnSpc>
              <a:spcBef>
                <a:spcPts val="600"/>
              </a:spcBef>
            </a:pPr>
            <a:r>
              <a:rPr lang="en-GB" dirty="0" smtClean="0">
                <a:solidFill>
                  <a:schemeClr val="tx1"/>
                </a:solidFill>
              </a:rPr>
              <a:t>IPv6</a:t>
            </a:r>
            <a:r>
              <a:rPr lang="en-GB" dirty="0">
                <a:solidFill>
                  <a:schemeClr val="tx1"/>
                </a:solidFill>
              </a:rPr>
              <a:t>, where a visiting care of mobile IP address </a:t>
            </a:r>
            <a:r>
              <a:rPr lang="en-GB" dirty="0" smtClean="0">
                <a:solidFill>
                  <a:schemeClr val="tx1"/>
                </a:solidFill>
              </a:rPr>
              <a:t>is assigned </a:t>
            </a:r>
            <a:r>
              <a:rPr lang="en-GB" dirty="0">
                <a:solidFill>
                  <a:schemeClr val="tx1"/>
                </a:solidFill>
              </a:rPr>
              <a:t>according to location &amp; connected network</a:t>
            </a:r>
          </a:p>
          <a:p>
            <a:pPr algn="just">
              <a:lnSpc>
                <a:spcPct val="120000"/>
              </a:lnSpc>
              <a:spcBef>
                <a:spcPts val="600"/>
              </a:spcBef>
            </a:pPr>
            <a:r>
              <a:rPr lang="en-GB" dirty="0" smtClean="0">
                <a:solidFill>
                  <a:schemeClr val="tx1"/>
                </a:solidFill>
              </a:rPr>
              <a:t>One </a:t>
            </a:r>
            <a:r>
              <a:rPr lang="en-GB" dirty="0">
                <a:solidFill>
                  <a:schemeClr val="tx1"/>
                </a:solidFill>
              </a:rPr>
              <a:t>unified global standard</a:t>
            </a:r>
          </a:p>
          <a:p>
            <a:pPr algn="just">
              <a:lnSpc>
                <a:spcPct val="120000"/>
              </a:lnSpc>
              <a:spcBef>
                <a:spcPts val="600"/>
              </a:spcBef>
            </a:pPr>
            <a:r>
              <a:rPr lang="en-GB" dirty="0" smtClean="0">
                <a:solidFill>
                  <a:schemeClr val="tx1"/>
                </a:solidFill>
              </a:rPr>
              <a:t>Smart </a:t>
            </a:r>
            <a:r>
              <a:rPr lang="en-GB" dirty="0">
                <a:solidFill>
                  <a:schemeClr val="tx1"/>
                </a:solidFill>
              </a:rPr>
              <a:t>radio</a:t>
            </a:r>
          </a:p>
          <a:p>
            <a:pPr algn="just">
              <a:lnSpc>
                <a:spcPct val="120000"/>
              </a:lnSpc>
              <a:spcBef>
                <a:spcPts val="600"/>
              </a:spcBef>
            </a:pPr>
            <a:r>
              <a:rPr lang="en-GB" dirty="0" smtClean="0">
                <a:solidFill>
                  <a:schemeClr val="tx1"/>
                </a:solidFill>
              </a:rPr>
              <a:t>The </a:t>
            </a:r>
            <a:r>
              <a:rPr lang="en-GB" dirty="0">
                <a:solidFill>
                  <a:schemeClr val="tx1"/>
                </a:solidFill>
              </a:rPr>
              <a:t>user can simultaneously be connected </a:t>
            </a:r>
            <a:r>
              <a:rPr lang="en-GB" dirty="0" smtClean="0">
                <a:solidFill>
                  <a:schemeClr val="tx1"/>
                </a:solidFill>
              </a:rPr>
              <a:t>with several </a:t>
            </a:r>
            <a:r>
              <a:rPr lang="en-GB" dirty="0">
                <a:solidFill>
                  <a:schemeClr val="tx1"/>
                </a:solidFill>
              </a:rPr>
              <a:t>wireless access technology</a:t>
            </a:r>
          </a:p>
          <a:p>
            <a:pPr algn="just">
              <a:lnSpc>
                <a:spcPct val="120000"/>
              </a:lnSpc>
              <a:spcBef>
                <a:spcPts val="600"/>
              </a:spcBef>
            </a:pPr>
            <a:r>
              <a:rPr lang="en-GB" dirty="0" smtClean="0">
                <a:solidFill>
                  <a:schemeClr val="tx1"/>
                </a:solidFill>
              </a:rPr>
              <a:t>Multiple </a:t>
            </a:r>
            <a:r>
              <a:rPr lang="en-GB" dirty="0">
                <a:solidFill>
                  <a:schemeClr val="tx1"/>
                </a:solidFill>
              </a:rPr>
              <a:t>concurrent data transfer path</a:t>
            </a:r>
          </a:p>
        </p:txBody>
      </p:sp>
    </p:spTree>
    <p:extLst>
      <p:ext uri="{BB962C8B-B14F-4D97-AF65-F5344CB8AC3E}">
        <p14:creationId xmlns:p14="http://schemas.microsoft.com/office/powerpoint/2010/main" val="272401378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54272"/>
          </a:xfrm>
        </p:spPr>
        <p:txBody>
          <a:bodyPr/>
          <a:lstStyle/>
          <a:p>
            <a:r>
              <a:rPr lang="en-GB" dirty="0" smtClean="0"/>
              <a:t>Proposed Architecture of 5G</a:t>
            </a:r>
            <a:endParaRPr lang="en-GB" dirty="0"/>
          </a:p>
        </p:txBody>
      </p:sp>
      <p:pic>
        <p:nvPicPr>
          <p:cNvPr id="4" name="Content Placeholder 3"/>
          <p:cNvPicPr>
            <a:picLocks noGrp="1" noChangeAspect="1"/>
          </p:cNvPicPr>
          <p:nvPr>
            <p:ph idx="1"/>
          </p:nvPr>
        </p:nvPicPr>
        <p:blipFill>
          <a:blip r:embed="rId2"/>
          <a:stretch>
            <a:fillRect/>
          </a:stretch>
        </p:blipFill>
        <p:spPr>
          <a:xfrm>
            <a:off x="165556" y="949325"/>
            <a:ext cx="3218207" cy="4343400"/>
          </a:xfrm>
          <a:prstGeom prst="rect">
            <a:avLst/>
          </a:prstGeom>
        </p:spPr>
      </p:pic>
      <p:pic>
        <p:nvPicPr>
          <p:cNvPr id="7" name="Content Placeholder 3"/>
          <p:cNvPicPr>
            <a:picLocks noChangeAspect="1"/>
          </p:cNvPicPr>
          <p:nvPr/>
        </p:nvPicPr>
        <p:blipFill>
          <a:blip r:embed="rId3"/>
          <a:stretch>
            <a:fillRect/>
          </a:stretch>
        </p:blipFill>
        <p:spPr>
          <a:xfrm>
            <a:off x="3467846" y="1036801"/>
            <a:ext cx="5617757" cy="4150053"/>
          </a:xfrm>
          <a:prstGeom prst="rect">
            <a:avLst/>
          </a:prstGeom>
        </p:spPr>
      </p:pic>
    </p:spTree>
    <p:extLst>
      <p:ext uri="{BB962C8B-B14F-4D97-AF65-F5344CB8AC3E}">
        <p14:creationId xmlns:p14="http://schemas.microsoft.com/office/powerpoint/2010/main" val="147798760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517" y="91811"/>
            <a:ext cx="8042276" cy="675445"/>
          </a:xfrm>
        </p:spPr>
        <p:txBody>
          <a:bodyPr/>
          <a:lstStyle/>
          <a:p>
            <a:r>
              <a:rPr lang="en-GB" dirty="0"/>
              <a:t>Proposed Architecture of 5G</a:t>
            </a:r>
          </a:p>
        </p:txBody>
      </p:sp>
      <p:sp>
        <p:nvSpPr>
          <p:cNvPr id="3" name="Content Placeholder 2"/>
          <p:cNvSpPr>
            <a:spLocks noGrp="1"/>
          </p:cNvSpPr>
          <p:nvPr>
            <p:ph idx="1"/>
          </p:nvPr>
        </p:nvSpPr>
        <p:spPr>
          <a:xfrm>
            <a:off x="869840" y="814552"/>
            <a:ext cx="8042276" cy="4729655"/>
          </a:xfrm>
        </p:spPr>
        <p:txBody>
          <a:bodyPr>
            <a:normAutofit fontScale="92500" lnSpcReduction="20000"/>
          </a:bodyPr>
          <a:lstStyle/>
          <a:p>
            <a:pPr algn="just"/>
            <a:r>
              <a:rPr lang="en-GB" dirty="0" smtClean="0">
                <a:solidFill>
                  <a:schemeClr val="tx1"/>
                </a:solidFill>
              </a:rPr>
              <a:t>Open Wireless Architecture (OWA)</a:t>
            </a:r>
          </a:p>
          <a:p>
            <a:pPr lvl="1" algn="just">
              <a:buFont typeface="Wingdings" panose="05000000000000000000" pitchFamily="2" charset="2"/>
              <a:buChar char="§"/>
            </a:pPr>
            <a:r>
              <a:rPr lang="en-GB" dirty="0" smtClean="0">
                <a:solidFill>
                  <a:schemeClr val="tx1"/>
                </a:solidFill>
              </a:rPr>
              <a:t>OSI </a:t>
            </a:r>
            <a:r>
              <a:rPr lang="en-GB" dirty="0">
                <a:solidFill>
                  <a:schemeClr val="tx1"/>
                </a:solidFill>
              </a:rPr>
              <a:t>layer 1 &amp; OSI layer 2 define the </a:t>
            </a:r>
            <a:r>
              <a:rPr lang="en-GB" dirty="0" smtClean="0">
                <a:solidFill>
                  <a:schemeClr val="tx1"/>
                </a:solidFill>
              </a:rPr>
              <a:t>wireless technology</a:t>
            </a:r>
            <a:endParaRPr lang="en-GB" dirty="0">
              <a:solidFill>
                <a:schemeClr val="tx1"/>
              </a:solidFill>
            </a:endParaRPr>
          </a:p>
          <a:p>
            <a:pPr lvl="1" algn="just">
              <a:buFont typeface="Wingdings" panose="05000000000000000000" pitchFamily="2" charset="2"/>
              <a:buChar char="§"/>
            </a:pPr>
            <a:r>
              <a:rPr lang="en-GB" dirty="0" smtClean="0">
                <a:solidFill>
                  <a:schemeClr val="tx1"/>
                </a:solidFill>
              </a:rPr>
              <a:t>For </a:t>
            </a:r>
            <a:r>
              <a:rPr lang="en-GB" dirty="0">
                <a:solidFill>
                  <a:schemeClr val="tx1"/>
                </a:solidFill>
              </a:rPr>
              <a:t>these two layers the 5G mobile network is </a:t>
            </a:r>
            <a:r>
              <a:rPr lang="en-GB" dirty="0" smtClean="0">
                <a:solidFill>
                  <a:schemeClr val="tx1"/>
                </a:solidFill>
              </a:rPr>
              <a:t>likely to </a:t>
            </a:r>
            <a:r>
              <a:rPr lang="en-GB" dirty="0">
                <a:solidFill>
                  <a:schemeClr val="tx1"/>
                </a:solidFill>
              </a:rPr>
              <a:t>be based on Open Wireless Architecture (OWA)</a:t>
            </a:r>
          </a:p>
          <a:p>
            <a:pPr lvl="1" algn="just">
              <a:buFont typeface="Wingdings" panose="05000000000000000000" pitchFamily="2" charset="2"/>
              <a:buChar char="§"/>
            </a:pPr>
            <a:r>
              <a:rPr lang="en-GB" dirty="0" smtClean="0">
                <a:solidFill>
                  <a:schemeClr val="tx1"/>
                </a:solidFill>
              </a:rPr>
              <a:t>OWA = Physical </a:t>
            </a:r>
            <a:r>
              <a:rPr lang="en-GB" dirty="0">
                <a:solidFill>
                  <a:schemeClr val="tx1"/>
                </a:solidFill>
              </a:rPr>
              <a:t>layer + Data link layer </a:t>
            </a:r>
            <a:endParaRPr lang="en-GB" dirty="0" smtClean="0">
              <a:solidFill>
                <a:schemeClr val="tx1"/>
              </a:solidFill>
            </a:endParaRPr>
          </a:p>
          <a:p>
            <a:pPr algn="just"/>
            <a:r>
              <a:rPr lang="en-GB" dirty="0" smtClean="0">
                <a:solidFill>
                  <a:schemeClr val="tx1"/>
                </a:solidFill>
              </a:rPr>
              <a:t>Network Layer</a:t>
            </a:r>
          </a:p>
          <a:p>
            <a:pPr lvl="1" algn="just">
              <a:buFont typeface="Wingdings" panose="05000000000000000000" pitchFamily="2" charset="2"/>
              <a:buChar char="§"/>
            </a:pPr>
            <a:r>
              <a:rPr lang="en-GB" dirty="0">
                <a:solidFill>
                  <a:schemeClr val="tx1"/>
                </a:solidFill>
              </a:rPr>
              <a:t>All mobile networks will use mobile IP</a:t>
            </a:r>
          </a:p>
          <a:p>
            <a:pPr lvl="1" algn="just">
              <a:buFont typeface="Wingdings" panose="05000000000000000000" pitchFamily="2" charset="2"/>
              <a:buChar char="§"/>
            </a:pPr>
            <a:r>
              <a:rPr lang="en-GB" dirty="0" smtClean="0">
                <a:solidFill>
                  <a:schemeClr val="tx1"/>
                </a:solidFill>
              </a:rPr>
              <a:t>Each </a:t>
            </a:r>
            <a:r>
              <a:rPr lang="en-GB" dirty="0">
                <a:solidFill>
                  <a:schemeClr val="tx1"/>
                </a:solidFill>
              </a:rPr>
              <a:t>mobile terminal will be FA (Foreign Agent)</a:t>
            </a:r>
          </a:p>
          <a:p>
            <a:pPr lvl="1" algn="just">
              <a:buFont typeface="Wingdings" panose="05000000000000000000" pitchFamily="2" charset="2"/>
              <a:buChar char="§"/>
            </a:pPr>
            <a:r>
              <a:rPr lang="en-GB" dirty="0" smtClean="0">
                <a:solidFill>
                  <a:schemeClr val="tx1"/>
                </a:solidFill>
              </a:rPr>
              <a:t>A </a:t>
            </a:r>
            <a:r>
              <a:rPr lang="en-GB" dirty="0">
                <a:solidFill>
                  <a:schemeClr val="tx1"/>
                </a:solidFill>
              </a:rPr>
              <a:t>mobile can be attached to several mobiles </a:t>
            </a:r>
            <a:r>
              <a:rPr lang="en-GB" dirty="0" smtClean="0">
                <a:solidFill>
                  <a:schemeClr val="tx1"/>
                </a:solidFill>
              </a:rPr>
              <a:t>or wireless </a:t>
            </a:r>
            <a:r>
              <a:rPr lang="en-GB" dirty="0">
                <a:solidFill>
                  <a:schemeClr val="tx1"/>
                </a:solidFill>
              </a:rPr>
              <a:t>networks at the same time</a:t>
            </a:r>
          </a:p>
          <a:p>
            <a:pPr lvl="1" algn="just">
              <a:buFont typeface="Wingdings" panose="05000000000000000000" pitchFamily="2" charset="2"/>
              <a:buChar char="§"/>
            </a:pPr>
            <a:r>
              <a:rPr lang="en-GB" dirty="0" smtClean="0">
                <a:solidFill>
                  <a:schemeClr val="tx1"/>
                </a:solidFill>
              </a:rPr>
              <a:t>The </a:t>
            </a:r>
            <a:r>
              <a:rPr lang="en-GB" dirty="0">
                <a:solidFill>
                  <a:schemeClr val="tx1"/>
                </a:solidFill>
              </a:rPr>
              <a:t>fixed IPv6 will be implemented in the </a:t>
            </a:r>
            <a:r>
              <a:rPr lang="en-GB" dirty="0" smtClean="0">
                <a:solidFill>
                  <a:schemeClr val="tx1"/>
                </a:solidFill>
              </a:rPr>
              <a:t>mobile phones</a:t>
            </a:r>
            <a:endParaRPr lang="en-GB" dirty="0">
              <a:solidFill>
                <a:schemeClr val="tx1"/>
              </a:solidFill>
            </a:endParaRPr>
          </a:p>
          <a:p>
            <a:pPr lvl="1" algn="just">
              <a:buFont typeface="Wingdings" panose="05000000000000000000" pitchFamily="2" charset="2"/>
              <a:buChar char="§"/>
            </a:pPr>
            <a:r>
              <a:rPr lang="en-GB" dirty="0" smtClean="0">
                <a:solidFill>
                  <a:schemeClr val="tx1"/>
                </a:solidFill>
              </a:rPr>
              <a:t>Separation </a:t>
            </a:r>
            <a:r>
              <a:rPr lang="en-GB" dirty="0">
                <a:solidFill>
                  <a:schemeClr val="tx1"/>
                </a:solidFill>
              </a:rPr>
              <a:t>of network layer into two sub-layers:</a:t>
            </a:r>
          </a:p>
          <a:p>
            <a:pPr lvl="2" algn="just">
              <a:buFont typeface="Arial" panose="020B0604020202020204" pitchFamily="34" charset="0"/>
              <a:buChar char="•"/>
            </a:pPr>
            <a:r>
              <a:rPr lang="en-GB" dirty="0" smtClean="0">
                <a:solidFill>
                  <a:schemeClr val="tx1"/>
                </a:solidFill>
              </a:rPr>
              <a:t>Lower </a:t>
            </a:r>
            <a:r>
              <a:rPr lang="en-GB" dirty="0">
                <a:solidFill>
                  <a:schemeClr val="tx1"/>
                </a:solidFill>
              </a:rPr>
              <a:t>network layer (for each interface)</a:t>
            </a:r>
          </a:p>
          <a:p>
            <a:pPr lvl="2" algn="just">
              <a:buFont typeface="Arial" panose="020B0604020202020204" pitchFamily="34" charset="0"/>
              <a:buChar char="•"/>
            </a:pPr>
            <a:r>
              <a:rPr lang="en-GB" dirty="0" smtClean="0">
                <a:solidFill>
                  <a:schemeClr val="tx1"/>
                </a:solidFill>
              </a:rPr>
              <a:t>Upper </a:t>
            </a:r>
            <a:r>
              <a:rPr lang="en-GB" dirty="0">
                <a:solidFill>
                  <a:schemeClr val="tx1"/>
                </a:solidFill>
              </a:rPr>
              <a:t>network layer (for the mobile terminal)</a:t>
            </a:r>
            <a:endParaRPr lang="en-GB" dirty="0" smtClean="0">
              <a:solidFill>
                <a:schemeClr val="tx1"/>
              </a:solidFill>
            </a:endParaRPr>
          </a:p>
          <a:p>
            <a:pPr algn="just"/>
            <a:endParaRPr lang="en-GB" dirty="0">
              <a:solidFill>
                <a:schemeClr val="tx1"/>
              </a:solidFill>
            </a:endParaRPr>
          </a:p>
        </p:txBody>
      </p:sp>
    </p:spTree>
    <p:extLst>
      <p:ext uri="{BB962C8B-B14F-4D97-AF65-F5344CB8AC3E}">
        <p14:creationId xmlns:p14="http://schemas.microsoft.com/office/powerpoint/2010/main" val="302701935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517" y="91812"/>
            <a:ext cx="8042276" cy="586106"/>
          </a:xfrm>
        </p:spPr>
        <p:txBody>
          <a:bodyPr/>
          <a:lstStyle/>
          <a:p>
            <a:r>
              <a:rPr lang="en-GB" dirty="0"/>
              <a:t>Proposed Architecture of 5G</a:t>
            </a:r>
          </a:p>
        </p:txBody>
      </p:sp>
      <p:sp>
        <p:nvSpPr>
          <p:cNvPr id="3" name="Content Placeholder 2"/>
          <p:cNvSpPr>
            <a:spLocks noGrp="1"/>
          </p:cNvSpPr>
          <p:nvPr>
            <p:ph idx="1"/>
          </p:nvPr>
        </p:nvSpPr>
        <p:spPr>
          <a:xfrm>
            <a:off x="869840" y="740979"/>
            <a:ext cx="8042276" cy="4840014"/>
          </a:xfrm>
        </p:spPr>
        <p:txBody>
          <a:bodyPr>
            <a:normAutofit fontScale="85000" lnSpcReduction="20000"/>
          </a:bodyPr>
          <a:lstStyle/>
          <a:p>
            <a:pPr lvl="1"/>
            <a:r>
              <a:rPr lang="en-GB" dirty="0" smtClean="0">
                <a:solidFill>
                  <a:schemeClr val="tx1"/>
                </a:solidFill>
              </a:rPr>
              <a:t>Open Transport Protocol (OTP)</a:t>
            </a:r>
          </a:p>
          <a:p>
            <a:pPr lvl="2">
              <a:buFont typeface="Wingdings" panose="05000000000000000000" pitchFamily="2" charset="2"/>
              <a:buChar char="§"/>
            </a:pPr>
            <a:r>
              <a:rPr lang="en-GB" dirty="0" smtClean="0">
                <a:solidFill>
                  <a:schemeClr val="tx1"/>
                </a:solidFill>
              </a:rPr>
              <a:t>Wireless </a:t>
            </a:r>
            <a:r>
              <a:rPr lang="en-GB" dirty="0">
                <a:solidFill>
                  <a:schemeClr val="tx1"/>
                </a:solidFill>
              </a:rPr>
              <a:t>network differs from wired </a:t>
            </a:r>
            <a:r>
              <a:rPr lang="en-GB" dirty="0" smtClean="0">
                <a:solidFill>
                  <a:schemeClr val="tx1"/>
                </a:solidFill>
              </a:rPr>
              <a:t>network regarding </a:t>
            </a:r>
            <a:r>
              <a:rPr lang="en-GB" dirty="0">
                <a:solidFill>
                  <a:schemeClr val="tx1"/>
                </a:solidFill>
              </a:rPr>
              <a:t>the transport layer</a:t>
            </a:r>
          </a:p>
          <a:p>
            <a:pPr lvl="2">
              <a:buFont typeface="Wingdings" panose="05000000000000000000" pitchFamily="2" charset="2"/>
              <a:buChar char="§"/>
            </a:pPr>
            <a:r>
              <a:rPr lang="en-GB" dirty="0" smtClean="0">
                <a:solidFill>
                  <a:schemeClr val="tx1"/>
                </a:solidFill>
              </a:rPr>
              <a:t>In </a:t>
            </a:r>
            <a:r>
              <a:rPr lang="en-GB" dirty="0">
                <a:solidFill>
                  <a:schemeClr val="tx1"/>
                </a:solidFill>
              </a:rPr>
              <a:t>all TCP versions the assumption is that </a:t>
            </a:r>
            <a:r>
              <a:rPr lang="en-GB" dirty="0" smtClean="0">
                <a:solidFill>
                  <a:schemeClr val="tx1"/>
                </a:solidFill>
              </a:rPr>
              <a:t>lost segments </a:t>
            </a:r>
            <a:r>
              <a:rPr lang="en-GB" dirty="0">
                <a:solidFill>
                  <a:schemeClr val="tx1"/>
                </a:solidFill>
              </a:rPr>
              <a:t>are due to network congestion</a:t>
            </a:r>
          </a:p>
          <a:p>
            <a:pPr lvl="2">
              <a:buFont typeface="Wingdings" panose="05000000000000000000" pitchFamily="2" charset="2"/>
              <a:buChar char="§"/>
            </a:pPr>
            <a:r>
              <a:rPr lang="en-GB" dirty="0" smtClean="0">
                <a:solidFill>
                  <a:schemeClr val="tx1"/>
                </a:solidFill>
              </a:rPr>
              <a:t>In </a:t>
            </a:r>
            <a:r>
              <a:rPr lang="en-GB" dirty="0">
                <a:solidFill>
                  <a:schemeClr val="tx1"/>
                </a:solidFill>
              </a:rPr>
              <a:t>wireless, the loss is due to higher bit error ratio </a:t>
            </a:r>
            <a:r>
              <a:rPr lang="en-GB" dirty="0" smtClean="0">
                <a:solidFill>
                  <a:schemeClr val="tx1"/>
                </a:solidFill>
              </a:rPr>
              <a:t>in the </a:t>
            </a:r>
            <a:r>
              <a:rPr lang="en-GB" dirty="0">
                <a:solidFill>
                  <a:schemeClr val="tx1"/>
                </a:solidFill>
              </a:rPr>
              <a:t>radio interface</a:t>
            </a:r>
          </a:p>
          <a:p>
            <a:pPr lvl="2">
              <a:buFont typeface="Wingdings" panose="05000000000000000000" pitchFamily="2" charset="2"/>
              <a:buChar char="§"/>
            </a:pPr>
            <a:r>
              <a:rPr lang="en-GB" dirty="0" smtClean="0">
                <a:solidFill>
                  <a:schemeClr val="tx1"/>
                </a:solidFill>
              </a:rPr>
              <a:t>5G </a:t>
            </a:r>
            <a:r>
              <a:rPr lang="en-GB" dirty="0">
                <a:solidFill>
                  <a:schemeClr val="tx1"/>
                </a:solidFill>
              </a:rPr>
              <a:t>mobile terminals have transport layer that </a:t>
            </a:r>
            <a:r>
              <a:rPr lang="en-GB" dirty="0" smtClean="0">
                <a:solidFill>
                  <a:schemeClr val="tx1"/>
                </a:solidFill>
              </a:rPr>
              <a:t>is possible </a:t>
            </a:r>
            <a:r>
              <a:rPr lang="en-GB" dirty="0">
                <a:solidFill>
                  <a:schemeClr val="tx1"/>
                </a:solidFill>
              </a:rPr>
              <a:t>to be downloaded &amp; installed – </a:t>
            </a:r>
            <a:r>
              <a:rPr lang="en-GB" dirty="0" smtClean="0">
                <a:solidFill>
                  <a:schemeClr val="tx1"/>
                </a:solidFill>
              </a:rPr>
              <a:t>Open Transport </a:t>
            </a:r>
            <a:r>
              <a:rPr lang="en-GB" dirty="0">
                <a:solidFill>
                  <a:schemeClr val="tx1"/>
                </a:solidFill>
              </a:rPr>
              <a:t>Protocol (OTP)</a:t>
            </a:r>
          </a:p>
          <a:p>
            <a:pPr lvl="2">
              <a:buFont typeface="Wingdings" panose="05000000000000000000" pitchFamily="2" charset="2"/>
              <a:buChar char="§"/>
            </a:pPr>
            <a:r>
              <a:rPr lang="en-GB" dirty="0" smtClean="0">
                <a:solidFill>
                  <a:schemeClr val="tx1"/>
                </a:solidFill>
              </a:rPr>
              <a:t>OTP = Transport </a:t>
            </a:r>
            <a:r>
              <a:rPr lang="en-GB" dirty="0">
                <a:solidFill>
                  <a:schemeClr val="tx1"/>
                </a:solidFill>
              </a:rPr>
              <a:t>layer + Session layer </a:t>
            </a:r>
            <a:endParaRPr lang="en-GB" dirty="0" smtClean="0">
              <a:solidFill>
                <a:schemeClr val="tx1"/>
              </a:solidFill>
            </a:endParaRPr>
          </a:p>
          <a:p>
            <a:pPr lvl="1"/>
            <a:r>
              <a:rPr lang="en-GB" dirty="0" smtClean="0">
                <a:solidFill>
                  <a:schemeClr val="tx1"/>
                </a:solidFill>
              </a:rPr>
              <a:t>Application (service) Layer</a:t>
            </a:r>
          </a:p>
          <a:p>
            <a:pPr lvl="2">
              <a:buFont typeface="Wingdings" panose="05000000000000000000" pitchFamily="2" charset="2"/>
              <a:buChar char="§"/>
            </a:pPr>
            <a:r>
              <a:rPr lang="en-GB" dirty="0">
                <a:solidFill>
                  <a:schemeClr val="tx1"/>
                </a:solidFill>
              </a:rPr>
              <a:t>Provides intelligent </a:t>
            </a:r>
            <a:r>
              <a:rPr lang="en-GB" dirty="0" err="1">
                <a:solidFill>
                  <a:schemeClr val="tx1"/>
                </a:solidFill>
              </a:rPr>
              <a:t>QoS</a:t>
            </a:r>
            <a:r>
              <a:rPr lang="en-GB" dirty="0">
                <a:solidFill>
                  <a:schemeClr val="tx1"/>
                </a:solidFill>
              </a:rPr>
              <a:t> (Quality of Service</a:t>
            </a:r>
            <a:r>
              <a:rPr lang="en-GB" dirty="0" smtClean="0">
                <a:solidFill>
                  <a:schemeClr val="tx1"/>
                </a:solidFill>
              </a:rPr>
              <a:t>) management </a:t>
            </a:r>
            <a:r>
              <a:rPr lang="en-GB" dirty="0">
                <a:solidFill>
                  <a:schemeClr val="tx1"/>
                </a:solidFill>
              </a:rPr>
              <a:t>over variety of networks</a:t>
            </a:r>
          </a:p>
          <a:p>
            <a:pPr lvl="2">
              <a:buFont typeface="Wingdings" panose="05000000000000000000" pitchFamily="2" charset="2"/>
              <a:buChar char="§"/>
            </a:pPr>
            <a:r>
              <a:rPr lang="en-GB" dirty="0" smtClean="0">
                <a:solidFill>
                  <a:schemeClr val="tx1"/>
                </a:solidFill>
              </a:rPr>
              <a:t>Provides </a:t>
            </a:r>
            <a:r>
              <a:rPr lang="en-GB" dirty="0">
                <a:solidFill>
                  <a:schemeClr val="tx1"/>
                </a:solidFill>
              </a:rPr>
              <a:t>possibility for service quality testing </a:t>
            </a:r>
            <a:r>
              <a:rPr lang="en-GB" dirty="0" smtClean="0">
                <a:solidFill>
                  <a:schemeClr val="tx1"/>
                </a:solidFill>
              </a:rPr>
              <a:t>&amp; storage of measurement information in information database </a:t>
            </a:r>
            <a:r>
              <a:rPr lang="en-GB" dirty="0">
                <a:solidFill>
                  <a:schemeClr val="tx1"/>
                </a:solidFill>
              </a:rPr>
              <a:t>in the mobile terminal</a:t>
            </a:r>
          </a:p>
          <a:p>
            <a:pPr lvl="2">
              <a:buFont typeface="Wingdings" panose="05000000000000000000" pitchFamily="2" charset="2"/>
              <a:buChar char="§"/>
            </a:pPr>
            <a:r>
              <a:rPr lang="en-GB" dirty="0" smtClean="0">
                <a:solidFill>
                  <a:schemeClr val="tx1"/>
                </a:solidFill>
              </a:rPr>
              <a:t>Select </a:t>
            </a:r>
            <a:r>
              <a:rPr lang="en-GB" dirty="0">
                <a:solidFill>
                  <a:schemeClr val="tx1"/>
                </a:solidFill>
              </a:rPr>
              <a:t>the best wireless connection for given services</a:t>
            </a:r>
          </a:p>
          <a:p>
            <a:pPr lvl="2">
              <a:buFont typeface="Wingdings" panose="05000000000000000000" pitchFamily="2" charset="2"/>
              <a:buChar char="§"/>
            </a:pPr>
            <a:r>
              <a:rPr lang="en-GB" dirty="0" err="1" smtClean="0">
                <a:solidFill>
                  <a:schemeClr val="tx1"/>
                </a:solidFill>
              </a:rPr>
              <a:t>QoS</a:t>
            </a:r>
            <a:r>
              <a:rPr lang="en-GB" dirty="0" smtClean="0">
                <a:solidFill>
                  <a:schemeClr val="tx1"/>
                </a:solidFill>
              </a:rPr>
              <a:t> </a:t>
            </a:r>
            <a:r>
              <a:rPr lang="en-GB" dirty="0">
                <a:solidFill>
                  <a:schemeClr val="tx1"/>
                </a:solidFill>
              </a:rPr>
              <a:t>parameters, such as, delay, losses, BW</a:t>
            </a:r>
            <a:r>
              <a:rPr lang="en-GB" dirty="0" smtClean="0">
                <a:solidFill>
                  <a:schemeClr val="tx1"/>
                </a:solidFill>
              </a:rPr>
              <a:t>, reliability</a:t>
            </a:r>
            <a:r>
              <a:rPr lang="en-GB" dirty="0">
                <a:solidFill>
                  <a:schemeClr val="tx1"/>
                </a:solidFill>
              </a:rPr>
              <a:t>, will be stored in DB of 5G mobile</a:t>
            </a:r>
          </a:p>
          <a:p>
            <a:pPr lvl="2">
              <a:buFont typeface="Wingdings" panose="05000000000000000000" pitchFamily="2" charset="2"/>
              <a:buChar char="§"/>
            </a:pPr>
            <a:r>
              <a:rPr lang="en-GB" dirty="0" smtClean="0">
                <a:solidFill>
                  <a:schemeClr val="tx1"/>
                </a:solidFill>
              </a:rPr>
              <a:t>Application = Presentation </a:t>
            </a:r>
            <a:r>
              <a:rPr lang="en-GB" dirty="0">
                <a:solidFill>
                  <a:schemeClr val="tx1"/>
                </a:solidFill>
              </a:rPr>
              <a:t>layer + Application layer </a:t>
            </a:r>
            <a:r>
              <a:rPr lang="en-GB" dirty="0" err="1" smtClean="0">
                <a:solidFill>
                  <a:schemeClr val="tx1"/>
                </a:solidFill>
              </a:rPr>
              <a:t>tion</a:t>
            </a:r>
            <a:endParaRPr lang="en-GB" dirty="0">
              <a:solidFill>
                <a:schemeClr val="tx1"/>
              </a:solidFill>
            </a:endParaRPr>
          </a:p>
        </p:txBody>
      </p:sp>
    </p:spTree>
    <p:extLst>
      <p:ext uri="{BB962C8B-B14F-4D97-AF65-F5344CB8AC3E}">
        <p14:creationId xmlns:p14="http://schemas.microsoft.com/office/powerpoint/2010/main" val="403600342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7996"/>
          </a:xfrm>
        </p:spPr>
        <p:txBody>
          <a:bodyPr/>
          <a:lstStyle/>
          <a:p>
            <a:r>
              <a:rPr lang="en-GB" dirty="0" smtClean="0"/>
              <a:t>Hardware &amp; Software of 5g</a:t>
            </a:r>
            <a:endParaRPr lang="en-GB" dirty="0"/>
          </a:p>
        </p:txBody>
      </p:sp>
      <p:pic>
        <p:nvPicPr>
          <p:cNvPr id="4" name="Content Placeholder 3"/>
          <p:cNvPicPr>
            <a:picLocks noGrp="1" noChangeAspect="1"/>
          </p:cNvPicPr>
          <p:nvPr>
            <p:ph idx="1"/>
          </p:nvPr>
        </p:nvPicPr>
        <p:blipFill>
          <a:blip r:embed="rId2"/>
          <a:stretch>
            <a:fillRect/>
          </a:stretch>
        </p:blipFill>
        <p:spPr>
          <a:xfrm>
            <a:off x="869319" y="933012"/>
            <a:ext cx="8090750" cy="4547274"/>
          </a:xfrm>
          <a:prstGeom prst="rect">
            <a:avLst/>
          </a:prstGeom>
        </p:spPr>
      </p:pic>
    </p:spTree>
    <p:extLst>
      <p:ext uri="{BB962C8B-B14F-4D97-AF65-F5344CB8AC3E}">
        <p14:creationId xmlns:p14="http://schemas.microsoft.com/office/powerpoint/2010/main" val="569513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6465"/>
          </a:xfrm>
        </p:spPr>
        <p:txBody>
          <a:bodyPr/>
          <a:lstStyle/>
          <a:p>
            <a:r>
              <a:rPr lang="en-GB" dirty="0" smtClean="0"/>
              <a:t>Features of 5G</a:t>
            </a:r>
            <a:endParaRPr lang="en-GB" dirty="0"/>
          </a:p>
        </p:txBody>
      </p:sp>
      <p:sp>
        <p:nvSpPr>
          <p:cNvPr id="3" name="Content Placeholder 2"/>
          <p:cNvSpPr>
            <a:spLocks noGrp="1"/>
          </p:cNvSpPr>
          <p:nvPr>
            <p:ph idx="1"/>
          </p:nvPr>
        </p:nvSpPr>
        <p:spPr>
          <a:xfrm>
            <a:off x="677917" y="924910"/>
            <a:ext cx="7955676" cy="4619297"/>
          </a:xfrm>
        </p:spPr>
        <p:txBody>
          <a:bodyPr>
            <a:normAutofit fontScale="92500" lnSpcReduction="20000"/>
          </a:bodyPr>
          <a:lstStyle/>
          <a:p>
            <a:pPr>
              <a:lnSpc>
                <a:spcPct val="110000"/>
              </a:lnSpc>
              <a:spcBef>
                <a:spcPts val="600"/>
              </a:spcBef>
            </a:pPr>
            <a:r>
              <a:rPr lang="en-GB" dirty="0">
                <a:solidFill>
                  <a:schemeClr val="tx1"/>
                </a:solidFill>
              </a:rPr>
              <a:t>High resolution for crazy cell phone users</a:t>
            </a:r>
          </a:p>
          <a:p>
            <a:pPr>
              <a:lnSpc>
                <a:spcPct val="110000"/>
              </a:lnSpc>
              <a:spcBef>
                <a:spcPts val="600"/>
              </a:spcBef>
            </a:pPr>
            <a:r>
              <a:rPr lang="en-GB" dirty="0" smtClean="0">
                <a:solidFill>
                  <a:schemeClr val="tx1"/>
                </a:solidFill>
              </a:rPr>
              <a:t>Bi-directional </a:t>
            </a:r>
            <a:r>
              <a:rPr lang="en-GB" dirty="0">
                <a:solidFill>
                  <a:schemeClr val="tx1"/>
                </a:solidFill>
              </a:rPr>
              <a:t>large BW</a:t>
            </a:r>
          </a:p>
          <a:p>
            <a:pPr>
              <a:lnSpc>
                <a:spcPct val="110000"/>
              </a:lnSpc>
              <a:spcBef>
                <a:spcPts val="600"/>
              </a:spcBef>
            </a:pPr>
            <a:r>
              <a:rPr lang="en-GB" dirty="0" smtClean="0">
                <a:solidFill>
                  <a:schemeClr val="tx1"/>
                </a:solidFill>
              </a:rPr>
              <a:t>Less </a:t>
            </a:r>
            <a:r>
              <a:rPr lang="en-GB" dirty="0">
                <a:solidFill>
                  <a:schemeClr val="tx1"/>
                </a:solidFill>
              </a:rPr>
              <a:t>traffic</a:t>
            </a:r>
          </a:p>
          <a:p>
            <a:pPr>
              <a:lnSpc>
                <a:spcPct val="110000"/>
              </a:lnSpc>
              <a:spcBef>
                <a:spcPts val="600"/>
              </a:spcBef>
            </a:pPr>
            <a:r>
              <a:rPr lang="en-GB" dirty="0" smtClean="0">
                <a:solidFill>
                  <a:schemeClr val="tx1"/>
                </a:solidFill>
              </a:rPr>
              <a:t>25 </a:t>
            </a:r>
            <a:r>
              <a:rPr lang="en-GB" dirty="0">
                <a:solidFill>
                  <a:schemeClr val="tx1"/>
                </a:solidFill>
              </a:rPr>
              <a:t>Mbps connectivity speed</a:t>
            </a:r>
          </a:p>
          <a:p>
            <a:pPr>
              <a:lnSpc>
                <a:spcPct val="110000"/>
              </a:lnSpc>
              <a:spcBef>
                <a:spcPts val="600"/>
              </a:spcBef>
            </a:pPr>
            <a:r>
              <a:rPr lang="en-GB" dirty="0" smtClean="0">
                <a:solidFill>
                  <a:schemeClr val="tx1"/>
                </a:solidFill>
              </a:rPr>
              <a:t>Enhanced </a:t>
            </a:r>
            <a:r>
              <a:rPr lang="en-GB" dirty="0">
                <a:solidFill>
                  <a:schemeClr val="tx1"/>
                </a:solidFill>
              </a:rPr>
              <a:t>&amp; available connectivity just about </a:t>
            </a:r>
            <a:r>
              <a:rPr lang="en-GB" dirty="0" smtClean="0">
                <a:solidFill>
                  <a:schemeClr val="tx1"/>
                </a:solidFill>
              </a:rPr>
              <a:t>the world</a:t>
            </a:r>
            <a:endParaRPr lang="en-GB" dirty="0">
              <a:solidFill>
                <a:schemeClr val="tx1"/>
              </a:solidFill>
            </a:endParaRPr>
          </a:p>
          <a:p>
            <a:pPr>
              <a:lnSpc>
                <a:spcPct val="110000"/>
              </a:lnSpc>
              <a:spcBef>
                <a:spcPts val="600"/>
              </a:spcBef>
            </a:pPr>
            <a:r>
              <a:rPr lang="en-GB" dirty="0" smtClean="0">
                <a:solidFill>
                  <a:schemeClr val="tx1"/>
                </a:solidFill>
              </a:rPr>
              <a:t>Uploading </a:t>
            </a:r>
            <a:r>
              <a:rPr lang="en-GB" dirty="0">
                <a:solidFill>
                  <a:schemeClr val="tx1"/>
                </a:solidFill>
              </a:rPr>
              <a:t>&amp; Downloading speed of 5G touching </a:t>
            </a:r>
            <a:r>
              <a:rPr lang="en-GB" dirty="0" smtClean="0">
                <a:solidFill>
                  <a:schemeClr val="tx1"/>
                </a:solidFill>
              </a:rPr>
              <a:t>the peak </a:t>
            </a:r>
            <a:r>
              <a:rPr lang="en-GB" dirty="0">
                <a:solidFill>
                  <a:schemeClr val="tx1"/>
                </a:solidFill>
              </a:rPr>
              <a:t>(up to 1 </a:t>
            </a:r>
            <a:r>
              <a:rPr lang="en-GB" dirty="0" err="1">
                <a:solidFill>
                  <a:schemeClr val="tx1"/>
                </a:solidFill>
              </a:rPr>
              <a:t>Gbps</a:t>
            </a:r>
            <a:r>
              <a:rPr lang="en-GB" dirty="0">
                <a:solidFill>
                  <a:schemeClr val="tx1"/>
                </a:solidFill>
              </a:rPr>
              <a:t>)</a:t>
            </a:r>
          </a:p>
          <a:p>
            <a:pPr>
              <a:lnSpc>
                <a:spcPct val="110000"/>
              </a:lnSpc>
              <a:spcBef>
                <a:spcPts val="600"/>
              </a:spcBef>
            </a:pPr>
            <a:r>
              <a:rPr lang="en-GB" dirty="0" smtClean="0">
                <a:solidFill>
                  <a:schemeClr val="tx1"/>
                </a:solidFill>
              </a:rPr>
              <a:t>Better </a:t>
            </a:r>
            <a:r>
              <a:rPr lang="en-GB" dirty="0">
                <a:solidFill>
                  <a:schemeClr val="tx1"/>
                </a:solidFill>
              </a:rPr>
              <a:t>&amp; fast </a:t>
            </a:r>
            <a:r>
              <a:rPr lang="en-GB" dirty="0" smtClean="0">
                <a:solidFill>
                  <a:schemeClr val="tx1"/>
                </a:solidFill>
              </a:rPr>
              <a:t>solution</a:t>
            </a:r>
          </a:p>
          <a:p>
            <a:pPr>
              <a:lnSpc>
                <a:spcPct val="110000"/>
              </a:lnSpc>
              <a:spcBef>
                <a:spcPts val="600"/>
              </a:spcBef>
            </a:pPr>
            <a:r>
              <a:rPr lang="en-GB" dirty="0">
                <a:solidFill>
                  <a:schemeClr val="tx1"/>
                </a:solidFill>
              </a:rPr>
              <a:t>High quality service based on policy to avoid error</a:t>
            </a:r>
          </a:p>
          <a:p>
            <a:pPr>
              <a:lnSpc>
                <a:spcPct val="110000"/>
              </a:lnSpc>
              <a:spcBef>
                <a:spcPts val="600"/>
              </a:spcBef>
            </a:pPr>
            <a:r>
              <a:rPr lang="en-GB" dirty="0" smtClean="0">
                <a:solidFill>
                  <a:schemeClr val="tx1"/>
                </a:solidFill>
              </a:rPr>
              <a:t>Support </a:t>
            </a:r>
            <a:r>
              <a:rPr lang="en-GB" dirty="0">
                <a:solidFill>
                  <a:schemeClr val="tx1"/>
                </a:solidFill>
              </a:rPr>
              <a:t>virtual private networks</a:t>
            </a:r>
          </a:p>
          <a:p>
            <a:pPr>
              <a:lnSpc>
                <a:spcPct val="110000"/>
              </a:lnSpc>
              <a:spcBef>
                <a:spcPts val="600"/>
              </a:spcBef>
            </a:pPr>
            <a:r>
              <a:rPr lang="en-GB" dirty="0" smtClean="0">
                <a:solidFill>
                  <a:schemeClr val="tx1"/>
                </a:solidFill>
              </a:rPr>
              <a:t>More </a:t>
            </a:r>
            <a:r>
              <a:rPr lang="en-GB" dirty="0">
                <a:solidFill>
                  <a:schemeClr val="tx1"/>
                </a:solidFill>
              </a:rPr>
              <a:t>attractive &amp; effective</a:t>
            </a:r>
          </a:p>
          <a:p>
            <a:pPr>
              <a:lnSpc>
                <a:spcPct val="110000"/>
              </a:lnSpc>
              <a:spcBef>
                <a:spcPts val="600"/>
              </a:spcBef>
            </a:pPr>
            <a:r>
              <a:rPr lang="en-GB" dirty="0" smtClean="0">
                <a:solidFill>
                  <a:schemeClr val="tx1"/>
                </a:solidFill>
              </a:rPr>
              <a:t>Provides </a:t>
            </a:r>
            <a:r>
              <a:rPr lang="en-GB" dirty="0">
                <a:solidFill>
                  <a:schemeClr val="tx1"/>
                </a:solidFill>
              </a:rPr>
              <a:t>subscriber supervision tools for fast action</a:t>
            </a:r>
          </a:p>
        </p:txBody>
      </p:sp>
    </p:spTree>
    <p:extLst>
      <p:ext uri="{BB962C8B-B14F-4D97-AF65-F5344CB8AC3E}">
        <p14:creationId xmlns:p14="http://schemas.microsoft.com/office/powerpoint/2010/main" val="408705916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0548"/>
          </a:xfrm>
        </p:spPr>
        <p:txBody>
          <a:bodyPr/>
          <a:lstStyle/>
          <a:p>
            <a:r>
              <a:rPr lang="en-GB" dirty="0" smtClean="0"/>
              <a:t>Advantages of 5G</a:t>
            </a:r>
            <a:endParaRPr lang="en-GB" dirty="0"/>
          </a:p>
        </p:txBody>
      </p:sp>
      <p:sp>
        <p:nvSpPr>
          <p:cNvPr id="3" name="Content Placeholder 2"/>
          <p:cNvSpPr>
            <a:spLocks noGrp="1"/>
          </p:cNvSpPr>
          <p:nvPr>
            <p:ph idx="1"/>
          </p:nvPr>
        </p:nvSpPr>
        <p:spPr>
          <a:xfrm>
            <a:off x="816602" y="1153511"/>
            <a:ext cx="8042276" cy="4343400"/>
          </a:xfrm>
        </p:spPr>
        <p:txBody>
          <a:bodyPr/>
          <a:lstStyle/>
          <a:p>
            <a:r>
              <a:rPr lang="en-GB" dirty="0">
                <a:solidFill>
                  <a:schemeClr val="tx1"/>
                </a:solidFill>
              </a:rPr>
              <a:t>Data BW of 1 </a:t>
            </a:r>
            <a:r>
              <a:rPr lang="en-GB" dirty="0" err="1">
                <a:solidFill>
                  <a:schemeClr val="tx1"/>
                </a:solidFill>
              </a:rPr>
              <a:t>Gbps</a:t>
            </a:r>
            <a:r>
              <a:rPr lang="en-GB" dirty="0">
                <a:solidFill>
                  <a:schemeClr val="tx1"/>
                </a:solidFill>
              </a:rPr>
              <a:t> or higher</a:t>
            </a:r>
          </a:p>
          <a:p>
            <a:r>
              <a:rPr lang="en-GB" dirty="0" smtClean="0">
                <a:solidFill>
                  <a:schemeClr val="tx1"/>
                </a:solidFill>
              </a:rPr>
              <a:t>Globally </a:t>
            </a:r>
            <a:r>
              <a:rPr lang="en-GB" dirty="0">
                <a:solidFill>
                  <a:schemeClr val="tx1"/>
                </a:solidFill>
              </a:rPr>
              <a:t>accessible</a:t>
            </a:r>
          </a:p>
          <a:p>
            <a:r>
              <a:rPr lang="en-GB" dirty="0" smtClean="0">
                <a:solidFill>
                  <a:schemeClr val="tx1"/>
                </a:solidFill>
              </a:rPr>
              <a:t>Dynamic </a:t>
            </a:r>
            <a:r>
              <a:rPr lang="en-GB" dirty="0">
                <a:solidFill>
                  <a:schemeClr val="tx1"/>
                </a:solidFill>
              </a:rPr>
              <a:t>information access</a:t>
            </a:r>
          </a:p>
          <a:p>
            <a:r>
              <a:rPr lang="en-GB" dirty="0" smtClean="0">
                <a:solidFill>
                  <a:schemeClr val="tx1"/>
                </a:solidFill>
              </a:rPr>
              <a:t>Available </a:t>
            </a:r>
            <a:r>
              <a:rPr lang="en-GB" dirty="0">
                <a:solidFill>
                  <a:schemeClr val="tx1"/>
                </a:solidFill>
              </a:rPr>
              <a:t>at low cost</a:t>
            </a:r>
          </a:p>
        </p:txBody>
      </p:sp>
    </p:spTree>
    <p:extLst>
      <p:ext uri="{BB962C8B-B14F-4D97-AF65-F5344CB8AC3E}">
        <p14:creationId xmlns:p14="http://schemas.microsoft.com/office/powerpoint/2010/main" val="16971088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1210"/>
          </a:xfrm>
        </p:spPr>
        <p:txBody>
          <a:bodyPr/>
          <a:lstStyle/>
          <a:p>
            <a:r>
              <a:rPr lang="en-GB" dirty="0" smtClean="0"/>
              <a:t>Application of 5G</a:t>
            </a:r>
            <a:endParaRPr lang="en-GB" dirty="0"/>
          </a:p>
        </p:txBody>
      </p:sp>
      <p:sp>
        <p:nvSpPr>
          <p:cNvPr id="3" name="Content Placeholder 2"/>
          <p:cNvSpPr>
            <a:spLocks noGrp="1"/>
          </p:cNvSpPr>
          <p:nvPr>
            <p:ph idx="1"/>
          </p:nvPr>
        </p:nvSpPr>
        <p:spPr>
          <a:xfrm>
            <a:off x="966951" y="995857"/>
            <a:ext cx="7687661" cy="4343400"/>
          </a:xfrm>
        </p:spPr>
        <p:txBody>
          <a:bodyPr/>
          <a:lstStyle/>
          <a:p>
            <a:pPr algn="just"/>
            <a:r>
              <a:rPr lang="en-GB" dirty="0">
                <a:solidFill>
                  <a:schemeClr val="tx1"/>
                </a:solidFill>
              </a:rPr>
              <a:t>Wearable devices with AI (Artificial Intelligence</a:t>
            </a:r>
            <a:r>
              <a:rPr lang="en-GB" dirty="0" smtClean="0">
                <a:solidFill>
                  <a:schemeClr val="tx1"/>
                </a:solidFill>
              </a:rPr>
              <a:t>) capabilities</a:t>
            </a:r>
            <a:endParaRPr lang="en-GB" dirty="0">
              <a:solidFill>
                <a:schemeClr val="tx1"/>
              </a:solidFill>
            </a:endParaRPr>
          </a:p>
          <a:p>
            <a:pPr algn="just"/>
            <a:r>
              <a:rPr lang="en-GB" dirty="0" smtClean="0">
                <a:solidFill>
                  <a:schemeClr val="tx1"/>
                </a:solidFill>
              </a:rPr>
              <a:t>Pervasive </a:t>
            </a:r>
            <a:r>
              <a:rPr lang="en-GB" dirty="0">
                <a:solidFill>
                  <a:schemeClr val="tx1"/>
                </a:solidFill>
              </a:rPr>
              <a:t>(Global) networks</a:t>
            </a:r>
          </a:p>
          <a:p>
            <a:pPr algn="just"/>
            <a:r>
              <a:rPr lang="en-GB" dirty="0" smtClean="0">
                <a:solidFill>
                  <a:schemeClr val="tx1"/>
                </a:solidFill>
              </a:rPr>
              <a:t>Media </a:t>
            </a:r>
            <a:r>
              <a:rPr lang="en-GB" dirty="0">
                <a:solidFill>
                  <a:schemeClr val="tx1"/>
                </a:solidFill>
              </a:rPr>
              <a:t>independent handover</a:t>
            </a:r>
          </a:p>
          <a:p>
            <a:pPr algn="just"/>
            <a:r>
              <a:rPr lang="en-GB" dirty="0" smtClean="0">
                <a:solidFill>
                  <a:schemeClr val="tx1"/>
                </a:solidFill>
              </a:rPr>
              <a:t>Radio </a:t>
            </a:r>
            <a:r>
              <a:rPr lang="en-GB" dirty="0">
                <a:solidFill>
                  <a:schemeClr val="tx1"/>
                </a:solidFill>
              </a:rPr>
              <a:t>resource management</a:t>
            </a:r>
          </a:p>
          <a:p>
            <a:pPr algn="just"/>
            <a:r>
              <a:rPr lang="en-GB" dirty="0" smtClean="0">
                <a:solidFill>
                  <a:schemeClr val="tx1"/>
                </a:solidFill>
              </a:rPr>
              <a:t>VoIP </a:t>
            </a:r>
            <a:r>
              <a:rPr lang="en-GB" dirty="0">
                <a:solidFill>
                  <a:schemeClr val="tx1"/>
                </a:solidFill>
              </a:rPr>
              <a:t>(Voice over IP) enabled devices</a:t>
            </a:r>
          </a:p>
          <a:p>
            <a:pPr algn="just"/>
            <a:r>
              <a:rPr lang="en-GB" dirty="0" smtClean="0">
                <a:solidFill>
                  <a:schemeClr val="tx1"/>
                </a:solidFill>
              </a:rPr>
              <a:t>With </a:t>
            </a:r>
            <a:r>
              <a:rPr lang="en-GB" dirty="0">
                <a:solidFill>
                  <a:schemeClr val="tx1"/>
                </a:solidFill>
              </a:rPr>
              <a:t>6th sense technology</a:t>
            </a:r>
          </a:p>
        </p:txBody>
      </p:sp>
    </p:spTree>
    <p:extLst>
      <p:ext uri="{BB962C8B-B14F-4D97-AF65-F5344CB8AC3E}">
        <p14:creationId xmlns:p14="http://schemas.microsoft.com/office/powerpoint/2010/main" val="1581104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1288017"/>
          </a:xfrm>
        </p:spPr>
        <p:txBody>
          <a:bodyPr/>
          <a:lstStyle/>
          <a:p>
            <a:pPr algn="ctr">
              <a:buNone/>
            </a:pPr>
            <a:r>
              <a:rPr lang="en-GB" sz="3600" b="1" dirty="0" smtClean="0"/>
              <a:t>Questions</a:t>
            </a:r>
            <a:endParaRPr lang="en-GB" sz="3600" b="1"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48325" cy="498480"/>
          </a:xfrm>
        </p:spPr>
        <p:txBody>
          <a:bodyPr/>
          <a:lstStyle/>
          <a:p>
            <a:r>
              <a:rPr lang="en-GB" sz="3600" b="1" dirty="0"/>
              <a:t>References</a:t>
            </a:r>
          </a:p>
        </p:txBody>
      </p:sp>
      <p:sp>
        <p:nvSpPr>
          <p:cNvPr id="6" name="Content Placeholder 2"/>
          <p:cNvSpPr txBox="1">
            <a:spLocks/>
          </p:cNvSpPr>
          <p:nvPr/>
        </p:nvSpPr>
        <p:spPr>
          <a:xfrm>
            <a:off x="549275" y="918221"/>
            <a:ext cx="8348848" cy="4651469"/>
          </a:xfrm>
          <a:prstGeom prst="rect">
            <a:avLst/>
          </a:prstGeom>
        </p:spPr>
        <p:txBody>
          <a:bodyPr vert="horz" lIns="91440" tIns="45720" rIns="91440" bIns="45720" rtlCol="0">
            <a:normAutofit fontScale="32500" lnSpcReduction="20000"/>
          </a:bodyPr>
          <a:lstStyle/>
          <a:p>
            <a:pPr marL="349250" indent="-349250">
              <a:lnSpc>
                <a:spcPct val="120000"/>
              </a:lnSpc>
              <a:spcBef>
                <a:spcPts val="600"/>
              </a:spcBef>
              <a:buClr>
                <a:schemeClr val="accent1">
                  <a:lumMod val="60000"/>
                  <a:lumOff val="40000"/>
                </a:schemeClr>
              </a:buClr>
              <a:buSzPct val="110000"/>
              <a:buFont typeface="Wingdings 2" pitchFamily="18" charset="2"/>
              <a:buChar char=""/>
              <a:defRPr/>
            </a:pPr>
            <a:r>
              <a:rPr lang="en-US" sz="3600" dirty="0" smtClean="0">
                <a:solidFill>
                  <a:schemeClr val="tx1">
                    <a:lumMod val="85000"/>
                    <a:lumOff val="15000"/>
                  </a:schemeClr>
                </a:solidFill>
                <a:latin typeface="Helvetica"/>
                <a:cs typeface="Helvetica"/>
                <a:hlinkClick r:id="rId2"/>
              </a:rPr>
              <a:t>www.7signal.com</a:t>
            </a:r>
            <a:r>
              <a:rPr lang="en-US" sz="3600" dirty="0" smtClean="0">
                <a:solidFill>
                  <a:schemeClr val="tx1">
                    <a:lumMod val="85000"/>
                    <a:lumOff val="15000"/>
                  </a:schemeClr>
                </a:solidFill>
                <a:latin typeface="Helvetica"/>
                <a:cs typeface="Helvetica"/>
              </a:rPr>
              <a:t> &amp;  </a:t>
            </a:r>
            <a:r>
              <a:rPr lang="en-US" sz="3600" b="1" dirty="0">
                <a:solidFill>
                  <a:schemeClr val="tx1">
                    <a:lumMod val="85000"/>
                    <a:lumOff val="15000"/>
                  </a:schemeClr>
                </a:solidFill>
                <a:latin typeface="Helvetica"/>
                <a:cs typeface="Helvetica"/>
              </a:rPr>
              <a:t>go.7signal.com/</a:t>
            </a:r>
            <a:r>
              <a:rPr lang="en-US" sz="3600" b="1" dirty="0" err="1">
                <a:solidFill>
                  <a:schemeClr val="tx1">
                    <a:lumMod val="85000"/>
                    <a:lumOff val="15000"/>
                  </a:schemeClr>
                </a:solidFill>
                <a:latin typeface="Helvetica"/>
                <a:cs typeface="Helvetica"/>
              </a:rPr>
              <a:t>surfwlpc</a:t>
            </a:r>
            <a:r>
              <a:rPr lang="en-US" sz="3600" dirty="0">
                <a:solidFill>
                  <a:schemeClr val="tx1">
                    <a:lumMod val="85000"/>
                    <a:lumOff val="15000"/>
                  </a:schemeClr>
                </a:solidFill>
                <a:latin typeface="Helvetica"/>
                <a:cs typeface="Helvetica"/>
              </a:rPr>
              <a:t>	</a:t>
            </a:r>
            <a:r>
              <a:rPr lang="en-US" sz="3600" dirty="0" smtClean="0">
                <a:solidFill>
                  <a:schemeClr val="tx1">
                    <a:lumMod val="85000"/>
                    <a:lumOff val="15000"/>
                  </a:schemeClr>
                </a:solidFill>
                <a:latin typeface="Helvetica"/>
                <a:cs typeface="Helvetica"/>
              </a:rPr>
              <a:t> </a:t>
            </a:r>
            <a:endParaRPr lang="en-US" sz="3600" dirty="0">
              <a:solidFill>
                <a:schemeClr val="tx1">
                  <a:lumMod val="85000"/>
                  <a:lumOff val="15000"/>
                </a:schemeClr>
              </a:solidFill>
              <a:latin typeface="Helvetica"/>
              <a:cs typeface="Helvetica"/>
            </a:endParaRPr>
          </a:p>
          <a:p>
            <a:pPr marL="349250" lvl="0" indent="-349250">
              <a:lnSpc>
                <a:spcPct val="120000"/>
              </a:lnSpc>
              <a:spcBef>
                <a:spcPts val="600"/>
              </a:spcBef>
              <a:buClr>
                <a:schemeClr val="accent1">
                  <a:lumMod val="60000"/>
                  <a:lumOff val="40000"/>
                </a:schemeClr>
              </a:buClr>
              <a:buSzPct val="110000"/>
              <a:buFont typeface="Wingdings 2" pitchFamily="18" charset="2"/>
              <a:buChar char=""/>
              <a:defRPr/>
            </a:pPr>
            <a:r>
              <a:rPr lang="en" sz="3600" dirty="0">
                <a:solidFill>
                  <a:srgbClr val="FFD966"/>
                </a:solidFill>
                <a:uFill>
                  <a:noFill/>
                </a:uFill>
                <a:latin typeface="Avenir"/>
                <a:ea typeface="Avenir"/>
                <a:cs typeface="Avenir"/>
                <a:sym typeface="Avenir"/>
                <a:hlinkClick r:id="rId3"/>
              </a:rPr>
              <a:t>https://</a:t>
            </a:r>
            <a:r>
              <a:rPr lang="en" sz="3600" dirty="0" smtClean="0">
                <a:solidFill>
                  <a:srgbClr val="FFD966"/>
                </a:solidFill>
                <a:uFill>
                  <a:noFill/>
                </a:uFill>
                <a:latin typeface="Avenir"/>
                <a:ea typeface="Avenir"/>
                <a:cs typeface="Avenir"/>
                <a:sym typeface="Avenir"/>
                <a:hlinkClick r:id="rId3"/>
              </a:rPr>
              <a:t>telcomaglobal.com</a:t>
            </a:r>
            <a:r>
              <a:rPr lang="en" sz="3600" dirty="0" smtClean="0">
                <a:solidFill>
                  <a:srgbClr val="FFD966"/>
                </a:solidFill>
                <a:uFill>
                  <a:noFill/>
                </a:uFill>
                <a:latin typeface="Avenir"/>
                <a:ea typeface="Avenir"/>
                <a:cs typeface="Avenir"/>
                <a:sym typeface="Avenir"/>
              </a:rPr>
              <a:t> </a:t>
            </a:r>
            <a:endParaRPr lang="en-GB" sz="3400" dirty="0" smtClean="0">
              <a:latin typeface="Times New Roman" pitchFamily="18" charset="0"/>
              <a:cs typeface="Times New Roman" pitchFamily="18" charset="0"/>
              <a:hlinkClick r:id="rId4"/>
            </a:endParaRPr>
          </a:p>
          <a:p>
            <a:pPr marL="349250" lvl="0" indent="-349250">
              <a:lnSpc>
                <a:spcPct val="120000"/>
              </a:lnSpc>
              <a:spcBef>
                <a:spcPts val="600"/>
              </a:spcBef>
              <a:buClr>
                <a:schemeClr val="accent1">
                  <a:lumMod val="60000"/>
                  <a:lumOff val="40000"/>
                </a:schemeClr>
              </a:buClr>
              <a:buSzPct val="110000"/>
              <a:buFont typeface="Wingdings 2" pitchFamily="18" charset="2"/>
              <a:buChar char=""/>
              <a:defRPr/>
            </a:pPr>
            <a:r>
              <a:rPr lang="en-GB" sz="3400" dirty="0" smtClean="0">
                <a:latin typeface="Times New Roman" pitchFamily="18" charset="0"/>
                <a:cs typeface="Times New Roman" pitchFamily="18" charset="0"/>
                <a:hlinkClick r:id="rId4"/>
              </a:rPr>
              <a:t>https</a:t>
            </a:r>
            <a:r>
              <a:rPr lang="en-GB" sz="3400" dirty="0">
                <a:latin typeface="Times New Roman" pitchFamily="18" charset="0"/>
                <a:cs typeface="Times New Roman" pitchFamily="18" charset="0"/>
                <a:hlinkClick r:id="rId4"/>
              </a:rPr>
              <a:t>://</a:t>
            </a:r>
            <a:r>
              <a:rPr lang="en-GB" sz="3400" dirty="0" smtClean="0">
                <a:latin typeface="Times New Roman" pitchFamily="18" charset="0"/>
                <a:cs typeface="Times New Roman" pitchFamily="18" charset="0"/>
                <a:hlinkClick r:id="rId4"/>
              </a:rPr>
              <a:t>www.cisco.com/c/en/us/solutions/enterprise-networks/802-11ax-solution/index.html?socialshare=fiveg-or-wifi61</a:t>
            </a:r>
            <a:r>
              <a:rPr lang="en-GB" sz="3400" dirty="0" smtClean="0">
                <a:latin typeface="Times New Roman" pitchFamily="18" charset="0"/>
                <a:cs typeface="Times New Roman" pitchFamily="18" charset="0"/>
              </a:rPr>
              <a:t> </a:t>
            </a:r>
            <a:endParaRPr lang="en-GB" sz="3400" dirty="0">
              <a:latin typeface="Times New Roman" pitchFamily="18" charset="0"/>
              <a:cs typeface="Times New Roman" pitchFamily="18" charset="0"/>
            </a:endParaRP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A</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S.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Tanenbaum</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D. J.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Wetherall</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Computer Networks, Pearson Education Limited, 2014.</a:t>
            </a: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a:ln>
                  <a:noFill/>
                </a:ln>
                <a:effectLst/>
                <a:uLnTx/>
                <a:uFillTx/>
                <a:latin typeface="Times New Roman" pitchFamily="18" charset="0"/>
                <a:cs typeface="Times New Roman" pitchFamily="18" charset="0"/>
              </a:rPr>
              <a:t>K.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Pahlavan</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lvl="0" indent="-349250">
              <a:lnSpc>
                <a:spcPct val="120000"/>
              </a:lnSpc>
              <a:spcBef>
                <a:spcPts val="6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C. Campbell</a:t>
            </a:r>
            <a:r>
              <a:rPr lang="en-GB" sz="3400"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dirty="0">
                <a:latin typeface="Times New Roman" pitchFamily="18" charset="0"/>
                <a:cs typeface="Times New Roman" pitchFamily="18" charset="0"/>
                <a:hlinkClick r:id="rId5"/>
              </a:rPr>
              <a:t>CRC Press, Taylor &amp; Francis Group</a:t>
            </a:r>
            <a:r>
              <a:rPr lang="en-GB" sz="3400" dirty="0">
                <a:latin typeface="Times New Roman" pitchFamily="18" charset="0"/>
                <a:cs typeface="Times New Roman" pitchFamily="18" charset="0"/>
              </a:rPr>
              <a:t>, USA, 2013, pp. 149 -176</a:t>
            </a:r>
          </a:p>
          <a:p>
            <a:pPr marL="349250" lvl="0" indent="-349250">
              <a:lnSpc>
                <a:spcPct val="120000"/>
              </a:lnSpc>
              <a:spcBef>
                <a:spcPts val="6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S. Khan</a:t>
            </a:r>
            <a:r>
              <a:rPr lang="en-GB" sz="3400" dirty="0">
                <a:latin typeface="Times New Roman" pitchFamily="18" charset="0"/>
                <a:cs typeface="Times New Roman" pitchFamily="18" charset="0"/>
              </a:rPr>
              <a:t>, A. K. </a:t>
            </a:r>
            <a:r>
              <a:rPr lang="en-GB" sz="3400" dirty="0" err="1">
                <a:latin typeface="Times New Roman" pitchFamily="18" charset="0"/>
                <a:cs typeface="Times New Roman" pitchFamily="18" charset="0"/>
              </a:rPr>
              <a:t>Pathan</a:t>
            </a:r>
            <a:r>
              <a:rPr lang="en-GB" sz="3400" dirty="0">
                <a:latin typeface="Times New Roman" pitchFamily="18" charset="0"/>
                <a:cs typeface="Times New Roman" pitchFamily="18" charset="0"/>
              </a:rPr>
              <a:t>, N. </a:t>
            </a:r>
            <a:r>
              <a:rPr lang="en-GB" sz="3400" dirty="0" err="1">
                <a:latin typeface="Times New Roman" pitchFamily="18" charset="0"/>
                <a:cs typeface="Times New Roman" pitchFamily="18" charset="0"/>
              </a:rPr>
              <a:t>Alrajeh</a:t>
            </a:r>
            <a:r>
              <a:rPr lang="en-GB" sz="3400" u="sng" dirty="0">
                <a:latin typeface="Times New Roman" pitchFamily="18" charset="0"/>
                <a:cs typeface="Times New Roman" pitchFamily="18" charset="0"/>
              </a:rPr>
              <a:t>,</a:t>
            </a:r>
            <a:r>
              <a:rPr lang="en-GB" sz="3400" dirty="0">
                <a:latin typeface="Times New Roman" pitchFamily="18" charset="0"/>
                <a:cs typeface="Times New Roman" pitchFamily="18" charset="0"/>
              </a:rPr>
              <a:t> , Wireless Sensor Networks: Current Status and Future Trends ,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u="sng" dirty="0">
                <a:latin typeface="Times New Roman" pitchFamily="18" charset="0"/>
                <a:cs typeface="Times New Roman" pitchFamily="18" charset="0"/>
                <a:hlinkClick r:id="rId5"/>
              </a:rPr>
              <a:t>CRC Press, Taylor &amp; Francis Group</a:t>
            </a:r>
            <a:r>
              <a:rPr lang="en-GB" sz="3400" dirty="0">
                <a:latin typeface="Times New Roman" pitchFamily="18" charset="0"/>
                <a:cs typeface="Times New Roman" pitchFamily="18" charset="0"/>
              </a:rPr>
              <a:t>, USA, 2013.</a:t>
            </a:r>
            <a:endParaRPr kumimoji="0" lang="en-GB" sz="3400" b="0" i="0" u="none" strike="noStrike" kern="1200" cap="none" spc="0" normalizeH="0" baseline="0" noProof="0" dirty="0">
              <a:ln>
                <a:noFill/>
              </a:ln>
              <a:effectLst/>
              <a:uLnTx/>
              <a:uFillTx/>
              <a:latin typeface="Times New Roman" pitchFamily="18" charset="0"/>
              <a:cs typeface="Times New Roman" pitchFamily="18" charset="0"/>
            </a:endParaRP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S. Khan, D. Singh, </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K.K. Loo</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3400" b="0" i="1" u="none" strike="noStrike" kern="1200" cap="none" spc="0" normalizeH="0" baseline="0" noProof="0" dirty="0">
                <a:ln>
                  <a:noFill/>
                </a:ln>
                <a:effectLst/>
                <a:uLnTx/>
                <a:uFillTx/>
                <a:latin typeface="Times New Roman" pitchFamily="18" charset="0"/>
                <a:cs typeface="Times New Roman" pitchFamily="18" charset="0"/>
              </a:rPr>
              <a:t>Sensors </a:t>
            </a:r>
            <a:r>
              <a:rPr kumimoji="0" lang="en-GB" sz="3400" b="1" i="0" u="none" strike="noStrike" kern="1200" cap="none" spc="0" normalizeH="0" baseline="0" noProof="0" dirty="0">
                <a:ln>
                  <a:noFill/>
                </a:ln>
                <a:effectLst/>
                <a:uLnTx/>
                <a:uFillTx/>
                <a:latin typeface="Times New Roman" pitchFamily="18" charset="0"/>
                <a:cs typeface="Times New Roman" pitchFamily="18" charset="0"/>
              </a:rPr>
              <a:t>2011</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3400" b="0" i="1" u="none" strike="noStrike" kern="1200" cap="none" spc="0" normalizeH="0" baseline="0" noProof="0" dirty="0">
                <a:ln>
                  <a:noFill/>
                </a:ln>
                <a:effectLst/>
                <a:uLnTx/>
                <a:uFillTx/>
                <a:latin typeface="Times New Roman" pitchFamily="18" charset="0"/>
                <a:cs typeface="Times New Roman" pitchFamily="18" charset="0"/>
              </a:rPr>
              <a:t>pp.</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4917-4942 (SCI-E)</a:t>
            </a: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K.K. Loo, H. A.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Kurdi</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US"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I. A. Shah, K.K. </a:t>
            </a:r>
            <a:r>
              <a:rPr kumimoji="0" lang="en-US" sz="3400" b="0" i="0" u="none" strike="noStrike" kern="1200" cap="none" spc="0" normalizeH="0" baseline="0" noProof="0" dirty="0" err="1">
                <a:ln>
                  <a:noFill/>
                </a:ln>
                <a:effectLst/>
                <a:uLnTx/>
                <a:uFillTx/>
                <a:latin typeface="Times New Roman" pitchFamily="18" charset="0"/>
                <a:cs typeface="Times New Roman" pitchFamily="18" charset="0"/>
              </a:rPr>
              <a:t>Loo</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l" defTabSz="914400" rtl="0" eaLnBrk="1" fontAlgn="auto" latinLnBrk="0" hangingPunct="1">
              <a:lnSpc>
                <a:spcPct val="120000"/>
              </a:lnSpc>
              <a:spcBef>
                <a:spcPts val="6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small" spc="0" normalizeH="0" baseline="0" noProof="0" dirty="0">
                <a:ln>
                  <a:noFill/>
                </a:ln>
                <a:effectLst/>
                <a:uLnTx/>
                <a:uFillTx/>
                <a:latin typeface="Times New Roman" pitchFamily="18" charset="0"/>
                <a:cs typeface="Times New Roman" pitchFamily="18" charset="0"/>
              </a:rPr>
              <a:t>C. </a:t>
            </a:r>
            <a:r>
              <a:rPr kumimoji="0" lang="en-GB" sz="3400" b="1" i="0" u="none" strike="noStrike" kern="1200" spc="0" normalizeH="0" baseline="0" noProof="0" dirty="0">
                <a:ln>
                  <a:noFill/>
                </a:ln>
                <a:effectLst/>
                <a:uLnTx/>
                <a:uFillTx/>
                <a:latin typeface="Times New Roman" pitchFamily="18" charset="0"/>
                <a:cs typeface="Times New Roman" pitchFamily="18" charset="0"/>
              </a:rPr>
              <a:t>E-A Campbell</a:t>
            </a:r>
            <a:r>
              <a:rPr kumimoji="0" lang="en-GB" sz="3400" b="0" i="0" u="none" strike="noStrike" kern="1200" spc="0" normalizeH="0" baseline="0" noProof="0" dirty="0">
                <a:ln>
                  <a:noFill/>
                </a:ln>
                <a:effectLst/>
                <a:uLnTx/>
                <a:uFillTx/>
                <a:latin typeface="Times New Roman" pitchFamily="18" charset="0"/>
                <a:cs typeface="Times New Roman" pitchFamily="18" charset="0"/>
              </a:rPr>
              <a:t>, K.K. Loo, O. </a:t>
            </a:r>
            <a:r>
              <a:rPr kumimoji="0" lang="en-GB" sz="3400" b="0" i="0" u="none" strike="noStrike" kern="1200" spc="0" normalizeH="0" baseline="0" noProof="0" dirty="0" err="1">
                <a:ln>
                  <a:noFill/>
                </a:ln>
                <a:effectLst/>
                <a:uLnTx/>
                <a:uFillTx/>
                <a:latin typeface="Times New Roman" pitchFamily="18" charset="0"/>
                <a:cs typeface="Times New Roman" pitchFamily="18" charset="0"/>
              </a:rPr>
              <a:t>Gemikonakli</a:t>
            </a:r>
            <a:r>
              <a:rPr kumimoji="0" lang="en-GB" sz="3400" b="0" i="0" u="none" strike="noStrike" kern="1200" spc="0" normalizeH="0" baseline="0" noProof="0" dirty="0">
                <a:ln>
                  <a:noFill/>
                </a:ln>
                <a:effectLst/>
                <a:uLnTx/>
                <a:uFillTx/>
                <a:latin typeface="Times New Roman" pitchFamily="18" charset="0"/>
                <a:cs typeface="Times New Roman" pitchFamily="18" charset="0"/>
              </a:rPr>
              <a:t>,</a:t>
            </a:r>
            <a:r>
              <a:rPr kumimoji="0" lang="en-GB" sz="3400" b="0" i="0" u="none" strike="noStrike" kern="1200" spc="0" normalizeH="0" baseline="30000" noProof="0" dirty="0">
                <a:ln>
                  <a:noFill/>
                </a:ln>
                <a:effectLst/>
                <a:uLnTx/>
                <a:uFillTx/>
                <a:latin typeface="Times New Roman" pitchFamily="18" charset="0"/>
                <a:cs typeface="Times New Roman" pitchFamily="18" charset="0"/>
              </a:rPr>
              <a:t> </a:t>
            </a:r>
            <a:r>
              <a:rPr kumimoji="0" lang="en-GB" sz="3400" b="0" i="0" u="none" strike="noStrike" kern="1200" spc="0" normalizeH="0" baseline="0" noProof="0" dirty="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3400" b="0" i="1" u="none" strike="noStrike" kern="1200" spc="0" normalizeH="0" baseline="0" noProof="0" dirty="0">
                <a:ln>
                  <a:noFill/>
                </a:ln>
                <a:effectLst/>
                <a:uLnTx/>
                <a:uFillTx/>
                <a:latin typeface="Times New Roman" pitchFamily="18" charset="0"/>
                <a:cs typeface="Times New Roman" pitchFamily="18" charset="0"/>
              </a:rPr>
              <a:t>Sensors</a:t>
            </a:r>
            <a:r>
              <a:rPr kumimoji="0" lang="en-GB" sz="3400" b="0" i="0" u="none" strike="noStrike" kern="1200" spc="0" normalizeH="0" baseline="0" noProof="0" dirty="0">
                <a:ln>
                  <a:noFill/>
                </a:ln>
                <a:effectLst/>
                <a:uLnTx/>
                <a:uFillTx/>
                <a:latin typeface="Times New Roman" pitchFamily="18" charset="0"/>
                <a:cs typeface="Times New Roman" pitchFamily="18" charset="0"/>
              </a:rPr>
              <a:t> </a:t>
            </a:r>
            <a:r>
              <a:rPr kumimoji="0" lang="en-GB" sz="3400" b="0" i="0" u="none" strike="noStrike" kern="1200" cap="small" spc="0" normalizeH="0" baseline="0" noProof="0" dirty="0">
                <a:ln>
                  <a:noFill/>
                </a:ln>
                <a:effectLst/>
                <a:uLnTx/>
                <a:uFillTx/>
                <a:latin typeface="Times New Roman" pitchFamily="18" charset="0"/>
                <a:cs typeface="Times New Roman" pitchFamily="18" charset="0"/>
              </a:rPr>
              <a:t>2010, pp. 964-991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Breeze.thmx</Template>
  <TotalTime>8620</TotalTime>
  <Words>4256</Words>
  <Application>Microsoft Office PowerPoint</Application>
  <PresentationFormat>On-screen Show (4:3)</PresentationFormat>
  <Paragraphs>405</Paragraphs>
  <Slides>48</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48</vt:i4>
      </vt:variant>
    </vt:vector>
  </HeadingPairs>
  <TitlesOfParts>
    <vt:vector size="59" baseType="lpstr">
      <vt:lpstr>Arial</vt:lpstr>
      <vt:lpstr>Avenir</vt:lpstr>
      <vt:lpstr>Calibri</vt:lpstr>
      <vt:lpstr>Helvetica</vt:lpstr>
      <vt:lpstr>Montserrat</vt:lpstr>
      <vt:lpstr>News Gothic MT</vt:lpstr>
      <vt:lpstr>Raleway</vt:lpstr>
      <vt:lpstr>Times New Roman</vt:lpstr>
      <vt:lpstr>Wingdings</vt:lpstr>
      <vt:lpstr>Wingdings 2</vt:lpstr>
      <vt:lpstr>Breeze</vt:lpstr>
      <vt:lpstr> Emerging and Future Trends</vt:lpstr>
      <vt:lpstr>WiFi-6 (IEEE 802.11ax)</vt:lpstr>
      <vt:lpstr>Wi-Fi bottlenecks</vt:lpstr>
      <vt:lpstr>Wi-Fi bottlenecks</vt:lpstr>
      <vt:lpstr>WiFi-6</vt:lpstr>
      <vt:lpstr>Focus</vt:lpstr>
      <vt:lpstr>Enhancement Components of 802.11ax</vt:lpstr>
      <vt:lpstr>Comparison of 802.11ax, 802.11ac, and 802.11n</vt:lpstr>
      <vt:lpstr>Why  do we need WiFi 6?</vt:lpstr>
      <vt:lpstr>Why  do we need WiFi 6?</vt:lpstr>
      <vt:lpstr>Wifi-6 (802.11ax) Key Technologies</vt:lpstr>
      <vt:lpstr>Multi-User (MU) Defined</vt:lpstr>
      <vt:lpstr>Multi-User (MU) Defined</vt:lpstr>
      <vt:lpstr>Multi-User (MU) Defined</vt:lpstr>
      <vt:lpstr>Multi-User (MU) Defined</vt:lpstr>
      <vt:lpstr>Multi-User (MU) Defined</vt:lpstr>
      <vt:lpstr>Multi-User (MU) Defined</vt:lpstr>
      <vt:lpstr>MU-MIMO</vt:lpstr>
      <vt:lpstr>MU-MIMO</vt:lpstr>
      <vt:lpstr>MU-MIMO</vt:lpstr>
      <vt:lpstr>Spatial Reuse (BSS Coloring)</vt:lpstr>
      <vt:lpstr>Spatial Reuse (BSS Coloring)</vt:lpstr>
      <vt:lpstr>Spatial Reuse (BSS Coloring)</vt:lpstr>
      <vt:lpstr>Spatial Reuse (BSS Coloring)</vt:lpstr>
      <vt:lpstr>Spatial Reuse (BSS Coloring)</vt:lpstr>
      <vt:lpstr>Design Consideration</vt:lpstr>
      <vt:lpstr>Design Consideration</vt:lpstr>
      <vt:lpstr>Design Consideration</vt:lpstr>
      <vt:lpstr>Design Consideration</vt:lpstr>
      <vt:lpstr>Can or will the WiFi-6 and beyond support or have all these features?</vt:lpstr>
      <vt:lpstr>5G Network</vt:lpstr>
      <vt:lpstr>Cellular Networks History</vt:lpstr>
      <vt:lpstr>Cellular Concept</vt:lpstr>
      <vt:lpstr>Cellular Hierarchy</vt:lpstr>
      <vt:lpstr>General architecture</vt:lpstr>
      <vt:lpstr>General architecture</vt:lpstr>
      <vt:lpstr>PowerPoint Presentation</vt:lpstr>
      <vt:lpstr>Comparison of 1G to 5G Technologies</vt:lpstr>
      <vt:lpstr>Proposed 5G Network and beyond</vt:lpstr>
      <vt:lpstr>Proposed Architecture of 5G</vt:lpstr>
      <vt:lpstr>Proposed Architecture of 5G</vt:lpstr>
      <vt:lpstr>Proposed Architecture of 5G</vt:lpstr>
      <vt:lpstr>Hardware &amp; Software of 5g</vt:lpstr>
      <vt:lpstr>Features of 5G</vt:lpstr>
      <vt:lpstr>Advantages of 5G</vt:lpstr>
      <vt:lpstr>Application of 5G</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611</cp:revision>
  <dcterms:created xsi:type="dcterms:W3CDTF">2011-10-03T10:20:59Z</dcterms:created>
  <dcterms:modified xsi:type="dcterms:W3CDTF">2020-01-30T12:09:06Z</dcterms:modified>
</cp:coreProperties>
</file>