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9" r:id="rId3"/>
    <p:sldId id="267" r:id="rId4"/>
    <p:sldId id="257" r:id="rId5"/>
    <p:sldId id="258" r:id="rId6"/>
    <p:sldId id="259" r:id="rId7"/>
    <p:sldId id="260" r:id="rId8"/>
    <p:sldId id="261" r:id="rId9"/>
    <p:sldId id="262" r:id="rId10"/>
    <p:sldId id="265" r:id="rId11"/>
    <p:sldId id="263" r:id="rId12"/>
    <p:sldId id="264"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BBE13F-D124-4DC1-821B-44846C1DA89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E5DC42E-FF41-46CD-BC7C-5CBCA3A6510C}">
      <dgm:prSet/>
      <dgm:spPr/>
      <dgm:t>
        <a:bodyPr/>
        <a:lstStyle/>
        <a:p>
          <a:r>
            <a:rPr lang="en-GB"/>
            <a:t>Introduction</a:t>
          </a:r>
          <a:endParaRPr lang="en-US"/>
        </a:p>
      </dgm:t>
    </dgm:pt>
    <dgm:pt modelId="{3050E836-7B92-4703-AF3F-882037DF460F}" type="parTrans" cxnId="{8660BE8E-C3DC-48A6-8F5D-891A38FB3676}">
      <dgm:prSet/>
      <dgm:spPr/>
      <dgm:t>
        <a:bodyPr/>
        <a:lstStyle/>
        <a:p>
          <a:endParaRPr lang="en-US"/>
        </a:p>
      </dgm:t>
    </dgm:pt>
    <dgm:pt modelId="{1FDE3716-0A44-4474-809E-EB6A38676BD0}" type="sibTrans" cxnId="{8660BE8E-C3DC-48A6-8F5D-891A38FB3676}">
      <dgm:prSet/>
      <dgm:spPr/>
      <dgm:t>
        <a:bodyPr/>
        <a:lstStyle/>
        <a:p>
          <a:endParaRPr lang="en-US"/>
        </a:p>
      </dgm:t>
    </dgm:pt>
    <dgm:pt modelId="{1360DB7A-21A7-4271-B021-3B81D5A09FDA}">
      <dgm:prSet/>
      <dgm:spPr/>
      <dgm:t>
        <a:bodyPr/>
        <a:lstStyle/>
        <a:p>
          <a:r>
            <a:rPr lang="en-GB"/>
            <a:t>Overview of case</a:t>
          </a:r>
          <a:endParaRPr lang="en-US"/>
        </a:p>
      </dgm:t>
    </dgm:pt>
    <dgm:pt modelId="{6F25099B-41D7-4EC5-AA66-06665C71DACA}" type="parTrans" cxnId="{E740E24B-C3C1-49E4-9571-91BABFE26CCA}">
      <dgm:prSet/>
      <dgm:spPr/>
      <dgm:t>
        <a:bodyPr/>
        <a:lstStyle/>
        <a:p>
          <a:endParaRPr lang="en-US"/>
        </a:p>
      </dgm:t>
    </dgm:pt>
    <dgm:pt modelId="{C6CA2E64-A480-4974-891B-7E553A837B18}" type="sibTrans" cxnId="{E740E24B-C3C1-49E4-9571-91BABFE26CCA}">
      <dgm:prSet/>
      <dgm:spPr/>
      <dgm:t>
        <a:bodyPr/>
        <a:lstStyle/>
        <a:p>
          <a:endParaRPr lang="en-US"/>
        </a:p>
      </dgm:t>
    </dgm:pt>
    <dgm:pt modelId="{7505D89D-EE45-4C18-AB60-2B71B9DF6556}">
      <dgm:prSet/>
      <dgm:spPr/>
      <dgm:t>
        <a:bodyPr/>
        <a:lstStyle/>
        <a:p>
          <a:r>
            <a:rPr lang="en-GB"/>
            <a:t>Swiss Cheese Model – Systems-Based Safety</a:t>
          </a:r>
          <a:endParaRPr lang="en-US"/>
        </a:p>
      </dgm:t>
    </dgm:pt>
    <dgm:pt modelId="{0BAB99CA-D82D-48C7-ADDE-F05EC6E38F87}" type="parTrans" cxnId="{A1951499-B6E7-46C1-80B9-92F959FECA24}">
      <dgm:prSet/>
      <dgm:spPr/>
      <dgm:t>
        <a:bodyPr/>
        <a:lstStyle/>
        <a:p>
          <a:endParaRPr lang="en-US"/>
        </a:p>
      </dgm:t>
    </dgm:pt>
    <dgm:pt modelId="{0E060C71-E4F5-4518-86FF-79EA05968D1B}" type="sibTrans" cxnId="{A1951499-B6E7-46C1-80B9-92F959FECA24}">
      <dgm:prSet/>
      <dgm:spPr/>
      <dgm:t>
        <a:bodyPr/>
        <a:lstStyle/>
        <a:p>
          <a:endParaRPr lang="en-US"/>
        </a:p>
      </dgm:t>
    </dgm:pt>
    <dgm:pt modelId="{4D37B51A-947A-4C35-9244-7B79C65208F9}">
      <dgm:prSet/>
      <dgm:spPr/>
      <dgm:t>
        <a:bodyPr/>
        <a:lstStyle/>
        <a:p>
          <a:r>
            <a:rPr lang="en-GB"/>
            <a:t>Root Cause Analysis (RCA)</a:t>
          </a:r>
          <a:endParaRPr lang="en-US"/>
        </a:p>
      </dgm:t>
    </dgm:pt>
    <dgm:pt modelId="{DC51D404-9BCE-419C-AB09-0C9F3A57F210}" type="parTrans" cxnId="{2AFE3688-D79A-4947-AA40-C833236898E0}">
      <dgm:prSet/>
      <dgm:spPr/>
      <dgm:t>
        <a:bodyPr/>
        <a:lstStyle/>
        <a:p>
          <a:endParaRPr lang="en-US"/>
        </a:p>
      </dgm:t>
    </dgm:pt>
    <dgm:pt modelId="{A09C3AEC-33D4-4BC3-9E63-189E43C4551C}" type="sibTrans" cxnId="{2AFE3688-D79A-4947-AA40-C833236898E0}">
      <dgm:prSet/>
      <dgm:spPr/>
      <dgm:t>
        <a:bodyPr/>
        <a:lstStyle/>
        <a:p>
          <a:endParaRPr lang="en-US"/>
        </a:p>
      </dgm:t>
    </dgm:pt>
    <dgm:pt modelId="{3846318E-4257-4E73-BF6E-9580DC9009EF}">
      <dgm:prSet/>
      <dgm:spPr/>
      <dgm:t>
        <a:bodyPr/>
        <a:lstStyle/>
        <a:p>
          <a:r>
            <a:rPr lang="en-GB"/>
            <a:t>Fishbone Diagram</a:t>
          </a:r>
          <a:endParaRPr lang="en-US"/>
        </a:p>
      </dgm:t>
    </dgm:pt>
    <dgm:pt modelId="{396E1F23-9C36-4C5F-AA10-7F5BC9725D67}" type="parTrans" cxnId="{E7C0A982-31A0-4867-BECF-D853A824DC06}">
      <dgm:prSet/>
      <dgm:spPr/>
      <dgm:t>
        <a:bodyPr/>
        <a:lstStyle/>
        <a:p>
          <a:endParaRPr lang="en-US"/>
        </a:p>
      </dgm:t>
    </dgm:pt>
    <dgm:pt modelId="{7952CFC8-6BAB-4A8A-A4D4-01445174DA03}" type="sibTrans" cxnId="{E7C0A982-31A0-4867-BECF-D853A824DC06}">
      <dgm:prSet/>
      <dgm:spPr/>
      <dgm:t>
        <a:bodyPr/>
        <a:lstStyle/>
        <a:p>
          <a:endParaRPr lang="en-US"/>
        </a:p>
      </dgm:t>
    </dgm:pt>
    <dgm:pt modelId="{5BA8CBA8-2F44-4871-A8F1-D23B2347D253}">
      <dgm:prSet/>
      <dgm:spPr/>
      <dgm:t>
        <a:bodyPr/>
        <a:lstStyle/>
        <a:p>
          <a:r>
            <a:rPr lang="en-GB"/>
            <a:t>Donabedian Model </a:t>
          </a:r>
          <a:endParaRPr lang="en-US"/>
        </a:p>
      </dgm:t>
    </dgm:pt>
    <dgm:pt modelId="{2A15938F-58D6-4FBA-B155-ACEEB6EF8BCF}" type="parTrans" cxnId="{B4257125-8649-457A-B828-2E331DA7E56B}">
      <dgm:prSet/>
      <dgm:spPr/>
      <dgm:t>
        <a:bodyPr/>
        <a:lstStyle/>
        <a:p>
          <a:endParaRPr lang="en-US"/>
        </a:p>
      </dgm:t>
    </dgm:pt>
    <dgm:pt modelId="{74D06AFA-C91B-4FF5-8F87-838B9C484CD5}" type="sibTrans" cxnId="{B4257125-8649-457A-B828-2E331DA7E56B}">
      <dgm:prSet/>
      <dgm:spPr/>
      <dgm:t>
        <a:bodyPr/>
        <a:lstStyle/>
        <a:p>
          <a:endParaRPr lang="en-US"/>
        </a:p>
      </dgm:t>
    </dgm:pt>
    <dgm:pt modelId="{573BDAE6-1DE9-45A0-AFDD-66500CC79A2E}">
      <dgm:prSet/>
      <dgm:spPr/>
      <dgm:t>
        <a:bodyPr/>
        <a:lstStyle/>
        <a:p>
          <a:r>
            <a:rPr lang="en-GB"/>
            <a:t>Kurt Lewin’s Change Theory</a:t>
          </a:r>
          <a:endParaRPr lang="en-US"/>
        </a:p>
      </dgm:t>
    </dgm:pt>
    <dgm:pt modelId="{4CF47D48-901D-4901-92D1-AC50DEBBD088}" type="parTrans" cxnId="{93575246-DD17-4E0F-A9C7-105DFD536E08}">
      <dgm:prSet/>
      <dgm:spPr/>
      <dgm:t>
        <a:bodyPr/>
        <a:lstStyle/>
        <a:p>
          <a:endParaRPr lang="en-US"/>
        </a:p>
      </dgm:t>
    </dgm:pt>
    <dgm:pt modelId="{6F9079CB-23EC-40CF-B204-E965916ECED4}" type="sibTrans" cxnId="{93575246-DD17-4E0F-A9C7-105DFD536E08}">
      <dgm:prSet/>
      <dgm:spPr/>
      <dgm:t>
        <a:bodyPr/>
        <a:lstStyle/>
        <a:p>
          <a:endParaRPr lang="en-US"/>
        </a:p>
      </dgm:t>
    </dgm:pt>
    <dgm:pt modelId="{7DA2BB3B-47B7-4E0B-BA76-1130CEBF2871}">
      <dgm:prSet/>
      <dgm:spPr/>
      <dgm:t>
        <a:bodyPr/>
        <a:lstStyle/>
        <a:p>
          <a:r>
            <a:rPr lang="en-GB"/>
            <a:t>Policy Issues and Their Influence on Service Delivery</a:t>
          </a:r>
          <a:endParaRPr lang="en-US"/>
        </a:p>
      </dgm:t>
    </dgm:pt>
    <dgm:pt modelId="{E1FF1AD1-6789-49D6-8C83-C0BA7C3E2B7E}" type="parTrans" cxnId="{63F90137-A625-4FF0-9A86-689BB0F3D50B}">
      <dgm:prSet/>
      <dgm:spPr/>
      <dgm:t>
        <a:bodyPr/>
        <a:lstStyle/>
        <a:p>
          <a:endParaRPr lang="en-US"/>
        </a:p>
      </dgm:t>
    </dgm:pt>
    <dgm:pt modelId="{AF7EF81B-76EA-404B-8144-7764CF0ED3C5}" type="sibTrans" cxnId="{63F90137-A625-4FF0-9A86-689BB0F3D50B}">
      <dgm:prSet/>
      <dgm:spPr/>
      <dgm:t>
        <a:bodyPr/>
        <a:lstStyle/>
        <a:p>
          <a:endParaRPr lang="en-US"/>
        </a:p>
      </dgm:t>
    </dgm:pt>
    <dgm:pt modelId="{6BB7AAAE-1F83-4A8A-B8FC-A3E8368EDC75}">
      <dgm:prSet/>
      <dgm:spPr/>
      <dgm:t>
        <a:bodyPr/>
        <a:lstStyle/>
        <a:p>
          <a:r>
            <a:rPr lang="en-GB"/>
            <a:t>Impact on Quality, Efficiency, and Equity</a:t>
          </a:r>
          <a:endParaRPr lang="en-US"/>
        </a:p>
      </dgm:t>
    </dgm:pt>
    <dgm:pt modelId="{2904A8D1-DD0F-4E4A-A8F6-0CA207AF4334}" type="parTrans" cxnId="{1F76D580-B65E-47CE-9080-EDCD0DB399F2}">
      <dgm:prSet/>
      <dgm:spPr/>
      <dgm:t>
        <a:bodyPr/>
        <a:lstStyle/>
        <a:p>
          <a:endParaRPr lang="en-US"/>
        </a:p>
      </dgm:t>
    </dgm:pt>
    <dgm:pt modelId="{5EEE81D8-6C11-4820-B537-4E451EE47EA0}" type="sibTrans" cxnId="{1F76D580-B65E-47CE-9080-EDCD0DB399F2}">
      <dgm:prSet/>
      <dgm:spPr/>
      <dgm:t>
        <a:bodyPr/>
        <a:lstStyle/>
        <a:p>
          <a:endParaRPr lang="en-US"/>
        </a:p>
      </dgm:t>
    </dgm:pt>
    <dgm:pt modelId="{5F9BD90F-77B3-4C5B-B28C-DC952A9E591E}" type="pres">
      <dgm:prSet presAssocID="{6BBBE13F-D124-4DC1-821B-44846C1DA895}" presName="vert0" presStyleCnt="0">
        <dgm:presLayoutVars>
          <dgm:dir/>
          <dgm:animOne val="branch"/>
          <dgm:animLvl val="lvl"/>
        </dgm:presLayoutVars>
      </dgm:prSet>
      <dgm:spPr/>
    </dgm:pt>
    <dgm:pt modelId="{A9162761-4551-498B-8431-34B8A690AF98}" type="pres">
      <dgm:prSet presAssocID="{2E5DC42E-FF41-46CD-BC7C-5CBCA3A6510C}" presName="thickLine" presStyleLbl="alignNode1" presStyleIdx="0" presStyleCnt="9"/>
      <dgm:spPr/>
    </dgm:pt>
    <dgm:pt modelId="{0ECC5F39-1F5F-4374-81C8-81E8353760B2}" type="pres">
      <dgm:prSet presAssocID="{2E5DC42E-FF41-46CD-BC7C-5CBCA3A6510C}" presName="horz1" presStyleCnt="0"/>
      <dgm:spPr/>
    </dgm:pt>
    <dgm:pt modelId="{862BDAD3-0D26-4F22-8129-8A390D8E3087}" type="pres">
      <dgm:prSet presAssocID="{2E5DC42E-FF41-46CD-BC7C-5CBCA3A6510C}" presName="tx1" presStyleLbl="revTx" presStyleIdx="0" presStyleCnt="9"/>
      <dgm:spPr/>
    </dgm:pt>
    <dgm:pt modelId="{A621A82F-9565-4AE9-B8EC-06362FCEC40C}" type="pres">
      <dgm:prSet presAssocID="{2E5DC42E-FF41-46CD-BC7C-5CBCA3A6510C}" presName="vert1" presStyleCnt="0"/>
      <dgm:spPr/>
    </dgm:pt>
    <dgm:pt modelId="{7D1C9073-AC3D-4E07-AE77-8449F3848390}" type="pres">
      <dgm:prSet presAssocID="{1360DB7A-21A7-4271-B021-3B81D5A09FDA}" presName="thickLine" presStyleLbl="alignNode1" presStyleIdx="1" presStyleCnt="9"/>
      <dgm:spPr/>
    </dgm:pt>
    <dgm:pt modelId="{F6B895BE-0343-4683-A61E-46A8E99B4BEF}" type="pres">
      <dgm:prSet presAssocID="{1360DB7A-21A7-4271-B021-3B81D5A09FDA}" presName="horz1" presStyleCnt="0"/>
      <dgm:spPr/>
    </dgm:pt>
    <dgm:pt modelId="{D62558BD-7E69-412D-937F-40F31BAF22A6}" type="pres">
      <dgm:prSet presAssocID="{1360DB7A-21A7-4271-B021-3B81D5A09FDA}" presName="tx1" presStyleLbl="revTx" presStyleIdx="1" presStyleCnt="9"/>
      <dgm:spPr/>
    </dgm:pt>
    <dgm:pt modelId="{180B8621-3CC0-43CC-AB78-5327D35BA0D7}" type="pres">
      <dgm:prSet presAssocID="{1360DB7A-21A7-4271-B021-3B81D5A09FDA}" presName="vert1" presStyleCnt="0"/>
      <dgm:spPr/>
    </dgm:pt>
    <dgm:pt modelId="{EC265629-1376-4F38-8B37-A91111DC66CE}" type="pres">
      <dgm:prSet presAssocID="{7505D89D-EE45-4C18-AB60-2B71B9DF6556}" presName="thickLine" presStyleLbl="alignNode1" presStyleIdx="2" presStyleCnt="9"/>
      <dgm:spPr/>
    </dgm:pt>
    <dgm:pt modelId="{22CA3190-74BF-4439-947E-B1B66423AEEF}" type="pres">
      <dgm:prSet presAssocID="{7505D89D-EE45-4C18-AB60-2B71B9DF6556}" presName="horz1" presStyleCnt="0"/>
      <dgm:spPr/>
    </dgm:pt>
    <dgm:pt modelId="{23E08F94-A772-4976-87B8-EF12A8770F79}" type="pres">
      <dgm:prSet presAssocID="{7505D89D-EE45-4C18-AB60-2B71B9DF6556}" presName="tx1" presStyleLbl="revTx" presStyleIdx="2" presStyleCnt="9"/>
      <dgm:spPr/>
    </dgm:pt>
    <dgm:pt modelId="{B8C8E36F-1345-42BF-8B39-B33FC7EAC401}" type="pres">
      <dgm:prSet presAssocID="{7505D89D-EE45-4C18-AB60-2B71B9DF6556}" presName="vert1" presStyleCnt="0"/>
      <dgm:spPr/>
    </dgm:pt>
    <dgm:pt modelId="{1D780676-EF30-47C0-8A71-3ADFC12F9016}" type="pres">
      <dgm:prSet presAssocID="{4D37B51A-947A-4C35-9244-7B79C65208F9}" presName="thickLine" presStyleLbl="alignNode1" presStyleIdx="3" presStyleCnt="9"/>
      <dgm:spPr/>
    </dgm:pt>
    <dgm:pt modelId="{E2CF72A9-D613-4DAF-B992-43D9BB8DD697}" type="pres">
      <dgm:prSet presAssocID="{4D37B51A-947A-4C35-9244-7B79C65208F9}" presName="horz1" presStyleCnt="0"/>
      <dgm:spPr/>
    </dgm:pt>
    <dgm:pt modelId="{045A083D-5EB6-4EEF-974F-D7779E67A370}" type="pres">
      <dgm:prSet presAssocID="{4D37B51A-947A-4C35-9244-7B79C65208F9}" presName="tx1" presStyleLbl="revTx" presStyleIdx="3" presStyleCnt="9"/>
      <dgm:spPr/>
    </dgm:pt>
    <dgm:pt modelId="{7017C22F-B66C-4582-A4D9-907F8AFFC106}" type="pres">
      <dgm:prSet presAssocID="{4D37B51A-947A-4C35-9244-7B79C65208F9}" presName="vert1" presStyleCnt="0"/>
      <dgm:spPr/>
    </dgm:pt>
    <dgm:pt modelId="{13153183-E6B8-450D-8E6B-3F891390C8CB}" type="pres">
      <dgm:prSet presAssocID="{3846318E-4257-4E73-BF6E-9580DC9009EF}" presName="thickLine" presStyleLbl="alignNode1" presStyleIdx="4" presStyleCnt="9"/>
      <dgm:spPr/>
    </dgm:pt>
    <dgm:pt modelId="{E23C7471-4EEE-4C32-9B87-8091AF032CE2}" type="pres">
      <dgm:prSet presAssocID="{3846318E-4257-4E73-BF6E-9580DC9009EF}" presName="horz1" presStyleCnt="0"/>
      <dgm:spPr/>
    </dgm:pt>
    <dgm:pt modelId="{55843B64-C231-49B7-B4A2-04B468B2311D}" type="pres">
      <dgm:prSet presAssocID="{3846318E-4257-4E73-BF6E-9580DC9009EF}" presName="tx1" presStyleLbl="revTx" presStyleIdx="4" presStyleCnt="9"/>
      <dgm:spPr/>
    </dgm:pt>
    <dgm:pt modelId="{AEEB864E-2861-4BD5-9362-6C94A09CCCCE}" type="pres">
      <dgm:prSet presAssocID="{3846318E-4257-4E73-BF6E-9580DC9009EF}" presName="vert1" presStyleCnt="0"/>
      <dgm:spPr/>
    </dgm:pt>
    <dgm:pt modelId="{2862EBA3-E7CF-46EC-AA22-4813CB9CE3B6}" type="pres">
      <dgm:prSet presAssocID="{5BA8CBA8-2F44-4871-A8F1-D23B2347D253}" presName="thickLine" presStyleLbl="alignNode1" presStyleIdx="5" presStyleCnt="9"/>
      <dgm:spPr/>
    </dgm:pt>
    <dgm:pt modelId="{56C2A992-1EB7-4C93-B7F8-BB81CAC08981}" type="pres">
      <dgm:prSet presAssocID="{5BA8CBA8-2F44-4871-A8F1-D23B2347D253}" presName="horz1" presStyleCnt="0"/>
      <dgm:spPr/>
    </dgm:pt>
    <dgm:pt modelId="{DD12EA8F-91F5-489A-A036-A67B64A4096B}" type="pres">
      <dgm:prSet presAssocID="{5BA8CBA8-2F44-4871-A8F1-D23B2347D253}" presName="tx1" presStyleLbl="revTx" presStyleIdx="5" presStyleCnt="9"/>
      <dgm:spPr/>
    </dgm:pt>
    <dgm:pt modelId="{74021EE3-7181-47DD-98D8-18C0230F4894}" type="pres">
      <dgm:prSet presAssocID="{5BA8CBA8-2F44-4871-A8F1-D23B2347D253}" presName="vert1" presStyleCnt="0"/>
      <dgm:spPr/>
    </dgm:pt>
    <dgm:pt modelId="{C8CAB171-790A-41AE-8F62-4D52CDAD9613}" type="pres">
      <dgm:prSet presAssocID="{573BDAE6-1DE9-45A0-AFDD-66500CC79A2E}" presName="thickLine" presStyleLbl="alignNode1" presStyleIdx="6" presStyleCnt="9"/>
      <dgm:spPr/>
    </dgm:pt>
    <dgm:pt modelId="{34674330-8DBA-422A-A587-A0FEC7BB58B3}" type="pres">
      <dgm:prSet presAssocID="{573BDAE6-1DE9-45A0-AFDD-66500CC79A2E}" presName="horz1" presStyleCnt="0"/>
      <dgm:spPr/>
    </dgm:pt>
    <dgm:pt modelId="{76497D5A-3E42-4A25-9B33-1BC280B21BD2}" type="pres">
      <dgm:prSet presAssocID="{573BDAE6-1DE9-45A0-AFDD-66500CC79A2E}" presName="tx1" presStyleLbl="revTx" presStyleIdx="6" presStyleCnt="9"/>
      <dgm:spPr/>
    </dgm:pt>
    <dgm:pt modelId="{7797011E-26A0-4BF9-9348-0F792CA85AFC}" type="pres">
      <dgm:prSet presAssocID="{573BDAE6-1DE9-45A0-AFDD-66500CC79A2E}" presName="vert1" presStyleCnt="0"/>
      <dgm:spPr/>
    </dgm:pt>
    <dgm:pt modelId="{DDD77DEA-2552-404F-9CD3-C6D9F6C5C810}" type="pres">
      <dgm:prSet presAssocID="{7DA2BB3B-47B7-4E0B-BA76-1130CEBF2871}" presName="thickLine" presStyleLbl="alignNode1" presStyleIdx="7" presStyleCnt="9"/>
      <dgm:spPr/>
    </dgm:pt>
    <dgm:pt modelId="{54680FEF-C608-4980-9206-F563F227DA79}" type="pres">
      <dgm:prSet presAssocID="{7DA2BB3B-47B7-4E0B-BA76-1130CEBF2871}" presName="horz1" presStyleCnt="0"/>
      <dgm:spPr/>
    </dgm:pt>
    <dgm:pt modelId="{0F386418-622D-4C59-9806-7B39CEDBE836}" type="pres">
      <dgm:prSet presAssocID="{7DA2BB3B-47B7-4E0B-BA76-1130CEBF2871}" presName="tx1" presStyleLbl="revTx" presStyleIdx="7" presStyleCnt="9"/>
      <dgm:spPr/>
    </dgm:pt>
    <dgm:pt modelId="{11481F4D-37AA-4EE3-A30F-F0CDA5178B37}" type="pres">
      <dgm:prSet presAssocID="{7DA2BB3B-47B7-4E0B-BA76-1130CEBF2871}" presName="vert1" presStyleCnt="0"/>
      <dgm:spPr/>
    </dgm:pt>
    <dgm:pt modelId="{315754E7-668C-43CF-81AB-70C5AABE778D}" type="pres">
      <dgm:prSet presAssocID="{6BB7AAAE-1F83-4A8A-B8FC-A3E8368EDC75}" presName="thickLine" presStyleLbl="alignNode1" presStyleIdx="8" presStyleCnt="9"/>
      <dgm:spPr/>
    </dgm:pt>
    <dgm:pt modelId="{03A85807-B708-4F84-8D7D-8741ED398B6F}" type="pres">
      <dgm:prSet presAssocID="{6BB7AAAE-1F83-4A8A-B8FC-A3E8368EDC75}" presName="horz1" presStyleCnt="0"/>
      <dgm:spPr/>
    </dgm:pt>
    <dgm:pt modelId="{9B74F230-10D7-40C1-966B-1E9A9079ED69}" type="pres">
      <dgm:prSet presAssocID="{6BB7AAAE-1F83-4A8A-B8FC-A3E8368EDC75}" presName="tx1" presStyleLbl="revTx" presStyleIdx="8" presStyleCnt="9"/>
      <dgm:spPr/>
    </dgm:pt>
    <dgm:pt modelId="{7B3C4BC4-0E14-418B-BEC5-D1E077142CA8}" type="pres">
      <dgm:prSet presAssocID="{6BB7AAAE-1F83-4A8A-B8FC-A3E8368EDC75}" presName="vert1" presStyleCnt="0"/>
      <dgm:spPr/>
    </dgm:pt>
  </dgm:ptLst>
  <dgm:cxnLst>
    <dgm:cxn modelId="{BA37E80C-8F5B-4EBB-98FA-67D861696C82}" type="presOf" srcId="{6BB7AAAE-1F83-4A8A-B8FC-A3E8368EDC75}" destId="{9B74F230-10D7-40C1-966B-1E9A9079ED69}" srcOrd="0" destOrd="0" presId="urn:microsoft.com/office/officeart/2008/layout/LinedList"/>
    <dgm:cxn modelId="{B4257125-8649-457A-B828-2E331DA7E56B}" srcId="{6BBBE13F-D124-4DC1-821B-44846C1DA895}" destId="{5BA8CBA8-2F44-4871-A8F1-D23B2347D253}" srcOrd="5" destOrd="0" parTransId="{2A15938F-58D6-4FBA-B155-ACEEB6EF8BCF}" sibTransId="{74D06AFA-C91B-4FF5-8F87-838B9C484CD5}"/>
    <dgm:cxn modelId="{166BE734-70F8-41E8-91C3-E8D0AFDCCF0E}" type="presOf" srcId="{1360DB7A-21A7-4271-B021-3B81D5A09FDA}" destId="{D62558BD-7E69-412D-937F-40F31BAF22A6}" srcOrd="0" destOrd="0" presId="urn:microsoft.com/office/officeart/2008/layout/LinedList"/>
    <dgm:cxn modelId="{A1081236-232A-43CF-8CFB-6660692E19E3}" type="presOf" srcId="{7505D89D-EE45-4C18-AB60-2B71B9DF6556}" destId="{23E08F94-A772-4976-87B8-EF12A8770F79}" srcOrd="0" destOrd="0" presId="urn:microsoft.com/office/officeart/2008/layout/LinedList"/>
    <dgm:cxn modelId="{63F90137-A625-4FF0-9A86-689BB0F3D50B}" srcId="{6BBBE13F-D124-4DC1-821B-44846C1DA895}" destId="{7DA2BB3B-47B7-4E0B-BA76-1130CEBF2871}" srcOrd="7" destOrd="0" parTransId="{E1FF1AD1-6789-49D6-8C83-C0BA7C3E2B7E}" sibTransId="{AF7EF81B-76EA-404B-8144-7764CF0ED3C5}"/>
    <dgm:cxn modelId="{62C9575C-3B23-41F4-8C8B-B7FD2C0922B0}" type="presOf" srcId="{2E5DC42E-FF41-46CD-BC7C-5CBCA3A6510C}" destId="{862BDAD3-0D26-4F22-8129-8A390D8E3087}" srcOrd="0" destOrd="0" presId="urn:microsoft.com/office/officeart/2008/layout/LinedList"/>
    <dgm:cxn modelId="{93575246-DD17-4E0F-A9C7-105DFD536E08}" srcId="{6BBBE13F-D124-4DC1-821B-44846C1DA895}" destId="{573BDAE6-1DE9-45A0-AFDD-66500CC79A2E}" srcOrd="6" destOrd="0" parTransId="{4CF47D48-901D-4901-92D1-AC50DEBBD088}" sibTransId="{6F9079CB-23EC-40CF-B204-E965916ECED4}"/>
    <dgm:cxn modelId="{E740E24B-C3C1-49E4-9571-91BABFE26CCA}" srcId="{6BBBE13F-D124-4DC1-821B-44846C1DA895}" destId="{1360DB7A-21A7-4271-B021-3B81D5A09FDA}" srcOrd="1" destOrd="0" parTransId="{6F25099B-41D7-4EC5-AA66-06665C71DACA}" sibTransId="{C6CA2E64-A480-4974-891B-7E553A837B18}"/>
    <dgm:cxn modelId="{A76C277B-AAA2-4486-A1FE-604BAAAF04F0}" type="presOf" srcId="{573BDAE6-1DE9-45A0-AFDD-66500CC79A2E}" destId="{76497D5A-3E42-4A25-9B33-1BC280B21BD2}" srcOrd="0" destOrd="0" presId="urn:microsoft.com/office/officeart/2008/layout/LinedList"/>
    <dgm:cxn modelId="{1F76D580-B65E-47CE-9080-EDCD0DB399F2}" srcId="{6BBBE13F-D124-4DC1-821B-44846C1DA895}" destId="{6BB7AAAE-1F83-4A8A-B8FC-A3E8368EDC75}" srcOrd="8" destOrd="0" parTransId="{2904A8D1-DD0F-4E4A-A8F6-0CA207AF4334}" sibTransId="{5EEE81D8-6C11-4820-B537-4E451EE47EA0}"/>
    <dgm:cxn modelId="{C739F480-638A-4A7B-B9FC-56AC52D047F7}" type="presOf" srcId="{3846318E-4257-4E73-BF6E-9580DC9009EF}" destId="{55843B64-C231-49B7-B4A2-04B468B2311D}" srcOrd="0" destOrd="0" presId="urn:microsoft.com/office/officeart/2008/layout/LinedList"/>
    <dgm:cxn modelId="{E7C0A982-31A0-4867-BECF-D853A824DC06}" srcId="{6BBBE13F-D124-4DC1-821B-44846C1DA895}" destId="{3846318E-4257-4E73-BF6E-9580DC9009EF}" srcOrd="4" destOrd="0" parTransId="{396E1F23-9C36-4C5F-AA10-7F5BC9725D67}" sibTransId="{7952CFC8-6BAB-4A8A-A4D4-01445174DA03}"/>
    <dgm:cxn modelId="{2AFE3688-D79A-4947-AA40-C833236898E0}" srcId="{6BBBE13F-D124-4DC1-821B-44846C1DA895}" destId="{4D37B51A-947A-4C35-9244-7B79C65208F9}" srcOrd="3" destOrd="0" parTransId="{DC51D404-9BCE-419C-AB09-0C9F3A57F210}" sibTransId="{A09C3AEC-33D4-4BC3-9E63-189E43C4551C}"/>
    <dgm:cxn modelId="{8660BE8E-C3DC-48A6-8F5D-891A38FB3676}" srcId="{6BBBE13F-D124-4DC1-821B-44846C1DA895}" destId="{2E5DC42E-FF41-46CD-BC7C-5CBCA3A6510C}" srcOrd="0" destOrd="0" parTransId="{3050E836-7B92-4703-AF3F-882037DF460F}" sibTransId="{1FDE3716-0A44-4474-809E-EB6A38676BD0}"/>
    <dgm:cxn modelId="{5B65AE92-5016-4331-A605-8D61E5F4D458}" type="presOf" srcId="{4D37B51A-947A-4C35-9244-7B79C65208F9}" destId="{045A083D-5EB6-4EEF-974F-D7779E67A370}" srcOrd="0" destOrd="0" presId="urn:microsoft.com/office/officeart/2008/layout/LinedList"/>
    <dgm:cxn modelId="{2391CB94-3FBC-424F-B14A-ED8850144F27}" type="presOf" srcId="{5BA8CBA8-2F44-4871-A8F1-D23B2347D253}" destId="{DD12EA8F-91F5-489A-A036-A67B64A4096B}" srcOrd="0" destOrd="0" presId="urn:microsoft.com/office/officeart/2008/layout/LinedList"/>
    <dgm:cxn modelId="{A1951499-B6E7-46C1-80B9-92F959FECA24}" srcId="{6BBBE13F-D124-4DC1-821B-44846C1DA895}" destId="{7505D89D-EE45-4C18-AB60-2B71B9DF6556}" srcOrd="2" destOrd="0" parTransId="{0BAB99CA-D82D-48C7-ADDE-F05EC6E38F87}" sibTransId="{0E060C71-E4F5-4518-86FF-79EA05968D1B}"/>
    <dgm:cxn modelId="{28822DAE-FCF6-4B1D-B9E8-B926DF711FDE}" type="presOf" srcId="{6BBBE13F-D124-4DC1-821B-44846C1DA895}" destId="{5F9BD90F-77B3-4C5B-B28C-DC952A9E591E}" srcOrd="0" destOrd="0" presId="urn:microsoft.com/office/officeart/2008/layout/LinedList"/>
    <dgm:cxn modelId="{617074D1-3F82-4134-9B4A-9A1C97D275F8}" type="presOf" srcId="{7DA2BB3B-47B7-4E0B-BA76-1130CEBF2871}" destId="{0F386418-622D-4C59-9806-7B39CEDBE836}" srcOrd="0" destOrd="0" presId="urn:microsoft.com/office/officeart/2008/layout/LinedList"/>
    <dgm:cxn modelId="{522297C0-D5D2-4AB0-9303-227B2C971B9E}" type="presParOf" srcId="{5F9BD90F-77B3-4C5B-B28C-DC952A9E591E}" destId="{A9162761-4551-498B-8431-34B8A690AF98}" srcOrd="0" destOrd="0" presId="urn:microsoft.com/office/officeart/2008/layout/LinedList"/>
    <dgm:cxn modelId="{4EAD71EC-3F7A-4EE1-8352-59F90FD9908C}" type="presParOf" srcId="{5F9BD90F-77B3-4C5B-B28C-DC952A9E591E}" destId="{0ECC5F39-1F5F-4374-81C8-81E8353760B2}" srcOrd="1" destOrd="0" presId="urn:microsoft.com/office/officeart/2008/layout/LinedList"/>
    <dgm:cxn modelId="{B1B0CFB1-4698-4540-8335-2B1C2F5BA7BA}" type="presParOf" srcId="{0ECC5F39-1F5F-4374-81C8-81E8353760B2}" destId="{862BDAD3-0D26-4F22-8129-8A390D8E3087}" srcOrd="0" destOrd="0" presId="urn:microsoft.com/office/officeart/2008/layout/LinedList"/>
    <dgm:cxn modelId="{7E75C949-08AC-450B-B711-C9A0072542F1}" type="presParOf" srcId="{0ECC5F39-1F5F-4374-81C8-81E8353760B2}" destId="{A621A82F-9565-4AE9-B8EC-06362FCEC40C}" srcOrd="1" destOrd="0" presId="urn:microsoft.com/office/officeart/2008/layout/LinedList"/>
    <dgm:cxn modelId="{9CE24D6C-AFCA-44B5-A85B-67A68A219D88}" type="presParOf" srcId="{5F9BD90F-77B3-4C5B-B28C-DC952A9E591E}" destId="{7D1C9073-AC3D-4E07-AE77-8449F3848390}" srcOrd="2" destOrd="0" presId="urn:microsoft.com/office/officeart/2008/layout/LinedList"/>
    <dgm:cxn modelId="{5A76561C-1404-47F0-B493-6665AA48103E}" type="presParOf" srcId="{5F9BD90F-77B3-4C5B-B28C-DC952A9E591E}" destId="{F6B895BE-0343-4683-A61E-46A8E99B4BEF}" srcOrd="3" destOrd="0" presId="urn:microsoft.com/office/officeart/2008/layout/LinedList"/>
    <dgm:cxn modelId="{71DAE13C-BA87-4ACB-B575-157D05F26C92}" type="presParOf" srcId="{F6B895BE-0343-4683-A61E-46A8E99B4BEF}" destId="{D62558BD-7E69-412D-937F-40F31BAF22A6}" srcOrd="0" destOrd="0" presId="urn:microsoft.com/office/officeart/2008/layout/LinedList"/>
    <dgm:cxn modelId="{358ADB71-3D42-4591-BF09-9633E98F239D}" type="presParOf" srcId="{F6B895BE-0343-4683-A61E-46A8E99B4BEF}" destId="{180B8621-3CC0-43CC-AB78-5327D35BA0D7}" srcOrd="1" destOrd="0" presId="urn:microsoft.com/office/officeart/2008/layout/LinedList"/>
    <dgm:cxn modelId="{F451D055-0EA3-4BC7-AE2F-6E4057D22265}" type="presParOf" srcId="{5F9BD90F-77B3-4C5B-B28C-DC952A9E591E}" destId="{EC265629-1376-4F38-8B37-A91111DC66CE}" srcOrd="4" destOrd="0" presId="urn:microsoft.com/office/officeart/2008/layout/LinedList"/>
    <dgm:cxn modelId="{60B27A4C-BF04-4080-8EBB-CB44E703CAB3}" type="presParOf" srcId="{5F9BD90F-77B3-4C5B-B28C-DC952A9E591E}" destId="{22CA3190-74BF-4439-947E-B1B66423AEEF}" srcOrd="5" destOrd="0" presId="urn:microsoft.com/office/officeart/2008/layout/LinedList"/>
    <dgm:cxn modelId="{45FFE64F-52DD-42E4-AC2D-3535268F1D0C}" type="presParOf" srcId="{22CA3190-74BF-4439-947E-B1B66423AEEF}" destId="{23E08F94-A772-4976-87B8-EF12A8770F79}" srcOrd="0" destOrd="0" presId="urn:microsoft.com/office/officeart/2008/layout/LinedList"/>
    <dgm:cxn modelId="{7FA2777E-A813-458D-9766-18B1E3B58CFF}" type="presParOf" srcId="{22CA3190-74BF-4439-947E-B1B66423AEEF}" destId="{B8C8E36F-1345-42BF-8B39-B33FC7EAC401}" srcOrd="1" destOrd="0" presId="urn:microsoft.com/office/officeart/2008/layout/LinedList"/>
    <dgm:cxn modelId="{845AF879-346B-4C17-A801-A0D86B53007B}" type="presParOf" srcId="{5F9BD90F-77B3-4C5B-B28C-DC952A9E591E}" destId="{1D780676-EF30-47C0-8A71-3ADFC12F9016}" srcOrd="6" destOrd="0" presId="urn:microsoft.com/office/officeart/2008/layout/LinedList"/>
    <dgm:cxn modelId="{97801C31-61CB-4887-A5B2-8D07E50CEF27}" type="presParOf" srcId="{5F9BD90F-77B3-4C5B-B28C-DC952A9E591E}" destId="{E2CF72A9-D613-4DAF-B992-43D9BB8DD697}" srcOrd="7" destOrd="0" presId="urn:microsoft.com/office/officeart/2008/layout/LinedList"/>
    <dgm:cxn modelId="{7841F573-7997-467E-8C95-8825B38EAB12}" type="presParOf" srcId="{E2CF72A9-D613-4DAF-B992-43D9BB8DD697}" destId="{045A083D-5EB6-4EEF-974F-D7779E67A370}" srcOrd="0" destOrd="0" presId="urn:microsoft.com/office/officeart/2008/layout/LinedList"/>
    <dgm:cxn modelId="{0139245F-66E5-415A-91F9-A9D86F8CAF7C}" type="presParOf" srcId="{E2CF72A9-D613-4DAF-B992-43D9BB8DD697}" destId="{7017C22F-B66C-4582-A4D9-907F8AFFC106}" srcOrd="1" destOrd="0" presId="urn:microsoft.com/office/officeart/2008/layout/LinedList"/>
    <dgm:cxn modelId="{B1F9805C-4522-45FB-8134-F24239F3CC03}" type="presParOf" srcId="{5F9BD90F-77B3-4C5B-B28C-DC952A9E591E}" destId="{13153183-E6B8-450D-8E6B-3F891390C8CB}" srcOrd="8" destOrd="0" presId="urn:microsoft.com/office/officeart/2008/layout/LinedList"/>
    <dgm:cxn modelId="{D6864AEE-3463-4663-92D8-F2B993AEC7F7}" type="presParOf" srcId="{5F9BD90F-77B3-4C5B-B28C-DC952A9E591E}" destId="{E23C7471-4EEE-4C32-9B87-8091AF032CE2}" srcOrd="9" destOrd="0" presId="urn:microsoft.com/office/officeart/2008/layout/LinedList"/>
    <dgm:cxn modelId="{98D37118-90AA-494B-AA9C-E3B86BA61447}" type="presParOf" srcId="{E23C7471-4EEE-4C32-9B87-8091AF032CE2}" destId="{55843B64-C231-49B7-B4A2-04B468B2311D}" srcOrd="0" destOrd="0" presId="urn:microsoft.com/office/officeart/2008/layout/LinedList"/>
    <dgm:cxn modelId="{35A6B297-1E30-4109-B570-BB2361AB66ED}" type="presParOf" srcId="{E23C7471-4EEE-4C32-9B87-8091AF032CE2}" destId="{AEEB864E-2861-4BD5-9362-6C94A09CCCCE}" srcOrd="1" destOrd="0" presId="urn:microsoft.com/office/officeart/2008/layout/LinedList"/>
    <dgm:cxn modelId="{B59939DB-B0BB-4262-87A6-47DB91948B73}" type="presParOf" srcId="{5F9BD90F-77B3-4C5B-B28C-DC952A9E591E}" destId="{2862EBA3-E7CF-46EC-AA22-4813CB9CE3B6}" srcOrd="10" destOrd="0" presId="urn:microsoft.com/office/officeart/2008/layout/LinedList"/>
    <dgm:cxn modelId="{25F94A24-F2A8-472B-AEDE-E4625F1FFC5D}" type="presParOf" srcId="{5F9BD90F-77B3-4C5B-B28C-DC952A9E591E}" destId="{56C2A992-1EB7-4C93-B7F8-BB81CAC08981}" srcOrd="11" destOrd="0" presId="urn:microsoft.com/office/officeart/2008/layout/LinedList"/>
    <dgm:cxn modelId="{0B6E4DA1-6DD6-4D13-9946-A6B1D387CCFA}" type="presParOf" srcId="{56C2A992-1EB7-4C93-B7F8-BB81CAC08981}" destId="{DD12EA8F-91F5-489A-A036-A67B64A4096B}" srcOrd="0" destOrd="0" presId="urn:microsoft.com/office/officeart/2008/layout/LinedList"/>
    <dgm:cxn modelId="{A1C5126B-4BCE-425C-890B-122F2D6ABB5C}" type="presParOf" srcId="{56C2A992-1EB7-4C93-B7F8-BB81CAC08981}" destId="{74021EE3-7181-47DD-98D8-18C0230F4894}" srcOrd="1" destOrd="0" presId="urn:microsoft.com/office/officeart/2008/layout/LinedList"/>
    <dgm:cxn modelId="{8F49E6F4-F793-41B4-9018-E3CB19961AC0}" type="presParOf" srcId="{5F9BD90F-77B3-4C5B-B28C-DC952A9E591E}" destId="{C8CAB171-790A-41AE-8F62-4D52CDAD9613}" srcOrd="12" destOrd="0" presId="urn:microsoft.com/office/officeart/2008/layout/LinedList"/>
    <dgm:cxn modelId="{B67B8ECB-B6BB-4BBF-A141-4220AB0C8756}" type="presParOf" srcId="{5F9BD90F-77B3-4C5B-B28C-DC952A9E591E}" destId="{34674330-8DBA-422A-A587-A0FEC7BB58B3}" srcOrd="13" destOrd="0" presId="urn:microsoft.com/office/officeart/2008/layout/LinedList"/>
    <dgm:cxn modelId="{560B4EB3-230D-4365-9C4B-D83FA6050029}" type="presParOf" srcId="{34674330-8DBA-422A-A587-A0FEC7BB58B3}" destId="{76497D5A-3E42-4A25-9B33-1BC280B21BD2}" srcOrd="0" destOrd="0" presId="urn:microsoft.com/office/officeart/2008/layout/LinedList"/>
    <dgm:cxn modelId="{EE0E6635-5152-4F28-B47F-4ED31F096A06}" type="presParOf" srcId="{34674330-8DBA-422A-A587-A0FEC7BB58B3}" destId="{7797011E-26A0-4BF9-9348-0F792CA85AFC}" srcOrd="1" destOrd="0" presId="urn:microsoft.com/office/officeart/2008/layout/LinedList"/>
    <dgm:cxn modelId="{0EBB9D69-4522-4E9C-8ECB-87C8396DB371}" type="presParOf" srcId="{5F9BD90F-77B3-4C5B-B28C-DC952A9E591E}" destId="{DDD77DEA-2552-404F-9CD3-C6D9F6C5C810}" srcOrd="14" destOrd="0" presId="urn:microsoft.com/office/officeart/2008/layout/LinedList"/>
    <dgm:cxn modelId="{0B0BD988-C65E-4621-9997-7B36021B700F}" type="presParOf" srcId="{5F9BD90F-77B3-4C5B-B28C-DC952A9E591E}" destId="{54680FEF-C608-4980-9206-F563F227DA79}" srcOrd="15" destOrd="0" presId="urn:microsoft.com/office/officeart/2008/layout/LinedList"/>
    <dgm:cxn modelId="{38DF213A-D6B0-4BFE-B37E-7ACFDDEADD67}" type="presParOf" srcId="{54680FEF-C608-4980-9206-F563F227DA79}" destId="{0F386418-622D-4C59-9806-7B39CEDBE836}" srcOrd="0" destOrd="0" presId="urn:microsoft.com/office/officeart/2008/layout/LinedList"/>
    <dgm:cxn modelId="{7D37B5F3-5CC2-41AD-89B8-97B7C499F230}" type="presParOf" srcId="{54680FEF-C608-4980-9206-F563F227DA79}" destId="{11481F4D-37AA-4EE3-A30F-F0CDA5178B37}" srcOrd="1" destOrd="0" presId="urn:microsoft.com/office/officeart/2008/layout/LinedList"/>
    <dgm:cxn modelId="{7414F63F-6611-4ADF-B28A-63B3C2339FBB}" type="presParOf" srcId="{5F9BD90F-77B3-4C5B-B28C-DC952A9E591E}" destId="{315754E7-668C-43CF-81AB-70C5AABE778D}" srcOrd="16" destOrd="0" presId="urn:microsoft.com/office/officeart/2008/layout/LinedList"/>
    <dgm:cxn modelId="{ABA0B1C8-53B1-42F1-988E-8F2815F962EC}" type="presParOf" srcId="{5F9BD90F-77B3-4C5B-B28C-DC952A9E591E}" destId="{03A85807-B708-4F84-8D7D-8741ED398B6F}" srcOrd="17" destOrd="0" presId="urn:microsoft.com/office/officeart/2008/layout/LinedList"/>
    <dgm:cxn modelId="{9A298476-3F72-473F-BE7F-0968201E1A17}" type="presParOf" srcId="{03A85807-B708-4F84-8D7D-8741ED398B6F}" destId="{9B74F230-10D7-40C1-966B-1E9A9079ED69}" srcOrd="0" destOrd="0" presId="urn:microsoft.com/office/officeart/2008/layout/LinedList"/>
    <dgm:cxn modelId="{461F5CDC-AF39-470F-A68C-6AA0C8DCBF3E}" type="presParOf" srcId="{03A85807-B708-4F84-8D7D-8741ED398B6F}" destId="{7B3C4BC4-0E14-418B-BEC5-D1E077142CA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105F15-67E8-4246-BB3D-87AA04D7DC9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5840F41-AA42-4CD4-963B-AB8D2BC55A23}">
      <dgm:prSet/>
      <dgm:spPr/>
      <dgm:t>
        <a:bodyPr/>
        <a:lstStyle/>
        <a:p>
          <a:pPr algn="just"/>
          <a:r>
            <a:rPr lang="en-GB" b="1" u="sng" dirty="0"/>
            <a:t>Quality:</a:t>
          </a:r>
          <a:r>
            <a:rPr lang="en-GB" u="none" dirty="0"/>
            <a:t> </a:t>
          </a:r>
          <a:r>
            <a:rPr lang="en-GB" dirty="0"/>
            <a:t>Unsafe care practices, poor communication, and failure to follow clinical standards led to increased maternal and neonatal harm and an overall decline in care quality (Elliott et al, 2024).  </a:t>
          </a:r>
          <a:endParaRPr lang="en-US" dirty="0"/>
        </a:p>
      </dgm:t>
    </dgm:pt>
    <dgm:pt modelId="{C5FB9CBC-26A3-4408-A93F-D2CA0AFF52AB}" type="parTrans" cxnId="{D6BF0B8D-E13E-4866-9498-5B7E7BF46B12}">
      <dgm:prSet/>
      <dgm:spPr/>
      <dgm:t>
        <a:bodyPr/>
        <a:lstStyle/>
        <a:p>
          <a:pPr algn="just"/>
          <a:endParaRPr lang="en-US"/>
        </a:p>
      </dgm:t>
    </dgm:pt>
    <dgm:pt modelId="{7023C11C-6A0D-44EB-97EB-AEEB87C3F6F8}" type="sibTrans" cxnId="{D6BF0B8D-E13E-4866-9498-5B7E7BF46B12}">
      <dgm:prSet/>
      <dgm:spPr/>
      <dgm:t>
        <a:bodyPr/>
        <a:lstStyle/>
        <a:p>
          <a:pPr algn="just"/>
          <a:endParaRPr lang="en-US"/>
        </a:p>
      </dgm:t>
    </dgm:pt>
    <dgm:pt modelId="{E9D21C98-084C-49D6-9635-66A26D9871FF}">
      <dgm:prSet/>
      <dgm:spPr/>
      <dgm:t>
        <a:bodyPr/>
        <a:lstStyle/>
        <a:p>
          <a:pPr algn="just"/>
          <a:r>
            <a:rPr lang="en-GB" b="1" u="sng" dirty="0"/>
            <a:t>Efficiency</a:t>
          </a:r>
          <a:r>
            <a:rPr lang="en-GB" b="1" dirty="0"/>
            <a:t>:</a:t>
          </a:r>
          <a:r>
            <a:rPr lang="en-GB" dirty="0"/>
            <a:t> Repeated errors, lack of early intervention, and failure to implement improvements resulted in higher long-term costs and inefficient use of healthcare resources (Hamade, 2026). </a:t>
          </a:r>
          <a:endParaRPr lang="en-US" dirty="0"/>
        </a:p>
      </dgm:t>
    </dgm:pt>
    <dgm:pt modelId="{8C4471C8-DEF4-4E58-B9C8-E216237CF567}" type="parTrans" cxnId="{CD525CDA-81E4-4B91-97C6-4CCE57ED37A9}">
      <dgm:prSet/>
      <dgm:spPr/>
      <dgm:t>
        <a:bodyPr/>
        <a:lstStyle/>
        <a:p>
          <a:pPr algn="just"/>
          <a:endParaRPr lang="en-US"/>
        </a:p>
      </dgm:t>
    </dgm:pt>
    <dgm:pt modelId="{04C2829D-C07E-4887-BBF5-C0BC88D06F42}" type="sibTrans" cxnId="{CD525CDA-81E4-4B91-97C6-4CCE57ED37A9}">
      <dgm:prSet/>
      <dgm:spPr/>
      <dgm:t>
        <a:bodyPr/>
        <a:lstStyle/>
        <a:p>
          <a:pPr algn="just"/>
          <a:endParaRPr lang="en-US"/>
        </a:p>
      </dgm:t>
    </dgm:pt>
    <dgm:pt modelId="{9E4EF91F-76DD-4E5C-9557-9E4FEBA0D6DB}">
      <dgm:prSet/>
      <dgm:spPr/>
      <dgm:t>
        <a:bodyPr/>
        <a:lstStyle/>
        <a:p>
          <a:pPr algn="just"/>
          <a:r>
            <a:rPr lang="en-GB" b="1" u="sng" dirty="0"/>
            <a:t>Equity</a:t>
          </a:r>
          <a:r>
            <a:rPr lang="en-GB" b="1" dirty="0"/>
            <a:t>:</a:t>
          </a:r>
          <a:r>
            <a:rPr lang="en-GB" dirty="0"/>
            <a:t> Lack of fairness, poor responsiveness to families, and limited accountability created unequal care experiences and widened trust gaps, especially for vulnerable patients (Hamade, 2026). </a:t>
          </a:r>
          <a:endParaRPr lang="en-US" dirty="0"/>
        </a:p>
      </dgm:t>
    </dgm:pt>
    <dgm:pt modelId="{C90C5A0E-EB9E-4BD0-8B84-480DEED5AAB8}" type="parTrans" cxnId="{17608787-07D0-41BD-A971-EBBC3A874016}">
      <dgm:prSet/>
      <dgm:spPr/>
      <dgm:t>
        <a:bodyPr/>
        <a:lstStyle/>
        <a:p>
          <a:pPr algn="just"/>
          <a:endParaRPr lang="en-US"/>
        </a:p>
      </dgm:t>
    </dgm:pt>
    <dgm:pt modelId="{596A0D9C-4403-4DD1-9B13-7C44C17C8829}" type="sibTrans" cxnId="{17608787-07D0-41BD-A971-EBBC3A874016}">
      <dgm:prSet/>
      <dgm:spPr/>
      <dgm:t>
        <a:bodyPr/>
        <a:lstStyle/>
        <a:p>
          <a:pPr algn="just"/>
          <a:endParaRPr lang="en-US"/>
        </a:p>
      </dgm:t>
    </dgm:pt>
    <dgm:pt modelId="{B785C730-5288-4DB7-96C5-437E1CB993D1}" type="pres">
      <dgm:prSet presAssocID="{4F105F15-67E8-4246-BB3D-87AA04D7DC95}" presName="linear" presStyleCnt="0">
        <dgm:presLayoutVars>
          <dgm:animLvl val="lvl"/>
          <dgm:resizeHandles val="exact"/>
        </dgm:presLayoutVars>
      </dgm:prSet>
      <dgm:spPr/>
    </dgm:pt>
    <dgm:pt modelId="{F2F620B9-7A4F-4CF0-87CC-C62A41B9F09F}" type="pres">
      <dgm:prSet presAssocID="{65840F41-AA42-4CD4-963B-AB8D2BC55A23}" presName="parentText" presStyleLbl="node1" presStyleIdx="0" presStyleCnt="3">
        <dgm:presLayoutVars>
          <dgm:chMax val="0"/>
          <dgm:bulletEnabled val="1"/>
        </dgm:presLayoutVars>
      </dgm:prSet>
      <dgm:spPr/>
    </dgm:pt>
    <dgm:pt modelId="{5B1E0CA3-1E9E-4859-8421-CBC0FD78019C}" type="pres">
      <dgm:prSet presAssocID="{7023C11C-6A0D-44EB-97EB-AEEB87C3F6F8}" presName="spacer" presStyleCnt="0"/>
      <dgm:spPr/>
    </dgm:pt>
    <dgm:pt modelId="{2FA0D2B4-15F4-48E5-8058-5BECFBF8C4FD}" type="pres">
      <dgm:prSet presAssocID="{E9D21C98-084C-49D6-9635-66A26D9871FF}" presName="parentText" presStyleLbl="node1" presStyleIdx="1" presStyleCnt="3">
        <dgm:presLayoutVars>
          <dgm:chMax val="0"/>
          <dgm:bulletEnabled val="1"/>
        </dgm:presLayoutVars>
      </dgm:prSet>
      <dgm:spPr/>
    </dgm:pt>
    <dgm:pt modelId="{835C8D9B-1519-4FE4-8C72-0469A882ACEF}" type="pres">
      <dgm:prSet presAssocID="{04C2829D-C07E-4887-BBF5-C0BC88D06F42}" presName="spacer" presStyleCnt="0"/>
      <dgm:spPr/>
    </dgm:pt>
    <dgm:pt modelId="{A7B2B47B-5677-4717-8DA9-737A27152036}" type="pres">
      <dgm:prSet presAssocID="{9E4EF91F-76DD-4E5C-9557-9E4FEBA0D6DB}" presName="parentText" presStyleLbl="node1" presStyleIdx="2" presStyleCnt="3">
        <dgm:presLayoutVars>
          <dgm:chMax val="0"/>
          <dgm:bulletEnabled val="1"/>
        </dgm:presLayoutVars>
      </dgm:prSet>
      <dgm:spPr/>
    </dgm:pt>
  </dgm:ptLst>
  <dgm:cxnLst>
    <dgm:cxn modelId="{114E5E03-29C0-4828-B8A0-8C78C221CF4C}" type="presOf" srcId="{4F105F15-67E8-4246-BB3D-87AA04D7DC95}" destId="{B785C730-5288-4DB7-96C5-437E1CB993D1}" srcOrd="0" destOrd="0" presId="urn:microsoft.com/office/officeart/2005/8/layout/vList2"/>
    <dgm:cxn modelId="{01505939-52A4-42A3-A09F-9BE19D5F5C1D}" type="presOf" srcId="{E9D21C98-084C-49D6-9635-66A26D9871FF}" destId="{2FA0D2B4-15F4-48E5-8058-5BECFBF8C4FD}" srcOrd="0" destOrd="0" presId="urn:microsoft.com/office/officeart/2005/8/layout/vList2"/>
    <dgm:cxn modelId="{5EBCFE5F-806C-48B2-B731-4D9931FE453D}" type="presOf" srcId="{65840F41-AA42-4CD4-963B-AB8D2BC55A23}" destId="{F2F620B9-7A4F-4CF0-87CC-C62A41B9F09F}" srcOrd="0" destOrd="0" presId="urn:microsoft.com/office/officeart/2005/8/layout/vList2"/>
    <dgm:cxn modelId="{3F97AB4C-5FC9-4CF7-8704-0D9C0144B551}" type="presOf" srcId="{9E4EF91F-76DD-4E5C-9557-9E4FEBA0D6DB}" destId="{A7B2B47B-5677-4717-8DA9-737A27152036}" srcOrd="0" destOrd="0" presId="urn:microsoft.com/office/officeart/2005/8/layout/vList2"/>
    <dgm:cxn modelId="{17608787-07D0-41BD-A971-EBBC3A874016}" srcId="{4F105F15-67E8-4246-BB3D-87AA04D7DC95}" destId="{9E4EF91F-76DD-4E5C-9557-9E4FEBA0D6DB}" srcOrd="2" destOrd="0" parTransId="{C90C5A0E-EB9E-4BD0-8B84-480DEED5AAB8}" sibTransId="{596A0D9C-4403-4DD1-9B13-7C44C17C8829}"/>
    <dgm:cxn modelId="{D6BF0B8D-E13E-4866-9498-5B7E7BF46B12}" srcId="{4F105F15-67E8-4246-BB3D-87AA04D7DC95}" destId="{65840F41-AA42-4CD4-963B-AB8D2BC55A23}" srcOrd="0" destOrd="0" parTransId="{C5FB9CBC-26A3-4408-A93F-D2CA0AFF52AB}" sibTransId="{7023C11C-6A0D-44EB-97EB-AEEB87C3F6F8}"/>
    <dgm:cxn modelId="{CD525CDA-81E4-4B91-97C6-4CCE57ED37A9}" srcId="{4F105F15-67E8-4246-BB3D-87AA04D7DC95}" destId="{E9D21C98-084C-49D6-9635-66A26D9871FF}" srcOrd="1" destOrd="0" parTransId="{8C4471C8-DEF4-4E58-B9C8-E216237CF567}" sibTransId="{04C2829D-C07E-4887-BBF5-C0BC88D06F42}"/>
    <dgm:cxn modelId="{901575B2-BF0D-4985-9E91-351F61B30360}" type="presParOf" srcId="{B785C730-5288-4DB7-96C5-437E1CB993D1}" destId="{F2F620B9-7A4F-4CF0-87CC-C62A41B9F09F}" srcOrd="0" destOrd="0" presId="urn:microsoft.com/office/officeart/2005/8/layout/vList2"/>
    <dgm:cxn modelId="{F3175E42-E249-4ED8-A5CC-33BE69DA0866}" type="presParOf" srcId="{B785C730-5288-4DB7-96C5-437E1CB993D1}" destId="{5B1E0CA3-1E9E-4859-8421-CBC0FD78019C}" srcOrd="1" destOrd="0" presId="urn:microsoft.com/office/officeart/2005/8/layout/vList2"/>
    <dgm:cxn modelId="{45E0C29B-7F22-4EC3-A5E1-1010D5163E66}" type="presParOf" srcId="{B785C730-5288-4DB7-96C5-437E1CB993D1}" destId="{2FA0D2B4-15F4-48E5-8058-5BECFBF8C4FD}" srcOrd="2" destOrd="0" presId="urn:microsoft.com/office/officeart/2005/8/layout/vList2"/>
    <dgm:cxn modelId="{BA1BD5B4-6A48-45A4-AF57-A28C7EB516FC}" type="presParOf" srcId="{B785C730-5288-4DB7-96C5-437E1CB993D1}" destId="{835C8D9B-1519-4FE4-8C72-0469A882ACEF}" srcOrd="3" destOrd="0" presId="urn:microsoft.com/office/officeart/2005/8/layout/vList2"/>
    <dgm:cxn modelId="{C5D065CA-C8D0-448D-AAF3-EE30B128816E}" type="presParOf" srcId="{B785C730-5288-4DB7-96C5-437E1CB993D1}" destId="{A7B2B47B-5677-4717-8DA9-737A2715203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62761-4551-498B-8431-34B8A690AF98}">
      <dsp:nvSpPr>
        <dsp:cNvPr id="0" name=""/>
        <dsp:cNvSpPr/>
      </dsp:nvSpPr>
      <dsp:spPr>
        <a:xfrm>
          <a:off x="0" y="478"/>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2BDAD3-0D26-4F22-8129-8A390D8E3087}">
      <dsp:nvSpPr>
        <dsp:cNvPr id="0" name=""/>
        <dsp:cNvSpPr/>
      </dsp:nvSpPr>
      <dsp:spPr>
        <a:xfrm>
          <a:off x="0" y="478"/>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Introduction</a:t>
          </a:r>
          <a:endParaRPr lang="en-US" sz="2000" kern="1200"/>
        </a:p>
      </dsp:txBody>
      <dsp:txXfrm>
        <a:off x="0" y="478"/>
        <a:ext cx="7729728" cy="435511"/>
      </dsp:txXfrm>
    </dsp:sp>
    <dsp:sp modelId="{7D1C9073-AC3D-4E07-AE77-8449F3848390}">
      <dsp:nvSpPr>
        <dsp:cNvPr id="0" name=""/>
        <dsp:cNvSpPr/>
      </dsp:nvSpPr>
      <dsp:spPr>
        <a:xfrm>
          <a:off x="0" y="435989"/>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2558BD-7E69-412D-937F-40F31BAF22A6}">
      <dsp:nvSpPr>
        <dsp:cNvPr id="0" name=""/>
        <dsp:cNvSpPr/>
      </dsp:nvSpPr>
      <dsp:spPr>
        <a:xfrm>
          <a:off x="0" y="435989"/>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Overview of case</a:t>
          </a:r>
          <a:endParaRPr lang="en-US" sz="2000" kern="1200"/>
        </a:p>
      </dsp:txBody>
      <dsp:txXfrm>
        <a:off x="0" y="435989"/>
        <a:ext cx="7729728" cy="435511"/>
      </dsp:txXfrm>
    </dsp:sp>
    <dsp:sp modelId="{EC265629-1376-4F38-8B37-A91111DC66CE}">
      <dsp:nvSpPr>
        <dsp:cNvPr id="0" name=""/>
        <dsp:cNvSpPr/>
      </dsp:nvSpPr>
      <dsp:spPr>
        <a:xfrm>
          <a:off x="0" y="871500"/>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08F94-A772-4976-87B8-EF12A8770F79}">
      <dsp:nvSpPr>
        <dsp:cNvPr id="0" name=""/>
        <dsp:cNvSpPr/>
      </dsp:nvSpPr>
      <dsp:spPr>
        <a:xfrm>
          <a:off x="0" y="871500"/>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Swiss Cheese Model – Systems-Based Safety</a:t>
          </a:r>
          <a:endParaRPr lang="en-US" sz="2000" kern="1200"/>
        </a:p>
      </dsp:txBody>
      <dsp:txXfrm>
        <a:off x="0" y="871500"/>
        <a:ext cx="7729728" cy="435511"/>
      </dsp:txXfrm>
    </dsp:sp>
    <dsp:sp modelId="{1D780676-EF30-47C0-8A71-3ADFC12F9016}">
      <dsp:nvSpPr>
        <dsp:cNvPr id="0" name=""/>
        <dsp:cNvSpPr/>
      </dsp:nvSpPr>
      <dsp:spPr>
        <a:xfrm>
          <a:off x="0" y="1307012"/>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5A083D-5EB6-4EEF-974F-D7779E67A370}">
      <dsp:nvSpPr>
        <dsp:cNvPr id="0" name=""/>
        <dsp:cNvSpPr/>
      </dsp:nvSpPr>
      <dsp:spPr>
        <a:xfrm>
          <a:off x="0" y="1307012"/>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Root Cause Analysis (RCA)</a:t>
          </a:r>
          <a:endParaRPr lang="en-US" sz="2000" kern="1200"/>
        </a:p>
      </dsp:txBody>
      <dsp:txXfrm>
        <a:off x="0" y="1307012"/>
        <a:ext cx="7729728" cy="435511"/>
      </dsp:txXfrm>
    </dsp:sp>
    <dsp:sp modelId="{13153183-E6B8-450D-8E6B-3F891390C8CB}">
      <dsp:nvSpPr>
        <dsp:cNvPr id="0" name=""/>
        <dsp:cNvSpPr/>
      </dsp:nvSpPr>
      <dsp:spPr>
        <a:xfrm>
          <a:off x="0" y="1742523"/>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43B64-C231-49B7-B4A2-04B468B2311D}">
      <dsp:nvSpPr>
        <dsp:cNvPr id="0" name=""/>
        <dsp:cNvSpPr/>
      </dsp:nvSpPr>
      <dsp:spPr>
        <a:xfrm>
          <a:off x="0" y="1742523"/>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Fishbone Diagram</a:t>
          </a:r>
          <a:endParaRPr lang="en-US" sz="2000" kern="1200"/>
        </a:p>
      </dsp:txBody>
      <dsp:txXfrm>
        <a:off x="0" y="1742523"/>
        <a:ext cx="7729728" cy="435511"/>
      </dsp:txXfrm>
    </dsp:sp>
    <dsp:sp modelId="{2862EBA3-E7CF-46EC-AA22-4813CB9CE3B6}">
      <dsp:nvSpPr>
        <dsp:cNvPr id="0" name=""/>
        <dsp:cNvSpPr/>
      </dsp:nvSpPr>
      <dsp:spPr>
        <a:xfrm>
          <a:off x="0" y="2178034"/>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12EA8F-91F5-489A-A036-A67B64A4096B}">
      <dsp:nvSpPr>
        <dsp:cNvPr id="0" name=""/>
        <dsp:cNvSpPr/>
      </dsp:nvSpPr>
      <dsp:spPr>
        <a:xfrm>
          <a:off x="0" y="2178034"/>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Donabedian Model </a:t>
          </a:r>
          <a:endParaRPr lang="en-US" sz="2000" kern="1200"/>
        </a:p>
      </dsp:txBody>
      <dsp:txXfrm>
        <a:off x="0" y="2178034"/>
        <a:ext cx="7729728" cy="435511"/>
      </dsp:txXfrm>
    </dsp:sp>
    <dsp:sp modelId="{C8CAB171-790A-41AE-8F62-4D52CDAD9613}">
      <dsp:nvSpPr>
        <dsp:cNvPr id="0" name=""/>
        <dsp:cNvSpPr/>
      </dsp:nvSpPr>
      <dsp:spPr>
        <a:xfrm>
          <a:off x="0" y="2613545"/>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497D5A-3E42-4A25-9B33-1BC280B21BD2}">
      <dsp:nvSpPr>
        <dsp:cNvPr id="0" name=""/>
        <dsp:cNvSpPr/>
      </dsp:nvSpPr>
      <dsp:spPr>
        <a:xfrm>
          <a:off x="0" y="2613545"/>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Kurt Lewin’s Change Theory</a:t>
          </a:r>
          <a:endParaRPr lang="en-US" sz="2000" kern="1200"/>
        </a:p>
      </dsp:txBody>
      <dsp:txXfrm>
        <a:off x="0" y="2613545"/>
        <a:ext cx="7729728" cy="435511"/>
      </dsp:txXfrm>
    </dsp:sp>
    <dsp:sp modelId="{DDD77DEA-2552-404F-9CD3-C6D9F6C5C810}">
      <dsp:nvSpPr>
        <dsp:cNvPr id="0" name=""/>
        <dsp:cNvSpPr/>
      </dsp:nvSpPr>
      <dsp:spPr>
        <a:xfrm>
          <a:off x="0" y="3049057"/>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386418-622D-4C59-9806-7B39CEDBE836}">
      <dsp:nvSpPr>
        <dsp:cNvPr id="0" name=""/>
        <dsp:cNvSpPr/>
      </dsp:nvSpPr>
      <dsp:spPr>
        <a:xfrm>
          <a:off x="0" y="3049057"/>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Policy Issues and Their Influence on Service Delivery</a:t>
          </a:r>
          <a:endParaRPr lang="en-US" sz="2000" kern="1200"/>
        </a:p>
      </dsp:txBody>
      <dsp:txXfrm>
        <a:off x="0" y="3049057"/>
        <a:ext cx="7729728" cy="435511"/>
      </dsp:txXfrm>
    </dsp:sp>
    <dsp:sp modelId="{315754E7-668C-43CF-81AB-70C5AABE778D}">
      <dsp:nvSpPr>
        <dsp:cNvPr id="0" name=""/>
        <dsp:cNvSpPr/>
      </dsp:nvSpPr>
      <dsp:spPr>
        <a:xfrm>
          <a:off x="0" y="3484568"/>
          <a:ext cx="77297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4F230-10D7-40C1-966B-1E9A9079ED69}">
      <dsp:nvSpPr>
        <dsp:cNvPr id="0" name=""/>
        <dsp:cNvSpPr/>
      </dsp:nvSpPr>
      <dsp:spPr>
        <a:xfrm>
          <a:off x="0" y="3484568"/>
          <a:ext cx="7729728" cy="435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Impact on Quality, Efficiency, and Equity</a:t>
          </a:r>
          <a:endParaRPr lang="en-US" sz="2000" kern="1200"/>
        </a:p>
      </dsp:txBody>
      <dsp:txXfrm>
        <a:off x="0" y="3484568"/>
        <a:ext cx="7729728" cy="435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620B9-7A4F-4CF0-87CC-C62A41B9F09F}">
      <dsp:nvSpPr>
        <dsp:cNvPr id="0" name=""/>
        <dsp:cNvSpPr/>
      </dsp:nvSpPr>
      <dsp:spPr>
        <a:xfrm>
          <a:off x="0" y="291464"/>
          <a:ext cx="6151562" cy="1801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u="sng" kern="1200" dirty="0"/>
            <a:t>Quality:</a:t>
          </a:r>
          <a:r>
            <a:rPr lang="en-GB" sz="2200" u="none" kern="1200" dirty="0"/>
            <a:t> </a:t>
          </a:r>
          <a:r>
            <a:rPr lang="en-GB" sz="2200" kern="1200" dirty="0"/>
            <a:t>Unsafe care practices, poor communication, and failure to follow clinical standards led to increased maternal and neonatal harm and an overall decline in care quality (Elliott et al, 2024).  </a:t>
          </a:r>
          <a:endParaRPr lang="en-US" sz="2200" kern="1200" dirty="0"/>
        </a:p>
      </dsp:txBody>
      <dsp:txXfrm>
        <a:off x="87957" y="379421"/>
        <a:ext cx="5975648" cy="1625886"/>
      </dsp:txXfrm>
    </dsp:sp>
    <dsp:sp modelId="{2FA0D2B4-15F4-48E5-8058-5BECFBF8C4FD}">
      <dsp:nvSpPr>
        <dsp:cNvPr id="0" name=""/>
        <dsp:cNvSpPr/>
      </dsp:nvSpPr>
      <dsp:spPr>
        <a:xfrm>
          <a:off x="0" y="2156624"/>
          <a:ext cx="6151562" cy="1801800"/>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u="sng" kern="1200" dirty="0"/>
            <a:t>Efficiency</a:t>
          </a:r>
          <a:r>
            <a:rPr lang="en-GB" sz="2200" b="1" kern="1200" dirty="0"/>
            <a:t>:</a:t>
          </a:r>
          <a:r>
            <a:rPr lang="en-GB" sz="2200" kern="1200" dirty="0"/>
            <a:t> Repeated errors, lack of early intervention, and failure to implement improvements resulted in higher long-term costs and inefficient use of healthcare resources (Hamade, 2026). </a:t>
          </a:r>
          <a:endParaRPr lang="en-US" sz="2200" kern="1200" dirty="0"/>
        </a:p>
      </dsp:txBody>
      <dsp:txXfrm>
        <a:off x="87957" y="2244581"/>
        <a:ext cx="5975648" cy="1625886"/>
      </dsp:txXfrm>
    </dsp:sp>
    <dsp:sp modelId="{A7B2B47B-5677-4717-8DA9-737A27152036}">
      <dsp:nvSpPr>
        <dsp:cNvPr id="0" name=""/>
        <dsp:cNvSpPr/>
      </dsp:nvSpPr>
      <dsp:spPr>
        <a:xfrm>
          <a:off x="0" y="4021784"/>
          <a:ext cx="6151562" cy="1801800"/>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u="sng" kern="1200" dirty="0"/>
            <a:t>Equity</a:t>
          </a:r>
          <a:r>
            <a:rPr lang="en-GB" sz="2200" b="1" kern="1200" dirty="0"/>
            <a:t>:</a:t>
          </a:r>
          <a:r>
            <a:rPr lang="en-GB" sz="2200" kern="1200" dirty="0"/>
            <a:t> Lack of fairness, poor responsiveness to families, and limited accountability created unequal care experiences and widened trust gaps, especially for vulnerable patients (Hamade, 2026). </a:t>
          </a:r>
          <a:endParaRPr lang="en-US" sz="2200" kern="1200" dirty="0"/>
        </a:p>
      </dsp:txBody>
      <dsp:txXfrm>
        <a:off x="87957" y="4109741"/>
        <a:ext cx="5975648" cy="16258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5C494BC-C8D2-4CF5-93CE-7D99965D9273}" type="datetimeFigureOut">
              <a:rPr lang="gu-IN" smtClean="0"/>
              <a:t>24-03-26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3267983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C494BC-C8D2-4CF5-93CE-7D99965D9273}" type="datetimeFigureOut">
              <a:rPr lang="gu-IN" smtClean="0"/>
              <a:t>24-03-26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3905541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5C494BC-C8D2-4CF5-93CE-7D99965D9273}" type="datetimeFigureOut">
              <a:rPr lang="gu-IN" smtClean="0"/>
              <a:t>24-03-26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41292032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5C494BC-C8D2-4CF5-93CE-7D99965D9273}" type="datetimeFigureOut">
              <a:rPr lang="gu-IN" smtClean="0"/>
              <a:t>24-03-26</a:t>
            </a:fld>
            <a:endParaRPr lang="gu-IN"/>
          </a:p>
        </p:txBody>
      </p:sp>
      <p:sp>
        <p:nvSpPr>
          <p:cNvPr id="9" name="Footer Placeholder 8"/>
          <p:cNvSpPr>
            <a:spLocks noGrp="1"/>
          </p:cNvSpPr>
          <p:nvPr>
            <p:ph type="ftr" sz="quarter" idx="11"/>
          </p:nvPr>
        </p:nvSpPr>
        <p:spPr/>
        <p:txBody>
          <a:bodyPr/>
          <a:lstStyle/>
          <a:p>
            <a:endParaRPr lang="gu-IN"/>
          </a:p>
        </p:txBody>
      </p:sp>
      <p:sp>
        <p:nvSpPr>
          <p:cNvPr id="10" name="Slide Number Placeholder 9"/>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1371164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15C494BC-C8D2-4CF5-93CE-7D99965D9273}" type="datetimeFigureOut">
              <a:rPr lang="gu-IN" smtClean="0"/>
              <a:t>24-03-26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7AB19AA-5A9F-45D0-AD4D-5EA474A32A27}" type="slidenum">
              <a:rPr lang="gu-IN" smtClean="0"/>
              <a:t>‹#›</a:t>
            </a:fld>
            <a:endParaRPr lang="gu-IN"/>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110323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C494BC-C8D2-4CF5-93CE-7D99965D9273}" type="datetimeFigureOut">
              <a:rPr lang="gu-IN" smtClean="0"/>
              <a:t>24-03-26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3213766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C494BC-C8D2-4CF5-93CE-7D99965D9273}" type="datetimeFigureOut">
              <a:rPr lang="gu-IN" smtClean="0"/>
              <a:t>24-03-26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2011687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15C494BC-C8D2-4CF5-93CE-7D99965D9273}" type="datetimeFigureOut">
              <a:rPr lang="gu-IN" smtClean="0"/>
              <a:t>24-03-26</a:t>
            </a:fld>
            <a:endParaRPr lang="gu-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gu-IN"/>
          </a:p>
        </p:txBody>
      </p:sp>
      <p:sp>
        <p:nvSpPr>
          <p:cNvPr id="11" name="Slide Number Placeholder 10"/>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2261983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5C494BC-C8D2-4CF5-93CE-7D99965D9273}" type="datetimeFigureOut">
              <a:rPr lang="gu-IN" smtClean="0"/>
              <a:t>24-03-26</a:t>
            </a:fld>
            <a:endParaRPr lang="gu-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gu-IN"/>
          </a:p>
        </p:txBody>
      </p:sp>
      <p:sp>
        <p:nvSpPr>
          <p:cNvPr id="10" name="Slide Number Placeholder 9"/>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1914068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C494BC-C8D2-4CF5-93CE-7D99965D9273}"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3865772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C494BC-C8D2-4CF5-93CE-7D99965D9273}" type="datetimeFigureOut">
              <a:rPr lang="gu-IN" smtClean="0"/>
              <a:t>24-03-26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57AB19AA-5A9F-45D0-AD4D-5EA474A32A27}" type="slidenum">
              <a:rPr lang="gu-IN" smtClean="0"/>
              <a:t>‹#›</a:t>
            </a:fld>
            <a:endParaRPr lang="gu-IN"/>
          </a:p>
        </p:txBody>
      </p:sp>
    </p:spTree>
    <p:extLst>
      <p:ext uri="{BB962C8B-B14F-4D97-AF65-F5344CB8AC3E}">
        <p14:creationId xmlns:p14="http://schemas.microsoft.com/office/powerpoint/2010/main" val="1407361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5C494BC-C8D2-4CF5-93CE-7D99965D9273}" type="datetimeFigureOut">
              <a:rPr lang="gu-IN" smtClean="0"/>
              <a:t>24-03-26</a:t>
            </a:fld>
            <a:endParaRPr lang="gu-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gu-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7AB19AA-5A9F-45D0-AD4D-5EA474A32A27}" type="slidenum">
              <a:rPr lang="gu-IN" smtClean="0"/>
              <a:t>‹#›</a:t>
            </a:fld>
            <a:endParaRPr lang="gu-IN"/>
          </a:p>
        </p:txBody>
      </p:sp>
    </p:spTree>
    <p:extLst>
      <p:ext uri="{BB962C8B-B14F-4D97-AF65-F5344CB8AC3E}">
        <p14:creationId xmlns:p14="http://schemas.microsoft.com/office/powerpoint/2010/main" val="390291254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BC9EE67-C13C-AA6F-6C98-8ACA1A264D4A}"/>
              </a:ext>
            </a:extLst>
          </p:cNvPr>
          <p:cNvSpPr>
            <a:spLocks noGrp="1"/>
          </p:cNvSpPr>
          <p:nvPr>
            <p:ph type="subTitle" idx="1"/>
          </p:nvPr>
        </p:nvSpPr>
        <p:spPr>
          <a:xfrm>
            <a:off x="856034" y="807396"/>
            <a:ext cx="9494196" cy="5077838"/>
          </a:xfrm>
        </p:spPr>
        <p:txBody>
          <a:bodyPr>
            <a:normAutofit/>
          </a:bodyPr>
          <a:lstStyle/>
          <a:p>
            <a:r>
              <a:rPr lang="en-GB" sz="2800" b="1" u="sng" dirty="0">
                <a:solidFill>
                  <a:schemeClr val="bg1"/>
                </a:solidFill>
                <a:effectLst>
                  <a:outerShdw blurRad="38100" dist="38100" dir="2700000" algn="tl">
                    <a:srgbClr val="000000">
                      <a:alpha val="43137"/>
                    </a:srgbClr>
                  </a:outerShdw>
                </a:effectLst>
                <a:latin typeface="Algerian" panose="04020705040A02060702" pitchFamily="82" charset="0"/>
              </a:rPr>
              <a:t>Quality Failures in Maternity Care</a:t>
            </a:r>
          </a:p>
          <a:p>
            <a:pPr marL="342900" indent="-342900">
              <a:buClr>
                <a:schemeClr val="bg1"/>
              </a:buClr>
            </a:pPr>
            <a:endParaRPr lang="en-GB" b="1" dirty="0"/>
          </a:p>
          <a:p>
            <a:pPr marL="342900" indent="-342900" algn="l">
              <a:buClr>
                <a:schemeClr val="bg1"/>
              </a:buClr>
            </a:pPr>
            <a:r>
              <a:rPr lang="en-GB" b="1" dirty="0"/>
              <a:t>Student Name: Kashish Bhagat</a:t>
            </a:r>
          </a:p>
          <a:p>
            <a:pPr marL="342900" indent="-342900" algn="l">
              <a:buClr>
                <a:schemeClr val="bg1"/>
              </a:buClr>
            </a:pPr>
            <a:r>
              <a:rPr lang="en-GB" b="1" dirty="0"/>
              <a:t>Student ID: 2438646</a:t>
            </a:r>
          </a:p>
          <a:p>
            <a:pPr marL="342900" indent="-342900" algn="l">
              <a:buClr>
                <a:schemeClr val="bg1"/>
              </a:buClr>
            </a:pPr>
            <a:r>
              <a:rPr lang="en-GB" b="1" dirty="0"/>
              <a:t>Module Name: Quality Assurance and Service Improvements</a:t>
            </a:r>
          </a:p>
          <a:p>
            <a:pPr marL="342900" indent="-342900" algn="l">
              <a:buClr>
                <a:schemeClr val="bg1"/>
              </a:buClr>
            </a:pPr>
            <a:r>
              <a:rPr lang="en-GB" b="1" dirty="0"/>
              <a:t>Module Code: LCHS7006</a:t>
            </a:r>
          </a:p>
          <a:p>
            <a:pPr marL="342900" indent="-342900" algn="l">
              <a:buClr>
                <a:schemeClr val="bg1"/>
              </a:buClr>
            </a:pPr>
            <a:r>
              <a:rPr lang="en-GB" b="1" dirty="0"/>
              <a:t>Lecturer Name: </a:t>
            </a:r>
            <a:r>
              <a:rPr lang="en-GB" b="1"/>
              <a:t>Brian Mashumba</a:t>
            </a:r>
            <a:endParaRPr lang="en-GB" b="1" dirty="0"/>
          </a:p>
          <a:p>
            <a:pPr marL="342900" indent="-342900" algn="l">
              <a:buClr>
                <a:schemeClr val="bg1"/>
              </a:buClr>
            </a:pPr>
            <a:r>
              <a:rPr lang="en-GB" b="1" dirty="0"/>
              <a:t>Program name: MSC Public Health and Social Care in Practice</a:t>
            </a:r>
          </a:p>
          <a:p>
            <a:endParaRPr lang="gu-IN" dirty="0"/>
          </a:p>
        </p:txBody>
      </p:sp>
    </p:spTree>
    <p:extLst>
      <p:ext uri="{BB962C8B-B14F-4D97-AF65-F5344CB8AC3E}">
        <p14:creationId xmlns:p14="http://schemas.microsoft.com/office/powerpoint/2010/main" val="3138793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325E6-D98D-A931-B554-DDDB56BCA568}"/>
              </a:ext>
            </a:extLst>
          </p:cNvPr>
          <p:cNvSpPr>
            <a:spLocks noGrp="1"/>
          </p:cNvSpPr>
          <p:nvPr>
            <p:ph type="title"/>
          </p:nvPr>
        </p:nvSpPr>
        <p:spPr>
          <a:xfrm>
            <a:off x="337022" y="554145"/>
            <a:ext cx="7729728" cy="854777"/>
          </a:xfrm>
        </p:spPr>
        <p:txBody>
          <a:bodyPr/>
          <a:lstStyle/>
          <a:p>
            <a:r>
              <a:rPr lang="en-GB" dirty="0"/>
              <a:t>overview</a:t>
            </a:r>
            <a:endParaRPr lang="gu-IN" dirty="0"/>
          </a:p>
        </p:txBody>
      </p:sp>
      <p:graphicFrame>
        <p:nvGraphicFramePr>
          <p:cNvPr id="5" name="Content Placeholder 2">
            <a:extLst>
              <a:ext uri="{FF2B5EF4-FFF2-40B4-BE49-F238E27FC236}">
                <a16:creationId xmlns:a16="http://schemas.microsoft.com/office/drawing/2014/main" id="{2D35CF4A-DA24-2B42-6AB8-E699CFFB1FC0}"/>
              </a:ext>
            </a:extLst>
          </p:cNvPr>
          <p:cNvGraphicFramePr>
            <a:graphicFrameLocks noGrp="1"/>
          </p:cNvGraphicFramePr>
          <p:nvPr>
            <p:ph idx="1"/>
          </p:nvPr>
        </p:nvGraphicFramePr>
        <p:xfrm>
          <a:off x="840875" y="1866123"/>
          <a:ext cx="7729728" cy="3920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767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4100" name="Picture 4" descr="Ockenden report: Shocking scale of NHS maternity scandal laid bare as 100s  of babies stillborn | ITV News Central">
            <a:extLst>
              <a:ext uri="{FF2B5EF4-FFF2-40B4-BE49-F238E27FC236}">
                <a16:creationId xmlns:a16="http://schemas.microsoft.com/office/drawing/2014/main" id="{28FF9053-0739-07D5-D8D1-EECC1667EE13}"/>
              </a:ext>
            </a:extLst>
          </p:cNvPr>
          <p:cNvPicPr>
            <a:picLocks noChangeAspect="1" noChangeArrowheads="1"/>
          </p:cNvPicPr>
          <p:nvPr/>
        </p:nvPicPr>
        <p:blipFill>
          <a:blip r:embed="rId2">
            <a:alphaModFix amt="25000"/>
            <a:extLst>
              <a:ext uri="{28A0092B-C50C-407E-A947-70E740481C1C}">
                <a14:useLocalDpi xmlns:a14="http://schemas.microsoft.com/office/drawing/2010/main" val="0"/>
              </a:ext>
            </a:extLst>
          </a:blip>
          <a:srcRect l="889" r="-1" b="-1"/>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5CA1916-003A-55F8-60D8-E50E335354C6}"/>
              </a:ext>
            </a:extLst>
          </p:cNvPr>
          <p:cNvSpPr>
            <a:spLocks noGrp="1"/>
          </p:cNvSpPr>
          <p:nvPr>
            <p:ph idx="1"/>
          </p:nvPr>
        </p:nvSpPr>
        <p:spPr>
          <a:xfrm>
            <a:off x="1234440" y="1575054"/>
            <a:ext cx="9384030" cy="3101983"/>
          </a:xfrm>
        </p:spPr>
        <p:txBody>
          <a:bodyPr>
            <a:normAutofit/>
          </a:bodyPr>
          <a:lstStyle/>
          <a:p>
            <a:pPr marL="0" indent="0" algn="ctr">
              <a:buNone/>
            </a:pPr>
            <a:r>
              <a:rPr lang="en-GB" sz="2400" b="1" dirty="0">
                <a:solidFill>
                  <a:schemeClr val="accent1"/>
                </a:solidFill>
                <a:effectLst>
                  <a:outerShdw blurRad="38100" dist="38100" dir="2700000" algn="tl">
                    <a:srgbClr val="000000">
                      <a:alpha val="43137"/>
                    </a:srgbClr>
                  </a:outerShdw>
                </a:effectLst>
              </a:rPr>
              <a:t>Case: Shrewsbury and Telford Hospital NHS Trust Maternity Scandal</a:t>
            </a:r>
          </a:p>
          <a:p>
            <a:pPr marL="0" indent="0" algn="just">
              <a:buNone/>
            </a:pPr>
            <a:r>
              <a:rPr lang="en-GB" dirty="0"/>
              <a:t>Between the 1970s and 2019, serious failures in maternity care at the Shrewsbury and Telford Hospital NHS Trust led to avoidable deaths of babies and mothers, stillbirths, neonatal injuries, and long-term harm. The final Ockenden Report (2022) found that poor care, lack of compassion, inadequate monitoring, and systemic failures in quality assurance contributed to catastrophic outcomes for hundreds of families. </a:t>
            </a:r>
          </a:p>
          <a:p>
            <a:pPr marL="0" indent="0" algn="just">
              <a:buNone/>
            </a:pPr>
            <a:r>
              <a:rPr lang="sv-SE" b="1" dirty="0"/>
              <a:t>Final Ockenden Report (2022) </a:t>
            </a:r>
            <a:r>
              <a:rPr lang="sv-SE" dirty="0"/>
              <a:t>→ </a:t>
            </a:r>
            <a:r>
              <a:rPr lang="sv-SE" dirty="0">
                <a:hlinkClick r:id="rId3"/>
              </a:rPr>
              <a:t>https://www.gov.uk/government/publications/final-report-of-the-ockenden-review</a:t>
            </a:r>
            <a:endParaRPr lang="sv-SE" dirty="0"/>
          </a:p>
          <a:p>
            <a:pPr marL="0" indent="0" algn="just">
              <a:buNone/>
            </a:pPr>
            <a:endParaRPr lang="gu-IN" b="1" dirty="0"/>
          </a:p>
        </p:txBody>
      </p:sp>
    </p:spTree>
    <p:extLst>
      <p:ext uri="{BB962C8B-B14F-4D97-AF65-F5344CB8AC3E}">
        <p14:creationId xmlns:p14="http://schemas.microsoft.com/office/powerpoint/2010/main" val="187193102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3038D-751C-D31E-D7C1-A8EDDB61F09B}"/>
              </a:ext>
            </a:extLst>
          </p:cNvPr>
          <p:cNvSpPr>
            <a:spLocks noGrp="1"/>
          </p:cNvSpPr>
          <p:nvPr>
            <p:ph type="title"/>
          </p:nvPr>
        </p:nvSpPr>
        <p:spPr>
          <a:xfrm>
            <a:off x="4766310" y="489323"/>
            <a:ext cx="5708904" cy="1188720"/>
          </a:xfrm>
        </p:spPr>
        <p:txBody>
          <a:bodyPr/>
          <a:lstStyle/>
          <a:p>
            <a:r>
              <a:rPr lang="en-GB" dirty="0"/>
              <a:t>Introduction </a:t>
            </a:r>
            <a:endParaRPr lang="gu-IN" dirty="0"/>
          </a:p>
        </p:txBody>
      </p:sp>
      <p:sp>
        <p:nvSpPr>
          <p:cNvPr id="3" name="Content Placeholder 2">
            <a:extLst>
              <a:ext uri="{FF2B5EF4-FFF2-40B4-BE49-F238E27FC236}">
                <a16:creationId xmlns:a16="http://schemas.microsoft.com/office/drawing/2014/main" id="{E45AC07A-6782-A12F-E878-F6800E3250DB}"/>
              </a:ext>
            </a:extLst>
          </p:cNvPr>
          <p:cNvSpPr>
            <a:spLocks noGrp="1"/>
          </p:cNvSpPr>
          <p:nvPr>
            <p:ph idx="1"/>
          </p:nvPr>
        </p:nvSpPr>
        <p:spPr>
          <a:xfrm>
            <a:off x="4217670" y="1965960"/>
            <a:ext cx="7680960" cy="4229100"/>
          </a:xfrm>
        </p:spPr>
        <p:txBody>
          <a:bodyPr>
            <a:normAutofit/>
          </a:bodyPr>
          <a:lstStyle/>
          <a:p>
            <a:pPr algn="just"/>
            <a:r>
              <a:rPr lang="en-GB" sz="2000" dirty="0"/>
              <a:t>Quality Assurance (QA) in healthcare ensures patient safety, effective care delivery, and continuous service improvement (Ente and </a:t>
            </a:r>
            <a:r>
              <a:rPr lang="en-GB" sz="2000" dirty="0" err="1"/>
              <a:t>Ukpe</a:t>
            </a:r>
            <a:r>
              <a:rPr lang="en-GB" sz="2000" dirty="0"/>
              <a:t>, 2022). </a:t>
            </a:r>
          </a:p>
          <a:p>
            <a:pPr algn="just"/>
            <a:r>
              <a:rPr lang="en-GB" sz="2000" dirty="0"/>
              <a:t>Failures in QA systems can lead to preventable harm, poor outcomes, and loss of public trust (Ente and </a:t>
            </a:r>
            <a:r>
              <a:rPr lang="en-GB" sz="2000" dirty="0" err="1"/>
              <a:t>Ukpe</a:t>
            </a:r>
            <a:r>
              <a:rPr lang="en-GB" sz="2000" dirty="0"/>
              <a:t>, 2022). </a:t>
            </a:r>
          </a:p>
          <a:p>
            <a:pPr algn="just"/>
            <a:r>
              <a:rPr lang="en-GB" sz="2000" dirty="0"/>
              <a:t>The Shrewsbury and Telford case is one of the most significant examples of systemic QA failure in UK maternity services. </a:t>
            </a:r>
          </a:p>
          <a:p>
            <a:pPr algn="just"/>
            <a:r>
              <a:rPr lang="en-GB" sz="2000" dirty="0"/>
              <a:t>It highlights the importance of governance, accountability, and a safety-focused culture in healthcare systems (</a:t>
            </a:r>
            <a:r>
              <a:rPr lang="en-GB" sz="2000" dirty="0" err="1"/>
              <a:t>Lakasing</a:t>
            </a:r>
            <a:r>
              <a:rPr lang="en-GB" sz="2000" dirty="0"/>
              <a:t>, 2025). </a:t>
            </a:r>
          </a:p>
        </p:txBody>
      </p:sp>
      <p:pic>
        <p:nvPicPr>
          <p:cNvPr id="5122" name="Picture 2" descr="Biggest maternity scandal uncovered by help of mothers | Tozers">
            <a:extLst>
              <a:ext uri="{FF2B5EF4-FFF2-40B4-BE49-F238E27FC236}">
                <a16:creationId xmlns:a16="http://schemas.microsoft.com/office/drawing/2014/main" id="{445A16E2-603A-DBC7-C679-D87A1E4229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21767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586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985A-D379-DD3F-DDF9-FA51A377F3C5}"/>
              </a:ext>
            </a:extLst>
          </p:cNvPr>
          <p:cNvSpPr>
            <a:spLocks noGrp="1"/>
          </p:cNvSpPr>
          <p:nvPr>
            <p:ph type="title"/>
          </p:nvPr>
        </p:nvSpPr>
        <p:spPr>
          <a:xfrm>
            <a:off x="2082546" y="438912"/>
            <a:ext cx="7729728" cy="1188720"/>
          </a:xfrm>
        </p:spPr>
        <p:txBody>
          <a:bodyPr/>
          <a:lstStyle/>
          <a:p>
            <a:r>
              <a:rPr lang="en-GB" dirty="0"/>
              <a:t>Overview of the Case</a:t>
            </a:r>
            <a:endParaRPr lang="gu-IN" dirty="0"/>
          </a:p>
        </p:txBody>
      </p:sp>
      <p:sp>
        <p:nvSpPr>
          <p:cNvPr id="3" name="Content Placeholder 2">
            <a:extLst>
              <a:ext uri="{FF2B5EF4-FFF2-40B4-BE49-F238E27FC236}">
                <a16:creationId xmlns:a16="http://schemas.microsoft.com/office/drawing/2014/main" id="{DD5BB0B5-67A3-BA0E-DB35-E6D2C552C58F}"/>
              </a:ext>
            </a:extLst>
          </p:cNvPr>
          <p:cNvSpPr>
            <a:spLocks noGrp="1"/>
          </p:cNvSpPr>
          <p:nvPr>
            <p:ph idx="1"/>
          </p:nvPr>
        </p:nvSpPr>
        <p:spPr>
          <a:xfrm>
            <a:off x="674370" y="2638044"/>
            <a:ext cx="10732770" cy="3488436"/>
          </a:xfrm>
        </p:spPr>
        <p:txBody>
          <a:bodyPr>
            <a:normAutofit/>
          </a:bodyPr>
          <a:lstStyle/>
          <a:p>
            <a:pPr algn="just"/>
            <a:r>
              <a:rPr lang="en-GB" sz="2000" dirty="0"/>
              <a:t>Between the 1970s and 2019, repeated failures in maternity care led to avoidable deaths of mothers and babies, stillbirths, and lifelong injuries (Mattocks, 2026). </a:t>
            </a:r>
          </a:p>
          <a:p>
            <a:pPr algn="just"/>
            <a:r>
              <a:rPr lang="en-GB" sz="2000" dirty="0"/>
              <a:t>Investigations revealed poor clinical practices, inadequate monitoring, and failure to escalate risks appropriately (</a:t>
            </a:r>
            <a:r>
              <a:rPr lang="en-GB" sz="2000" dirty="0" err="1"/>
              <a:t>Quattri</a:t>
            </a:r>
            <a:r>
              <a:rPr lang="en-GB" sz="2000" dirty="0"/>
              <a:t>, 2023). </a:t>
            </a:r>
          </a:p>
          <a:p>
            <a:pPr algn="just"/>
            <a:r>
              <a:rPr lang="en-GB" sz="2000" dirty="0"/>
              <a:t>Families’ concerns were often ignored, and incidents were not properly investigated or learned from (Mattocks, 2026). </a:t>
            </a:r>
          </a:p>
          <a:p>
            <a:pPr algn="just"/>
            <a:r>
              <a:rPr lang="en-GB" sz="2000" dirty="0"/>
              <a:t>The final findings confirmed widespread, long-term systemic failures affecting hundreds of families (</a:t>
            </a:r>
            <a:r>
              <a:rPr lang="en-GB" sz="2000" dirty="0" err="1"/>
              <a:t>Quattri</a:t>
            </a:r>
            <a:r>
              <a:rPr lang="en-GB" sz="2000" dirty="0"/>
              <a:t>, 2023). </a:t>
            </a:r>
          </a:p>
        </p:txBody>
      </p:sp>
    </p:spTree>
    <p:extLst>
      <p:ext uri="{BB962C8B-B14F-4D97-AF65-F5344CB8AC3E}">
        <p14:creationId xmlns:p14="http://schemas.microsoft.com/office/powerpoint/2010/main" val="3159767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2BFC-163E-EDA9-E459-B51F8282A46F}"/>
              </a:ext>
            </a:extLst>
          </p:cNvPr>
          <p:cNvSpPr>
            <a:spLocks noGrp="1"/>
          </p:cNvSpPr>
          <p:nvPr>
            <p:ph type="title"/>
          </p:nvPr>
        </p:nvSpPr>
        <p:spPr>
          <a:xfrm>
            <a:off x="948690" y="364807"/>
            <a:ext cx="10721340" cy="845820"/>
          </a:xfrm>
        </p:spPr>
        <p:txBody>
          <a:bodyPr>
            <a:normAutofit fontScale="90000"/>
          </a:bodyPr>
          <a:lstStyle/>
          <a:p>
            <a:r>
              <a:rPr lang="en-GB" dirty="0"/>
              <a:t>Swiss Cheese Model – Systems-Based Safety</a:t>
            </a:r>
            <a:endParaRPr lang="gu-IN" dirty="0"/>
          </a:p>
        </p:txBody>
      </p:sp>
      <p:sp>
        <p:nvSpPr>
          <p:cNvPr id="3" name="Content Placeholder 2">
            <a:extLst>
              <a:ext uri="{FF2B5EF4-FFF2-40B4-BE49-F238E27FC236}">
                <a16:creationId xmlns:a16="http://schemas.microsoft.com/office/drawing/2014/main" id="{79254230-CFAE-C926-1188-2D4FC7235695}"/>
              </a:ext>
            </a:extLst>
          </p:cNvPr>
          <p:cNvSpPr>
            <a:spLocks noGrp="1"/>
          </p:cNvSpPr>
          <p:nvPr>
            <p:ph idx="1"/>
          </p:nvPr>
        </p:nvSpPr>
        <p:spPr>
          <a:xfrm>
            <a:off x="4572000" y="1440180"/>
            <a:ext cx="7395210" cy="5212080"/>
          </a:xfrm>
        </p:spPr>
        <p:txBody>
          <a:bodyPr>
            <a:normAutofit/>
          </a:bodyPr>
          <a:lstStyle/>
          <a:p>
            <a:pPr algn="just"/>
            <a:r>
              <a:rPr lang="en-GB" b="1" dirty="0"/>
              <a:t>Latent organizational failures: </a:t>
            </a:r>
            <a:r>
              <a:rPr lang="en-GB" dirty="0"/>
              <a:t>Weak clinical governance systems allowed unsafe practices to persist over decades without correction (Oleo et al, 2024).</a:t>
            </a:r>
          </a:p>
          <a:p>
            <a:pPr algn="just"/>
            <a:r>
              <a:rPr lang="en-GB" b="1" dirty="0"/>
              <a:t>Policy and protocol gaps: </a:t>
            </a:r>
            <a:r>
              <a:rPr lang="en-GB" dirty="0"/>
              <a:t>National maternity safety guidelines were not consistently implemented or monitored (Murphy-Lawless, 2025).</a:t>
            </a:r>
          </a:p>
          <a:p>
            <a:pPr algn="just"/>
            <a:r>
              <a:rPr lang="en-GB" b="1" dirty="0"/>
              <a:t>Human factors: </a:t>
            </a:r>
            <a:r>
              <a:rPr lang="en-GB" dirty="0"/>
              <a:t>Staff normalization of poor practices (e.g., unsafe delivery methods) increased risk exposure (Oleo et al, 2024).</a:t>
            </a:r>
          </a:p>
          <a:p>
            <a:pPr algn="just"/>
            <a:r>
              <a:rPr lang="en-GB" b="1" dirty="0"/>
              <a:t>Communication breakdowns: </a:t>
            </a:r>
            <a:r>
              <a:rPr lang="en-GB" dirty="0"/>
              <a:t>Poor teamwork and failure to escalate concerns created gaps in patient safety layers (Murphy-Lawless, 2025).</a:t>
            </a:r>
          </a:p>
          <a:p>
            <a:pPr algn="just"/>
            <a:r>
              <a:rPr lang="en-GB" b="1" dirty="0"/>
              <a:t>Cultural barriers</a:t>
            </a:r>
            <a:r>
              <a:rPr lang="en-GB" dirty="0"/>
              <a:t>: A defensive, blame-avoidant culture prevented reporting and learning from errors (Oleo et al, 2024).</a:t>
            </a:r>
          </a:p>
          <a:p>
            <a:pPr algn="just"/>
            <a:r>
              <a:rPr lang="en-GB" b="1" dirty="0"/>
              <a:t>System alignment failure: </a:t>
            </a:r>
            <a:r>
              <a:rPr lang="en-GB" dirty="0"/>
              <a:t>Multiple “holes” (audit, leadership, training) aligned, allowing harm to reach patients (Murphy-Lawless, 2025).</a:t>
            </a:r>
          </a:p>
        </p:txBody>
      </p:sp>
      <p:pic>
        <p:nvPicPr>
          <p:cNvPr id="1029" name="Picture 5" descr="Swiss Cheese Model: A Guide to Warehouse Safety">
            <a:extLst>
              <a:ext uri="{FF2B5EF4-FFF2-40B4-BE49-F238E27FC236}">
                <a16:creationId xmlns:a16="http://schemas.microsoft.com/office/drawing/2014/main" id="{867B0295-39E9-C16A-48FA-EE2F4AC00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 y="1440180"/>
            <a:ext cx="4522470" cy="521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040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D981D-D85A-04AC-D0EA-DE08357B604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dirty="0">
                <a:solidFill>
                  <a:srgbClr val="FFFFFF"/>
                </a:solidFill>
              </a:rPr>
              <a:t>Root Cause Analysis (RCA)</a:t>
            </a:r>
            <a:endParaRPr lang="gu-IN" dirty="0">
              <a:solidFill>
                <a:srgbClr val="FFFFFF"/>
              </a:solidFill>
            </a:endParaRPr>
          </a:p>
        </p:txBody>
      </p:sp>
      <p:sp>
        <p:nvSpPr>
          <p:cNvPr id="3" name="Content Placeholder 2">
            <a:extLst>
              <a:ext uri="{FF2B5EF4-FFF2-40B4-BE49-F238E27FC236}">
                <a16:creationId xmlns:a16="http://schemas.microsoft.com/office/drawing/2014/main" id="{EBFF2772-DE6E-2C77-98DE-40FA471D73AF}"/>
              </a:ext>
            </a:extLst>
          </p:cNvPr>
          <p:cNvSpPr>
            <a:spLocks noGrp="1"/>
          </p:cNvSpPr>
          <p:nvPr>
            <p:ph idx="1"/>
          </p:nvPr>
        </p:nvSpPr>
        <p:spPr>
          <a:xfrm>
            <a:off x="5591695" y="1402080"/>
            <a:ext cx="5320696" cy="4975860"/>
          </a:xfrm>
        </p:spPr>
        <p:txBody>
          <a:bodyPr anchor="ctr">
            <a:normAutofit/>
          </a:bodyPr>
          <a:lstStyle/>
          <a:p>
            <a:pPr algn="just"/>
            <a:r>
              <a:rPr lang="en-GB" sz="2000" dirty="0"/>
              <a:t>A structured method used to identify the underlying causes of adverse events in healthcare (Elliott et al, 2024). </a:t>
            </a:r>
          </a:p>
          <a:p>
            <a:pPr algn="just"/>
            <a:r>
              <a:rPr lang="en-GB" sz="2000" dirty="0"/>
              <a:t>Focuses on system failures rather than individual blame (Elliott et al, 2024). </a:t>
            </a:r>
          </a:p>
          <a:p>
            <a:pPr algn="just"/>
            <a:r>
              <a:rPr lang="en-GB" sz="2000" dirty="0"/>
              <a:t>In this case, RCA highlights repeated failures in incident investigation and lack of learning. </a:t>
            </a:r>
          </a:p>
          <a:p>
            <a:pPr algn="just"/>
            <a:r>
              <a:rPr lang="en-GB" sz="2000" dirty="0"/>
              <a:t>Reveals missed opportunities to improve safety despite recurring maternal and neonatal harm (Elliott et al, 2024). </a:t>
            </a:r>
          </a:p>
        </p:txBody>
      </p:sp>
    </p:spTree>
    <p:extLst>
      <p:ext uri="{BB962C8B-B14F-4D97-AF65-F5344CB8AC3E}">
        <p14:creationId xmlns:p14="http://schemas.microsoft.com/office/powerpoint/2010/main" val="2284634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CC45B-F94F-917D-E746-1197608C898C}"/>
              </a:ext>
            </a:extLst>
          </p:cNvPr>
          <p:cNvSpPr>
            <a:spLocks noGrp="1"/>
          </p:cNvSpPr>
          <p:nvPr>
            <p:ph type="title"/>
          </p:nvPr>
        </p:nvSpPr>
        <p:spPr>
          <a:xfrm>
            <a:off x="368046" y="322445"/>
            <a:ext cx="11587734" cy="534805"/>
          </a:xfrm>
        </p:spPr>
        <p:txBody>
          <a:bodyPr>
            <a:normAutofit fontScale="90000"/>
          </a:bodyPr>
          <a:lstStyle/>
          <a:p>
            <a:r>
              <a:rPr lang="en-GB" dirty="0"/>
              <a:t>Fishbone Diagram</a:t>
            </a:r>
            <a:endParaRPr lang="gu-IN" dirty="0"/>
          </a:p>
        </p:txBody>
      </p:sp>
      <p:sp>
        <p:nvSpPr>
          <p:cNvPr id="3" name="Content Placeholder 2">
            <a:extLst>
              <a:ext uri="{FF2B5EF4-FFF2-40B4-BE49-F238E27FC236}">
                <a16:creationId xmlns:a16="http://schemas.microsoft.com/office/drawing/2014/main" id="{6F82E463-EBF5-9C58-0944-97EBC26F11F5}"/>
              </a:ext>
            </a:extLst>
          </p:cNvPr>
          <p:cNvSpPr>
            <a:spLocks noGrp="1"/>
          </p:cNvSpPr>
          <p:nvPr>
            <p:ph idx="1"/>
          </p:nvPr>
        </p:nvSpPr>
        <p:spPr>
          <a:xfrm>
            <a:off x="265176" y="1028700"/>
            <a:ext cx="11690604" cy="3108960"/>
          </a:xfrm>
        </p:spPr>
        <p:txBody>
          <a:bodyPr>
            <a:normAutofit/>
          </a:bodyPr>
          <a:lstStyle/>
          <a:p>
            <a:pPr marL="0" indent="0" algn="just">
              <a:buNone/>
            </a:pPr>
            <a:r>
              <a:rPr lang="en-GB" dirty="0"/>
              <a:t>A visual tool used to systematically identify and categorize the root causes of complex problems in healthcare.</a:t>
            </a:r>
          </a:p>
          <a:p>
            <a:pPr algn="just"/>
            <a:r>
              <a:rPr lang="en-GB" b="1" dirty="0"/>
              <a:t>People</a:t>
            </a:r>
            <a:r>
              <a:rPr lang="en-GB" dirty="0"/>
              <a:t>: Inadequate staff training and poor clinical decision-making significantly contributed to unsafe maternity care practices (Sebera et al, 2024).</a:t>
            </a:r>
          </a:p>
          <a:p>
            <a:pPr algn="just"/>
            <a:r>
              <a:rPr lang="en-GB" b="1" dirty="0"/>
              <a:t>Process</a:t>
            </a:r>
            <a:r>
              <a:rPr lang="en-GB" dirty="0"/>
              <a:t>: Failures in monitoring patients and delays in escalation led to missed warning signs and preventable harm (Hu et al, 2025).</a:t>
            </a:r>
          </a:p>
          <a:p>
            <a:pPr algn="just"/>
            <a:r>
              <a:rPr lang="en-GB" b="1" dirty="0"/>
              <a:t>Environment</a:t>
            </a:r>
            <a:r>
              <a:rPr lang="en-GB" dirty="0"/>
              <a:t>: Insufficient resources, staffing shortages, and lack of organizational support created unsafe care conditions (Sebera et al, 2024).</a:t>
            </a:r>
          </a:p>
          <a:p>
            <a:pPr algn="just"/>
            <a:r>
              <a:rPr lang="en-GB" b="1" dirty="0"/>
              <a:t>Policy</a:t>
            </a:r>
            <a:r>
              <a:rPr lang="en-GB" dirty="0"/>
              <a:t>: Persistent non-adherence to national maternity guidelines resulted in inconsistent and substandard care delivery (Hu et al, 2025).</a:t>
            </a:r>
          </a:p>
          <a:p>
            <a:pPr marL="0" indent="0" algn="just">
              <a:buNone/>
            </a:pPr>
            <a:endParaRPr lang="gu-IN" dirty="0"/>
          </a:p>
        </p:txBody>
      </p:sp>
      <p:pic>
        <p:nvPicPr>
          <p:cNvPr id="7" name="Picture 6">
            <a:extLst>
              <a:ext uri="{FF2B5EF4-FFF2-40B4-BE49-F238E27FC236}">
                <a16:creationId xmlns:a16="http://schemas.microsoft.com/office/drawing/2014/main" id="{5973260B-8571-F9A1-7283-E37DB13A1965}"/>
              </a:ext>
            </a:extLst>
          </p:cNvPr>
          <p:cNvPicPr>
            <a:picLocks noChangeAspect="1"/>
          </p:cNvPicPr>
          <p:nvPr/>
        </p:nvPicPr>
        <p:blipFill>
          <a:blip r:embed="rId2">
            <a:extLst>
              <a:ext uri="{28A0092B-C50C-407E-A947-70E740481C1C}">
                <a14:useLocalDpi xmlns:a14="http://schemas.microsoft.com/office/drawing/2010/main" val="0"/>
              </a:ext>
            </a:extLst>
          </a:blip>
          <a:srcRect t="16303" r="5815" b="18500"/>
          <a:stretch>
            <a:fillRect/>
          </a:stretch>
        </p:blipFill>
        <p:spPr>
          <a:xfrm>
            <a:off x="1458468" y="4137660"/>
            <a:ext cx="9406890" cy="2526029"/>
          </a:xfrm>
          <a:prstGeom prst="rect">
            <a:avLst/>
          </a:prstGeom>
        </p:spPr>
      </p:pic>
    </p:spTree>
    <p:extLst>
      <p:ext uri="{BB962C8B-B14F-4D97-AF65-F5344CB8AC3E}">
        <p14:creationId xmlns:p14="http://schemas.microsoft.com/office/powerpoint/2010/main" val="2867844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E10-2B86-98C9-C974-8E5612E44C69}"/>
              </a:ext>
            </a:extLst>
          </p:cNvPr>
          <p:cNvSpPr>
            <a:spLocks noGrp="1"/>
          </p:cNvSpPr>
          <p:nvPr>
            <p:ph type="title"/>
          </p:nvPr>
        </p:nvSpPr>
        <p:spPr>
          <a:xfrm>
            <a:off x="5669280" y="633222"/>
            <a:ext cx="5795010" cy="1188720"/>
          </a:xfrm>
        </p:spPr>
        <p:txBody>
          <a:bodyPr/>
          <a:lstStyle/>
          <a:p>
            <a:r>
              <a:rPr lang="en-GB" dirty="0"/>
              <a:t>Donabedian Model </a:t>
            </a:r>
            <a:endParaRPr lang="gu-IN" dirty="0"/>
          </a:p>
        </p:txBody>
      </p:sp>
      <p:sp>
        <p:nvSpPr>
          <p:cNvPr id="3" name="Content Placeholder 2">
            <a:extLst>
              <a:ext uri="{FF2B5EF4-FFF2-40B4-BE49-F238E27FC236}">
                <a16:creationId xmlns:a16="http://schemas.microsoft.com/office/drawing/2014/main" id="{7891D784-3C3F-CAC1-4ABA-84E32E5A5C53}"/>
              </a:ext>
            </a:extLst>
          </p:cNvPr>
          <p:cNvSpPr>
            <a:spLocks noGrp="1"/>
          </p:cNvSpPr>
          <p:nvPr>
            <p:ph idx="1"/>
          </p:nvPr>
        </p:nvSpPr>
        <p:spPr>
          <a:xfrm>
            <a:off x="5120640" y="1908810"/>
            <a:ext cx="6835140" cy="4766310"/>
          </a:xfrm>
        </p:spPr>
        <p:txBody>
          <a:bodyPr>
            <a:normAutofit lnSpcReduction="10000"/>
          </a:bodyPr>
          <a:lstStyle/>
          <a:p>
            <a:pPr marL="0" indent="0" algn="just">
              <a:buNone/>
            </a:pPr>
            <a:r>
              <a:rPr lang="en-GB" sz="2000" dirty="0"/>
              <a:t>A framework used to evaluate healthcare quality by examining structure, process, and outcomes.</a:t>
            </a:r>
          </a:p>
          <a:p>
            <a:pPr algn="just"/>
            <a:r>
              <a:rPr lang="en-GB" sz="2000" b="1" dirty="0"/>
              <a:t>Structure</a:t>
            </a:r>
            <a:r>
              <a:rPr lang="en-GB" sz="2000" dirty="0"/>
              <a:t>: Inadequate staffing levels, weak leadership, and poor governance systems created a foundation for unsafe care (Hamade, 2026).</a:t>
            </a:r>
          </a:p>
          <a:p>
            <a:pPr algn="just"/>
            <a:r>
              <a:rPr lang="en-GB" sz="2000" b="1" dirty="0"/>
              <a:t>Process</a:t>
            </a:r>
            <a:r>
              <a:rPr lang="en-GB" sz="2000" dirty="0"/>
              <a:t>: Failures in clinical monitoring, delayed escalation, and non-adherence to guidelines led to compromised patient management (</a:t>
            </a:r>
            <a:r>
              <a:rPr lang="en-GB" sz="2000" dirty="0" err="1"/>
              <a:t>Malveira</a:t>
            </a:r>
            <a:r>
              <a:rPr lang="en-GB" sz="2000" dirty="0"/>
              <a:t> et al, 2026).</a:t>
            </a:r>
          </a:p>
          <a:p>
            <a:pPr algn="just"/>
            <a:r>
              <a:rPr lang="en-GB" sz="2000" b="1" dirty="0"/>
              <a:t>Outcome</a:t>
            </a:r>
            <a:r>
              <a:rPr lang="en-GB" sz="2000" dirty="0"/>
              <a:t>: These systemic failures resulted in increased maternal and neonatal deaths, injuries, and long-term harm (Hamade, 2026).</a:t>
            </a:r>
          </a:p>
          <a:p>
            <a:pPr marL="0" indent="0" algn="just">
              <a:buNone/>
            </a:pPr>
            <a:r>
              <a:rPr lang="en-GB" sz="2000" dirty="0"/>
              <a:t>The model clearly demonstrates how weaknesses in healthcare systems directly lead to poor patient outcomes.</a:t>
            </a:r>
          </a:p>
        </p:txBody>
      </p:sp>
      <p:pic>
        <p:nvPicPr>
          <p:cNvPr id="3075" name="Picture 3" descr="Clinical Transformation: Understanding The Culture To Understand The Change  Strategies Donabedian Model used as a framework encompassing three elements  that are interrelated in evaluating and effecting change. #donabedianmodel  #oncologynurse #nurses ...">
            <a:extLst>
              <a:ext uri="{FF2B5EF4-FFF2-40B4-BE49-F238E27FC236}">
                <a16:creationId xmlns:a16="http://schemas.microsoft.com/office/drawing/2014/main" id="{8ADB4899-959D-63AF-51D0-EEE02A5C70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 y="737234"/>
            <a:ext cx="4903470" cy="561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277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E34333-64A0-BDAA-DFF5-C1AAA2582FC6}"/>
              </a:ext>
            </a:extLst>
          </p:cNvPr>
          <p:cNvSpPr>
            <a:spLocks noGrp="1"/>
          </p:cNvSpPr>
          <p:nvPr>
            <p:ph type="title"/>
          </p:nvPr>
        </p:nvSpPr>
        <p:spPr>
          <a:xfrm>
            <a:off x="2231136" y="467418"/>
            <a:ext cx="7729728" cy="1188720"/>
          </a:xfrm>
          <a:solidFill>
            <a:srgbClr val="FFFFFF"/>
          </a:solidFill>
        </p:spPr>
        <p:txBody>
          <a:bodyPr>
            <a:normAutofit/>
          </a:bodyPr>
          <a:lstStyle/>
          <a:p>
            <a:r>
              <a:rPr lang="en-GB" dirty="0"/>
              <a:t>Kurt Lewin’s Change Theory</a:t>
            </a:r>
            <a:endParaRPr lang="gu-IN" dirty="0"/>
          </a:p>
        </p:txBody>
      </p:sp>
      <p:sp>
        <p:nvSpPr>
          <p:cNvPr id="3" name="Content Placeholder 2">
            <a:extLst>
              <a:ext uri="{FF2B5EF4-FFF2-40B4-BE49-F238E27FC236}">
                <a16:creationId xmlns:a16="http://schemas.microsoft.com/office/drawing/2014/main" id="{EFC86A5C-822C-72A0-9595-F04A7A9CA9F4}"/>
              </a:ext>
            </a:extLst>
          </p:cNvPr>
          <p:cNvSpPr>
            <a:spLocks noGrp="1"/>
          </p:cNvSpPr>
          <p:nvPr>
            <p:ph idx="1"/>
          </p:nvPr>
        </p:nvSpPr>
        <p:spPr>
          <a:xfrm>
            <a:off x="1520190" y="1843590"/>
            <a:ext cx="9109710" cy="3517080"/>
          </a:xfrm>
        </p:spPr>
        <p:txBody>
          <a:bodyPr>
            <a:normAutofit/>
          </a:bodyPr>
          <a:lstStyle/>
          <a:p>
            <a:pPr marL="0" indent="0" algn="just">
              <a:buNone/>
            </a:pPr>
            <a:r>
              <a:rPr lang="en-GB" dirty="0">
                <a:solidFill>
                  <a:srgbClr val="404040"/>
                </a:solidFill>
              </a:rPr>
              <a:t>A simple and widely used model that explains how to effectively implement and sustain change in organizations.</a:t>
            </a:r>
          </a:p>
          <a:p>
            <a:pPr algn="just"/>
            <a:r>
              <a:rPr lang="en-GB" b="1" dirty="0">
                <a:solidFill>
                  <a:srgbClr val="404040"/>
                </a:solidFill>
              </a:rPr>
              <a:t>Unfreezing</a:t>
            </a:r>
            <a:r>
              <a:rPr lang="en-GB" dirty="0">
                <a:solidFill>
                  <a:srgbClr val="404040"/>
                </a:solidFill>
              </a:rPr>
              <a:t>: Preparing the organization for change by recognizing problems, challenging existing practices, and creating awareness of the need for improvement (Abramowitz, 2026).</a:t>
            </a:r>
          </a:p>
          <a:p>
            <a:pPr algn="just"/>
            <a:r>
              <a:rPr lang="en-GB" b="1" dirty="0">
                <a:solidFill>
                  <a:srgbClr val="404040"/>
                </a:solidFill>
              </a:rPr>
              <a:t>Changing</a:t>
            </a:r>
            <a:r>
              <a:rPr lang="en-GB" dirty="0">
                <a:solidFill>
                  <a:srgbClr val="404040"/>
                </a:solidFill>
              </a:rPr>
              <a:t> (</a:t>
            </a:r>
            <a:r>
              <a:rPr lang="en-GB" b="1" dirty="0">
                <a:solidFill>
                  <a:srgbClr val="404040"/>
                </a:solidFill>
              </a:rPr>
              <a:t>Transition</a:t>
            </a:r>
            <a:r>
              <a:rPr lang="en-GB" dirty="0">
                <a:solidFill>
                  <a:srgbClr val="404040"/>
                </a:solidFill>
              </a:rPr>
              <a:t>): Implementing new processes, </a:t>
            </a:r>
            <a:r>
              <a:rPr lang="en-GB" dirty="0" err="1">
                <a:solidFill>
                  <a:srgbClr val="404040"/>
                </a:solidFill>
              </a:rPr>
              <a:t>behaviors</a:t>
            </a:r>
            <a:r>
              <a:rPr lang="en-GB" dirty="0">
                <a:solidFill>
                  <a:srgbClr val="404040"/>
                </a:solidFill>
              </a:rPr>
              <a:t>, or practices while supporting staff through training, communication, and leadership (</a:t>
            </a:r>
            <a:r>
              <a:rPr lang="en-GB" dirty="0" err="1">
                <a:solidFill>
                  <a:srgbClr val="404040"/>
                </a:solidFill>
              </a:rPr>
              <a:t>Batras</a:t>
            </a:r>
            <a:r>
              <a:rPr lang="en-GB" dirty="0">
                <a:solidFill>
                  <a:srgbClr val="404040"/>
                </a:solidFill>
              </a:rPr>
              <a:t> et al, 2016).</a:t>
            </a:r>
          </a:p>
          <a:p>
            <a:pPr algn="just"/>
            <a:r>
              <a:rPr lang="en-GB" b="1" dirty="0">
                <a:solidFill>
                  <a:srgbClr val="404040"/>
                </a:solidFill>
              </a:rPr>
              <a:t>Refreezing</a:t>
            </a:r>
            <a:r>
              <a:rPr lang="en-GB" dirty="0">
                <a:solidFill>
                  <a:srgbClr val="404040"/>
                </a:solidFill>
              </a:rPr>
              <a:t>: Stabilizing and reinforcing the new changes so they become part of standard practice and organizational culture (Abramowitz, 2026).</a:t>
            </a:r>
          </a:p>
          <a:p>
            <a:pPr algn="just"/>
            <a:endParaRPr lang="gu-IN" dirty="0">
              <a:solidFill>
                <a:srgbClr val="404040"/>
              </a:solidFill>
            </a:endParaRPr>
          </a:p>
        </p:txBody>
      </p:sp>
    </p:spTree>
    <p:extLst>
      <p:ext uri="{BB962C8B-B14F-4D97-AF65-F5344CB8AC3E}">
        <p14:creationId xmlns:p14="http://schemas.microsoft.com/office/powerpoint/2010/main" val="510838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119F-9051-C900-87A8-C705170B561E}"/>
              </a:ext>
            </a:extLst>
          </p:cNvPr>
          <p:cNvSpPr>
            <a:spLocks noGrp="1"/>
          </p:cNvSpPr>
          <p:nvPr>
            <p:ph type="title"/>
          </p:nvPr>
        </p:nvSpPr>
        <p:spPr>
          <a:xfrm>
            <a:off x="1120140" y="244602"/>
            <a:ext cx="9749790" cy="966978"/>
          </a:xfrm>
        </p:spPr>
        <p:txBody>
          <a:bodyPr>
            <a:normAutofit/>
          </a:bodyPr>
          <a:lstStyle/>
          <a:p>
            <a:r>
              <a:rPr lang="en-GB" sz="2000" dirty="0"/>
              <a:t>Policy Issues and Their Influence on Service Delivery</a:t>
            </a:r>
            <a:endParaRPr lang="gu-IN" sz="2000" dirty="0"/>
          </a:p>
        </p:txBody>
      </p:sp>
      <p:sp>
        <p:nvSpPr>
          <p:cNvPr id="3" name="Content Placeholder 2">
            <a:extLst>
              <a:ext uri="{FF2B5EF4-FFF2-40B4-BE49-F238E27FC236}">
                <a16:creationId xmlns:a16="http://schemas.microsoft.com/office/drawing/2014/main" id="{C42A8C99-73DA-CD6E-FF91-490388DD8ECF}"/>
              </a:ext>
            </a:extLst>
          </p:cNvPr>
          <p:cNvSpPr>
            <a:spLocks noGrp="1"/>
          </p:cNvSpPr>
          <p:nvPr>
            <p:ph idx="1"/>
          </p:nvPr>
        </p:nvSpPr>
        <p:spPr>
          <a:xfrm>
            <a:off x="948690" y="1703070"/>
            <a:ext cx="10367010" cy="4240530"/>
          </a:xfrm>
        </p:spPr>
        <p:txBody>
          <a:bodyPr>
            <a:normAutofit/>
          </a:bodyPr>
          <a:lstStyle/>
          <a:p>
            <a:pPr algn="just"/>
            <a:r>
              <a:rPr lang="en-GB" dirty="0"/>
              <a:t>Lack of enforcement of national maternity safety standards led to inconsistent care practices (</a:t>
            </a:r>
            <a:r>
              <a:rPr lang="en-GB" dirty="0" err="1"/>
              <a:t>Malveira</a:t>
            </a:r>
            <a:r>
              <a:rPr lang="en-GB" dirty="0"/>
              <a:t> et al, 2026). </a:t>
            </a:r>
          </a:p>
          <a:p>
            <a:pPr algn="just"/>
            <a:r>
              <a:rPr lang="en-GB" dirty="0"/>
              <a:t>Weak accountability mechanisms allowed repeated failures without corrective action (Hu et al, 2025).</a:t>
            </a:r>
          </a:p>
          <a:p>
            <a:pPr algn="just"/>
            <a:r>
              <a:rPr lang="en-GB" dirty="0"/>
              <a:t>Ineffective incident reporting policies limited learning from adverse events (</a:t>
            </a:r>
            <a:r>
              <a:rPr lang="en-GB" dirty="0" err="1"/>
              <a:t>Malveira</a:t>
            </a:r>
            <a:r>
              <a:rPr lang="en-GB" dirty="0"/>
              <a:t> et al, 2026). </a:t>
            </a:r>
          </a:p>
          <a:p>
            <a:pPr algn="just"/>
            <a:r>
              <a:rPr lang="en-GB" dirty="0"/>
              <a:t>Absence of patient-</a:t>
            </a:r>
            <a:r>
              <a:rPr lang="en-GB" dirty="0" err="1"/>
              <a:t>centered</a:t>
            </a:r>
            <a:r>
              <a:rPr lang="en-GB" dirty="0"/>
              <a:t> policies resulted in dismissal of families’ concerns (Hu et al, 2025). </a:t>
            </a:r>
          </a:p>
          <a:p>
            <a:pPr algn="just"/>
            <a:r>
              <a:rPr lang="en-GB" dirty="0"/>
              <a:t>Poor regulatory oversight reduced pressure on the organization to improve quality (Hu et al, 2025).</a:t>
            </a:r>
          </a:p>
          <a:p>
            <a:pPr algn="just"/>
            <a:r>
              <a:rPr lang="en-GB" dirty="0"/>
              <a:t>Inadequate staff training policies contributed to outdated and unsafe clinical practices (</a:t>
            </a:r>
            <a:r>
              <a:rPr lang="en-GB" dirty="0" err="1"/>
              <a:t>Malveira</a:t>
            </a:r>
            <a:r>
              <a:rPr lang="en-GB" dirty="0"/>
              <a:t> et al, 2026). </a:t>
            </a:r>
          </a:p>
        </p:txBody>
      </p:sp>
    </p:spTree>
    <p:extLst>
      <p:ext uri="{BB962C8B-B14F-4D97-AF65-F5344CB8AC3E}">
        <p14:creationId xmlns:p14="http://schemas.microsoft.com/office/powerpoint/2010/main" val="755100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57C77-D453-4D82-CD19-594B9DE456BD}"/>
              </a:ext>
            </a:extLst>
          </p:cNvPr>
          <p:cNvSpPr>
            <a:spLocks noGrp="1"/>
          </p:cNvSpPr>
          <p:nvPr>
            <p:ph type="title"/>
          </p:nvPr>
        </p:nvSpPr>
        <p:spPr>
          <a:xfrm>
            <a:off x="640080" y="1497330"/>
            <a:ext cx="3401568" cy="3486150"/>
          </a:xfrm>
          <a:solidFill>
            <a:srgbClr val="FFFFFF"/>
          </a:solidFill>
          <a:ln>
            <a:solidFill>
              <a:srgbClr val="262626"/>
            </a:solidFill>
          </a:ln>
        </p:spPr>
        <p:txBody>
          <a:bodyPr>
            <a:normAutofit/>
          </a:bodyPr>
          <a:lstStyle/>
          <a:p>
            <a:r>
              <a:rPr lang="en-GB" dirty="0"/>
              <a:t>Impact on Quality, Efficiency, and Equity</a:t>
            </a:r>
            <a:endParaRPr lang="gu-IN" dirty="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292B3D-7BEA-0019-CA2D-9B081D950FF4}"/>
              </a:ext>
            </a:extLst>
          </p:cNvPr>
          <p:cNvGraphicFramePr>
            <a:graphicFrameLocks noGrp="1"/>
          </p:cNvGraphicFramePr>
          <p:nvPr>
            <p:ph idx="1"/>
            <p:extLst>
              <p:ext uri="{D42A27DB-BD31-4B8C-83A1-F6EECF244321}">
                <p14:modId xmlns:p14="http://schemas.microsoft.com/office/powerpoint/2010/main" val="1332428144"/>
              </p:ext>
            </p:extLst>
          </p:nvPr>
        </p:nvGraphicFramePr>
        <p:xfrm>
          <a:off x="5397500" y="308610"/>
          <a:ext cx="6151563" cy="6115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587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5EE11-5453-BEE8-E95F-483DA887F333}"/>
              </a:ext>
            </a:extLst>
          </p:cNvPr>
          <p:cNvSpPr>
            <a:spLocks noGrp="1"/>
          </p:cNvSpPr>
          <p:nvPr>
            <p:ph type="title"/>
          </p:nvPr>
        </p:nvSpPr>
        <p:spPr>
          <a:xfrm>
            <a:off x="2139696" y="231732"/>
            <a:ext cx="7729728" cy="658368"/>
          </a:xfrm>
        </p:spPr>
        <p:txBody>
          <a:bodyPr>
            <a:normAutofit fontScale="90000"/>
          </a:bodyPr>
          <a:lstStyle/>
          <a:p>
            <a:r>
              <a:rPr lang="en-GB" dirty="0"/>
              <a:t>References</a:t>
            </a:r>
            <a:endParaRPr lang="gu-IN" dirty="0"/>
          </a:p>
        </p:txBody>
      </p:sp>
      <p:sp>
        <p:nvSpPr>
          <p:cNvPr id="3" name="Content Placeholder 2">
            <a:extLst>
              <a:ext uri="{FF2B5EF4-FFF2-40B4-BE49-F238E27FC236}">
                <a16:creationId xmlns:a16="http://schemas.microsoft.com/office/drawing/2014/main" id="{029F7903-796A-78DB-688C-C560B4106FB1}"/>
              </a:ext>
            </a:extLst>
          </p:cNvPr>
          <p:cNvSpPr>
            <a:spLocks noGrp="1"/>
          </p:cNvSpPr>
          <p:nvPr>
            <p:ph idx="1"/>
          </p:nvPr>
        </p:nvSpPr>
        <p:spPr>
          <a:xfrm>
            <a:off x="297180" y="1348740"/>
            <a:ext cx="11590019" cy="5277528"/>
          </a:xfrm>
        </p:spPr>
        <p:txBody>
          <a:bodyPr>
            <a:normAutofit fontScale="70000" lnSpcReduction="20000"/>
          </a:bodyPr>
          <a:lstStyle/>
          <a:p>
            <a:pPr algn="just"/>
            <a:r>
              <a:rPr lang="en-GB" dirty="0"/>
              <a:t>Abramowitz, V., (2026). Quality Improvement Project: Provider Knowledge Improvement for Care of the Severely Hypertensive Obstetric Patient.</a:t>
            </a:r>
          </a:p>
          <a:p>
            <a:pPr algn="just"/>
            <a:r>
              <a:rPr lang="en-GB" dirty="0" err="1"/>
              <a:t>Batras</a:t>
            </a:r>
            <a:r>
              <a:rPr lang="en-GB" dirty="0"/>
              <a:t>, D., Duff, C. and Smith, B.J., (2016). Organizational change theory: implications for health promotion practice. </a:t>
            </a:r>
            <a:r>
              <a:rPr lang="en-GB" i="1" dirty="0"/>
              <a:t>Health promotion international</a:t>
            </a:r>
            <a:r>
              <a:rPr lang="en-GB" dirty="0"/>
              <a:t>, </a:t>
            </a:r>
            <a:r>
              <a:rPr lang="en-GB" i="1" dirty="0"/>
              <a:t>31</a:t>
            </a:r>
            <a:r>
              <a:rPr lang="en-GB" dirty="0"/>
              <a:t>(1), pp.231-241.</a:t>
            </a:r>
          </a:p>
          <a:p>
            <a:pPr algn="just"/>
            <a:r>
              <a:rPr lang="en-GB" dirty="0"/>
              <a:t>Ente, C. and </a:t>
            </a:r>
            <a:r>
              <a:rPr lang="en-GB" dirty="0" err="1"/>
              <a:t>Ukpe</a:t>
            </a:r>
            <a:r>
              <a:rPr lang="en-GB" dirty="0"/>
              <a:t>, M., (2022). </a:t>
            </a:r>
            <a:r>
              <a:rPr lang="en-GB" i="1" dirty="0"/>
              <a:t>Essentials for quality and safety improvement in health care</a:t>
            </a:r>
            <a:r>
              <a:rPr lang="en-GB" dirty="0"/>
              <a:t>. Springer International Publishing.</a:t>
            </a:r>
          </a:p>
          <a:p>
            <a:pPr algn="just"/>
            <a:r>
              <a:rPr lang="en-GB" dirty="0"/>
              <a:t>Elliott, A. and Wright, K. eds., (2024). </a:t>
            </a:r>
            <a:r>
              <a:rPr lang="en-GB" i="1" dirty="0"/>
              <a:t>Patient Safety and Serious Incident Responses: The Essentials</a:t>
            </a:r>
            <a:r>
              <a:rPr lang="en-GB" dirty="0"/>
              <a:t>. Taylor &amp; Francis.</a:t>
            </a:r>
          </a:p>
          <a:p>
            <a:pPr algn="just"/>
            <a:r>
              <a:rPr lang="en-GB" dirty="0"/>
              <a:t>Hamade, O., (2026). Toward a Safer Obstetric Triage System: Phase One Analysis and Recommendations.</a:t>
            </a:r>
          </a:p>
          <a:p>
            <a:pPr algn="just"/>
            <a:r>
              <a:rPr lang="en-GB" dirty="0"/>
              <a:t>Hu, W., Ma, L., Xiong, S., Li, S., Wang, X., Liu, M. and Chen, Z., (2025). Quality Analysis of Unplanned Readmissions Using Fishbone Diagram and Pareto Chart in a Chinese Tertiary Hospital. </a:t>
            </a:r>
            <a:r>
              <a:rPr lang="en-GB" i="1" dirty="0"/>
              <a:t>International Journal of General Medicine</a:t>
            </a:r>
            <a:r>
              <a:rPr lang="en-GB" dirty="0"/>
              <a:t>, pp.5295-5302.</a:t>
            </a:r>
          </a:p>
          <a:p>
            <a:pPr algn="just"/>
            <a:r>
              <a:rPr lang="en-GB" dirty="0"/>
              <a:t>Oleo, D.D.D., Manning, L., McIntyre, L., Randall, N. and Nayak, R., (2024). The application of systematic accident analysis tools to investigate food safety incidents. </a:t>
            </a:r>
            <a:r>
              <a:rPr lang="en-GB" i="1" dirty="0"/>
              <a:t>Comprehensive reviews in food science and food safety</a:t>
            </a:r>
            <a:r>
              <a:rPr lang="en-GB" dirty="0"/>
              <a:t>, </a:t>
            </a:r>
            <a:r>
              <a:rPr lang="en-GB" i="1" dirty="0"/>
              <a:t>23</a:t>
            </a:r>
            <a:r>
              <a:rPr lang="en-GB" dirty="0"/>
              <a:t>(3), p.e13344.</a:t>
            </a:r>
          </a:p>
          <a:p>
            <a:pPr algn="just"/>
            <a:r>
              <a:rPr lang="en-GB" dirty="0" err="1"/>
              <a:t>Lakasing</a:t>
            </a:r>
            <a:r>
              <a:rPr lang="en-GB" dirty="0"/>
              <a:t>, L., (2025). </a:t>
            </a:r>
            <a:r>
              <a:rPr lang="en-GB" i="1" dirty="0"/>
              <a:t>Delivering the Truth: Why NHS maternity care is broken and how we can fix it together</a:t>
            </a:r>
            <a:r>
              <a:rPr lang="en-GB" dirty="0"/>
              <a:t>. Right Book Press.</a:t>
            </a:r>
          </a:p>
          <a:p>
            <a:pPr algn="just"/>
            <a:r>
              <a:rPr lang="en-GB" dirty="0"/>
              <a:t>Mattocks, K., (2026). Agenda-setting success and the 2024 UK Birth Trauma Inquiry. </a:t>
            </a:r>
            <a:r>
              <a:rPr lang="en-GB" i="1" dirty="0"/>
              <a:t>Policy Studies</a:t>
            </a:r>
            <a:r>
              <a:rPr lang="en-GB" dirty="0"/>
              <a:t>, pp.1-20.</a:t>
            </a:r>
          </a:p>
          <a:p>
            <a:pPr algn="just"/>
            <a:r>
              <a:rPr lang="en-GB" dirty="0" err="1"/>
              <a:t>Malveira</a:t>
            </a:r>
            <a:r>
              <a:rPr lang="en-GB" dirty="0"/>
              <a:t>, A., Dias, A., Goes, M. and Oliveira, S., (2026). Quality and safety indicators in neonatal care: an integrative review of their evolution. </a:t>
            </a:r>
            <a:r>
              <a:rPr lang="en-GB" i="1" dirty="0"/>
              <a:t>Portuguese Journal of Public Health</a:t>
            </a:r>
            <a:r>
              <a:rPr lang="en-GB" dirty="0"/>
              <a:t>.</a:t>
            </a:r>
          </a:p>
          <a:p>
            <a:pPr algn="just"/>
            <a:r>
              <a:rPr lang="en-GB" dirty="0"/>
              <a:t>Murphy-Lawless, J., (2025). Difference and Resistance: Radical Engagement in Challenging the Structures of Maternity Services. In </a:t>
            </a:r>
            <a:r>
              <a:rPr lang="en-GB" i="1" dirty="0"/>
              <a:t>The Routledge Companion to Gender and Reproduction</a:t>
            </a:r>
            <a:r>
              <a:rPr lang="en-GB" dirty="0"/>
              <a:t> (pp. 303-325). Routledge.</a:t>
            </a:r>
          </a:p>
          <a:p>
            <a:pPr algn="just"/>
            <a:r>
              <a:rPr lang="en-GB" dirty="0" err="1"/>
              <a:t>Quattri</a:t>
            </a:r>
            <a:r>
              <a:rPr lang="en-GB" dirty="0"/>
              <a:t>, F., (2023). Cultural Shift in Healthcare and Ethnic Inequality—Professional Responsibilities. In </a:t>
            </a:r>
            <a:r>
              <a:rPr lang="en-GB" i="1" dirty="0"/>
              <a:t>Gaps and Actions in Health Improvement from Hong Kong and Beyond: All for Health</a:t>
            </a:r>
            <a:r>
              <a:rPr lang="en-GB" dirty="0"/>
              <a:t> (pp. 73-95). Singapore: Springer Nature Singapore.</a:t>
            </a:r>
          </a:p>
          <a:p>
            <a:pPr algn="just"/>
            <a:r>
              <a:rPr lang="en-GB" dirty="0"/>
              <a:t>Sebera, E., </a:t>
            </a:r>
            <a:r>
              <a:rPr lang="en-GB" dirty="0" err="1"/>
              <a:t>Hagenimana</a:t>
            </a:r>
            <a:r>
              <a:rPr lang="en-GB" dirty="0"/>
              <a:t>, C., </a:t>
            </a:r>
            <a:r>
              <a:rPr lang="en-GB" dirty="0" err="1"/>
              <a:t>Bikorimana</a:t>
            </a:r>
            <a:r>
              <a:rPr lang="en-GB" dirty="0"/>
              <a:t>, J.P., </a:t>
            </a:r>
            <a:r>
              <a:rPr lang="en-GB" dirty="0" err="1"/>
              <a:t>Uwimapaye</a:t>
            </a:r>
            <a:r>
              <a:rPr lang="en-GB" dirty="0"/>
              <a:t>, D., Nzeyimana, P. and </a:t>
            </a:r>
            <a:r>
              <a:rPr lang="en-GB" dirty="0" err="1"/>
              <a:t>Twagirumukiza</a:t>
            </a:r>
            <a:r>
              <a:rPr lang="en-GB" dirty="0"/>
              <a:t>, E., (2024). Reducing the rate of post-</a:t>
            </a:r>
            <a:r>
              <a:rPr lang="en-GB" dirty="0" err="1"/>
              <a:t>cesarean</a:t>
            </a:r>
            <a:r>
              <a:rPr lang="en-GB" dirty="0"/>
              <a:t> surgical site infections at Remera Rukoma Hospital: a quality improvement analysis using PDSA and fishbone diagram. </a:t>
            </a:r>
            <a:r>
              <a:rPr lang="en-GB" i="1" dirty="0"/>
              <a:t>Rwanda Public Health Bulletin</a:t>
            </a:r>
            <a:r>
              <a:rPr lang="en-GB" dirty="0"/>
              <a:t>, </a:t>
            </a:r>
            <a:r>
              <a:rPr lang="en-GB" i="1" dirty="0"/>
              <a:t>5</a:t>
            </a:r>
            <a:r>
              <a:rPr lang="en-GB" dirty="0"/>
              <a:t>(3), pp.13-19.</a:t>
            </a:r>
            <a:endParaRPr lang="gu-IN" dirty="0"/>
          </a:p>
        </p:txBody>
      </p:sp>
    </p:spTree>
    <p:extLst>
      <p:ext uri="{BB962C8B-B14F-4D97-AF65-F5344CB8AC3E}">
        <p14:creationId xmlns:p14="http://schemas.microsoft.com/office/powerpoint/2010/main" val="1509437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EF54-CDCC-FFC2-9562-CA3F082D1860}"/>
              </a:ext>
            </a:extLst>
          </p:cNvPr>
          <p:cNvSpPr>
            <a:spLocks noGrp="1"/>
          </p:cNvSpPr>
          <p:nvPr>
            <p:ph type="title"/>
          </p:nvPr>
        </p:nvSpPr>
        <p:spPr/>
        <p:txBody>
          <a:bodyPr/>
          <a:lstStyle/>
          <a:p>
            <a:r>
              <a:rPr lang="en-GB" dirty="0"/>
              <a:t>Component 2 report writing</a:t>
            </a:r>
            <a:endParaRPr lang="gu-IN" dirty="0"/>
          </a:p>
        </p:txBody>
      </p:sp>
      <p:sp>
        <p:nvSpPr>
          <p:cNvPr id="3" name="Content Placeholder 2">
            <a:extLst>
              <a:ext uri="{FF2B5EF4-FFF2-40B4-BE49-F238E27FC236}">
                <a16:creationId xmlns:a16="http://schemas.microsoft.com/office/drawing/2014/main" id="{25BEAF08-A1A2-DAD5-6A52-6FD34E9FD7DA}"/>
              </a:ext>
            </a:extLst>
          </p:cNvPr>
          <p:cNvSpPr>
            <a:spLocks noGrp="1"/>
          </p:cNvSpPr>
          <p:nvPr>
            <p:ph idx="1"/>
          </p:nvPr>
        </p:nvSpPr>
        <p:spPr>
          <a:xfrm>
            <a:off x="1548882" y="2638044"/>
            <a:ext cx="8724122" cy="3716103"/>
          </a:xfrm>
        </p:spPr>
        <p:txBody>
          <a:bodyPr>
            <a:normAutofit fontScale="92500" lnSpcReduction="20000"/>
          </a:bodyPr>
          <a:lstStyle/>
          <a:p>
            <a:r>
              <a:rPr lang="en-GB" dirty="0"/>
              <a:t>Introduction and Context of the Quality Issue</a:t>
            </a:r>
          </a:p>
          <a:p>
            <a:r>
              <a:rPr lang="en-GB" dirty="0"/>
              <a:t>Summary of the Identified Public Health Problem</a:t>
            </a:r>
          </a:p>
          <a:p>
            <a:r>
              <a:rPr lang="en-GB" dirty="0"/>
              <a:t>Application of the Swiss Cheese Model</a:t>
            </a:r>
          </a:p>
          <a:p>
            <a:r>
              <a:rPr lang="en-GB" dirty="0"/>
              <a:t>Analysis of Benchmarking Gaps</a:t>
            </a:r>
          </a:p>
          <a:p>
            <a:r>
              <a:rPr lang="en-GB" dirty="0"/>
              <a:t>Root Cause Analysis (Fishbone Diagram and 5 Whys Approach)</a:t>
            </a:r>
          </a:p>
          <a:p>
            <a:r>
              <a:rPr lang="en-GB" dirty="0"/>
              <a:t>Quality Assessment Using the Donabedian Framework (Structure–Process–Outcome)</a:t>
            </a:r>
          </a:p>
          <a:p>
            <a:r>
              <a:rPr lang="en-GB" dirty="0"/>
              <a:t>Strategic Evaluation (SWOT and/or PESTLE Analysis)</a:t>
            </a:r>
          </a:p>
          <a:p>
            <a:r>
              <a:rPr lang="en-GB" dirty="0"/>
              <a:t>Supporting Evidence from Literature and Organisational Case Studies</a:t>
            </a:r>
          </a:p>
          <a:p>
            <a:r>
              <a:rPr lang="en-GB" dirty="0"/>
              <a:t>Recommendations and Implementation Plan (PDSA/PDCA, Lean, or Six Sigma Methods)</a:t>
            </a:r>
          </a:p>
          <a:p>
            <a:r>
              <a:rPr lang="en-GB" dirty="0"/>
              <a:t>Conclusion and Key Findings Summary</a:t>
            </a:r>
          </a:p>
        </p:txBody>
      </p:sp>
    </p:spTree>
    <p:extLst>
      <p:ext uri="{BB962C8B-B14F-4D97-AF65-F5344CB8AC3E}">
        <p14:creationId xmlns:p14="http://schemas.microsoft.com/office/powerpoint/2010/main" val="10604686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Custom 1">
      <a:majorFont>
        <a:latin typeface="Arial Black"/>
        <a:ea typeface=""/>
        <a:cs typeface="Shruti"/>
      </a:majorFont>
      <a:minorFont>
        <a:latin typeface="Arial"/>
        <a:ea typeface=""/>
        <a:cs typeface="Shruti"/>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215</TotalTime>
  <Words>1719</Words>
  <Application>Microsoft Office PowerPoint</Application>
  <PresentationFormat>Widescreen</PresentationFormat>
  <Paragraphs>96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Algerian</vt:lpstr>
      <vt:lpstr>Arial</vt:lpstr>
      <vt:lpstr>Arial Black</vt:lpstr>
      <vt:lpstr>Parcel</vt:lpstr>
      <vt:lpstr>PowerPoint Presentation</vt:lpstr>
      <vt:lpstr>overview</vt:lpstr>
      <vt:lpstr>PowerPoint Presentation</vt:lpstr>
      <vt:lpstr>Introduction </vt:lpstr>
      <vt:lpstr>Overview of the Case</vt:lpstr>
      <vt:lpstr>Swiss Cheese Model – Systems-Based Safety</vt:lpstr>
      <vt:lpstr>Root Cause Analysis (RCA)</vt:lpstr>
      <vt:lpstr>Fishbone Diagram</vt:lpstr>
      <vt:lpstr>Donabedian Model </vt:lpstr>
      <vt:lpstr>Kurt Lewin’s Change Theory</vt:lpstr>
      <vt:lpstr>Policy Issues and Their Influence on Service Delivery</vt:lpstr>
      <vt:lpstr>Impact on Quality, Efficiency, and Equity</vt:lpstr>
      <vt:lpstr>References</vt:lpstr>
      <vt:lpstr>Component 2 report writing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Kashish Bhagat</dc:creator>
  <cp:lastModifiedBy>Kashish Bhagat</cp:lastModifiedBy>
  <cp:revision>2</cp:revision>
  <dcterms:created xsi:type="dcterms:W3CDTF">2026-03-23T14:17:14Z</dcterms:created>
  <dcterms:modified xsi:type="dcterms:W3CDTF">2026-03-24T10:15:55Z</dcterms:modified>
</cp:coreProperties>
</file>