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Language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Humanities in Education</a:t>
            </a:r>
          </a:p>
        </p:txBody>
      </p:sp>
    </p:spTree>
    <p:extLst>
      <p:ext uri="{BB962C8B-B14F-4D97-AF65-F5344CB8AC3E}">
        <p14:creationId xmlns:p14="http://schemas.microsoft.com/office/powerpoint/2010/main" val="3420000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To understand language development in children</a:t>
            </a:r>
          </a:p>
          <a:p>
            <a:r>
              <a:rPr lang="en-GB" dirty="0"/>
              <a:t>To experience learning a new language</a:t>
            </a:r>
          </a:p>
          <a:p>
            <a:r>
              <a:rPr lang="en-GB" dirty="0"/>
              <a:t>To offer formative feedback on plans for presentations next week</a:t>
            </a:r>
          </a:p>
        </p:txBody>
      </p:sp>
    </p:spTree>
    <p:extLst>
      <p:ext uri="{BB962C8B-B14F-4D97-AF65-F5344CB8AC3E}">
        <p14:creationId xmlns:p14="http://schemas.microsoft.com/office/powerpoint/2010/main" val="1678271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a group!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Work in groups of 3 or 4</a:t>
            </a:r>
          </a:p>
          <a:p>
            <a:r>
              <a:rPr lang="en-GB" dirty="0"/>
              <a:t>Nominate one person to be the ‘Child’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7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 a new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Task:  Adults, your job is to teach the child the new language.  You are only allowed to use the words of the new language to do this.</a:t>
            </a:r>
          </a:p>
          <a:p>
            <a:endParaRPr lang="en-GB" dirty="0"/>
          </a:p>
          <a:p>
            <a:r>
              <a:rPr lang="en-GB" dirty="0"/>
              <a:t>Children:  Take a 10 minute break while the adults talk strategy…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478" y="4319380"/>
            <a:ext cx="5176452" cy="2161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370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Adults only: The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You must teach your child to understand full sentences.</a:t>
            </a:r>
          </a:p>
          <a:p>
            <a:r>
              <a:rPr lang="en-GB" dirty="0"/>
              <a:t>Think about how children learn language, use these strategies:</a:t>
            </a:r>
          </a:p>
          <a:p>
            <a:pPr lvl="1"/>
            <a:r>
              <a:rPr lang="en-GB" dirty="0"/>
              <a:t>You must use more than one word at a time (no pointing and naming!)</a:t>
            </a:r>
          </a:p>
          <a:p>
            <a:pPr lvl="1"/>
            <a:r>
              <a:rPr lang="en-GB" dirty="0"/>
              <a:t>Be creative:  Songs? Acting? Dancing? Modelling?</a:t>
            </a:r>
          </a:p>
        </p:txBody>
      </p:sp>
    </p:spTree>
    <p:extLst>
      <p:ext uri="{BB962C8B-B14F-4D97-AF65-F5344CB8AC3E}">
        <p14:creationId xmlns:p14="http://schemas.microsoft.com/office/powerpoint/2010/main" val="149650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You have 30 minutes to teach your child the language.</a:t>
            </a:r>
          </a:p>
          <a:p>
            <a:r>
              <a:rPr lang="en-GB" dirty="0"/>
              <a:t>Adults and Children:  You are only allowed to use the words from your new language during this task, no other languages should be used (Except in emergencies!)</a:t>
            </a:r>
          </a:p>
        </p:txBody>
      </p:sp>
    </p:spTree>
    <p:extLst>
      <p:ext uri="{BB962C8B-B14F-4D97-AF65-F5344CB8AC3E}">
        <p14:creationId xmlns:p14="http://schemas.microsoft.com/office/powerpoint/2010/main" val="2317521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Adult:  Which of your strategies were most effective?</a:t>
            </a:r>
          </a:p>
          <a:p>
            <a:pPr marL="0" indent="0">
              <a:buNone/>
            </a:pPr>
            <a:r>
              <a:rPr lang="en-GB" dirty="0"/>
              <a:t>Child:  What did you learn most quickly (words, grammar, sounds, </a:t>
            </a:r>
            <a:r>
              <a:rPr lang="en-GB" dirty="0" err="1"/>
              <a:t>etc</a:t>
            </a:r>
            <a:r>
              <a:rPr lang="en-GB" dirty="0"/>
              <a:t>)?</a:t>
            </a:r>
          </a:p>
          <a:p>
            <a:pPr marL="0" indent="0">
              <a:buNone/>
            </a:pPr>
            <a:r>
              <a:rPr lang="en-GB" dirty="0"/>
              <a:t>	What was it about these things that made them easier?</a:t>
            </a:r>
          </a:p>
          <a:p>
            <a:pPr marL="0" indent="0">
              <a:buNone/>
            </a:pPr>
            <a:r>
              <a:rPr lang="en-GB" dirty="0"/>
              <a:t>	Was it similar to how children develop language? </a:t>
            </a:r>
          </a:p>
        </p:txBody>
      </p:sp>
    </p:spTree>
    <p:extLst>
      <p:ext uri="{BB962C8B-B14F-4D97-AF65-F5344CB8AC3E}">
        <p14:creationId xmlns:p14="http://schemas.microsoft.com/office/powerpoint/2010/main" val="2709468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From birth:  Attend to speech sounds</a:t>
            </a:r>
          </a:p>
          <a:p>
            <a:r>
              <a:rPr lang="en-GB" dirty="0"/>
              <a:t>1 month: Cooing (mainly vowel sounds)</a:t>
            </a:r>
          </a:p>
          <a:p>
            <a:r>
              <a:rPr lang="en-GB" dirty="0"/>
              <a:t>4-6 months: engage in proto-conversations (e.g. peekaboo, turn taking)</a:t>
            </a:r>
          </a:p>
          <a:p>
            <a:r>
              <a:rPr lang="en-GB" dirty="0"/>
              <a:t>5-6 months: babbling (e.g. </a:t>
            </a:r>
            <a:r>
              <a:rPr lang="en-GB" dirty="0" err="1"/>
              <a:t>babababa</a:t>
            </a:r>
            <a:r>
              <a:rPr lang="en-GB" dirty="0"/>
              <a:t>)</a:t>
            </a:r>
          </a:p>
          <a:p>
            <a:r>
              <a:rPr lang="en-GB" dirty="0"/>
              <a:t>Infants show preference for infant directed speech/</a:t>
            </a:r>
            <a:r>
              <a:rPr lang="en-GB" dirty="0" err="1"/>
              <a:t>motherese</a:t>
            </a:r>
            <a:r>
              <a:rPr lang="en-GB" dirty="0"/>
              <a:t> (did you use this?)</a:t>
            </a:r>
          </a:p>
          <a:p>
            <a:r>
              <a:rPr lang="en-GB" dirty="0"/>
              <a:t>End of 1</a:t>
            </a:r>
            <a:r>
              <a:rPr lang="en-GB" baseline="30000" dirty="0"/>
              <a:t>st</a:t>
            </a:r>
            <a:r>
              <a:rPr lang="en-GB" dirty="0"/>
              <a:t> year: </a:t>
            </a:r>
            <a:r>
              <a:rPr lang="en-GB" dirty="0" err="1"/>
              <a:t>Protodeclarative</a:t>
            </a:r>
            <a:r>
              <a:rPr lang="en-GB" dirty="0"/>
              <a:t>/</a:t>
            </a:r>
            <a:r>
              <a:rPr lang="en-GB" dirty="0" err="1"/>
              <a:t>protoimperative</a:t>
            </a:r>
            <a:r>
              <a:rPr lang="en-GB" dirty="0"/>
              <a:t> pointing</a:t>
            </a:r>
          </a:p>
          <a:p>
            <a:r>
              <a:rPr lang="en-GB" dirty="0"/>
              <a:t>10 – 13 months: 1</a:t>
            </a:r>
            <a:r>
              <a:rPr lang="en-GB" baseline="30000" dirty="0"/>
              <a:t>st</a:t>
            </a:r>
            <a:r>
              <a:rPr lang="en-GB" dirty="0"/>
              <a:t> words</a:t>
            </a:r>
          </a:p>
          <a:p>
            <a:r>
              <a:rPr lang="en-GB" dirty="0"/>
              <a:t>15 – 18 months: naming explosion</a:t>
            </a:r>
          </a:p>
        </p:txBody>
      </p:sp>
    </p:spTree>
    <p:extLst>
      <p:ext uri="{BB962C8B-B14F-4D97-AF65-F5344CB8AC3E}">
        <p14:creationId xmlns:p14="http://schemas.microsoft.com/office/powerpoint/2010/main" val="955228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672282"/>
            <a:ext cx="10363826" cy="4934464"/>
          </a:xfrm>
        </p:spPr>
        <p:txBody>
          <a:bodyPr>
            <a:normAutofit/>
          </a:bodyPr>
          <a:lstStyle/>
          <a:p>
            <a:r>
              <a:rPr lang="en-GB" dirty="0"/>
              <a:t>18 months- 2 years: start combining words in pairs (e.g. Where daddy?) – Telegraphic speech</a:t>
            </a:r>
          </a:p>
          <a:p>
            <a:pPr lvl="1"/>
            <a:r>
              <a:rPr lang="en-GB" dirty="0"/>
              <a:t>Evidence of creativity (e.g. ‘more up’ for being lifted again)</a:t>
            </a:r>
          </a:p>
          <a:p>
            <a:r>
              <a:rPr lang="en-GB" dirty="0"/>
              <a:t>2 years:  Faster learning of single-exposure words</a:t>
            </a:r>
          </a:p>
          <a:p>
            <a:pPr lvl="1"/>
            <a:r>
              <a:rPr lang="en-GB" dirty="0"/>
              <a:t>But </a:t>
            </a:r>
            <a:r>
              <a:rPr lang="en-GB" dirty="0" err="1"/>
              <a:t>Underextensions</a:t>
            </a:r>
            <a:r>
              <a:rPr lang="en-GB" dirty="0"/>
              <a:t>/overextensions: Applying words to more or less than they actually cover (e.g. car= family car only, cat = all animals)</a:t>
            </a:r>
          </a:p>
          <a:p>
            <a:r>
              <a:rPr lang="en-GB" dirty="0"/>
              <a:t>30 months: expand on telegraphic utterances and display grammatical structure</a:t>
            </a:r>
          </a:p>
          <a:p>
            <a:r>
              <a:rPr lang="en-GB" dirty="0"/>
              <a:t>4 years: can adjust speech to suit audience (e.g. for adults vs for 2 year olds)</a:t>
            </a:r>
          </a:p>
          <a:p>
            <a:r>
              <a:rPr lang="en-GB" dirty="0"/>
              <a:t>6-7 years: Able to include details of time, place and people in stories</a:t>
            </a:r>
          </a:p>
          <a:p>
            <a:r>
              <a:rPr lang="en-GB" dirty="0"/>
              <a:t>8-9 years: Produce detailed, lengthy, well-organised narratives.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716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Ehri’s</a:t>
            </a:r>
            <a:r>
              <a:rPr lang="en-GB" dirty="0"/>
              <a:t> Phase Theory of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Pre-alphabetic phase: NO ability to use letter-sound rules to read or write</a:t>
            </a:r>
          </a:p>
          <a:p>
            <a:pPr lvl="1"/>
            <a:r>
              <a:rPr lang="en-GB" dirty="0"/>
              <a:t>Might recognise prominent features/styles e.g. McDonalds, coke</a:t>
            </a:r>
          </a:p>
          <a:p>
            <a:r>
              <a:rPr lang="en-GB" dirty="0"/>
              <a:t>Partial Alphabetic phase: </a:t>
            </a:r>
            <a:r>
              <a:rPr lang="en-GB" dirty="0" err="1"/>
              <a:t>bAsic</a:t>
            </a:r>
            <a:r>
              <a:rPr lang="en-GB" dirty="0"/>
              <a:t> knowledge of alphabetic system.</a:t>
            </a:r>
          </a:p>
          <a:p>
            <a:pPr lvl="1"/>
            <a:r>
              <a:rPr lang="en-GB" dirty="0"/>
              <a:t>Use first and final letters as cues: confuse black and block and book</a:t>
            </a:r>
          </a:p>
          <a:p>
            <a:r>
              <a:rPr lang="en-GB" dirty="0"/>
              <a:t>Full alphabetic phase: Full knowledge of letter-sound rules</a:t>
            </a:r>
          </a:p>
          <a:p>
            <a:pPr lvl="1"/>
            <a:r>
              <a:rPr lang="en-GB" dirty="0"/>
              <a:t>Can read new words using these rules so sight vocabulary grows</a:t>
            </a:r>
          </a:p>
          <a:p>
            <a:r>
              <a:rPr lang="en-GB" dirty="0"/>
              <a:t>Consolidated alphabetic phase: Recurring letter-sound patterns are consolidated</a:t>
            </a:r>
          </a:p>
          <a:p>
            <a:pPr lvl="1"/>
            <a:r>
              <a:rPr lang="en-GB" dirty="0"/>
              <a:t>Can use multi-letter chunks to read more quickly (e.g. –ING, -ED)</a:t>
            </a:r>
          </a:p>
        </p:txBody>
      </p:sp>
    </p:spTree>
    <p:extLst>
      <p:ext uri="{BB962C8B-B14F-4D97-AF65-F5344CB8AC3E}">
        <p14:creationId xmlns:p14="http://schemas.microsoft.com/office/powerpoint/2010/main" val="634399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Formative feedback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Any questions about the presentations?</a:t>
            </a:r>
          </a:p>
          <a:p>
            <a:endParaRPr lang="en-GB" dirty="0"/>
          </a:p>
          <a:p>
            <a:r>
              <a:rPr lang="en-GB" dirty="0"/>
              <a:t>Share your ideas with another pair for peer feedback</a:t>
            </a:r>
          </a:p>
        </p:txBody>
      </p:sp>
    </p:spTree>
    <p:extLst>
      <p:ext uri="{BB962C8B-B14F-4D97-AF65-F5344CB8AC3E}">
        <p14:creationId xmlns:p14="http://schemas.microsoft.com/office/powerpoint/2010/main" val="52454303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136</TotalTime>
  <Words>585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Tw Cen MT</vt:lpstr>
      <vt:lpstr>Droplet</vt:lpstr>
      <vt:lpstr>Language Development</vt:lpstr>
      <vt:lpstr>Aims</vt:lpstr>
      <vt:lpstr>Find a group!</vt:lpstr>
      <vt:lpstr>Learn a new language</vt:lpstr>
      <vt:lpstr>Adults only: The rules</vt:lpstr>
      <vt:lpstr>Go! </vt:lpstr>
      <vt:lpstr>Reflect</vt:lpstr>
      <vt:lpstr>Language Development</vt:lpstr>
      <vt:lpstr>Language Development</vt:lpstr>
      <vt:lpstr>Ehri’s Phase Theory of literacy</vt:lpstr>
      <vt:lpstr>Formative feedback sessions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 Development</dc:title>
  <dc:creator>Nia Young</dc:creator>
  <cp:lastModifiedBy>Jessica Clapham</cp:lastModifiedBy>
  <cp:revision>10</cp:revision>
  <dcterms:created xsi:type="dcterms:W3CDTF">2016-11-14T12:45:09Z</dcterms:created>
  <dcterms:modified xsi:type="dcterms:W3CDTF">2021-04-18T18:07:07Z</dcterms:modified>
</cp:coreProperties>
</file>