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5" r:id="rId7"/>
    <p:sldId id="261" r:id="rId8"/>
    <p:sldId id="262" r:id="rId9"/>
    <p:sldId id="263" r:id="rId10"/>
    <p:sldId id="26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7" autoAdjust="0"/>
    <p:restoredTop sz="94660"/>
  </p:normalViewPr>
  <p:slideViewPr>
    <p:cSldViewPr snapToGrid="0">
      <p:cViewPr varScale="1">
        <p:scale>
          <a:sx n="67" d="100"/>
          <a:sy n="67" d="100"/>
        </p:scale>
        <p:origin x="648" y="4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6D2D7F-0D90-4725-88A7-B0790B37AB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53DE3D-7979-4A7F-8328-EF78F408DAD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F5591FD-49AB-45C5-B5CC-7F13F0872FB5}"/>
              </a:ext>
            </a:extLst>
          </p:cNvPr>
          <p:cNvSpPr>
            <a:spLocks noGrp="1"/>
          </p:cNvSpPr>
          <p:nvPr>
            <p:ph type="dt" sz="half" idx="10"/>
          </p:nvPr>
        </p:nvSpPr>
        <p:spPr/>
        <p:txBody>
          <a:bodyPr/>
          <a:lstStyle/>
          <a:p>
            <a:fld id="{01459C1F-891C-4E0E-98E7-1C6B2A00E052}" type="datetimeFigureOut">
              <a:rPr lang="en-GB" smtClean="0"/>
              <a:t>03/02/2021</a:t>
            </a:fld>
            <a:endParaRPr lang="en-GB"/>
          </a:p>
        </p:txBody>
      </p:sp>
      <p:sp>
        <p:nvSpPr>
          <p:cNvPr id="5" name="Footer Placeholder 4">
            <a:extLst>
              <a:ext uri="{FF2B5EF4-FFF2-40B4-BE49-F238E27FC236}">
                <a16:creationId xmlns:a16="http://schemas.microsoft.com/office/drawing/2014/main" id="{5F290616-2C21-4283-B9D5-3E418D1978A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AF5BF70-E271-49FB-9A89-2581975186B2}"/>
              </a:ext>
            </a:extLst>
          </p:cNvPr>
          <p:cNvSpPr>
            <a:spLocks noGrp="1"/>
          </p:cNvSpPr>
          <p:nvPr>
            <p:ph type="sldNum" sz="quarter" idx="12"/>
          </p:nvPr>
        </p:nvSpPr>
        <p:spPr/>
        <p:txBody>
          <a:bodyPr/>
          <a:lstStyle/>
          <a:p>
            <a:fld id="{09FEB04C-D91F-4B34-8C42-CA81B8D98D26}" type="slidenum">
              <a:rPr lang="en-GB" smtClean="0"/>
              <a:t>‹#›</a:t>
            </a:fld>
            <a:endParaRPr lang="en-GB"/>
          </a:p>
        </p:txBody>
      </p:sp>
    </p:spTree>
    <p:extLst>
      <p:ext uri="{BB962C8B-B14F-4D97-AF65-F5344CB8AC3E}">
        <p14:creationId xmlns:p14="http://schemas.microsoft.com/office/powerpoint/2010/main" val="12025768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3BF44-5042-4F3A-9BA3-BB29CB07C78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3A865D7-D19F-49CC-9FF5-C59DC7EB95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ED7A52E-2150-4F41-8A13-01DBB5B95A61}"/>
              </a:ext>
            </a:extLst>
          </p:cNvPr>
          <p:cNvSpPr>
            <a:spLocks noGrp="1"/>
          </p:cNvSpPr>
          <p:nvPr>
            <p:ph type="dt" sz="half" idx="10"/>
          </p:nvPr>
        </p:nvSpPr>
        <p:spPr/>
        <p:txBody>
          <a:bodyPr/>
          <a:lstStyle/>
          <a:p>
            <a:fld id="{01459C1F-891C-4E0E-98E7-1C6B2A00E052}" type="datetimeFigureOut">
              <a:rPr lang="en-GB" smtClean="0"/>
              <a:t>03/02/2021</a:t>
            </a:fld>
            <a:endParaRPr lang="en-GB"/>
          </a:p>
        </p:txBody>
      </p:sp>
      <p:sp>
        <p:nvSpPr>
          <p:cNvPr id="5" name="Footer Placeholder 4">
            <a:extLst>
              <a:ext uri="{FF2B5EF4-FFF2-40B4-BE49-F238E27FC236}">
                <a16:creationId xmlns:a16="http://schemas.microsoft.com/office/drawing/2014/main" id="{42F80FC2-8515-46C5-9BE7-8E7030BE6A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CEBBA9C-4A60-4CBC-A27E-41808D5EF4A4}"/>
              </a:ext>
            </a:extLst>
          </p:cNvPr>
          <p:cNvSpPr>
            <a:spLocks noGrp="1"/>
          </p:cNvSpPr>
          <p:nvPr>
            <p:ph type="sldNum" sz="quarter" idx="12"/>
          </p:nvPr>
        </p:nvSpPr>
        <p:spPr/>
        <p:txBody>
          <a:bodyPr/>
          <a:lstStyle/>
          <a:p>
            <a:fld id="{09FEB04C-D91F-4B34-8C42-CA81B8D98D26}" type="slidenum">
              <a:rPr lang="en-GB" smtClean="0"/>
              <a:t>‹#›</a:t>
            </a:fld>
            <a:endParaRPr lang="en-GB"/>
          </a:p>
        </p:txBody>
      </p:sp>
    </p:spTree>
    <p:extLst>
      <p:ext uri="{BB962C8B-B14F-4D97-AF65-F5344CB8AC3E}">
        <p14:creationId xmlns:p14="http://schemas.microsoft.com/office/powerpoint/2010/main" val="35857921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EB52DA-E74B-45B3-808D-17379D4EB68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62CBF50-A665-40DF-88D5-94E0F56AE9B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D4CBF04-EB29-4B8E-A275-4A8CEC6D84AA}"/>
              </a:ext>
            </a:extLst>
          </p:cNvPr>
          <p:cNvSpPr>
            <a:spLocks noGrp="1"/>
          </p:cNvSpPr>
          <p:nvPr>
            <p:ph type="dt" sz="half" idx="10"/>
          </p:nvPr>
        </p:nvSpPr>
        <p:spPr/>
        <p:txBody>
          <a:bodyPr/>
          <a:lstStyle/>
          <a:p>
            <a:fld id="{01459C1F-891C-4E0E-98E7-1C6B2A00E052}" type="datetimeFigureOut">
              <a:rPr lang="en-GB" smtClean="0"/>
              <a:t>03/02/2021</a:t>
            </a:fld>
            <a:endParaRPr lang="en-GB"/>
          </a:p>
        </p:txBody>
      </p:sp>
      <p:sp>
        <p:nvSpPr>
          <p:cNvPr id="5" name="Footer Placeholder 4">
            <a:extLst>
              <a:ext uri="{FF2B5EF4-FFF2-40B4-BE49-F238E27FC236}">
                <a16:creationId xmlns:a16="http://schemas.microsoft.com/office/drawing/2014/main" id="{2F711EBD-C1C8-421D-8B92-6CB0E0FDFAA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BBC744-C7E9-4C97-BB83-F5FCCD64C54C}"/>
              </a:ext>
            </a:extLst>
          </p:cNvPr>
          <p:cNvSpPr>
            <a:spLocks noGrp="1"/>
          </p:cNvSpPr>
          <p:nvPr>
            <p:ph type="sldNum" sz="quarter" idx="12"/>
          </p:nvPr>
        </p:nvSpPr>
        <p:spPr/>
        <p:txBody>
          <a:bodyPr/>
          <a:lstStyle/>
          <a:p>
            <a:fld id="{09FEB04C-D91F-4B34-8C42-CA81B8D98D26}" type="slidenum">
              <a:rPr lang="en-GB" smtClean="0"/>
              <a:t>‹#›</a:t>
            </a:fld>
            <a:endParaRPr lang="en-GB"/>
          </a:p>
        </p:txBody>
      </p:sp>
    </p:spTree>
    <p:extLst>
      <p:ext uri="{BB962C8B-B14F-4D97-AF65-F5344CB8AC3E}">
        <p14:creationId xmlns:p14="http://schemas.microsoft.com/office/powerpoint/2010/main" val="24742510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EC8475-E030-49D9-8BCA-799FDDEC547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A49359F-8828-4BAC-B6ED-CE9865475B6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D2CDEE0-32BD-4DD8-9193-B03C9C43FC7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BAA04EE-9E27-4713-9F29-161A957EAD99}"/>
              </a:ext>
            </a:extLst>
          </p:cNvPr>
          <p:cNvSpPr>
            <a:spLocks noGrp="1"/>
          </p:cNvSpPr>
          <p:nvPr>
            <p:ph type="dt" sz="half" idx="10"/>
          </p:nvPr>
        </p:nvSpPr>
        <p:spPr/>
        <p:txBody>
          <a:bodyPr/>
          <a:lstStyle/>
          <a:p>
            <a:fld id="{01459C1F-891C-4E0E-98E7-1C6B2A00E052}" type="datetimeFigureOut">
              <a:rPr lang="en-GB" smtClean="0"/>
              <a:t>03/02/2021</a:t>
            </a:fld>
            <a:endParaRPr lang="en-GB"/>
          </a:p>
        </p:txBody>
      </p:sp>
      <p:sp>
        <p:nvSpPr>
          <p:cNvPr id="6" name="Footer Placeholder 5">
            <a:extLst>
              <a:ext uri="{FF2B5EF4-FFF2-40B4-BE49-F238E27FC236}">
                <a16:creationId xmlns:a16="http://schemas.microsoft.com/office/drawing/2014/main" id="{9A83912E-3EFE-49CE-B0D6-9F7A8EAB396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B504D97-3CDF-4C5B-BEC5-389CEA511B7F}"/>
              </a:ext>
            </a:extLst>
          </p:cNvPr>
          <p:cNvSpPr>
            <a:spLocks noGrp="1"/>
          </p:cNvSpPr>
          <p:nvPr>
            <p:ph type="sldNum" sz="quarter" idx="12"/>
          </p:nvPr>
        </p:nvSpPr>
        <p:spPr/>
        <p:txBody>
          <a:bodyPr/>
          <a:lstStyle/>
          <a:p>
            <a:fld id="{09FEB04C-D91F-4B34-8C42-CA81B8D98D26}" type="slidenum">
              <a:rPr lang="en-GB" smtClean="0"/>
              <a:t>‹#›</a:t>
            </a:fld>
            <a:endParaRPr lang="en-GB"/>
          </a:p>
        </p:txBody>
      </p:sp>
    </p:spTree>
    <p:extLst>
      <p:ext uri="{BB962C8B-B14F-4D97-AF65-F5344CB8AC3E}">
        <p14:creationId xmlns:p14="http://schemas.microsoft.com/office/powerpoint/2010/main" val="10244300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430F43-BBC8-4AD8-BEF8-6CB05501608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45184D6-FC91-4E41-8AC5-3E4F6C62F45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6C099EE-ADDA-477A-9193-E9693A8E30B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66D97A7-9232-4D56-833B-C0CC8EBC8F2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B0811D2-1568-42E2-A2E5-CD3291526C1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3F03562-4E55-4047-903E-1C9020688913}"/>
              </a:ext>
            </a:extLst>
          </p:cNvPr>
          <p:cNvSpPr>
            <a:spLocks noGrp="1"/>
          </p:cNvSpPr>
          <p:nvPr>
            <p:ph type="dt" sz="half" idx="10"/>
          </p:nvPr>
        </p:nvSpPr>
        <p:spPr/>
        <p:txBody>
          <a:bodyPr/>
          <a:lstStyle/>
          <a:p>
            <a:fld id="{01459C1F-891C-4E0E-98E7-1C6B2A00E052}" type="datetimeFigureOut">
              <a:rPr lang="en-GB" smtClean="0"/>
              <a:t>03/02/2021</a:t>
            </a:fld>
            <a:endParaRPr lang="en-GB"/>
          </a:p>
        </p:txBody>
      </p:sp>
      <p:sp>
        <p:nvSpPr>
          <p:cNvPr id="8" name="Footer Placeholder 7">
            <a:extLst>
              <a:ext uri="{FF2B5EF4-FFF2-40B4-BE49-F238E27FC236}">
                <a16:creationId xmlns:a16="http://schemas.microsoft.com/office/drawing/2014/main" id="{45E91D3E-8D65-41F0-8B84-33601866325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D41095A-F006-4110-BF01-5B0DDF0E6DF7}"/>
              </a:ext>
            </a:extLst>
          </p:cNvPr>
          <p:cNvSpPr>
            <a:spLocks noGrp="1"/>
          </p:cNvSpPr>
          <p:nvPr>
            <p:ph type="sldNum" sz="quarter" idx="12"/>
          </p:nvPr>
        </p:nvSpPr>
        <p:spPr/>
        <p:txBody>
          <a:bodyPr/>
          <a:lstStyle/>
          <a:p>
            <a:fld id="{09FEB04C-D91F-4B34-8C42-CA81B8D98D26}" type="slidenum">
              <a:rPr lang="en-GB" smtClean="0"/>
              <a:t>‹#›</a:t>
            </a:fld>
            <a:endParaRPr lang="en-GB"/>
          </a:p>
        </p:txBody>
      </p:sp>
    </p:spTree>
    <p:extLst>
      <p:ext uri="{BB962C8B-B14F-4D97-AF65-F5344CB8AC3E}">
        <p14:creationId xmlns:p14="http://schemas.microsoft.com/office/powerpoint/2010/main" val="4221423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47CE48-1396-4BA4-909D-FBAB0B9263A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44BA9B8-A03B-4521-97FF-83819D7DFCDA}"/>
              </a:ext>
            </a:extLst>
          </p:cNvPr>
          <p:cNvSpPr>
            <a:spLocks noGrp="1"/>
          </p:cNvSpPr>
          <p:nvPr>
            <p:ph type="dt" sz="half" idx="10"/>
          </p:nvPr>
        </p:nvSpPr>
        <p:spPr/>
        <p:txBody>
          <a:bodyPr/>
          <a:lstStyle/>
          <a:p>
            <a:fld id="{01459C1F-891C-4E0E-98E7-1C6B2A00E052}" type="datetimeFigureOut">
              <a:rPr lang="en-GB" smtClean="0"/>
              <a:t>03/02/2021</a:t>
            </a:fld>
            <a:endParaRPr lang="en-GB"/>
          </a:p>
        </p:txBody>
      </p:sp>
      <p:sp>
        <p:nvSpPr>
          <p:cNvPr id="4" name="Footer Placeholder 3">
            <a:extLst>
              <a:ext uri="{FF2B5EF4-FFF2-40B4-BE49-F238E27FC236}">
                <a16:creationId xmlns:a16="http://schemas.microsoft.com/office/drawing/2014/main" id="{910095C5-EA71-43E3-A01C-54B4026FF89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C6971F9-E18A-4C27-A54B-625F9F901694}"/>
              </a:ext>
            </a:extLst>
          </p:cNvPr>
          <p:cNvSpPr>
            <a:spLocks noGrp="1"/>
          </p:cNvSpPr>
          <p:nvPr>
            <p:ph type="sldNum" sz="quarter" idx="12"/>
          </p:nvPr>
        </p:nvSpPr>
        <p:spPr/>
        <p:txBody>
          <a:bodyPr/>
          <a:lstStyle/>
          <a:p>
            <a:fld id="{09FEB04C-D91F-4B34-8C42-CA81B8D98D26}" type="slidenum">
              <a:rPr lang="en-GB" smtClean="0"/>
              <a:t>‹#›</a:t>
            </a:fld>
            <a:endParaRPr lang="en-GB"/>
          </a:p>
        </p:txBody>
      </p:sp>
    </p:spTree>
    <p:extLst>
      <p:ext uri="{BB962C8B-B14F-4D97-AF65-F5344CB8AC3E}">
        <p14:creationId xmlns:p14="http://schemas.microsoft.com/office/powerpoint/2010/main" val="30752976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CE07D7A-3FBF-4260-B28A-8DEA24AC384B}"/>
              </a:ext>
            </a:extLst>
          </p:cNvPr>
          <p:cNvSpPr>
            <a:spLocks noGrp="1"/>
          </p:cNvSpPr>
          <p:nvPr>
            <p:ph type="dt" sz="half" idx="10"/>
          </p:nvPr>
        </p:nvSpPr>
        <p:spPr/>
        <p:txBody>
          <a:bodyPr/>
          <a:lstStyle/>
          <a:p>
            <a:fld id="{01459C1F-891C-4E0E-98E7-1C6B2A00E052}" type="datetimeFigureOut">
              <a:rPr lang="en-GB" smtClean="0"/>
              <a:t>03/02/2021</a:t>
            </a:fld>
            <a:endParaRPr lang="en-GB"/>
          </a:p>
        </p:txBody>
      </p:sp>
      <p:sp>
        <p:nvSpPr>
          <p:cNvPr id="3" name="Footer Placeholder 2">
            <a:extLst>
              <a:ext uri="{FF2B5EF4-FFF2-40B4-BE49-F238E27FC236}">
                <a16:creationId xmlns:a16="http://schemas.microsoft.com/office/drawing/2014/main" id="{F62C601A-976D-4DE5-888A-733878FB942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52A917B-F5F3-4624-AD8E-BC9683C67B95}"/>
              </a:ext>
            </a:extLst>
          </p:cNvPr>
          <p:cNvSpPr>
            <a:spLocks noGrp="1"/>
          </p:cNvSpPr>
          <p:nvPr>
            <p:ph type="sldNum" sz="quarter" idx="12"/>
          </p:nvPr>
        </p:nvSpPr>
        <p:spPr/>
        <p:txBody>
          <a:bodyPr/>
          <a:lstStyle/>
          <a:p>
            <a:fld id="{09FEB04C-D91F-4B34-8C42-CA81B8D98D26}" type="slidenum">
              <a:rPr lang="en-GB" smtClean="0"/>
              <a:t>‹#›</a:t>
            </a:fld>
            <a:endParaRPr lang="en-GB"/>
          </a:p>
        </p:txBody>
      </p:sp>
    </p:spTree>
    <p:extLst>
      <p:ext uri="{BB962C8B-B14F-4D97-AF65-F5344CB8AC3E}">
        <p14:creationId xmlns:p14="http://schemas.microsoft.com/office/powerpoint/2010/main" val="21338677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171549-A515-4A20-A02B-1C0BC8CCE97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D8553E1-65D2-4689-BA79-5E6134ECAE2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8A815C6-F888-41FD-AA72-5937D007118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D66093A-078A-4DE0-9977-182946ECD9A1}"/>
              </a:ext>
            </a:extLst>
          </p:cNvPr>
          <p:cNvSpPr>
            <a:spLocks noGrp="1"/>
          </p:cNvSpPr>
          <p:nvPr>
            <p:ph type="dt" sz="half" idx="10"/>
          </p:nvPr>
        </p:nvSpPr>
        <p:spPr/>
        <p:txBody>
          <a:bodyPr/>
          <a:lstStyle/>
          <a:p>
            <a:fld id="{01459C1F-891C-4E0E-98E7-1C6B2A00E052}" type="datetimeFigureOut">
              <a:rPr lang="en-GB" smtClean="0"/>
              <a:t>03/02/2021</a:t>
            </a:fld>
            <a:endParaRPr lang="en-GB"/>
          </a:p>
        </p:txBody>
      </p:sp>
      <p:sp>
        <p:nvSpPr>
          <p:cNvPr id="6" name="Footer Placeholder 5">
            <a:extLst>
              <a:ext uri="{FF2B5EF4-FFF2-40B4-BE49-F238E27FC236}">
                <a16:creationId xmlns:a16="http://schemas.microsoft.com/office/drawing/2014/main" id="{89A4F95A-7B92-41E7-A40E-DA2B080D40E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3D39C8C-E6DE-4966-A30F-956AED18F209}"/>
              </a:ext>
            </a:extLst>
          </p:cNvPr>
          <p:cNvSpPr>
            <a:spLocks noGrp="1"/>
          </p:cNvSpPr>
          <p:nvPr>
            <p:ph type="sldNum" sz="quarter" idx="12"/>
          </p:nvPr>
        </p:nvSpPr>
        <p:spPr/>
        <p:txBody>
          <a:bodyPr/>
          <a:lstStyle/>
          <a:p>
            <a:fld id="{09FEB04C-D91F-4B34-8C42-CA81B8D98D26}" type="slidenum">
              <a:rPr lang="en-GB" smtClean="0"/>
              <a:t>‹#›</a:t>
            </a:fld>
            <a:endParaRPr lang="en-GB"/>
          </a:p>
        </p:txBody>
      </p:sp>
    </p:spTree>
    <p:extLst>
      <p:ext uri="{BB962C8B-B14F-4D97-AF65-F5344CB8AC3E}">
        <p14:creationId xmlns:p14="http://schemas.microsoft.com/office/powerpoint/2010/main" val="35866109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F8627-E949-445B-BD25-32EAF58D58E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905C50E-A2A3-44B2-ACDE-47ACBEEC730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5653AB3-1175-4AB3-A667-9492C2C6187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907B3F3-F4DE-4844-B897-40F4F88408CE}"/>
              </a:ext>
            </a:extLst>
          </p:cNvPr>
          <p:cNvSpPr>
            <a:spLocks noGrp="1"/>
          </p:cNvSpPr>
          <p:nvPr>
            <p:ph type="dt" sz="half" idx="10"/>
          </p:nvPr>
        </p:nvSpPr>
        <p:spPr/>
        <p:txBody>
          <a:bodyPr/>
          <a:lstStyle/>
          <a:p>
            <a:fld id="{01459C1F-891C-4E0E-98E7-1C6B2A00E052}" type="datetimeFigureOut">
              <a:rPr lang="en-GB" smtClean="0"/>
              <a:t>03/02/2021</a:t>
            </a:fld>
            <a:endParaRPr lang="en-GB"/>
          </a:p>
        </p:txBody>
      </p:sp>
      <p:sp>
        <p:nvSpPr>
          <p:cNvPr id="6" name="Footer Placeholder 5">
            <a:extLst>
              <a:ext uri="{FF2B5EF4-FFF2-40B4-BE49-F238E27FC236}">
                <a16:creationId xmlns:a16="http://schemas.microsoft.com/office/drawing/2014/main" id="{7F81F502-CB61-4020-BDEE-C38731FA12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205600F-8D93-4D87-8E7D-27E81BBF89DC}"/>
              </a:ext>
            </a:extLst>
          </p:cNvPr>
          <p:cNvSpPr>
            <a:spLocks noGrp="1"/>
          </p:cNvSpPr>
          <p:nvPr>
            <p:ph type="sldNum" sz="quarter" idx="12"/>
          </p:nvPr>
        </p:nvSpPr>
        <p:spPr/>
        <p:txBody>
          <a:bodyPr/>
          <a:lstStyle/>
          <a:p>
            <a:fld id="{09FEB04C-D91F-4B34-8C42-CA81B8D98D26}" type="slidenum">
              <a:rPr lang="en-GB" smtClean="0"/>
              <a:t>‹#›</a:t>
            </a:fld>
            <a:endParaRPr lang="en-GB"/>
          </a:p>
        </p:txBody>
      </p:sp>
    </p:spTree>
    <p:extLst>
      <p:ext uri="{BB962C8B-B14F-4D97-AF65-F5344CB8AC3E}">
        <p14:creationId xmlns:p14="http://schemas.microsoft.com/office/powerpoint/2010/main" val="34970274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BC8C69-00CC-4E68-AFBF-43AE5205AC5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7B88C9D-CFC9-4737-AADC-960F9E6CC16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6C9ED4F-2427-4805-A10A-D7CD886F3572}"/>
              </a:ext>
            </a:extLst>
          </p:cNvPr>
          <p:cNvSpPr>
            <a:spLocks noGrp="1"/>
          </p:cNvSpPr>
          <p:nvPr>
            <p:ph type="dt" sz="half" idx="10"/>
          </p:nvPr>
        </p:nvSpPr>
        <p:spPr/>
        <p:txBody>
          <a:bodyPr/>
          <a:lstStyle/>
          <a:p>
            <a:fld id="{01459C1F-891C-4E0E-98E7-1C6B2A00E052}" type="datetimeFigureOut">
              <a:rPr lang="en-GB" smtClean="0"/>
              <a:t>03/02/2021</a:t>
            </a:fld>
            <a:endParaRPr lang="en-GB"/>
          </a:p>
        </p:txBody>
      </p:sp>
      <p:sp>
        <p:nvSpPr>
          <p:cNvPr id="5" name="Footer Placeholder 4">
            <a:extLst>
              <a:ext uri="{FF2B5EF4-FFF2-40B4-BE49-F238E27FC236}">
                <a16:creationId xmlns:a16="http://schemas.microsoft.com/office/drawing/2014/main" id="{DDF20082-5B11-4EF3-A1E9-D75D733E64D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0F84DF-B804-428E-9F6B-54FC76C579C8}"/>
              </a:ext>
            </a:extLst>
          </p:cNvPr>
          <p:cNvSpPr>
            <a:spLocks noGrp="1"/>
          </p:cNvSpPr>
          <p:nvPr>
            <p:ph type="sldNum" sz="quarter" idx="12"/>
          </p:nvPr>
        </p:nvSpPr>
        <p:spPr/>
        <p:txBody>
          <a:bodyPr/>
          <a:lstStyle/>
          <a:p>
            <a:fld id="{09FEB04C-D91F-4B34-8C42-CA81B8D98D26}" type="slidenum">
              <a:rPr lang="en-GB" smtClean="0"/>
              <a:t>‹#›</a:t>
            </a:fld>
            <a:endParaRPr lang="en-GB"/>
          </a:p>
        </p:txBody>
      </p:sp>
    </p:spTree>
    <p:extLst>
      <p:ext uri="{BB962C8B-B14F-4D97-AF65-F5344CB8AC3E}">
        <p14:creationId xmlns:p14="http://schemas.microsoft.com/office/powerpoint/2010/main" val="3358784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FBF0AA9-6CC2-4D18-8DD0-1CB5F897503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72066EC-CED4-482E-AE38-CA057D91064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31616DB-C646-4919-B141-1FE24A67FEC9}"/>
              </a:ext>
            </a:extLst>
          </p:cNvPr>
          <p:cNvSpPr>
            <a:spLocks noGrp="1"/>
          </p:cNvSpPr>
          <p:nvPr>
            <p:ph type="dt" sz="half" idx="10"/>
          </p:nvPr>
        </p:nvSpPr>
        <p:spPr/>
        <p:txBody>
          <a:bodyPr/>
          <a:lstStyle/>
          <a:p>
            <a:fld id="{01459C1F-891C-4E0E-98E7-1C6B2A00E052}" type="datetimeFigureOut">
              <a:rPr lang="en-GB" smtClean="0"/>
              <a:t>03/02/2021</a:t>
            </a:fld>
            <a:endParaRPr lang="en-GB"/>
          </a:p>
        </p:txBody>
      </p:sp>
      <p:sp>
        <p:nvSpPr>
          <p:cNvPr id="5" name="Footer Placeholder 4">
            <a:extLst>
              <a:ext uri="{FF2B5EF4-FFF2-40B4-BE49-F238E27FC236}">
                <a16:creationId xmlns:a16="http://schemas.microsoft.com/office/drawing/2014/main" id="{4196F603-F77F-404D-BBB6-C6DD0D5F385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698072-D52F-4DB1-A7C0-999B1B885B24}"/>
              </a:ext>
            </a:extLst>
          </p:cNvPr>
          <p:cNvSpPr>
            <a:spLocks noGrp="1"/>
          </p:cNvSpPr>
          <p:nvPr>
            <p:ph type="sldNum" sz="quarter" idx="12"/>
          </p:nvPr>
        </p:nvSpPr>
        <p:spPr/>
        <p:txBody>
          <a:bodyPr/>
          <a:lstStyle/>
          <a:p>
            <a:fld id="{09FEB04C-D91F-4B34-8C42-CA81B8D98D26}" type="slidenum">
              <a:rPr lang="en-GB" smtClean="0"/>
              <a:t>‹#›</a:t>
            </a:fld>
            <a:endParaRPr lang="en-GB"/>
          </a:p>
        </p:txBody>
      </p:sp>
    </p:spTree>
    <p:extLst>
      <p:ext uri="{BB962C8B-B14F-4D97-AF65-F5344CB8AC3E}">
        <p14:creationId xmlns:p14="http://schemas.microsoft.com/office/powerpoint/2010/main" val="31196802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C07058C-FD36-4A17-B4BE-08A9DFE85B0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F99BEEF-142B-438B-B970-75AD055F2E8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6C8C413-FABA-4E0C-BE89-CFA2196F04E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1459C1F-891C-4E0E-98E7-1C6B2A00E052}" type="datetimeFigureOut">
              <a:rPr lang="en-GB" smtClean="0"/>
              <a:t>03/02/2021</a:t>
            </a:fld>
            <a:endParaRPr lang="en-GB"/>
          </a:p>
        </p:txBody>
      </p:sp>
      <p:sp>
        <p:nvSpPr>
          <p:cNvPr id="5" name="Footer Placeholder 4">
            <a:extLst>
              <a:ext uri="{FF2B5EF4-FFF2-40B4-BE49-F238E27FC236}">
                <a16:creationId xmlns:a16="http://schemas.microsoft.com/office/drawing/2014/main" id="{483EA8B4-2679-462B-9327-956F2961A68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69A7296-9D30-40CD-A818-5AC995D1585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9FEB04C-D91F-4B34-8C42-CA81B8D98D26}" type="slidenum">
              <a:rPr lang="en-GB" smtClean="0"/>
              <a:t>‹#›</a:t>
            </a:fld>
            <a:endParaRPr lang="en-GB"/>
          </a:p>
        </p:txBody>
      </p:sp>
    </p:spTree>
    <p:extLst>
      <p:ext uri="{BB962C8B-B14F-4D97-AF65-F5344CB8AC3E}">
        <p14:creationId xmlns:p14="http://schemas.microsoft.com/office/powerpoint/2010/main" val="10556617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tmp"/><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tmp"/><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2D06BA-5EC5-403D-B5B7-AEBA06AA54BD}"/>
              </a:ext>
            </a:extLst>
          </p:cNvPr>
          <p:cNvSpPr>
            <a:spLocks noGrp="1"/>
          </p:cNvSpPr>
          <p:nvPr>
            <p:ph type="ctrTitle"/>
          </p:nvPr>
        </p:nvSpPr>
        <p:spPr>
          <a:xfrm>
            <a:off x="1524000" y="1122363"/>
            <a:ext cx="9144000" cy="1226502"/>
          </a:xfrm>
        </p:spPr>
        <p:txBody>
          <a:bodyPr>
            <a:normAutofit/>
          </a:bodyPr>
          <a:lstStyle/>
          <a:p>
            <a:r>
              <a:rPr lang="en-GB" sz="5400" dirty="0"/>
              <a:t>Heat Transfer Between Fluids</a:t>
            </a:r>
          </a:p>
        </p:txBody>
      </p:sp>
      <p:sp>
        <p:nvSpPr>
          <p:cNvPr id="3" name="Subtitle 2">
            <a:extLst>
              <a:ext uri="{FF2B5EF4-FFF2-40B4-BE49-F238E27FC236}">
                <a16:creationId xmlns:a16="http://schemas.microsoft.com/office/drawing/2014/main" id="{1B90BE83-5A1D-4B9A-A002-F64C00F2E52A}"/>
              </a:ext>
            </a:extLst>
          </p:cNvPr>
          <p:cNvSpPr>
            <a:spLocks noGrp="1"/>
          </p:cNvSpPr>
          <p:nvPr>
            <p:ph type="subTitle" idx="1"/>
          </p:nvPr>
        </p:nvSpPr>
        <p:spPr/>
        <p:txBody>
          <a:bodyPr>
            <a:normAutofit/>
          </a:bodyPr>
          <a:lstStyle/>
          <a:p>
            <a:r>
              <a:rPr lang="en-GB" sz="4000" i="1" dirty="0"/>
              <a:t>Rob Goodson</a:t>
            </a:r>
          </a:p>
        </p:txBody>
      </p:sp>
    </p:spTree>
    <p:extLst>
      <p:ext uri="{BB962C8B-B14F-4D97-AF65-F5344CB8AC3E}">
        <p14:creationId xmlns:p14="http://schemas.microsoft.com/office/powerpoint/2010/main" val="35507567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14CB06-84D2-4C04-92B1-2B74ECFDE229}"/>
              </a:ext>
            </a:extLst>
          </p:cNvPr>
          <p:cNvSpPr>
            <a:spLocks noGrp="1"/>
          </p:cNvSpPr>
          <p:nvPr>
            <p:ph type="title"/>
          </p:nvPr>
        </p:nvSpPr>
        <p:spPr>
          <a:xfrm>
            <a:off x="838200" y="313690"/>
            <a:ext cx="10515600" cy="663575"/>
          </a:xfrm>
        </p:spPr>
        <p:txBody>
          <a:bodyPr>
            <a:normAutofit/>
          </a:bodyPr>
          <a:lstStyle/>
          <a:p>
            <a:pPr algn="ctr"/>
            <a:r>
              <a:rPr lang="en-GB" sz="4000" dirty="0"/>
              <a:t>Surface heat transfer coefficient - </a:t>
            </a:r>
            <a:r>
              <a:rPr lang="en-GB" sz="4000" i="1" dirty="0"/>
              <a:t>h</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0C60F4ED-5819-4A77-A29D-89C5E51B4627}"/>
                  </a:ext>
                </a:extLst>
              </p:cNvPr>
              <p:cNvSpPr>
                <a:spLocks noGrp="1"/>
              </p:cNvSpPr>
              <p:nvPr>
                <p:ph idx="1"/>
              </p:nvPr>
            </p:nvSpPr>
            <p:spPr>
              <a:xfrm>
                <a:off x="268605" y="1165860"/>
                <a:ext cx="11607165" cy="5092066"/>
              </a:xfrm>
            </p:spPr>
            <p:txBody>
              <a:bodyPr>
                <a:normAutofit/>
              </a:bodyPr>
              <a:lstStyle/>
              <a:p>
                <a:pPr marL="0" indent="0">
                  <a:buNone/>
                </a:pPr>
                <a:r>
                  <a:rPr lang="en-GB" sz="2200" dirty="0">
                    <a:effectLst/>
                    <a:latin typeface="Calibri" panose="020F0502020204030204" pitchFamily="34" charset="0"/>
                    <a:ea typeface="Calibri" panose="020F0502020204030204" pitchFamily="34" charset="0"/>
                    <a:cs typeface="Times New Roman" panose="02020603050405020304" pitchFamily="18" charset="0"/>
                  </a:rPr>
                  <a:t>In considering the heat transfer rate between two fluids, one either side of a solid wall, we must take into account the rate of heat energy lost from the surface by </a:t>
                </a:r>
                <a:r>
                  <a:rPr lang="en-GB" sz="2200" i="1" dirty="0">
                    <a:effectLst/>
                    <a:latin typeface="Calibri" panose="020F0502020204030204" pitchFamily="34" charset="0"/>
                    <a:ea typeface="Calibri" panose="020F0502020204030204" pitchFamily="34" charset="0"/>
                    <a:cs typeface="Times New Roman" panose="02020603050405020304" pitchFamily="18" charset="0"/>
                  </a:rPr>
                  <a:t>convection</a:t>
                </a:r>
                <a:r>
                  <a:rPr lang="en-GB" sz="22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buNone/>
                </a:pPr>
                <a:r>
                  <a:rPr lang="en-GB" sz="2200" dirty="0">
                    <a:effectLst/>
                    <a:latin typeface="Calibri" panose="020F0502020204030204" pitchFamily="34" charset="0"/>
                    <a:ea typeface="Calibri" panose="020F0502020204030204" pitchFamily="34" charset="0"/>
                    <a:cs typeface="Times New Roman" panose="02020603050405020304" pitchFamily="18" charset="0"/>
                  </a:rPr>
                  <a:t>Type and condition of the surface (and velocity of flow over the surface) influences the rate of convection, which is quantified by a value of </a:t>
                </a:r>
                <a:r>
                  <a:rPr lang="en-GB" sz="2200" i="1" dirty="0">
                    <a:effectLst/>
                    <a:latin typeface="Calibri" panose="020F0502020204030204" pitchFamily="34" charset="0"/>
                    <a:ea typeface="Calibri" panose="020F0502020204030204" pitchFamily="34" charset="0"/>
                    <a:cs typeface="Times New Roman" panose="02020603050405020304" pitchFamily="18" charset="0"/>
                  </a:rPr>
                  <a:t>surface heat transfer coefficient, h</a:t>
                </a:r>
                <a:r>
                  <a:rPr lang="en-GB" sz="2200" dirty="0">
                    <a:effectLst/>
                    <a:latin typeface="Calibri" panose="020F0502020204030204" pitchFamily="34" charset="0"/>
                    <a:ea typeface="Calibri" panose="020F0502020204030204" pitchFamily="34" charset="0"/>
                    <a:cs typeface="Times New Roman" panose="02020603050405020304" pitchFamily="18" charset="0"/>
                  </a:rPr>
                  <a:t> (W/m</a:t>
                </a:r>
                <a:r>
                  <a:rPr lang="en-GB" sz="2200" baseline="30000" dirty="0">
                    <a:effectLst/>
                    <a:latin typeface="Calibri" panose="020F0502020204030204" pitchFamily="34" charset="0"/>
                    <a:ea typeface="Calibri" panose="020F0502020204030204" pitchFamily="34" charset="0"/>
                    <a:cs typeface="Times New Roman" panose="02020603050405020304" pitchFamily="18" charset="0"/>
                  </a:rPr>
                  <a:t>2</a:t>
                </a:r>
                <a:r>
                  <a:rPr lang="en-GB" sz="2200" dirty="0">
                    <a:effectLst/>
                    <a:latin typeface="Calibri" panose="020F0502020204030204" pitchFamily="34" charset="0"/>
                    <a:ea typeface="Calibri" panose="020F0502020204030204" pitchFamily="34" charset="0"/>
                    <a:cs typeface="Times New Roman" panose="02020603050405020304" pitchFamily="18" charset="0"/>
                  </a:rPr>
                  <a:t>K).</a:t>
                </a:r>
              </a:p>
              <a:p>
                <a:pPr marL="0" indent="0">
                  <a:buNone/>
                </a:pPr>
                <a:r>
                  <a:rPr lang="en-GB" sz="2200" dirty="0">
                    <a:latin typeface="Calibri" panose="020F0502020204030204" pitchFamily="34" charset="0"/>
                    <a:ea typeface="Calibri" panose="020F0502020204030204" pitchFamily="34" charset="0"/>
                    <a:cs typeface="Times New Roman" panose="02020603050405020304" pitchFamily="18" charset="0"/>
                  </a:rPr>
                  <a:t>C</a:t>
                </a:r>
                <a:r>
                  <a:rPr lang="en-GB" sz="2200" dirty="0">
                    <a:effectLst/>
                    <a:latin typeface="Calibri" panose="020F0502020204030204" pitchFamily="34" charset="0"/>
                    <a:ea typeface="Calibri" panose="020F0502020204030204" pitchFamily="34" charset="0"/>
                    <a:cs typeface="Times New Roman" panose="02020603050405020304" pitchFamily="18" charset="0"/>
                  </a:rPr>
                  <a:t>onvection is a combination of conduction into the fluid very near the surface, and </a:t>
                </a:r>
                <a:r>
                  <a:rPr lang="en-GB" sz="2200" i="1" dirty="0">
                    <a:effectLst/>
                    <a:latin typeface="Calibri" panose="020F0502020204030204" pitchFamily="34" charset="0"/>
                    <a:ea typeface="Calibri" panose="020F0502020204030204" pitchFamily="34" charset="0"/>
                    <a:cs typeface="Times New Roman" panose="02020603050405020304" pitchFamily="18" charset="0"/>
                  </a:rPr>
                  <a:t>advection</a:t>
                </a:r>
                <a:r>
                  <a:rPr lang="en-GB" sz="2200" dirty="0">
                    <a:effectLst/>
                    <a:latin typeface="Calibri" panose="020F0502020204030204" pitchFamily="34" charset="0"/>
                    <a:ea typeface="Calibri" panose="020F0502020204030204" pitchFamily="34" charset="0"/>
                    <a:cs typeface="Times New Roman" panose="02020603050405020304" pitchFamily="18" charset="0"/>
                  </a:rPr>
                  <a:t> of the heat energy away in the flow (free or forced).  Convection is defined by </a:t>
                </a:r>
                <a:r>
                  <a:rPr lang="en-GB" sz="2200" i="1" dirty="0">
                    <a:effectLst/>
                    <a:latin typeface="Calibri" panose="020F0502020204030204" pitchFamily="34" charset="0"/>
                    <a:ea typeface="Calibri" panose="020F0502020204030204" pitchFamily="34" charset="0"/>
                    <a:cs typeface="Times New Roman" panose="02020603050405020304" pitchFamily="18" charset="0"/>
                  </a:rPr>
                  <a:t>Newton’s Law of Cooling</a:t>
                </a:r>
                <a:r>
                  <a:rPr lang="en-GB" sz="2200" dirty="0">
                    <a:effectLst/>
                    <a:latin typeface="Calibri" panose="020F0502020204030204" pitchFamily="34" charset="0"/>
                    <a:ea typeface="Calibri" panose="020F0502020204030204" pitchFamily="34" charset="0"/>
                    <a:cs typeface="Times New Roman" panose="02020603050405020304" pitchFamily="18" charset="0"/>
                  </a:rPr>
                  <a:t> as;</a:t>
                </a:r>
              </a:p>
              <a:p>
                <a:pPr marL="0" indent="0">
                  <a:buNone/>
                </a:pPr>
                <a:endParaRPr lang="en-GB" sz="200" i="1" dirty="0">
                  <a:latin typeface="Calibri" panose="020F0502020204030204" pitchFamily="34" charset="0"/>
                  <a:cs typeface="Times New Roman" panose="02020603050405020304" pitchFamily="18" charset="0"/>
                </a:endParaRPr>
              </a:p>
              <a:p>
                <a:pPr marL="0" indent="0">
                  <a:buNone/>
                </a:pPr>
                <a:r>
                  <a:rPr lang="en-GB" sz="2400" dirty="0">
                    <a:effectLst/>
                  </a:rPr>
                  <a:t>		</a:t>
                </a:r>
                <a14:m>
                  <m:oMath xmlns:m="http://schemas.openxmlformats.org/officeDocument/2006/math">
                    <m:acc>
                      <m:accPr>
                        <m:chr m:val="̇"/>
                        <m:ctrlPr>
                          <a:rPr lang="en-GB" sz="2400" i="1" smtClean="0">
                            <a:effectLst/>
                            <a:latin typeface="Cambria Math" panose="02040503050406030204" pitchFamily="18" charset="0"/>
                          </a:rPr>
                        </m:ctrlPr>
                      </m:accPr>
                      <m:e>
                        <m:r>
                          <a:rPr lang="en-GB" sz="2400" i="1">
                            <a:effectLst/>
                            <a:latin typeface="Cambria Math" panose="02040503050406030204" pitchFamily="18" charset="0"/>
                            <a:ea typeface="Calibri" panose="020F0502020204030204" pitchFamily="34" charset="0"/>
                            <a:cs typeface="Times New Roman" panose="02020603050405020304" pitchFamily="18" charset="0"/>
                          </a:rPr>
                          <m:t>𝑄</m:t>
                        </m:r>
                      </m:e>
                    </m:acc>
                    <m:r>
                      <a:rPr lang="en-GB" sz="2400" i="1">
                        <a:effectLst/>
                        <a:latin typeface="Cambria Math" panose="02040503050406030204" pitchFamily="18" charset="0"/>
                        <a:ea typeface="Calibri" panose="020F0502020204030204" pitchFamily="34" charset="0"/>
                        <a:cs typeface="Times New Roman" panose="02020603050405020304" pitchFamily="18" charset="0"/>
                      </a:rPr>
                      <m:t>=</m:t>
                    </m:r>
                    <m:r>
                      <a:rPr lang="en-GB" sz="2400" i="1">
                        <a:effectLst/>
                        <a:latin typeface="Cambria Math" panose="02040503050406030204" pitchFamily="18" charset="0"/>
                        <a:ea typeface="Calibri" panose="020F0502020204030204" pitchFamily="34" charset="0"/>
                        <a:cs typeface="Times New Roman" panose="02020603050405020304" pitchFamily="18" charset="0"/>
                      </a:rPr>
                      <m:t>h𝐴</m:t>
                    </m:r>
                    <m:r>
                      <a:rPr lang="en-GB" sz="2400" i="1">
                        <a:effectLst/>
                        <a:latin typeface="Cambria Math" panose="02040503050406030204" pitchFamily="18" charset="0"/>
                        <a:ea typeface="Calibri" panose="020F0502020204030204" pitchFamily="34" charset="0"/>
                        <a:cs typeface="Times New Roman" panose="02020603050405020304" pitchFamily="18" charset="0"/>
                      </a:rPr>
                      <m:t>.(</m:t>
                    </m:r>
                    <m:sSub>
                      <m:sSubPr>
                        <m:ctrlPr>
                          <a:rPr lang="en-GB" sz="2400" i="1">
                            <a:effectLst/>
                            <a:latin typeface="Cambria Math" panose="02040503050406030204" pitchFamily="18" charset="0"/>
                          </a:rPr>
                        </m:ctrlPr>
                      </m:sSubPr>
                      <m:e>
                        <m:r>
                          <a:rPr lang="en-GB" sz="2400" i="1">
                            <a:effectLst/>
                            <a:latin typeface="Cambria Math" panose="02040503050406030204" pitchFamily="18" charset="0"/>
                            <a:ea typeface="Calibri" panose="020F0502020204030204" pitchFamily="34" charset="0"/>
                            <a:cs typeface="Times New Roman" panose="02020603050405020304" pitchFamily="18" charset="0"/>
                          </a:rPr>
                          <m:t>𝑇</m:t>
                        </m:r>
                      </m:e>
                      <m:sub>
                        <m:r>
                          <a:rPr lang="en-GB" sz="2400" i="1">
                            <a:effectLst/>
                            <a:latin typeface="Cambria Math" panose="02040503050406030204" pitchFamily="18" charset="0"/>
                            <a:ea typeface="Calibri" panose="020F0502020204030204" pitchFamily="34" charset="0"/>
                            <a:cs typeface="Times New Roman" panose="02020603050405020304" pitchFamily="18" charset="0"/>
                          </a:rPr>
                          <m:t>𝑊𝑎𝑙𝑙</m:t>
                        </m:r>
                      </m:sub>
                    </m:sSub>
                    <m:r>
                      <a:rPr lang="en-GB" sz="2400" i="1">
                        <a:effectLst/>
                        <a:latin typeface="Cambria Math" panose="02040503050406030204" pitchFamily="18" charset="0"/>
                        <a:ea typeface="Calibri" panose="020F0502020204030204" pitchFamily="34" charset="0"/>
                        <a:cs typeface="Times New Roman" panose="02020603050405020304" pitchFamily="18" charset="0"/>
                      </a:rPr>
                      <m:t>− </m:t>
                    </m:r>
                    <m:sSub>
                      <m:sSubPr>
                        <m:ctrlPr>
                          <a:rPr lang="en-GB" sz="2400" i="1">
                            <a:effectLst/>
                            <a:latin typeface="Cambria Math" panose="02040503050406030204" pitchFamily="18" charset="0"/>
                          </a:rPr>
                        </m:ctrlPr>
                      </m:sSubPr>
                      <m:e>
                        <m:r>
                          <a:rPr lang="en-GB" sz="2400" i="1">
                            <a:effectLst/>
                            <a:latin typeface="Cambria Math" panose="02040503050406030204" pitchFamily="18" charset="0"/>
                            <a:ea typeface="Calibri" panose="020F0502020204030204" pitchFamily="34" charset="0"/>
                            <a:cs typeface="Times New Roman" panose="02020603050405020304" pitchFamily="18" charset="0"/>
                          </a:rPr>
                          <m:t>𝑇</m:t>
                        </m:r>
                      </m:e>
                      <m:sub>
                        <m:r>
                          <a:rPr lang="en-GB" sz="2400" i="1">
                            <a:effectLst/>
                            <a:latin typeface="Cambria Math" panose="02040503050406030204" pitchFamily="18" charset="0"/>
                            <a:ea typeface="Calibri" panose="020F0502020204030204" pitchFamily="34" charset="0"/>
                            <a:cs typeface="Times New Roman" panose="02020603050405020304" pitchFamily="18" charset="0"/>
                          </a:rPr>
                          <m:t>∞</m:t>
                        </m:r>
                      </m:sub>
                    </m:sSub>
                    <m:r>
                      <a:rPr lang="en-GB" sz="2400" i="1">
                        <a:effectLst/>
                        <a:latin typeface="Cambria Math" panose="02040503050406030204" pitchFamily="18" charset="0"/>
                        <a:ea typeface="Calibri" panose="020F0502020204030204" pitchFamily="34" charset="0"/>
                        <a:cs typeface="Times New Roman" panose="02020603050405020304" pitchFamily="18" charset="0"/>
                      </a:rPr>
                      <m:t>)</m:t>
                    </m:r>
                  </m:oMath>
                </a14:m>
                <a:r>
                  <a:rPr lang="en-GB" sz="2200" dirty="0">
                    <a:effectLst/>
                    <a:latin typeface="Calibri" panose="020F0502020204030204" pitchFamily="34" charset="0"/>
                    <a:ea typeface="Calibri" panose="020F0502020204030204" pitchFamily="34" charset="0"/>
                    <a:cs typeface="Times New Roman" panose="02020603050405020304" pitchFamily="18" charset="0"/>
                  </a:rPr>
                  <a:t>	or,	</a:t>
                </a:r>
                <a14:m>
                  <m:oMath xmlns:m="http://schemas.openxmlformats.org/officeDocument/2006/math">
                    <m:acc>
                      <m:accPr>
                        <m:chr m:val="̇"/>
                        <m:ctrlPr>
                          <a:rPr lang="en-GB" sz="2400" i="1">
                            <a:latin typeface="Cambria Math" panose="02040503050406030204" pitchFamily="18" charset="0"/>
                          </a:rPr>
                        </m:ctrlPr>
                      </m:accPr>
                      <m:e>
                        <m:r>
                          <a:rPr lang="en-GB" sz="2400" i="1">
                            <a:latin typeface="Cambria Math" panose="02040503050406030204" pitchFamily="18" charset="0"/>
                            <a:ea typeface="Calibri" panose="020F0502020204030204" pitchFamily="34" charset="0"/>
                            <a:cs typeface="Times New Roman" panose="02020603050405020304" pitchFamily="18" charset="0"/>
                          </a:rPr>
                          <m:t>𝑄</m:t>
                        </m:r>
                      </m:e>
                    </m:acc>
                    <m:r>
                      <a:rPr lang="en-GB" sz="2400" i="1">
                        <a:latin typeface="Cambria Math" panose="02040503050406030204" pitchFamily="18" charset="0"/>
                        <a:ea typeface="Calibri" panose="020F0502020204030204" pitchFamily="34" charset="0"/>
                        <a:cs typeface="Times New Roman" panose="02020603050405020304" pitchFamily="18" charset="0"/>
                      </a:rPr>
                      <m:t>=</m:t>
                    </m:r>
                    <m:f>
                      <m:fPr>
                        <m:ctrlPr>
                          <a:rPr lang="en-GB" sz="2400" i="1">
                            <a:latin typeface="Cambria Math" panose="02040503050406030204" pitchFamily="18" charset="0"/>
                          </a:rPr>
                        </m:ctrlPr>
                      </m:fPr>
                      <m:num>
                        <m:r>
                          <a:rPr lang="en-GB" sz="2400" i="1">
                            <a:latin typeface="Cambria Math" panose="02040503050406030204" pitchFamily="18" charset="0"/>
                            <a:ea typeface="Calibri" panose="020F0502020204030204" pitchFamily="34" charset="0"/>
                            <a:cs typeface="Times New Roman" panose="02020603050405020304" pitchFamily="18" charset="0"/>
                          </a:rPr>
                          <m:t>(</m:t>
                        </m:r>
                        <m:sSub>
                          <m:sSubPr>
                            <m:ctrlPr>
                              <a:rPr lang="en-GB" sz="2400" i="1">
                                <a:latin typeface="Cambria Math" panose="02040503050406030204" pitchFamily="18" charset="0"/>
                              </a:rPr>
                            </m:ctrlPr>
                          </m:sSubPr>
                          <m:e>
                            <m:r>
                              <a:rPr lang="en-GB" sz="2400" i="1">
                                <a:latin typeface="Cambria Math" panose="02040503050406030204" pitchFamily="18" charset="0"/>
                                <a:ea typeface="Calibri" panose="020F0502020204030204" pitchFamily="34" charset="0"/>
                                <a:cs typeface="Times New Roman" panose="02020603050405020304" pitchFamily="18" charset="0"/>
                              </a:rPr>
                              <m:t>𝑇</m:t>
                            </m:r>
                          </m:e>
                          <m:sub>
                            <m:r>
                              <a:rPr lang="en-GB" sz="2400" i="1">
                                <a:latin typeface="Cambria Math" panose="02040503050406030204" pitchFamily="18" charset="0"/>
                                <a:ea typeface="Calibri" panose="020F0502020204030204" pitchFamily="34" charset="0"/>
                                <a:cs typeface="Times New Roman" panose="02020603050405020304" pitchFamily="18" charset="0"/>
                              </a:rPr>
                              <m:t>𝑊𝑎𝑙𝑙</m:t>
                            </m:r>
                          </m:sub>
                        </m:sSub>
                        <m:r>
                          <a:rPr lang="en-GB" sz="2400" i="1">
                            <a:latin typeface="Cambria Math" panose="02040503050406030204" pitchFamily="18" charset="0"/>
                            <a:ea typeface="Calibri" panose="020F0502020204030204" pitchFamily="34" charset="0"/>
                            <a:cs typeface="Times New Roman" panose="02020603050405020304" pitchFamily="18" charset="0"/>
                          </a:rPr>
                          <m:t>− </m:t>
                        </m:r>
                        <m:sSub>
                          <m:sSubPr>
                            <m:ctrlPr>
                              <a:rPr lang="en-GB" sz="2400" i="1">
                                <a:latin typeface="Cambria Math" panose="02040503050406030204" pitchFamily="18" charset="0"/>
                              </a:rPr>
                            </m:ctrlPr>
                          </m:sSubPr>
                          <m:e>
                            <m:r>
                              <a:rPr lang="en-GB" sz="2400" i="1">
                                <a:latin typeface="Cambria Math" panose="02040503050406030204" pitchFamily="18" charset="0"/>
                                <a:ea typeface="Calibri" panose="020F0502020204030204" pitchFamily="34" charset="0"/>
                                <a:cs typeface="Times New Roman" panose="02020603050405020304" pitchFamily="18" charset="0"/>
                              </a:rPr>
                              <m:t>𝑇</m:t>
                            </m:r>
                          </m:e>
                          <m:sub>
                            <m:r>
                              <a:rPr lang="en-GB" sz="2400" i="1">
                                <a:latin typeface="Cambria Math" panose="02040503050406030204" pitchFamily="18" charset="0"/>
                                <a:ea typeface="Calibri" panose="020F0502020204030204" pitchFamily="34" charset="0"/>
                                <a:cs typeface="Times New Roman" panose="02020603050405020304" pitchFamily="18" charset="0"/>
                              </a:rPr>
                              <m:t>∞</m:t>
                            </m:r>
                          </m:sub>
                        </m:sSub>
                        <m:r>
                          <a:rPr lang="en-GB" sz="2400" i="1">
                            <a:latin typeface="Cambria Math" panose="02040503050406030204" pitchFamily="18" charset="0"/>
                            <a:ea typeface="Calibri" panose="020F0502020204030204" pitchFamily="34" charset="0"/>
                            <a:cs typeface="Times New Roman" panose="02020603050405020304" pitchFamily="18" charset="0"/>
                          </a:rPr>
                          <m:t>)</m:t>
                        </m:r>
                      </m:num>
                      <m:den>
                        <m:f>
                          <m:fPr>
                            <m:type m:val="skw"/>
                            <m:ctrlPr>
                              <a:rPr lang="en-GB" sz="2400" i="1">
                                <a:latin typeface="Cambria Math" panose="02040503050406030204" pitchFamily="18" charset="0"/>
                              </a:rPr>
                            </m:ctrlPr>
                          </m:fPr>
                          <m:num>
                            <m:r>
                              <a:rPr lang="en-GB" sz="2400" i="1">
                                <a:latin typeface="Cambria Math" panose="02040503050406030204" pitchFamily="18" charset="0"/>
                                <a:ea typeface="Calibri" panose="020F0502020204030204" pitchFamily="34" charset="0"/>
                                <a:cs typeface="Times New Roman" panose="02020603050405020304" pitchFamily="18" charset="0"/>
                              </a:rPr>
                              <m:t>1</m:t>
                            </m:r>
                          </m:num>
                          <m:den>
                            <m:r>
                              <a:rPr lang="en-GB" sz="2400" i="1">
                                <a:latin typeface="Cambria Math" panose="02040503050406030204" pitchFamily="18" charset="0"/>
                                <a:ea typeface="Calibri" panose="020F0502020204030204" pitchFamily="34" charset="0"/>
                                <a:cs typeface="Times New Roman" panose="02020603050405020304" pitchFamily="18" charset="0"/>
                              </a:rPr>
                              <m:t>h𝐴</m:t>
                            </m:r>
                          </m:den>
                        </m:f>
                      </m:den>
                    </m:f>
                  </m:oMath>
                </a14:m>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800" dirty="0">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200" dirty="0">
                    <a:effectLst/>
                    <a:latin typeface="Calibri" panose="020F0502020204030204" pitchFamily="34" charset="0"/>
                    <a:ea typeface="Times New Roman" panose="02020603050405020304" pitchFamily="18" charset="0"/>
                    <a:cs typeface="Times New Roman" panose="02020603050405020304" pitchFamily="18" charset="0"/>
                  </a:rPr>
                  <a:t>and, as shown previously:			</a:t>
                </a:r>
                <a14:m>
                  <m:oMath xmlns:m="http://schemas.openxmlformats.org/officeDocument/2006/math">
                    <m:acc>
                      <m:accPr>
                        <m:chr m:val="̇"/>
                        <m:ctrlPr>
                          <a:rPr lang="en-GB" sz="2200" i="1">
                            <a:effectLst/>
                            <a:latin typeface="Cambria Math" panose="02040503050406030204" pitchFamily="18" charset="0"/>
                            <a:ea typeface="Times New Roman" panose="02020603050405020304" pitchFamily="18" charset="0"/>
                            <a:cs typeface="Times New Roman" panose="02020603050405020304" pitchFamily="18" charset="0"/>
                          </a:rPr>
                        </m:ctrlPr>
                      </m:accPr>
                      <m:e>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𝑄</m:t>
                        </m:r>
                      </m:e>
                    </m:acc>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 </m:t>
                    </m:r>
                    <m:f>
                      <m:fPr>
                        <m:ctrlPr>
                          <a:rPr lang="en-GB" sz="2200" i="1">
                            <a:effectLst/>
                            <a:latin typeface="Cambria Math" panose="02040503050406030204" pitchFamily="18" charset="0"/>
                            <a:ea typeface="Times New Roman" panose="02020603050405020304" pitchFamily="18" charset="0"/>
                            <a:cs typeface="Times New Roman" panose="02020603050405020304" pitchFamily="18" charset="0"/>
                          </a:rPr>
                        </m:ctrlPr>
                      </m:fPr>
                      <m:num>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m:t>
                        </m:r>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𝑇</m:t>
                        </m:r>
                      </m:num>
                      <m:den>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𝑅</m:t>
                        </m:r>
                      </m:den>
                    </m:f>
                  </m:oMath>
                </a14:m>
                <a:r>
                  <a:rPr lang="en-GB" sz="2200" dirty="0">
                    <a:effectLst/>
                    <a:latin typeface="Calibri" panose="020F0502020204030204" pitchFamily="34" charset="0"/>
                    <a:ea typeface="Times New Roman" panose="02020603050405020304" pitchFamily="18" charset="0"/>
                    <a:cs typeface="Times New Roman" panose="02020603050405020304" pitchFamily="18" charset="0"/>
                  </a:rPr>
                  <a:t>	    where, </a:t>
                </a:r>
                <a14:m>
                  <m:oMath xmlns:m="http://schemas.openxmlformats.org/officeDocument/2006/math">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𝑅</m:t>
                    </m:r>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 </m:t>
                    </m:r>
                    <m:f>
                      <m:fPr>
                        <m:ctrlPr>
                          <a:rPr lang="en-GB" sz="2200" i="1">
                            <a:effectLst/>
                            <a:latin typeface="Cambria Math" panose="02040503050406030204" pitchFamily="18" charset="0"/>
                            <a:ea typeface="Times New Roman" panose="02020603050405020304" pitchFamily="18" charset="0"/>
                            <a:cs typeface="Times New Roman" panose="02020603050405020304" pitchFamily="18" charset="0"/>
                          </a:rPr>
                        </m:ctrlPr>
                      </m:fPr>
                      <m:num>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1</m:t>
                        </m:r>
                      </m:num>
                      <m:den>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h𝐴</m:t>
                        </m:r>
                      </m:den>
                    </m:f>
                  </m:oMath>
                </a14:m>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endParaRPr lang="en-GB" sz="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200" dirty="0">
                    <a:effectLst/>
                    <a:latin typeface="Calibri" panose="020F0502020204030204" pitchFamily="34" charset="0"/>
                    <a:ea typeface="Times New Roman" panose="02020603050405020304" pitchFamily="18" charset="0"/>
                    <a:cs typeface="Times New Roman" panose="02020603050405020304" pitchFamily="18" charset="0"/>
                  </a:rPr>
                  <a:t>hence, thermal resistance </a:t>
                </a:r>
                <a:r>
                  <a:rPr lang="en-GB" sz="2200" i="1" dirty="0">
                    <a:effectLst/>
                    <a:latin typeface="Calibri" panose="020F0502020204030204" pitchFamily="34" charset="0"/>
                    <a:ea typeface="Times New Roman" panose="02020603050405020304" pitchFamily="18" charset="0"/>
                    <a:cs typeface="Times New Roman" panose="02020603050405020304" pitchFamily="18" charset="0"/>
                  </a:rPr>
                  <a:t>R</a:t>
                </a:r>
                <a:r>
                  <a:rPr lang="en-GB" sz="2200" dirty="0">
                    <a:effectLst/>
                    <a:latin typeface="Calibri" panose="020F0502020204030204" pitchFamily="34" charset="0"/>
                    <a:ea typeface="Times New Roman" panose="02020603050405020304" pitchFamily="18" charset="0"/>
                    <a:cs typeface="Times New Roman" panose="02020603050405020304" pitchFamily="18" charset="0"/>
                  </a:rPr>
                  <a:t>, depends on the (surface) heat transfer coefficient, </a:t>
                </a:r>
                <a:r>
                  <a:rPr lang="en-GB" sz="2200" i="1" dirty="0">
                    <a:effectLst/>
                    <a:latin typeface="Calibri" panose="020F0502020204030204" pitchFamily="34" charset="0"/>
                    <a:ea typeface="Times New Roman" panose="02020603050405020304" pitchFamily="18" charset="0"/>
                    <a:cs typeface="Times New Roman" panose="02020603050405020304" pitchFamily="18" charset="0"/>
                  </a:rPr>
                  <a:t>h</a:t>
                </a:r>
                <a:r>
                  <a:rPr lang="en-GB" sz="2200" dirty="0">
                    <a:effectLst/>
                    <a:latin typeface="Calibri" panose="020F0502020204030204" pitchFamily="34" charset="0"/>
                    <a:ea typeface="Times New Roman" panose="02020603050405020304" pitchFamily="18" charset="0"/>
                    <a:cs typeface="Times New Roman" panose="02020603050405020304" pitchFamily="18" charset="0"/>
                  </a:rPr>
                  <a:t>.</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2200" dirty="0"/>
              </a:p>
            </p:txBody>
          </p:sp>
        </mc:Choice>
        <mc:Fallback xmlns="">
          <p:sp>
            <p:nvSpPr>
              <p:cNvPr id="3" name="Content Placeholder 2">
                <a:extLst>
                  <a:ext uri="{FF2B5EF4-FFF2-40B4-BE49-F238E27FC236}">
                    <a16:creationId xmlns:a16="http://schemas.microsoft.com/office/drawing/2014/main" id="{0C60F4ED-5819-4A77-A29D-89C5E51B4627}"/>
                  </a:ext>
                </a:extLst>
              </p:cNvPr>
              <p:cNvSpPr>
                <a:spLocks noGrp="1" noRot="1" noChangeAspect="1" noMove="1" noResize="1" noEditPoints="1" noAdjustHandles="1" noChangeArrowheads="1" noChangeShapeType="1" noTextEdit="1"/>
              </p:cNvSpPr>
              <p:nvPr>
                <p:ph idx="1"/>
              </p:nvPr>
            </p:nvSpPr>
            <p:spPr>
              <a:xfrm>
                <a:off x="268605" y="1165860"/>
                <a:ext cx="11607165" cy="5092066"/>
              </a:xfrm>
              <a:blipFill>
                <a:blip r:embed="rId2"/>
                <a:stretch>
                  <a:fillRect l="-683" t="-1435" r="-1050"/>
                </a:stretch>
              </a:blipFill>
            </p:spPr>
            <p:txBody>
              <a:bodyPr/>
              <a:lstStyle/>
              <a:p>
                <a:r>
                  <a:rPr lang="en-GB">
                    <a:noFill/>
                  </a:rPr>
                  <a:t> </a:t>
                </a:r>
              </a:p>
            </p:txBody>
          </p:sp>
        </mc:Fallback>
      </mc:AlternateContent>
    </p:spTree>
    <p:extLst>
      <p:ext uri="{BB962C8B-B14F-4D97-AF65-F5344CB8AC3E}">
        <p14:creationId xmlns:p14="http://schemas.microsoft.com/office/powerpoint/2010/main" val="16088409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F36D8-AA54-422D-9472-0FDC2EAE8263}"/>
              </a:ext>
            </a:extLst>
          </p:cNvPr>
          <p:cNvSpPr>
            <a:spLocks noGrp="1"/>
          </p:cNvSpPr>
          <p:nvPr>
            <p:ph type="title"/>
          </p:nvPr>
        </p:nvSpPr>
        <p:spPr>
          <a:xfrm>
            <a:off x="851535" y="159386"/>
            <a:ext cx="10515600" cy="669290"/>
          </a:xfrm>
        </p:spPr>
        <p:txBody>
          <a:bodyPr>
            <a:normAutofit/>
          </a:bodyPr>
          <a:lstStyle/>
          <a:p>
            <a:pPr algn="ctr"/>
            <a:r>
              <a:rPr lang="en-GB" sz="4000" dirty="0"/>
              <a:t>Example 1</a:t>
            </a:r>
          </a:p>
        </p:txBody>
      </p:sp>
      <p:sp>
        <p:nvSpPr>
          <p:cNvPr id="3" name="Content Placeholder 2">
            <a:extLst>
              <a:ext uri="{FF2B5EF4-FFF2-40B4-BE49-F238E27FC236}">
                <a16:creationId xmlns:a16="http://schemas.microsoft.com/office/drawing/2014/main" id="{E8C12A93-E5BE-423B-BA05-B4EB98A0FA4F}"/>
              </a:ext>
            </a:extLst>
          </p:cNvPr>
          <p:cNvSpPr>
            <a:spLocks noGrp="1"/>
          </p:cNvSpPr>
          <p:nvPr>
            <p:ph idx="1"/>
          </p:nvPr>
        </p:nvSpPr>
        <p:spPr>
          <a:xfrm>
            <a:off x="360045" y="1034416"/>
            <a:ext cx="11498580" cy="5520689"/>
          </a:xfrm>
        </p:spPr>
        <p:txBody>
          <a:bodyPr/>
          <a:lstStyle/>
          <a:p>
            <a:pPr marL="0" indent="0">
              <a:lnSpc>
                <a:spcPct val="107000"/>
              </a:lnSpc>
              <a:spcAft>
                <a:spcPts val="800"/>
              </a:spcAft>
              <a:buNone/>
            </a:pPr>
            <a:r>
              <a:rPr lang="en-GB" sz="2400" dirty="0">
                <a:effectLst/>
                <a:latin typeface="Calibri" panose="020F0502020204030204" pitchFamily="34" charset="0"/>
                <a:ea typeface="Calibri" panose="020F0502020204030204" pitchFamily="34" charset="0"/>
                <a:cs typeface="Times New Roman" panose="02020603050405020304" pitchFamily="18" charset="0"/>
              </a:rPr>
              <a:t>The outside surface area of a BBQ is 0.63m</a:t>
            </a:r>
            <a:r>
              <a:rPr lang="en-GB" sz="2400" baseline="30000" dirty="0">
                <a:effectLst/>
                <a:latin typeface="Calibri" panose="020F0502020204030204" pitchFamily="34" charset="0"/>
                <a:ea typeface="Calibri" panose="020F0502020204030204" pitchFamily="34" charset="0"/>
                <a:cs typeface="Times New Roman" panose="02020603050405020304" pitchFamily="18" charset="0"/>
              </a:rPr>
              <a:t>2</a:t>
            </a:r>
            <a:r>
              <a:rPr lang="en-GB" sz="2400" dirty="0">
                <a:effectLst/>
                <a:latin typeface="Calibri" panose="020F0502020204030204" pitchFamily="34" charset="0"/>
                <a:ea typeface="Calibri" panose="020F0502020204030204" pitchFamily="34" charset="0"/>
                <a:cs typeface="Times New Roman" panose="02020603050405020304" pitchFamily="18" charset="0"/>
              </a:rPr>
              <a:t> and is at a temperature of 50°C.  If the surrounding ambient air is 20°C and the natural surface heat transfer coefficient is 5.4 W/m</a:t>
            </a:r>
            <a:r>
              <a:rPr lang="en-GB" sz="2400" baseline="30000" dirty="0">
                <a:effectLst/>
                <a:latin typeface="Calibri" panose="020F0502020204030204" pitchFamily="34" charset="0"/>
                <a:ea typeface="Calibri" panose="020F0502020204030204" pitchFamily="34" charset="0"/>
                <a:cs typeface="Times New Roman" panose="02020603050405020304" pitchFamily="18" charset="0"/>
              </a:rPr>
              <a:t>2</a:t>
            </a:r>
            <a:r>
              <a:rPr lang="en-GB" sz="2400" dirty="0">
                <a:effectLst/>
                <a:latin typeface="Calibri" panose="020F0502020204030204" pitchFamily="34" charset="0"/>
                <a:ea typeface="Calibri" panose="020F0502020204030204" pitchFamily="34" charset="0"/>
                <a:cs typeface="Times New Roman" panose="02020603050405020304" pitchFamily="18" charset="0"/>
              </a:rPr>
              <a:t>K, determine the rate of heat loss from the BBQ.</a:t>
            </a:r>
          </a:p>
          <a:p>
            <a:pPr marL="0" indent="0">
              <a:buNone/>
            </a:pPr>
            <a:endParaRPr lang="en-GB" dirty="0"/>
          </a:p>
        </p:txBody>
      </p:sp>
    </p:spTree>
    <p:extLst>
      <p:ext uri="{BB962C8B-B14F-4D97-AF65-F5344CB8AC3E}">
        <p14:creationId xmlns:p14="http://schemas.microsoft.com/office/powerpoint/2010/main" val="7154676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0EFE5F-B3F8-4EE7-BE2A-D1D5C9C56146}"/>
              </a:ext>
            </a:extLst>
          </p:cNvPr>
          <p:cNvSpPr>
            <a:spLocks noGrp="1"/>
          </p:cNvSpPr>
          <p:nvPr>
            <p:ph type="title"/>
          </p:nvPr>
        </p:nvSpPr>
        <p:spPr>
          <a:xfrm>
            <a:off x="838200" y="125096"/>
            <a:ext cx="10515600" cy="715010"/>
          </a:xfrm>
        </p:spPr>
        <p:txBody>
          <a:bodyPr>
            <a:normAutofit/>
          </a:bodyPr>
          <a:lstStyle/>
          <a:p>
            <a:pPr algn="ctr"/>
            <a:r>
              <a:rPr lang="en-GB" sz="4000" dirty="0"/>
              <a:t>Heat transfer through a plane wall</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4EB647F5-F385-4B7C-9FA1-EE32817A1F42}"/>
                  </a:ext>
                </a:extLst>
              </p:cNvPr>
              <p:cNvSpPr>
                <a:spLocks noGrp="1"/>
              </p:cNvSpPr>
              <p:nvPr>
                <p:ph idx="1"/>
              </p:nvPr>
            </p:nvSpPr>
            <p:spPr>
              <a:xfrm>
                <a:off x="320040" y="908685"/>
                <a:ext cx="11430000" cy="5680710"/>
              </a:xfrm>
            </p:spPr>
            <p:txBody>
              <a:bodyPr>
                <a:normAutofit/>
              </a:bodyPr>
              <a:lstStyle/>
              <a:p>
                <a:pPr marL="0" indent="0">
                  <a:lnSpc>
                    <a:spcPct val="107000"/>
                  </a:lnSpc>
                  <a:spcAft>
                    <a:spcPts val="800"/>
                  </a:spcAft>
                  <a:buNone/>
                </a:pPr>
                <a:r>
                  <a:rPr lang="en-GB" sz="2400" dirty="0">
                    <a:effectLst/>
                    <a:latin typeface="Calibri" panose="020F0502020204030204" pitchFamily="34" charset="0"/>
                    <a:ea typeface="Calibri" panose="020F0502020204030204" pitchFamily="34" charset="0"/>
                    <a:cs typeface="Times New Roman" panose="02020603050405020304" pitchFamily="18" charset="0"/>
                  </a:rPr>
                  <a:t>We can apply the relevant heat transfer formula (conduction or convection) for each part of a plane solid wall.  Referring to the following figure, and starting from the left of the wall;</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200" dirty="0">
                    <a:effectLst/>
                    <a:latin typeface="Calibri" panose="020F0502020204030204" pitchFamily="34" charset="0"/>
                    <a:ea typeface="Calibri" panose="020F0502020204030204" pitchFamily="34" charset="0"/>
                    <a:cs typeface="Times New Roman" panose="02020603050405020304" pitchFamily="18" charset="0"/>
                  </a:rPr>
                  <a:t>For the left surface (i.e. section 1),</a:t>
                </a:r>
              </a:p>
              <a:p>
                <a:pPr marL="0" indent="0">
                  <a:lnSpc>
                    <a:spcPct val="107000"/>
                  </a:lnSpc>
                  <a:spcAft>
                    <a:spcPts val="800"/>
                  </a:spcAft>
                  <a:buNone/>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14:m>
                  <m:oMath xmlns:m="http://schemas.openxmlformats.org/officeDocument/2006/math">
                    <m:acc>
                      <m:accPr>
                        <m:chr m:val="̇"/>
                        <m:ctrlPr>
                          <a:rPr lang="en-GB" sz="2200" i="1">
                            <a:effectLst/>
                            <a:latin typeface="Cambria Math" panose="02040503050406030204" pitchFamily="18" charset="0"/>
                            <a:ea typeface="Calibri" panose="020F0502020204030204" pitchFamily="34" charset="0"/>
                            <a:cs typeface="Times New Roman" panose="02020603050405020304" pitchFamily="18" charset="0"/>
                          </a:rPr>
                        </m:ctrlPr>
                      </m:accPr>
                      <m:e>
                        <m:r>
                          <a:rPr lang="en-GB" sz="2200" i="1">
                            <a:effectLst/>
                            <a:latin typeface="Cambria Math" panose="02040503050406030204" pitchFamily="18" charset="0"/>
                            <a:ea typeface="Calibri" panose="020F0502020204030204" pitchFamily="34" charset="0"/>
                            <a:cs typeface="Times New Roman" panose="02020603050405020304" pitchFamily="18" charset="0"/>
                          </a:rPr>
                          <m:t>𝑄</m:t>
                        </m:r>
                      </m:e>
                    </m:acc>
                    <m:r>
                      <a:rPr lang="en-GB" sz="2200" i="1">
                        <a:effectLst/>
                        <a:latin typeface="Cambria Math" panose="02040503050406030204" pitchFamily="18" charset="0"/>
                        <a:ea typeface="Calibri" panose="020F0502020204030204" pitchFamily="34" charset="0"/>
                        <a:cs typeface="Times New Roman" panose="02020603050405020304" pitchFamily="18" charset="0"/>
                      </a:rPr>
                      <m:t>= </m:t>
                    </m:r>
                    <m:sSub>
                      <m:sSubPr>
                        <m:ctrlPr>
                          <a:rPr lang="en-GB" sz="2200" i="1">
                            <a:effectLst/>
                            <a:latin typeface="Cambria Math" panose="02040503050406030204" pitchFamily="18" charset="0"/>
                            <a:ea typeface="Calibri" panose="020F0502020204030204" pitchFamily="34" charset="0"/>
                            <a:cs typeface="Times New Roman" panose="02020603050405020304" pitchFamily="18" charset="0"/>
                          </a:rPr>
                        </m:ctrlPr>
                      </m:sSubPr>
                      <m:e>
                        <m:r>
                          <a:rPr lang="en-GB" sz="2200" i="1">
                            <a:effectLst/>
                            <a:latin typeface="Cambria Math" panose="02040503050406030204" pitchFamily="18" charset="0"/>
                            <a:ea typeface="Calibri" panose="020F0502020204030204" pitchFamily="34" charset="0"/>
                            <a:cs typeface="Times New Roman" panose="02020603050405020304" pitchFamily="18" charset="0"/>
                          </a:rPr>
                          <m:t>h</m:t>
                        </m:r>
                      </m:e>
                      <m:sub>
                        <m:r>
                          <a:rPr lang="en-GB" sz="2200" i="1">
                            <a:effectLst/>
                            <a:latin typeface="Cambria Math" panose="02040503050406030204" pitchFamily="18" charset="0"/>
                            <a:ea typeface="Calibri" panose="020F0502020204030204" pitchFamily="34" charset="0"/>
                            <a:cs typeface="Times New Roman" panose="02020603050405020304" pitchFamily="18" charset="0"/>
                          </a:rPr>
                          <m:t>1</m:t>
                        </m:r>
                      </m:sub>
                    </m:sSub>
                    <m:r>
                      <a:rPr lang="en-GB" sz="2200" i="1">
                        <a:effectLst/>
                        <a:latin typeface="Cambria Math" panose="02040503050406030204" pitchFamily="18" charset="0"/>
                        <a:ea typeface="Calibri" panose="020F0502020204030204" pitchFamily="34" charset="0"/>
                        <a:cs typeface="Times New Roman" panose="02020603050405020304" pitchFamily="18" charset="0"/>
                      </a:rPr>
                      <m:t>𝐴</m:t>
                    </m:r>
                    <m:r>
                      <a:rPr lang="en-GB" sz="2200" i="1">
                        <a:effectLst/>
                        <a:latin typeface="Cambria Math" panose="02040503050406030204" pitchFamily="18" charset="0"/>
                        <a:ea typeface="Calibri" panose="020F0502020204030204" pitchFamily="34" charset="0"/>
                        <a:cs typeface="Times New Roman" panose="02020603050405020304" pitchFamily="18" charset="0"/>
                      </a:rPr>
                      <m:t>.</m:t>
                    </m:r>
                    <m:d>
                      <m:dPr>
                        <m:ctrlPr>
                          <a:rPr lang="en-GB" sz="2200" i="1">
                            <a:effectLst/>
                            <a:latin typeface="Cambria Math" panose="02040503050406030204" pitchFamily="18" charset="0"/>
                            <a:ea typeface="Calibri" panose="020F0502020204030204" pitchFamily="34" charset="0"/>
                            <a:cs typeface="Times New Roman" panose="02020603050405020304" pitchFamily="18" charset="0"/>
                          </a:rPr>
                        </m:ctrlPr>
                      </m:dPr>
                      <m:e>
                        <m:sSub>
                          <m:sSubPr>
                            <m:ctrlPr>
                              <a:rPr lang="en-GB" sz="2200" i="1">
                                <a:effectLst/>
                                <a:latin typeface="Cambria Math" panose="02040503050406030204" pitchFamily="18" charset="0"/>
                                <a:ea typeface="Calibri" panose="020F0502020204030204" pitchFamily="34" charset="0"/>
                                <a:cs typeface="Times New Roman" panose="02020603050405020304" pitchFamily="18" charset="0"/>
                              </a:rPr>
                            </m:ctrlPr>
                          </m:sSubPr>
                          <m:e>
                            <m:r>
                              <a:rPr lang="en-GB" sz="2200" i="1">
                                <a:effectLst/>
                                <a:latin typeface="Cambria Math" panose="02040503050406030204" pitchFamily="18" charset="0"/>
                                <a:ea typeface="Calibri" panose="020F0502020204030204" pitchFamily="34" charset="0"/>
                                <a:cs typeface="Times New Roman" panose="02020603050405020304" pitchFamily="18" charset="0"/>
                              </a:rPr>
                              <m:t>𝑇</m:t>
                            </m:r>
                          </m:e>
                          <m:sub>
                            <m:r>
                              <a:rPr lang="en-GB" sz="2200" i="1">
                                <a:effectLst/>
                                <a:latin typeface="Cambria Math" panose="02040503050406030204" pitchFamily="18" charset="0"/>
                                <a:ea typeface="Calibri" panose="020F0502020204030204" pitchFamily="34" charset="0"/>
                                <a:cs typeface="Times New Roman" panose="02020603050405020304" pitchFamily="18" charset="0"/>
                              </a:rPr>
                              <m:t>1</m:t>
                            </m:r>
                          </m:sub>
                        </m:sSub>
                        <m:r>
                          <a:rPr lang="en-GB" sz="2200" i="1">
                            <a:effectLst/>
                            <a:latin typeface="Cambria Math" panose="02040503050406030204" pitchFamily="18" charset="0"/>
                            <a:ea typeface="Calibri" panose="020F0502020204030204" pitchFamily="34" charset="0"/>
                            <a:cs typeface="Times New Roman" panose="02020603050405020304" pitchFamily="18" charset="0"/>
                          </a:rPr>
                          <m:t>− </m:t>
                        </m:r>
                        <m:sSub>
                          <m:sSubPr>
                            <m:ctrlPr>
                              <a:rPr lang="en-GB" sz="2200" i="1">
                                <a:effectLst/>
                                <a:latin typeface="Cambria Math" panose="02040503050406030204" pitchFamily="18" charset="0"/>
                                <a:ea typeface="Calibri" panose="020F0502020204030204" pitchFamily="34" charset="0"/>
                                <a:cs typeface="Times New Roman" panose="02020603050405020304" pitchFamily="18" charset="0"/>
                              </a:rPr>
                            </m:ctrlPr>
                          </m:sSubPr>
                          <m:e>
                            <m:r>
                              <a:rPr lang="en-GB" sz="2200" i="1">
                                <a:effectLst/>
                                <a:latin typeface="Cambria Math" panose="02040503050406030204" pitchFamily="18" charset="0"/>
                                <a:ea typeface="Calibri" panose="020F0502020204030204" pitchFamily="34" charset="0"/>
                                <a:cs typeface="Times New Roman" panose="02020603050405020304" pitchFamily="18" charset="0"/>
                              </a:rPr>
                              <m:t>𝑇</m:t>
                            </m:r>
                          </m:e>
                          <m:sub>
                            <m:r>
                              <a:rPr lang="en-GB" sz="2200" i="1">
                                <a:effectLst/>
                                <a:latin typeface="Cambria Math" panose="02040503050406030204" pitchFamily="18" charset="0"/>
                                <a:ea typeface="Calibri" panose="020F0502020204030204" pitchFamily="34" charset="0"/>
                                <a:cs typeface="Times New Roman" panose="02020603050405020304" pitchFamily="18" charset="0"/>
                              </a:rPr>
                              <m:t>2</m:t>
                            </m:r>
                          </m:sub>
                        </m:sSub>
                      </m:e>
                    </m:d>
                    <m:r>
                      <a:rPr lang="en-GB" sz="2200" i="1">
                        <a:effectLst/>
                        <a:latin typeface="Cambria Math" panose="02040503050406030204" pitchFamily="18" charset="0"/>
                        <a:ea typeface="Calibri" panose="020F0502020204030204" pitchFamily="34" charset="0"/>
                        <a:cs typeface="Times New Roman" panose="02020603050405020304" pitchFamily="18" charset="0"/>
                      </a:rPr>
                      <m:t>   </m:t>
                    </m:r>
                    <m:r>
                      <a:rPr lang="en-GB" sz="2200" i="1">
                        <a:effectLst/>
                        <a:latin typeface="Cambria Math" panose="02040503050406030204" pitchFamily="18" charset="0"/>
                        <a:ea typeface="Calibri" panose="020F0502020204030204" pitchFamily="34" charset="0"/>
                        <a:cs typeface="Times New Roman" panose="02020603050405020304" pitchFamily="18" charset="0"/>
                      </a:rPr>
                      <m:t>𝑠𝑜</m:t>
                    </m:r>
                    <m:r>
                      <a:rPr lang="en-GB" sz="2200" i="1">
                        <a:effectLst/>
                        <a:latin typeface="Cambria Math" panose="02040503050406030204" pitchFamily="18" charset="0"/>
                        <a:ea typeface="Calibri" panose="020F0502020204030204" pitchFamily="34" charset="0"/>
                        <a:cs typeface="Times New Roman" panose="02020603050405020304" pitchFamily="18" charset="0"/>
                      </a:rPr>
                      <m:t>, </m:t>
                    </m:r>
                    <m:sSub>
                      <m:sSubPr>
                        <m:ctrlPr>
                          <a:rPr lang="en-GB" sz="2200" i="1">
                            <a:effectLst/>
                            <a:latin typeface="Cambria Math" panose="02040503050406030204" pitchFamily="18" charset="0"/>
                            <a:ea typeface="Calibri" panose="020F0502020204030204" pitchFamily="34" charset="0"/>
                            <a:cs typeface="Times New Roman" panose="02020603050405020304" pitchFamily="18" charset="0"/>
                          </a:rPr>
                        </m:ctrlPr>
                      </m:sSubPr>
                      <m:e>
                        <m:r>
                          <a:rPr lang="en-GB" sz="2200" i="1">
                            <a:effectLst/>
                            <a:latin typeface="Cambria Math" panose="02040503050406030204" pitchFamily="18" charset="0"/>
                            <a:ea typeface="Calibri" panose="020F0502020204030204" pitchFamily="34" charset="0"/>
                            <a:cs typeface="Times New Roman" panose="02020603050405020304" pitchFamily="18" charset="0"/>
                          </a:rPr>
                          <m:t>   </m:t>
                        </m:r>
                        <m:r>
                          <a:rPr lang="en-GB" sz="2200" i="1">
                            <a:effectLst/>
                            <a:latin typeface="Cambria Math" panose="02040503050406030204" pitchFamily="18" charset="0"/>
                            <a:ea typeface="Calibri" panose="020F0502020204030204" pitchFamily="34" charset="0"/>
                            <a:cs typeface="Times New Roman" panose="02020603050405020304" pitchFamily="18" charset="0"/>
                          </a:rPr>
                          <m:t>𝑇</m:t>
                        </m:r>
                      </m:e>
                      <m:sub>
                        <m:r>
                          <a:rPr lang="en-GB" sz="2200" i="1">
                            <a:effectLst/>
                            <a:latin typeface="Cambria Math" panose="02040503050406030204" pitchFamily="18" charset="0"/>
                            <a:ea typeface="Calibri" panose="020F0502020204030204" pitchFamily="34" charset="0"/>
                            <a:cs typeface="Times New Roman" panose="02020603050405020304" pitchFamily="18" charset="0"/>
                          </a:rPr>
                          <m:t>1</m:t>
                        </m:r>
                      </m:sub>
                    </m:sSub>
                    <m:r>
                      <a:rPr lang="en-GB" sz="2200" i="1">
                        <a:effectLst/>
                        <a:latin typeface="Cambria Math" panose="02040503050406030204" pitchFamily="18" charset="0"/>
                        <a:ea typeface="Calibri" panose="020F0502020204030204" pitchFamily="34" charset="0"/>
                        <a:cs typeface="Times New Roman" panose="02020603050405020304" pitchFamily="18" charset="0"/>
                      </a:rPr>
                      <m:t>− </m:t>
                    </m:r>
                    <m:sSub>
                      <m:sSubPr>
                        <m:ctrlPr>
                          <a:rPr lang="en-GB" sz="2200" i="1">
                            <a:effectLst/>
                            <a:latin typeface="Cambria Math" panose="02040503050406030204" pitchFamily="18" charset="0"/>
                            <a:ea typeface="Calibri" panose="020F0502020204030204" pitchFamily="34" charset="0"/>
                            <a:cs typeface="Times New Roman" panose="02020603050405020304" pitchFamily="18" charset="0"/>
                          </a:rPr>
                        </m:ctrlPr>
                      </m:sSubPr>
                      <m:e>
                        <m:r>
                          <a:rPr lang="en-GB" sz="2200" i="1">
                            <a:effectLst/>
                            <a:latin typeface="Cambria Math" panose="02040503050406030204" pitchFamily="18" charset="0"/>
                            <a:ea typeface="Calibri" panose="020F0502020204030204" pitchFamily="34" charset="0"/>
                            <a:cs typeface="Times New Roman" panose="02020603050405020304" pitchFamily="18" charset="0"/>
                          </a:rPr>
                          <m:t>𝑇</m:t>
                        </m:r>
                      </m:e>
                      <m:sub>
                        <m:r>
                          <a:rPr lang="en-GB" sz="2200" i="1">
                            <a:effectLst/>
                            <a:latin typeface="Cambria Math" panose="02040503050406030204" pitchFamily="18" charset="0"/>
                            <a:ea typeface="Calibri" panose="020F0502020204030204" pitchFamily="34" charset="0"/>
                            <a:cs typeface="Times New Roman" panose="02020603050405020304" pitchFamily="18" charset="0"/>
                          </a:rPr>
                          <m:t>2</m:t>
                        </m:r>
                      </m:sub>
                    </m:sSub>
                    <m:r>
                      <a:rPr lang="en-GB" sz="2200" i="1">
                        <a:effectLst/>
                        <a:latin typeface="Cambria Math" panose="02040503050406030204" pitchFamily="18" charset="0"/>
                        <a:ea typeface="Calibri" panose="020F0502020204030204" pitchFamily="34" charset="0"/>
                        <a:cs typeface="Times New Roman" panose="02020603050405020304" pitchFamily="18" charset="0"/>
                      </a:rPr>
                      <m:t>= </m:t>
                    </m:r>
                    <m:f>
                      <m:fPr>
                        <m:ctrlPr>
                          <a:rPr lang="en-GB" sz="2200" i="1">
                            <a:effectLst/>
                            <a:latin typeface="Cambria Math" panose="02040503050406030204" pitchFamily="18" charset="0"/>
                            <a:ea typeface="Calibri" panose="020F0502020204030204" pitchFamily="34" charset="0"/>
                            <a:cs typeface="Times New Roman" panose="02020603050405020304" pitchFamily="18" charset="0"/>
                          </a:rPr>
                        </m:ctrlPr>
                      </m:fPr>
                      <m:num>
                        <m:acc>
                          <m:accPr>
                            <m:chr m:val="̇"/>
                            <m:ctrlPr>
                              <a:rPr lang="en-GB" sz="2200" i="1">
                                <a:effectLst/>
                                <a:latin typeface="Cambria Math" panose="02040503050406030204" pitchFamily="18" charset="0"/>
                                <a:ea typeface="Calibri" panose="020F0502020204030204" pitchFamily="34" charset="0"/>
                                <a:cs typeface="Times New Roman" panose="02020603050405020304" pitchFamily="18" charset="0"/>
                              </a:rPr>
                            </m:ctrlPr>
                          </m:accPr>
                          <m:e>
                            <m:r>
                              <a:rPr lang="en-GB" sz="2200" i="1">
                                <a:effectLst/>
                                <a:latin typeface="Cambria Math" panose="02040503050406030204" pitchFamily="18" charset="0"/>
                                <a:ea typeface="Calibri" panose="020F0502020204030204" pitchFamily="34" charset="0"/>
                                <a:cs typeface="Times New Roman" panose="02020603050405020304" pitchFamily="18" charset="0"/>
                              </a:rPr>
                              <m:t>𝑄</m:t>
                            </m:r>
                          </m:e>
                        </m:acc>
                      </m:num>
                      <m:den>
                        <m:sSub>
                          <m:sSubPr>
                            <m:ctrlPr>
                              <a:rPr lang="en-GB" sz="2200" i="1">
                                <a:effectLst/>
                                <a:latin typeface="Cambria Math" panose="02040503050406030204" pitchFamily="18" charset="0"/>
                                <a:ea typeface="Calibri" panose="020F0502020204030204" pitchFamily="34" charset="0"/>
                                <a:cs typeface="Times New Roman" panose="02020603050405020304" pitchFamily="18" charset="0"/>
                              </a:rPr>
                            </m:ctrlPr>
                          </m:sSubPr>
                          <m:e>
                            <m:r>
                              <a:rPr lang="en-GB" sz="2200" i="1">
                                <a:effectLst/>
                                <a:latin typeface="Cambria Math" panose="02040503050406030204" pitchFamily="18" charset="0"/>
                                <a:ea typeface="Calibri" panose="020F0502020204030204" pitchFamily="34" charset="0"/>
                                <a:cs typeface="Times New Roman" panose="02020603050405020304" pitchFamily="18" charset="0"/>
                              </a:rPr>
                              <m:t>h</m:t>
                            </m:r>
                          </m:e>
                          <m:sub>
                            <m:r>
                              <a:rPr lang="en-GB" sz="2200" i="1">
                                <a:effectLst/>
                                <a:latin typeface="Cambria Math" panose="02040503050406030204" pitchFamily="18" charset="0"/>
                                <a:ea typeface="Calibri" panose="020F0502020204030204" pitchFamily="34" charset="0"/>
                                <a:cs typeface="Times New Roman" panose="02020603050405020304" pitchFamily="18" charset="0"/>
                              </a:rPr>
                              <m:t>1</m:t>
                            </m:r>
                          </m:sub>
                        </m:sSub>
                        <m:r>
                          <a:rPr lang="en-GB" sz="2200" i="1">
                            <a:effectLst/>
                            <a:latin typeface="Cambria Math" panose="02040503050406030204" pitchFamily="18" charset="0"/>
                            <a:ea typeface="Calibri" panose="020F0502020204030204" pitchFamily="34" charset="0"/>
                            <a:cs typeface="Times New Roman" panose="02020603050405020304" pitchFamily="18" charset="0"/>
                          </a:rPr>
                          <m:t>𝐴</m:t>
                        </m:r>
                      </m:den>
                    </m:f>
                    <m:r>
                      <a:rPr lang="en-GB" sz="2200" i="1">
                        <a:effectLst/>
                        <a:latin typeface="Cambria Math" panose="02040503050406030204" pitchFamily="18" charset="0"/>
                        <a:ea typeface="Calibri" panose="020F0502020204030204" pitchFamily="34" charset="0"/>
                        <a:cs typeface="Times New Roman" panose="02020603050405020304" pitchFamily="18" charset="0"/>
                      </a:rPr>
                      <m:t> </m:t>
                    </m:r>
                  </m:oMath>
                </a14:m>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200" dirty="0">
                    <a:effectLst/>
                    <a:latin typeface="Calibri" panose="020F0502020204030204" pitchFamily="34" charset="0"/>
                    <a:ea typeface="Times New Roman" panose="02020603050405020304" pitchFamily="18" charset="0"/>
                    <a:cs typeface="Times New Roman" panose="02020603050405020304" pitchFamily="18" charset="0"/>
                  </a:rPr>
                  <a:t>for the wall,</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600" dirty="0">
                    <a:effectLst/>
                    <a:latin typeface="Calibri" panose="020F0502020204030204" pitchFamily="34" charset="0"/>
                    <a:ea typeface="Times New Roman" panose="02020603050405020304" pitchFamily="18" charset="0"/>
                    <a:cs typeface="Times New Roman" panose="02020603050405020304" pitchFamily="18" charset="0"/>
                  </a:rPr>
                  <a:t>		</a:t>
                </a:r>
                <a14:m>
                  <m:oMath xmlns:m="http://schemas.openxmlformats.org/officeDocument/2006/math">
                    <m:acc>
                      <m:accPr>
                        <m:chr m:val="̇"/>
                        <m:ctrlPr>
                          <a:rPr lang="en-GB" sz="2200" i="1">
                            <a:effectLst/>
                            <a:latin typeface="Cambria Math" panose="02040503050406030204" pitchFamily="18" charset="0"/>
                            <a:ea typeface="Calibri" panose="020F0502020204030204" pitchFamily="34" charset="0"/>
                            <a:cs typeface="Times New Roman" panose="02020603050405020304" pitchFamily="18" charset="0"/>
                          </a:rPr>
                        </m:ctrlPr>
                      </m:accPr>
                      <m:e>
                        <m:r>
                          <a:rPr lang="en-GB" sz="2200" i="1">
                            <a:effectLst/>
                            <a:latin typeface="Cambria Math" panose="02040503050406030204" pitchFamily="18" charset="0"/>
                            <a:ea typeface="Calibri" panose="020F0502020204030204" pitchFamily="34" charset="0"/>
                            <a:cs typeface="Times New Roman" panose="02020603050405020304" pitchFamily="18" charset="0"/>
                          </a:rPr>
                          <m:t>𝑄</m:t>
                        </m:r>
                      </m:e>
                    </m:acc>
                    <m:r>
                      <a:rPr lang="en-GB" sz="2200" i="1">
                        <a:effectLst/>
                        <a:latin typeface="Cambria Math" panose="02040503050406030204" pitchFamily="18" charset="0"/>
                        <a:ea typeface="Calibri" panose="020F0502020204030204" pitchFamily="34" charset="0"/>
                        <a:cs typeface="Times New Roman" panose="02020603050405020304" pitchFamily="18" charset="0"/>
                      </a:rPr>
                      <m:t>=</m:t>
                    </m:r>
                  </m:oMath>
                </a14:m>
                <a:r>
                  <a:rPr lang="en-GB" sz="2200" dirty="0">
                    <a:effectLst/>
                    <a:latin typeface="Calibri" panose="020F0502020204030204" pitchFamily="34" charset="0"/>
                    <a:ea typeface="Times New Roman" panose="02020603050405020304" pitchFamily="18" charset="0"/>
                    <a:cs typeface="Times New Roman" panose="02020603050405020304" pitchFamily="18" charset="0"/>
                  </a:rPr>
                  <a:t> </a:t>
                </a:r>
                <a14:m>
                  <m:oMath xmlns:m="http://schemas.openxmlformats.org/officeDocument/2006/math">
                    <m:f>
                      <m:fPr>
                        <m:ctrlPr>
                          <a:rPr lang="en-GB" sz="2200" i="1">
                            <a:effectLst/>
                            <a:latin typeface="Cambria Math" panose="02040503050406030204" pitchFamily="18" charset="0"/>
                            <a:ea typeface="Times New Roman" panose="02020603050405020304" pitchFamily="18" charset="0"/>
                            <a:cs typeface="Times New Roman" panose="02020603050405020304" pitchFamily="18" charset="0"/>
                          </a:rPr>
                        </m:ctrlPr>
                      </m:fPr>
                      <m:num>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𝑘𝐴</m:t>
                        </m:r>
                        <m:r>
                          <a:rPr lang="en-GB" sz="2200" i="1">
                            <a:effectLst/>
                            <a:latin typeface="Cambria Math" panose="02040503050406030204" pitchFamily="18" charset="0"/>
                            <a:ea typeface="Calibri" panose="020F0502020204030204" pitchFamily="34" charset="0"/>
                            <a:cs typeface="Times New Roman" panose="02020603050405020304" pitchFamily="18" charset="0"/>
                          </a:rPr>
                          <m:t>.</m:t>
                        </m:r>
                      </m:num>
                      <m:den>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𝑥</m:t>
                        </m:r>
                      </m:den>
                    </m:f>
                    <m:d>
                      <m:dPr>
                        <m:ctrlPr>
                          <a:rPr lang="en-GB" sz="2200" i="1">
                            <a:effectLst/>
                            <a:latin typeface="Cambria Math" panose="02040503050406030204" pitchFamily="18" charset="0"/>
                            <a:ea typeface="Calibri" panose="020F0502020204030204" pitchFamily="34" charset="0"/>
                            <a:cs typeface="Times New Roman" panose="02020603050405020304" pitchFamily="18" charset="0"/>
                          </a:rPr>
                        </m:ctrlPr>
                      </m:dPr>
                      <m:e>
                        <m:sSub>
                          <m:sSubPr>
                            <m:ctrlPr>
                              <a:rPr lang="en-GB" sz="2200" i="1">
                                <a:effectLst/>
                                <a:latin typeface="Cambria Math" panose="02040503050406030204" pitchFamily="18" charset="0"/>
                                <a:ea typeface="Calibri" panose="020F0502020204030204" pitchFamily="34" charset="0"/>
                                <a:cs typeface="Times New Roman" panose="02020603050405020304" pitchFamily="18" charset="0"/>
                              </a:rPr>
                            </m:ctrlPr>
                          </m:sSubPr>
                          <m:e>
                            <m:r>
                              <a:rPr lang="en-GB" sz="2200" i="1">
                                <a:effectLst/>
                                <a:latin typeface="Cambria Math" panose="02040503050406030204" pitchFamily="18" charset="0"/>
                                <a:ea typeface="Calibri" panose="020F0502020204030204" pitchFamily="34" charset="0"/>
                                <a:cs typeface="Times New Roman" panose="02020603050405020304" pitchFamily="18" charset="0"/>
                              </a:rPr>
                              <m:t>𝑇</m:t>
                            </m:r>
                          </m:e>
                          <m:sub>
                            <m:r>
                              <a:rPr lang="en-GB" sz="2200" i="1">
                                <a:effectLst/>
                                <a:latin typeface="Cambria Math" panose="02040503050406030204" pitchFamily="18" charset="0"/>
                                <a:ea typeface="Calibri" panose="020F0502020204030204" pitchFamily="34" charset="0"/>
                                <a:cs typeface="Times New Roman" panose="02020603050405020304" pitchFamily="18" charset="0"/>
                              </a:rPr>
                              <m:t>2</m:t>
                            </m:r>
                          </m:sub>
                        </m:sSub>
                        <m:r>
                          <a:rPr lang="en-GB" sz="2200" i="1">
                            <a:effectLst/>
                            <a:latin typeface="Cambria Math" panose="02040503050406030204" pitchFamily="18" charset="0"/>
                            <a:ea typeface="Calibri" panose="020F0502020204030204" pitchFamily="34" charset="0"/>
                            <a:cs typeface="Times New Roman" panose="02020603050405020304" pitchFamily="18" charset="0"/>
                          </a:rPr>
                          <m:t>− </m:t>
                        </m:r>
                        <m:sSub>
                          <m:sSubPr>
                            <m:ctrlPr>
                              <a:rPr lang="en-GB" sz="2200" i="1">
                                <a:effectLst/>
                                <a:latin typeface="Cambria Math" panose="02040503050406030204" pitchFamily="18" charset="0"/>
                                <a:ea typeface="Calibri" panose="020F0502020204030204" pitchFamily="34" charset="0"/>
                                <a:cs typeface="Times New Roman" panose="02020603050405020304" pitchFamily="18" charset="0"/>
                              </a:rPr>
                            </m:ctrlPr>
                          </m:sSubPr>
                          <m:e>
                            <m:r>
                              <a:rPr lang="en-GB" sz="2200" i="1">
                                <a:effectLst/>
                                <a:latin typeface="Cambria Math" panose="02040503050406030204" pitchFamily="18" charset="0"/>
                                <a:ea typeface="Calibri" panose="020F0502020204030204" pitchFamily="34" charset="0"/>
                                <a:cs typeface="Times New Roman" panose="02020603050405020304" pitchFamily="18" charset="0"/>
                              </a:rPr>
                              <m:t>𝑇</m:t>
                            </m:r>
                          </m:e>
                          <m:sub>
                            <m:r>
                              <a:rPr lang="en-GB" sz="2200" i="1">
                                <a:effectLst/>
                                <a:latin typeface="Cambria Math" panose="02040503050406030204" pitchFamily="18" charset="0"/>
                                <a:ea typeface="Calibri" panose="020F0502020204030204" pitchFamily="34" charset="0"/>
                                <a:cs typeface="Times New Roman" panose="02020603050405020304" pitchFamily="18" charset="0"/>
                              </a:rPr>
                              <m:t>3</m:t>
                            </m:r>
                          </m:sub>
                        </m:sSub>
                      </m:e>
                    </m:d>
                    <m:r>
                      <a:rPr lang="en-GB" sz="2200" i="1">
                        <a:effectLst/>
                        <a:latin typeface="Cambria Math" panose="02040503050406030204" pitchFamily="18" charset="0"/>
                        <a:ea typeface="Calibri" panose="020F0502020204030204" pitchFamily="34" charset="0"/>
                        <a:cs typeface="Times New Roman" panose="02020603050405020304" pitchFamily="18" charset="0"/>
                      </a:rPr>
                      <m:t>   </m:t>
                    </m:r>
                    <m:r>
                      <a:rPr lang="en-GB" sz="2200" i="1">
                        <a:effectLst/>
                        <a:latin typeface="Cambria Math" panose="02040503050406030204" pitchFamily="18" charset="0"/>
                        <a:ea typeface="Calibri" panose="020F0502020204030204" pitchFamily="34" charset="0"/>
                        <a:cs typeface="Times New Roman" panose="02020603050405020304" pitchFamily="18" charset="0"/>
                      </a:rPr>
                      <m:t>𝑠𝑜</m:t>
                    </m:r>
                    <m:r>
                      <a:rPr lang="en-GB" sz="2200" i="1">
                        <a:effectLst/>
                        <a:latin typeface="Cambria Math" panose="02040503050406030204" pitchFamily="18" charset="0"/>
                        <a:ea typeface="Calibri" panose="020F0502020204030204" pitchFamily="34" charset="0"/>
                        <a:cs typeface="Times New Roman" panose="02020603050405020304" pitchFamily="18" charset="0"/>
                      </a:rPr>
                      <m:t>, </m:t>
                    </m:r>
                    <m:sSub>
                      <m:sSubPr>
                        <m:ctrlPr>
                          <a:rPr lang="en-GB" sz="2200" i="1">
                            <a:effectLst/>
                            <a:latin typeface="Cambria Math" panose="02040503050406030204" pitchFamily="18" charset="0"/>
                            <a:ea typeface="Calibri" panose="020F0502020204030204" pitchFamily="34" charset="0"/>
                            <a:cs typeface="Times New Roman" panose="02020603050405020304" pitchFamily="18" charset="0"/>
                          </a:rPr>
                        </m:ctrlPr>
                      </m:sSubPr>
                      <m:e>
                        <m:r>
                          <a:rPr lang="en-GB" sz="2200" i="1">
                            <a:effectLst/>
                            <a:latin typeface="Cambria Math" panose="02040503050406030204" pitchFamily="18" charset="0"/>
                            <a:ea typeface="Calibri" panose="020F0502020204030204" pitchFamily="34" charset="0"/>
                            <a:cs typeface="Times New Roman" panose="02020603050405020304" pitchFamily="18" charset="0"/>
                          </a:rPr>
                          <m:t>   </m:t>
                        </m:r>
                        <m:r>
                          <a:rPr lang="en-GB" sz="2200" i="1">
                            <a:effectLst/>
                            <a:latin typeface="Cambria Math" panose="02040503050406030204" pitchFamily="18" charset="0"/>
                            <a:ea typeface="Calibri" panose="020F0502020204030204" pitchFamily="34" charset="0"/>
                            <a:cs typeface="Times New Roman" panose="02020603050405020304" pitchFamily="18" charset="0"/>
                          </a:rPr>
                          <m:t>𝑇</m:t>
                        </m:r>
                      </m:e>
                      <m:sub>
                        <m:r>
                          <a:rPr lang="en-GB" sz="2200" i="1">
                            <a:effectLst/>
                            <a:latin typeface="Cambria Math" panose="02040503050406030204" pitchFamily="18" charset="0"/>
                            <a:ea typeface="Calibri" panose="020F0502020204030204" pitchFamily="34" charset="0"/>
                            <a:cs typeface="Times New Roman" panose="02020603050405020304" pitchFamily="18" charset="0"/>
                          </a:rPr>
                          <m:t>2</m:t>
                        </m:r>
                      </m:sub>
                    </m:sSub>
                    <m:r>
                      <a:rPr lang="en-GB" sz="2200" i="1">
                        <a:effectLst/>
                        <a:latin typeface="Cambria Math" panose="02040503050406030204" pitchFamily="18" charset="0"/>
                        <a:ea typeface="Calibri" panose="020F0502020204030204" pitchFamily="34" charset="0"/>
                        <a:cs typeface="Times New Roman" panose="02020603050405020304" pitchFamily="18" charset="0"/>
                      </a:rPr>
                      <m:t>− </m:t>
                    </m:r>
                    <m:sSub>
                      <m:sSubPr>
                        <m:ctrlPr>
                          <a:rPr lang="en-GB" sz="2200" i="1">
                            <a:effectLst/>
                            <a:latin typeface="Cambria Math" panose="02040503050406030204" pitchFamily="18" charset="0"/>
                            <a:ea typeface="Calibri" panose="020F0502020204030204" pitchFamily="34" charset="0"/>
                            <a:cs typeface="Times New Roman" panose="02020603050405020304" pitchFamily="18" charset="0"/>
                          </a:rPr>
                        </m:ctrlPr>
                      </m:sSubPr>
                      <m:e>
                        <m:r>
                          <a:rPr lang="en-GB" sz="2200" i="1">
                            <a:effectLst/>
                            <a:latin typeface="Cambria Math" panose="02040503050406030204" pitchFamily="18" charset="0"/>
                            <a:ea typeface="Calibri" panose="020F0502020204030204" pitchFamily="34" charset="0"/>
                            <a:cs typeface="Times New Roman" panose="02020603050405020304" pitchFamily="18" charset="0"/>
                          </a:rPr>
                          <m:t>𝑇</m:t>
                        </m:r>
                      </m:e>
                      <m:sub>
                        <m:r>
                          <a:rPr lang="en-GB" sz="2200" i="1">
                            <a:effectLst/>
                            <a:latin typeface="Cambria Math" panose="02040503050406030204" pitchFamily="18" charset="0"/>
                            <a:ea typeface="Calibri" panose="020F0502020204030204" pitchFamily="34" charset="0"/>
                            <a:cs typeface="Times New Roman" panose="02020603050405020304" pitchFamily="18" charset="0"/>
                          </a:rPr>
                          <m:t>3</m:t>
                        </m:r>
                      </m:sub>
                    </m:sSub>
                    <m:r>
                      <a:rPr lang="en-GB" sz="2200" i="1">
                        <a:effectLst/>
                        <a:latin typeface="Cambria Math" panose="02040503050406030204" pitchFamily="18" charset="0"/>
                        <a:ea typeface="Calibri" panose="020F0502020204030204" pitchFamily="34" charset="0"/>
                        <a:cs typeface="Times New Roman" panose="02020603050405020304" pitchFamily="18" charset="0"/>
                      </a:rPr>
                      <m:t>= </m:t>
                    </m:r>
                    <m:f>
                      <m:fPr>
                        <m:ctrlPr>
                          <a:rPr lang="en-GB" sz="2200" i="1">
                            <a:effectLst/>
                            <a:latin typeface="Cambria Math" panose="02040503050406030204" pitchFamily="18" charset="0"/>
                            <a:ea typeface="Calibri" panose="020F0502020204030204" pitchFamily="34" charset="0"/>
                            <a:cs typeface="Times New Roman" panose="02020603050405020304" pitchFamily="18" charset="0"/>
                          </a:rPr>
                        </m:ctrlPr>
                      </m:fPr>
                      <m:num>
                        <m:acc>
                          <m:accPr>
                            <m:chr m:val="̇"/>
                            <m:ctrlPr>
                              <a:rPr lang="en-GB" sz="2200" i="1">
                                <a:effectLst/>
                                <a:latin typeface="Cambria Math" panose="02040503050406030204" pitchFamily="18" charset="0"/>
                                <a:ea typeface="Calibri" panose="020F0502020204030204" pitchFamily="34" charset="0"/>
                                <a:cs typeface="Times New Roman" panose="02020603050405020304" pitchFamily="18" charset="0"/>
                              </a:rPr>
                            </m:ctrlPr>
                          </m:accPr>
                          <m:e>
                            <m:r>
                              <a:rPr lang="en-GB" sz="2200" i="1">
                                <a:effectLst/>
                                <a:latin typeface="Cambria Math" panose="02040503050406030204" pitchFamily="18" charset="0"/>
                                <a:ea typeface="Calibri" panose="020F0502020204030204" pitchFamily="34" charset="0"/>
                                <a:cs typeface="Times New Roman" panose="02020603050405020304" pitchFamily="18" charset="0"/>
                              </a:rPr>
                              <m:t>𝑄</m:t>
                            </m:r>
                          </m:e>
                        </m:acc>
                        <m:r>
                          <a:rPr lang="en-GB" sz="2200" i="1">
                            <a:effectLst/>
                            <a:latin typeface="Cambria Math" panose="02040503050406030204" pitchFamily="18" charset="0"/>
                            <a:ea typeface="Calibri" panose="020F0502020204030204" pitchFamily="34" charset="0"/>
                            <a:cs typeface="Times New Roman" panose="02020603050405020304" pitchFamily="18" charset="0"/>
                          </a:rPr>
                          <m:t>𝑥</m:t>
                        </m:r>
                      </m:num>
                      <m:den>
                        <m:r>
                          <a:rPr lang="en-GB" sz="2200" i="1">
                            <a:effectLst/>
                            <a:latin typeface="Cambria Math" panose="02040503050406030204" pitchFamily="18" charset="0"/>
                            <a:ea typeface="Calibri" panose="020F0502020204030204" pitchFamily="34" charset="0"/>
                            <a:cs typeface="Times New Roman" panose="02020603050405020304" pitchFamily="18" charset="0"/>
                          </a:rPr>
                          <m:t>𝑘𝐴</m:t>
                        </m:r>
                      </m:den>
                    </m:f>
                  </m:oMath>
                </a14:m>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200" dirty="0">
                    <a:effectLst/>
                    <a:latin typeface="Calibri" panose="020F0502020204030204" pitchFamily="34" charset="0"/>
                    <a:ea typeface="Times New Roman" panose="02020603050405020304" pitchFamily="18" charset="0"/>
                    <a:cs typeface="Times New Roman" panose="02020603050405020304" pitchFamily="18" charset="0"/>
                  </a:rPr>
                  <a:t>for the right surface (i.e. section 2),</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000" dirty="0">
                    <a:effectLst/>
                    <a:latin typeface="Calibri" panose="020F0502020204030204" pitchFamily="34" charset="0"/>
                    <a:ea typeface="Times New Roman" panose="02020603050405020304" pitchFamily="18" charset="0"/>
                    <a:cs typeface="Times New Roman" panose="02020603050405020304" pitchFamily="18" charset="0"/>
                  </a:rPr>
                  <a:t>		</a:t>
                </a:r>
                <a14:m>
                  <m:oMath xmlns:m="http://schemas.openxmlformats.org/officeDocument/2006/math">
                    <m:acc>
                      <m:accPr>
                        <m:chr m:val="̇"/>
                        <m:ctrlPr>
                          <a:rPr lang="en-GB" sz="2200" i="1">
                            <a:effectLst/>
                            <a:latin typeface="Cambria Math" panose="02040503050406030204" pitchFamily="18" charset="0"/>
                            <a:ea typeface="Calibri" panose="020F0502020204030204" pitchFamily="34" charset="0"/>
                            <a:cs typeface="Times New Roman" panose="02020603050405020304" pitchFamily="18" charset="0"/>
                          </a:rPr>
                        </m:ctrlPr>
                      </m:accPr>
                      <m:e>
                        <m:r>
                          <a:rPr lang="en-GB" sz="2200" i="1">
                            <a:effectLst/>
                            <a:latin typeface="Cambria Math" panose="02040503050406030204" pitchFamily="18" charset="0"/>
                            <a:ea typeface="Calibri" panose="020F0502020204030204" pitchFamily="34" charset="0"/>
                            <a:cs typeface="Times New Roman" panose="02020603050405020304" pitchFamily="18" charset="0"/>
                          </a:rPr>
                          <m:t>𝑄</m:t>
                        </m:r>
                      </m:e>
                    </m:acc>
                    <m:r>
                      <a:rPr lang="en-GB" sz="2200" i="1">
                        <a:effectLst/>
                        <a:latin typeface="Cambria Math" panose="02040503050406030204" pitchFamily="18" charset="0"/>
                        <a:ea typeface="Calibri" panose="020F0502020204030204" pitchFamily="34" charset="0"/>
                        <a:cs typeface="Times New Roman" panose="02020603050405020304" pitchFamily="18" charset="0"/>
                      </a:rPr>
                      <m:t>= </m:t>
                    </m:r>
                    <m:sSub>
                      <m:sSubPr>
                        <m:ctrlPr>
                          <a:rPr lang="en-GB" sz="2200" i="1">
                            <a:effectLst/>
                            <a:latin typeface="Cambria Math" panose="02040503050406030204" pitchFamily="18" charset="0"/>
                            <a:ea typeface="Calibri" panose="020F0502020204030204" pitchFamily="34" charset="0"/>
                            <a:cs typeface="Times New Roman" panose="02020603050405020304" pitchFamily="18" charset="0"/>
                          </a:rPr>
                        </m:ctrlPr>
                      </m:sSubPr>
                      <m:e>
                        <m:r>
                          <a:rPr lang="en-GB" sz="2200" i="1">
                            <a:effectLst/>
                            <a:latin typeface="Cambria Math" panose="02040503050406030204" pitchFamily="18" charset="0"/>
                            <a:ea typeface="Calibri" panose="020F0502020204030204" pitchFamily="34" charset="0"/>
                            <a:cs typeface="Times New Roman" panose="02020603050405020304" pitchFamily="18" charset="0"/>
                          </a:rPr>
                          <m:t>h</m:t>
                        </m:r>
                      </m:e>
                      <m:sub>
                        <m:r>
                          <a:rPr lang="en-GB" sz="2200" i="1">
                            <a:effectLst/>
                            <a:latin typeface="Cambria Math" panose="02040503050406030204" pitchFamily="18" charset="0"/>
                            <a:ea typeface="Calibri" panose="020F0502020204030204" pitchFamily="34" charset="0"/>
                            <a:cs typeface="Times New Roman" panose="02020603050405020304" pitchFamily="18" charset="0"/>
                          </a:rPr>
                          <m:t>2</m:t>
                        </m:r>
                      </m:sub>
                    </m:sSub>
                    <m:r>
                      <a:rPr lang="en-GB" sz="2200" i="1">
                        <a:effectLst/>
                        <a:latin typeface="Cambria Math" panose="02040503050406030204" pitchFamily="18" charset="0"/>
                        <a:ea typeface="Calibri" panose="020F0502020204030204" pitchFamily="34" charset="0"/>
                        <a:cs typeface="Times New Roman" panose="02020603050405020304" pitchFamily="18" charset="0"/>
                      </a:rPr>
                      <m:t>𝐴</m:t>
                    </m:r>
                    <m:r>
                      <a:rPr lang="en-GB" sz="2200" i="1">
                        <a:effectLst/>
                        <a:latin typeface="Cambria Math" panose="02040503050406030204" pitchFamily="18" charset="0"/>
                        <a:ea typeface="Calibri" panose="020F0502020204030204" pitchFamily="34" charset="0"/>
                        <a:cs typeface="Times New Roman" panose="02020603050405020304" pitchFamily="18" charset="0"/>
                      </a:rPr>
                      <m:t>.</m:t>
                    </m:r>
                    <m:d>
                      <m:dPr>
                        <m:ctrlPr>
                          <a:rPr lang="en-GB" sz="2200" i="1">
                            <a:effectLst/>
                            <a:latin typeface="Cambria Math" panose="02040503050406030204" pitchFamily="18" charset="0"/>
                            <a:ea typeface="Calibri" panose="020F0502020204030204" pitchFamily="34" charset="0"/>
                            <a:cs typeface="Times New Roman" panose="02020603050405020304" pitchFamily="18" charset="0"/>
                          </a:rPr>
                        </m:ctrlPr>
                      </m:dPr>
                      <m:e>
                        <m:sSub>
                          <m:sSubPr>
                            <m:ctrlPr>
                              <a:rPr lang="en-GB" sz="2200" i="1">
                                <a:effectLst/>
                                <a:latin typeface="Cambria Math" panose="02040503050406030204" pitchFamily="18" charset="0"/>
                                <a:ea typeface="Calibri" panose="020F0502020204030204" pitchFamily="34" charset="0"/>
                                <a:cs typeface="Times New Roman" panose="02020603050405020304" pitchFamily="18" charset="0"/>
                              </a:rPr>
                            </m:ctrlPr>
                          </m:sSubPr>
                          <m:e>
                            <m:r>
                              <a:rPr lang="en-GB" sz="2200" i="1">
                                <a:effectLst/>
                                <a:latin typeface="Cambria Math" panose="02040503050406030204" pitchFamily="18" charset="0"/>
                                <a:ea typeface="Calibri" panose="020F0502020204030204" pitchFamily="34" charset="0"/>
                                <a:cs typeface="Times New Roman" panose="02020603050405020304" pitchFamily="18" charset="0"/>
                              </a:rPr>
                              <m:t>𝑇</m:t>
                            </m:r>
                          </m:e>
                          <m:sub>
                            <m:r>
                              <a:rPr lang="en-GB" sz="2200" i="1">
                                <a:effectLst/>
                                <a:latin typeface="Cambria Math" panose="02040503050406030204" pitchFamily="18" charset="0"/>
                                <a:ea typeface="Calibri" panose="020F0502020204030204" pitchFamily="34" charset="0"/>
                                <a:cs typeface="Times New Roman" panose="02020603050405020304" pitchFamily="18" charset="0"/>
                              </a:rPr>
                              <m:t>3</m:t>
                            </m:r>
                          </m:sub>
                        </m:sSub>
                        <m:r>
                          <a:rPr lang="en-GB" sz="2200" i="1">
                            <a:effectLst/>
                            <a:latin typeface="Cambria Math" panose="02040503050406030204" pitchFamily="18" charset="0"/>
                            <a:ea typeface="Calibri" panose="020F0502020204030204" pitchFamily="34" charset="0"/>
                            <a:cs typeface="Times New Roman" panose="02020603050405020304" pitchFamily="18" charset="0"/>
                          </a:rPr>
                          <m:t>− </m:t>
                        </m:r>
                        <m:sSub>
                          <m:sSubPr>
                            <m:ctrlPr>
                              <a:rPr lang="en-GB" sz="2200" i="1">
                                <a:effectLst/>
                                <a:latin typeface="Cambria Math" panose="02040503050406030204" pitchFamily="18" charset="0"/>
                                <a:ea typeface="Calibri" panose="020F0502020204030204" pitchFamily="34" charset="0"/>
                                <a:cs typeface="Times New Roman" panose="02020603050405020304" pitchFamily="18" charset="0"/>
                              </a:rPr>
                            </m:ctrlPr>
                          </m:sSubPr>
                          <m:e>
                            <m:r>
                              <a:rPr lang="en-GB" sz="2200" i="1">
                                <a:effectLst/>
                                <a:latin typeface="Cambria Math" panose="02040503050406030204" pitchFamily="18" charset="0"/>
                                <a:ea typeface="Calibri" panose="020F0502020204030204" pitchFamily="34" charset="0"/>
                                <a:cs typeface="Times New Roman" panose="02020603050405020304" pitchFamily="18" charset="0"/>
                              </a:rPr>
                              <m:t>𝑇</m:t>
                            </m:r>
                          </m:e>
                          <m:sub>
                            <m:r>
                              <a:rPr lang="en-GB" sz="2200" i="1">
                                <a:effectLst/>
                                <a:latin typeface="Cambria Math" panose="02040503050406030204" pitchFamily="18" charset="0"/>
                                <a:ea typeface="Calibri" panose="020F0502020204030204" pitchFamily="34" charset="0"/>
                                <a:cs typeface="Times New Roman" panose="02020603050405020304" pitchFamily="18" charset="0"/>
                              </a:rPr>
                              <m:t>4</m:t>
                            </m:r>
                          </m:sub>
                        </m:sSub>
                      </m:e>
                    </m:d>
                    <m:r>
                      <a:rPr lang="en-GB" sz="2200" i="1">
                        <a:effectLst/>
                        <a:latin typeface="Cambria Math" panose="02040503050406030204" pitchFamily="18" charset="0"/>
                        <a:ea typeface="Calibri" panose="020F0502020204030204" pitchFamily="34" charset="0"/>
                        <a:cs typeface="Times New Roman" panose="02020603050405020304" pitchFamily="18" charset="0"/>
                      </a:rPr>
                      <m:t>   </m:t>
                    </m:r>
                    <m:r>
                      <a:rPr lang="en-GB" sz="2200" i="1">
                        <a:effectLst/>
                        <a:latin typeface="Cambria Math" panose="02040503050406030204" pitchFamily="18" charset="0"/>
                        <a:ea typeface="Calibri" panose="020F0502020204030204" pitchFamily="34" charset="0"/>
                        <a:cs typeface="Times New Roman" panose="02020603050405020304" pitchFamily="18" charset="0"/>
                      </a:rPr>
                      <m:t>𝑠𝑜</m:t>
                    </m:r>
                    <m:r>
                      <a:rPr lang="en-GB" sz="2200" i="1">
                        <a:effectLst/>
                        <a:latin typeface="Cambria Math" panose="02040503050406030204" pitchFamily="18" charset="0"/>
                        <a:ea typeface="Calibri" panose="020F0502020204030204" pitchFamily="34" charset="0"/>
                        <a:cs typeface="Times New Roman" panose="02020603050405020304" pitchFamily="18" charset="0"/>
                      </a:rPr>
                      <m:t>, </m:t>
                    </m:r>
                    <m:sSub>
                      <m:sSubPr>
                        <m:ctrlPr>
                          <a:rPr lang="en-GB" sz="2200" i="1">
                            <a:effectLst/>
                            <a:latin typeface="Cambria Math" panose="02040503050406030204" pitchFamily="18" charset="0"/>
                            <a:ea typeface="Calibri" panose="020F0502020204030204" pitchFamily="34" charset="0"/>
                            <a:cs typeface="Times New Roman" panose="02020603050405020304" pitchFamily="18" charset="0"/>
                          </a:rPr>
                        </m:ctrlPr>
                      </m:sSubPr>
                      <m:e>
                        <m:r>
                          <a:rPr lang="en-GB" sz="2200" i="1">
                            <a:effectLst/>
                            <a:latin typeface="Cambria Math" panose="02040503050406030204" pitchFamily="18" charset="0"/>
                            <a:ea typeface="Calibri" panose="020F0502020204030204" pitchFamily="34" charset="0"/>
                            <a:cs typeface="Times New Roman" panose="02020603050405020304" pitchFamily="18" charset="0"/>
                          </a:rPr>
                          <m:t>   </m:t>
                        </m:r>
                        <m:r>
                          <a:rPr lang="en-GB" sz="2200" i="1">
                            <a:effectLst/>
                            <a:latin typeface="Cambria Math" panose="02040503050406030204" pitchFamily="18" charset="0"/>
                            <a:ea typeface="Calibri" panose="020F0502020204030204" pitchFamily="34" charset="0"/>
                            <a:cs typeface="Times New Roman" panose="02020603050405020304" pitchFamily="18" charset="0"/>
                          </a:rPr>
                          <m:t>𝑇</m:t>
                        </m:r>
                      </m:e>
                      <m:sub>
                        <m:r>
                          <a:rPr lang="en-GB" sz="2200" i="1">
                            <a:effectLst/>
                            <a:latin typeface="Cambria Math" panose="02040503050406030204" pitchFamily="18" charset="0"/>
                            <a:ea typeface="Calibri" panose="020F0502020204030204" pitchFamily="34" charset="0"/>
                            <a:cs typeface="Times New Roman" panose="02020603050405020304" pitchFamily="18" charset="0"/>
                          </a:rPr>
                          <m:t>3</m:t>
                        </m:r>
                      </m:sub>
                    </m:sSub>
                    <m:r>
                      <a:rPr lang="en-GB" sz="2200" i="1">
                        <a:effectLst/>
                        <a:latin typeface="Cambria Math" panose="02040503050406030204" pitchFamily="18" charset="0"/>
                        <a:ea typeface="Calibri" panose="020F0502020204030204" pitchFamily="34" charset="0"/>
                        <a:cs typeface="Times New Roman" panose="02020603050405020304" pitchFamily="18" charset="0"/>
                      </a:rPr>
                      <m:t>− </m:t>
                    </m:r>
                    <m:sSub>
                      <m:sSubPr>
                        <m:ctrlPr>
                          <a:rPr lang="en-GB" sz="2200" i="1">
                            <a:effectLst/>
                            <a:latin typeface="Cambria Math" panose="02040503050406030204" pitchFamily="18" charset="0"/>
                            <a:ea typeface="Calibri" panose="020F0502020204030204" pitchFamily="34" charset="0"/>
                            <a:cs typeface="Times New Roman" panose="02020603050405020304" pitchFamily="18" charset="0"/>
                          </a:rPr>
                        </m:ctrlPr>
                      </m:sSubPr>
                      <m:e>
                        <m:r>
                          <a:rPr lang="en-GB" sz="2200" i="1">
                            <a:effectLst/>
                            <a:latin typeface="Cambria Math" panose="02040503050406030204" pitchFamily="18" charset="0"/>
                            <a:ea typeface="Calibri" panose="020F0502020204030204" pitchFamily="34" charset="0"/>
                            <a:cs typeface="Times New Roman" panose="02020603050405020304" pitchFamily="18" charset="0"/>
                          </a:rPr>
                          <m:t>𝑇</m:t>
                        </m:r>
                      </m:e>
                      <m:sub>
                        <m:r>
                          <a:rPr lang="en-GB" sz="2200" i="1">
                            <a:effectLst/>
                            <a:latin typeface="Cambria Math" panose="02040503050406030204" pitchFamily="18" charset="0"/>
                            <a:ea typeface="Calibri" panose="020F0502020204030204" pitchFamily="34" charset="0"/>
                            <a:cs typeface="Times New Roman" panose="02020603050405020304" pitchFamily="18" charset="0"/>
                          </a:rPr>
                          <m:t>4</m:t>
                        </m:r>
                      </m:sub>
                    </m:sSub>
                    <m:r>
                      <a:rPr lang="en-GB" sz="2200" i="1">
                        <a:effectLst/>
                        <a:latin typeface="Cambria Math" panose="02040503050406030204" pitchFamily="18" charset="0"/>
                        <a:ea typeface="Calibri" panose="020F0502020204030204" pitchFamily="34" charset="0"/>
                        <a:cs typeface="Times New Roman" panose="02020603050405020304" pitchFamily="18" charset="0"/>
                      </a:rPr>
                      <m:t>= </m:t>
                    </m:r>
                    <m:f>
                      <m:fPr>
                        <m:ctrlPr>
                          <a:rPr lang="en-GB" sz="2200" i="1">
                            <a:effectLst/>
                            <a:latin typeface="Cambria Math" panose="02040503050406030204" pitchFamily="18" charset="0"/>
                            <a:ea typeface="Calibri" panose="020F0502020204030204" pitchFamily="34" charset="0"/>
                            <a:cs typeface="Times New Roman" panose="02020603050405020304" pitchFamily="18" charset="0"/>
                          </a:rPr>
                        </m:ctrlPr>
                      </m:fPr>
                      <m:num>
                        <m:acc>
                          <m:accPr>
                            <m:chr m:val="̇"/>
                            <m:ctrlPr>
                              <a:rPr lang="en-GB" sz="2200" i="1">
                                <a:effectLst/>
                                <a:latin typeface="Cambria Math" panose="02040503050406030204" pitchFamily="18" charset="0"/>
                                <a:ea typeface="Calibri" panose="020F0502020204030204" pitchFamily="34" charset="0"/>
                                <a:cs typeface="Times New Roman" panose="02020603050405020304" pitchFamily="18" charset="0"/>
                              </a:rPr>
                            </m:ctrlPr>
                          </m:accPr>
                          <m:e>
                            <m:r>
                              <a:rPr lang="en-GB" sz="2200" i="1">
                                <a:effectLst/>
                                <a:latin typeface="Cambria Math" panose="02040503050406030204" pitchFamily="18" charset="0"/>
                                <a:ea typeface="Calibri" panose="020F0502020204030204" pitchFamily="34" charset="0"/>
                                <a:cs typeface="Times New Roman" panose="02020603050405020304" pitchFamily="18" charset="0"/>
                              </a:rPr>
                              <m:t>𝑄</m:t>
                            </m:r>
                          </m:e>
                        </m:acc>
                      </m:num>
                      <m:den>
                        <m:sSub>
                          <m:sSubPr>
                            <m:ctrlPr>
                              <a:rPr lang="en-GB" sz="2200" i="1">
                                <a:effectLst/>
                                <a:latin typeface="Cambria Math" panose="02040503050406030204" pitchFamily="18" charset="0"/>
                                <a:ea typeface="Calibri" panose="020F0502020204030204" pitchFamily="34" charset="0"/>
                                <a:cs typeface="Times New Roman" panose="02020603050405020304" pitchFamily="18" charset="0"/>
                              </a:rPr>
                            </m:ctrlPr>
                          </m:sSubPr>
                          <m:e>
                            <m:r>
                              <a:rPr lang="en-GB" sz="2200" i="1">
                                <a:effectLst/>
                                <a:latin typeface="Cambria Math" panose="02040503050406030204" pitchFamily="18" charset="0"/>
                                <a:ea typeface="Calibri" panose="020F0502020204030204" pitchFamily="34" charset="0"/>
                                <a:cs typeface="Times New Roman" panose="02020603050405020304" pitchFamily="18" charset="0"/>
                              </a:rPr>
                              <m:t>h</m:t>
                            </m:r>
                          </m:e>
                          <m:sub>
                            <m:r>
                              <a:rPr lang="en-GB" sz="2200" i="1">
                                <a:effectLst/>
                                <a:latin typeface="Cambria Math" panose="02040503050406030204" pitchFamily="18" charset="0"/>
                                <a:ea typeface="Calibri" panose="020F0502020204030204" pitchFamily="34" charset="0"/>
                                <a:cs typeface="Times New Roman" panose="02020603050405020304" pitchFamily="18" charset="0"/>
                              </a:rPr>
                              <m:t>2</m:t>
                            </m:r>
                          </m:sub>
                        </m:sSub>
                        <m:r>
                          <a:rPr lang="en-GB" sz="2200" i="1">
                            <a:effectLst/>
                            <a:latin typeface="Cambria Math" panose="02040503050406030204" pitchFamily="18" charset="0"/>
                            <a:ea typeface="Calibri" panose="020F0502020204030204" pitchFamily="34" charset="0"/>
                            <a:cs typeface="Times New Roman" panose="02020603050405020304" pitchFamily="18" charset="0"/>
                          </a:rPr>
                          <m:t>𝐴</m:t>
                        </m:r>
                      </m:den>
                    </m:f>
                  </m:oMath>
                </a14:m>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2200" dirty="0"/>
              </a:p>
            </p:txBody>
          </p:sp>
        </mc:Choice>
        <mc:Fallback xmlns="">
          <p:sp>
            <p:nvSpPr>
              <p:cNvPr id="3" name="Content Placeholder 2">
                <a:extLst>
                  <a:ext uri="{FF2B5EF4-FFF2-40B4-BE49-F238E27FC236}">
                    <a16:creationId xmlns:a16="http://schemas.microsoft.com/office/drawing/2014/main" id="{4EB647F5-F385-4B7C-9FA1-EE32817A1F42}"/>
                  </a:ext>
                </a:extLst>
              </p:cNvPr>
              <p:cNvSpPr>
                <a:spLocks noGrp="1" noRot="1" noChangeAspect="1" noMove="1" noResize="1" noEditPoints="1" noAdjustHandles="1" noChangeArrowheads="1" noChangeShapeType="1" noTextEdit="1"/>
              </p:cNvSpPr>
              <p:nvPr>
                <p:ph idx="1"/>
              </p:nvPr>
            </p:nvSpPr>
            <p:spPr>
              <a:xfrm>
                <a:off x="320040" y="908685"/>
                <a:ext cx="11430000" cy="5680710"/>
              </a:xfrm>
              <a:blipFill>
                <a:blip r:embed="rId2"/>
                <a:stretch>
                  <a:fillRect l="-853" t="-751"/>
                </a:stretch>
              </a:blipFill>
            </p:spPr>
            <p:txBody>
              <a:bodyPr/>
              <a:lstStyle/>
              <a:p>
                <a:r>
                  <a:rPr lang="en-GB">
                    <a:noFill/>
                  </a:rPr>
                  <a:t> </a:t>
                </a:r>
              </a:p>
            </p:txBody>
          </p:sp>
        </mc:Fallback>
      </mc:AlternateContent>
      <p:grpSp>
        <p:nvGrpSpPr>
          <p:cNvPr id="17" name="Group 16">
            <a:extLst>
              <a:ext uri="{FF2B5EF4-FFF2-40B4-BE49-F238E27FC236}">
                <a16:creationId xmlns:a16="http://schemas.microsoft.com/office/drawing/2014/main" id="{F6269DBE-D989-412F-9D67-BD043917ACB6}"/>
              </a:ext>
            </a:extLst>
          </p:cNvPr>
          <p:cNvGrpSpPr/>
          <p:nvPr/>
        </p:nvGrpSpPr>
        <p:grpSpPr>
          <a:xfrm>
            <a:off x="7711982" y="1920240"/>
            <a:ext cx="3853325" cy="3657600"/>
            <a:chOff x="7711982" y="1920240"/>
            <a:chExt cx="3853325" cy="3657600"/>
          </a:xfrm>
        </p:grpSpPr>
        <p:pic>
          <p:nvPicPr>
            <p:cNvPr id="6" name="Picture 5" descr="A picture containing text, screenshot, electronics, computer&#10;&#10;Description automatically generated">
              <a:extLst>
                <a:ext uri="{FF2B5EF4-FFF2-40B4-BE49-F238E27FC236}">
                  <a16:creationId xmlns:a16="http://schemas.microsoft.com/office/drawing/2014/main" id="{68349B53-D2DC-4B85-93ED-FE29E7224B53}"/>
                </a:ext>
              </a:extLst>
            </p:cNvPr>
            <p:cNvPicPr>
              <a:picLocks noChangeAspect="1"/>
            </p:cNvPicPr>
            <p:nvPr/>
          </p:nvPicPr>
          <p:blipFill rotWithShape="1">
            <a:blip r:embed="rId3">
              <a:extLst>
                <a:ext uri="{28A0092B-C50C-407E-A947-70E740481C1C}">
                  <a14:useLocalDpi xmlns:a14="http://schemas.microsoft.com/office/drawing/2010/main" val="0"/>
                </a:ext>
              </a:extLst>
            </a:blip>
            <a:srcRect l="42703" t="48428" r="42531" b="25898"/>
            <a:stretch/>
          </p:blipFill>
          <p:spPr>
            <a:xfrm>
              <a:off x="7711982" y="1920240"/>
              <a:ext cx="3853325" cy="3657600"/>
            </a:xfrm>
            <a:prstGeom prst="rect">
              <a:avLst/>
            </a:prstGeom>
          </p:spPr>
        </p:pic>
        <p:sp>
          <p:nvSpPr>
            <p:cNvPr id="7" name="TextBox 6">
              <a:extLst>
                <a:ext uri="{FF2B5EF4-FFF2-40B4-BE49-F238E27FC236}">
                  <a16:creationId xmlns:a16="http://schemas.microsoft.com/office/drawing/2014/main" id="{71A9D6AE-362E-4AE0-B82B-3A2F19F5AF10}"/>
                </a:ext>
              </a:extLst>
            </p:cNvPr>
            <p:cNvSpPr txBox="1"/>
            <p:nvPr/>
          </p:nvSpPr>
          <p:spPr>
            <a:xfrm>
              <a:off x="8498204" y="3564374"/>
              <a:ext cx="440055" cy="369332"/>
            </a:xfrm>
            <a:prstGeom prst="rect">
              <a:avLst/>
            </a:prstGeom>
            <a:noFill/>
          </p:spPr>
          <p:txBody>
            <a:bodyPr wrap="square" rtlCol="0">
              <a:spAutoFit/>
            </a:bodyPr>
            <a:lstStyle/>
            <a:p>
              <a:r>
                <a:rPr lang="en-GB" dirty="0"/>
                <a:t>T</a:t>
              </a:r>
              <a:r>
                <a:rPr lang="en-GB" baseline="-25000" dirty="0"/>
                <a:t>2</a:t>
              </a:r>
              <a:endParaRPr lang="en-GB" dirty="0"/>
            </a:p>
          </p:txBody>
        </p:sp>
        <p:sp>
          <p:nvSpPr>
            <p:cNvPr id="8" name="TextBox 7">
              <a:extLst>
                <a:ext uri="{FF2B5EF4-FFF2-40B4-BE49-F238E27FC236}">
                  <a16:creationId xmlns:a16="http://schemas.microsoft.com/office/drawing/2014/main" id="{EF44137B-4B6A-4013-9F42-69E0D52C3688}"/>
                </a:ext>
              </a:extLst>
            </p:cNvPr>
            <p:cNvSpPr txBox="1"/>
            <p:nvPr/>
          </p:nvSpPr>
          <p:spPr>
            <a:xfrm>
              <a:off x="10296524" y="3688199"/>
              <a:ext cx="440055" cy="369332"/>
            </a:xfrm>
            <a:prstGeom prst="rect">
              <a:avLst/>
            </a:prstGeom>
            <a:noFill/>
          </p:spPr>
          <p:txBody>
            <a:bodyPr wrap="square" rtlCol="0">
              <a:spAutoFit/>
            </a:bodyPr>
            <a:lstStyle/>
            <a:p>
              <a:r>
                <a:rPr lang="en-GB" dirty="0"/>
                <a:t>T</a:t>
              </a:r>
              <a:r>
                <a:rPr lang="en-GB" baseline="-25000" dirty="0"/>
                <a:t>3</a:t>
              </a:r>
              <a:endParaRPr lang="en-GB" dirty="0"/>
            </a:p>
          </p:txBody>
        </p:sp>
        <p:sp>
          <p:nvSpPr>
            <p:cNvPr id="10" name="TextBox 9">
              <a:extLst>
                <a:ext uri="{FF2B5EF4-FFF2-40B4-BE49-F238E27FC236}">
                  <a16:creationId xmlns:a16="http://schemas.microsoft.com/office/drawing/2014/main" id="{9B268CCD-C15E-4E7A-B36E-FF7E376C75F7}"/>
                </a:ext>
              </a:extLst>
            </p:cNvPr>
            <p:cNvSpPr txBox="1"/>
            <p:nvPr/>
          </p:nvSpPr>
          <p:spPr>
            <a:xfrm>
              <a:off x="10433684" y="3198376"/>
              <a:ext cx="440055" cy="369332"/>
            </a:xfrm>
            <a:prstGeom prst="rect">
              <a:avLst/>
            </a:prstGeom>
            <a:noFill/>
          </p:spPr>
          <p:txBody>
            <a:bodyPr wrap="square" rtlCol="0">
              <a:spAutoFit/>
            </a:bodyPr>
            <a:lstStyle/>
            <a:p>
              <a:r>
                <a:rPr lang="en-GB" dirty="0"/>
                <a:t>T</a:t>
              </a:r>
              <a:r>
                <a:rPr lang="en-GB" baseline="-25000" dirty="0"/>
                <a:t>4</a:t>
              </a:r>
              <a:endParaRPr lang="en-GB" dirty="0"/>
            </a:p>
          </p:txBody>
        </p:sp>
        <p:sp>
          <p:nvSpPr>
            <p:cNvPr id="11" name="Flowchart: Connector 10">
              <a:extLst>
                <a:ext uri="{FF2B5EF4-FFF2-40B4-BE49-F238E27FC236}">
                  <a16:creationId xmlns:a16="http://schemas.microsoft.com/office/drawing/2014/main" id="{51CB5514-2023-4BAA-9E38-CA21EA415FBD}"/>
                </a:ext>
              </a:extLst>
            </p:cNvPr>
            <p:cNvSpPr/>
            <p:nvPr/>
          </p:nvSpPr>
          <p:spPr>
            <a:xfrm>
              <a:off x="8806814" y="3714868"/>
              <a:ext cx="74295" cy="177165"/>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Flowchart: Connector 11">
              <a:extLst>
                <a:ext uri="{FF2B5EF4-FFF2-40B4-BE49-F238E27FC236}">
                  <a16:creationId xmlns:a16="http://schemas.microsoft.com/office/drawing/2014/main" id="{70503E80-B43C-44EA-8AF2-5B5048AB32BA}"/>
                </a:ext>
              </a:extLst>
            </p:cNvPr>
            <p:cNvSpPr/>
            <p:nvPr/>
          </p:nvSpPr>
          <p:spPr>
            <a:xfrm>
              <a:off x="10296524" y="3756541"/>
              <a:ext cx="74295" cy="177165"/>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42901583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8DF80E66-22CA-4692-8D04-FE31C7FD3B34}"/>
                  </a:ext>
                </a:extLst>
              </p:cNvPr>
              <p:cNvSpPr>
                <a:spLocks noGrp="1"/>
              </p:cNvSpPr>
              <p:nvPr>
                <p:ph idx="1"/>
              </p:nvPr>
            </p:nvSpPr>
            <p:spPr>
              <a:xfrm>
                <a:off x="292417" y="971550"/>
                <a:ext cx="11607165" cy="5829299"/>
              </a:xfrm>
            </p:spPr>
            <p:txBody>
              <a:bodyPr>
                <a:normAutofit/>
              </a:bodyPr>
              <a:lstStyle/>
              <a:p>
                <a:pPr marL="0" indent="0">
                  <a:lnSpc>
                    <a:spcPct val="107000"/>
                  </a:lnSpc>
                  <a:spcAft>
                    <a:spcPts val="800"/>
                  </a:spcAft>
                  <a:buNone/>
                </a:pPr>
                <a:r>
                  <a:rPr lang="en-GB" sz="2200" dirty="0">
                    <a:effectLst/>
                    <a:latin typeface="Calibri" panose="020F0502020204030204" pitchFamily="34" charset="0"/>
                    <a:ea typeface="Times New Roman" panose="02020603050405020304" pitchFamily="18" charset="0"/>
                    <a:cs typeface="Times New Roman" panose="02020603050405020304" pitchFamily="18" charset="0"/>
                  </a:rPr>
                  <a:t>Adding all three individual heat transfer relationships gives;</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200" dirty="0">
                    <a:effectLst/>
                    <a:latin typeface="Calibri" panose="020F0502020204030204" pitchFamily="34" charset="0"/>
                    <a:ea typeface="Calibri" panose="020F0502020204030204" pitchFamily="34" charset="0"/>
                    <a:cs typeface="Times New Roman" panose="02020603050405020304" pitchFamily="18" charset="0"/>
                  </a:rPr>
                  <a:t>	</a:t>
                </a:r>
                <a14:m>
                  <m:oMath xmlns:m="http://schemas.openxmlformats.org/officeDocument/2006/math">
                    <m:d>
                      <m:dPr>
                        <m:ctrlPr>
                          <a:rPr lang="en-GB" sz="2200" i="1">
                            <a:effectLst/>
                            <a:latin typeface="Cambria Math" panose="02040503050406030204" pitchFamily="18" charset="0"/>
                            <a:ea typeface="Calibri" panose="020F0502020204030204" pitchFamily="34" charset="0"/>
                            <a:cs typeface="Times New Roman" panose="02020603050405020304" pitchFamily="18" charset="0"/>
                          </a:rPr>
                        </m:ctrlPr>
                      </m:dPr>
                      <m:e>
                        <m:sSub>
                          <m:sSubPr>
                            <m:ctrlPr>
                              <a:rPr lang="en-GB" sz="2200" i="1">
                                <a:effectLst/>
                                <a:latin typeface="Cambria Math" panose="02040503050406030204" pitchFamily="18" charset="0"/>
                                <a:ea typeface="Calibri" panose="020F0502020204030204" pitchFamily="34" charset="0"/>
                                <a:cs typeface="Times New Roman" panose="02020603050405020304" pitchFamily="18" charset="0"/>
                              </a:rPr>
                            </m:ctrlPr>
                          </m:sSubPr>
                          <m:e>
                            <m:r>
                              <a:rPr lang="en-GB" sz="2200" i="1">
                                <a:effectLst/>
                                <a:latin typeface="Cambria Math" panose="02040503050406030204" pitchFamily="18" charset="0"/>
                                <a:ea typeface="Calibri" panose="020F0502020204030204" pitchFamily="34" charset="0"/>
                                <a:cs typeface="Times New Roman" panose="02020603050405020304" pitchFamily="18" charset="0"/>
                              </a:rPr>
                              <m:t>𝑇</m:t>
                            </m:r>
                          </m:e>
                          <m:sub>
                            <m:r>
                              <a:rPr lang="en-GB" sz="2200" i="1">
                                <a:effectLst/>
                                <a:latin typeface="Cambria Math" panose="02040503050406030204" pitchFamily="18" charset="0"/>
                                <a:ea typeface="Calibri" panose="020F0502020204030204" pitchFamily="34" charset="0"/>
                                <a:cs typeface="Times New Roman" panose="02020603050405020304" pitchFamily="18" charset="0"/>
                              </a:rPr>
                              <m:t>1</m:t>
                            </m:r>
                          </m:sub>
                        </m:sSub>
                        <m:r>
                          <a:rPr lang="en-GB" sz="2200" i="1">
                            <a:effectLst/>
                            <a:latin typeface="Cambria Math" panose="02040503050406030204" pitchFamily="18" charset="0"/>
                            <a:ea typeface="Calibri" panose="020F0502020204030204" pitchFamily="34" charset="0"/>
                            <a:cs typeface="Times New Roman" panose="02020603050405020304" pitchFamily="18" charset="0"/>
                          </a:rPr>
                          <m:t>− </m:t>
                        </m:r>
                        <m:sSub>
                          <m:sSubPr>
                            <m:ctrlPr>
                              <a:rPr lang="en-GB" sz="2200" i="1">
                                <a:effectLst/>
                                <a:latin typeface="Cambria Math" panose="02040503050406030204" pitchFamily="18" charset="0"/>
                                <a:ea typeface="Calibri" panose="020F0502020204030204" pitchFamily="34" charset="0"/>
                                <a:cs typeface="Times New Roman" panose="02020603050405020304" pitchFamily="18" charset="0"/>
                              </a:rPr>
                            </m:ctrlPr>
                          </m:sSubPr>
                          <m:e>
                            <m:r>
                              <a:rPr lang="en-GB" sz="2200" i="1">
                                <a:effectLst/>
                                <a:latin typeface="Cambria Math" panose="02040503050406030204" pitchFamily="18" charset="0"/>
                                <a:ea typeface="Calibri" panose="020F0502020204030204" pitchFamily="34" charset="0"/>
                                <a:cs typeface="Times New Roman" panose="02020603050405020304" pitchFamily="18" charset="0"/>
                              </a:rPr>
                              <m:t>𝑇</m:t>
                            </m:r>
                          </m:e>
                          <m:sub>
                            <m:r>
                              <a:rPr lang="en-GB" sz="2200" i="1">
                                <a:effectLst/>
                                <a:latin typeface="Cambria Math" panose="02040503050406030204" pitchFamily="18" charset="0"/>
                                <a:ea typeface="Calibri" panose="020F0502020204030204" pitchFamily="34" charset="0"/>
                                <a:cs typeface="Times New Roman" panose="02020603050405020304" pitchFamily="18" charset="0"/>
                              </a:rPr>
                              <m:t>2</m:t>
                            </m:r>
                          </m:sub>
                        </m:sSub>
                      </m:e>
                    </m:d>
                    <m:r>
                      <a:rPr lang="en-GB" sz="2200" i="1">
                        <a:effectLst/>
                        <a:latin typeface="Cambria Math" panose="02040503050406030204" pitchFamily="18" charset="0"/>
                        <a:ea typeface="Calibri" panose="020F0502020204030204" pitchFamily="34" charset="0"/>
                        <a:cs typeface="Times New Roman" panose="02020603050405020304" pitchFamily="18" charset="0"/>
                      </a:rPr>
                      <m:t>+</m:t>
                    </m:r>
                    <m:d>
                      <m:dPr>
                        <m:ctrlPr>
                          <a:rPr lang="en-GB" sz="2200" i="1">
                            <a:effectLst/>
                            <a:latin typeface="Cambria Math" panose="02040503050406030204" pitchFamily="18" charset="0"/>
                            <a:ea typeface="Calibri" panose="020F0502020204030204" pitchFamily="34" charset="0"/>
                            <a:cs typeface="Times New Roman" panose="02020603050405020304" pitchFamily="18" charset="0"/>
                          </a:rPr>
                        </m:ctrlPr>
                      </m:dPr>
                      <m:e>
                        <m:sSub>
                          <m:sSubPr>
                            <m:ctrlPr>
                              <a:rPr lang="en-GB" sz="2200" i="1">
                                <a:effectLst/>
                                <a:latin typeface="Cambria Math" panose="02040503050406030204" pitchFamily="18" charset="0"/>
                                <a:ea typeface="Calibri" panose="020F0502020204030204" pitchFamily="34" charset="0"/>
                                <a:cs typeface="Times New Roman" panose="02020603050405020304" pitchFamily="18" charset="0"/>
                              </a:rPr>
                            </m:ctrlPr>
                          </m:sSubPr>
                          <m:e>
                            <m:r>
                              <a:rPr lang="en-GB" sz="2200" i="1">
                                <a:effectLst/>
                                <a:latin typeface="Cambria Math" panose="02040503050406030204" pitchFamily="18" charset="0"/>
                                <a:ea typeface="Calibri" panose="020F0502020204030204" pitchFamily="34" charset="0"/>
                                <a:cs typeface="Times New Roman" panose="02020603050405020304" pitchFamily="18" charset="0"/>
                              </a:rPr>
                              <m:t>𝑇</m:t>
                            </m:r>
                          </m:e>
                          <m:sub>
                            <m:r>
                              <a:rPr lang="en-GB" sz="2200" i="1">
                                <a:effectLst/>
                                <a:latin typeface="Cambria Math" panose="02040503050406030204" pitchFamily="18" charset="0"/>
                                <a:ea typeface="Calibri" panose="020F0502020204030204" pitchFamily="34" charset="0"/>
                                <a:cs typeface="Times New Roman" panose="02020603050405020304" pitchFamily="18" charset="0"/>
                              </a:rPr>
                              <m:t>2</m:t>
                            </m:r>
                          </m:sub>
                        </m:sSub>
                        <m:r>
                          <a:rPr lang="en-GB" sz="2200" i="1">
                            <a:effectLst/>
                            <a:latin typeface="Cambria Math" panose="02040503050406030204" pitchFamily="18" charset="0"/>
                            <a:ea typeface="Calibri" panose="020F0502020204030204" pitchFamily="34" charset="0"/>
                            <a:cs typeface="Times New Roman" panose="02020603050405020304" pitchFamily="18" charset="0"/>
                          </a:rPr>
                          <m:t>− </m:t>
                        </m:r>
                        <m:sSub>
                          <m:sSubPr>
                            <m:ctrlPr>
                              <a:rPr lang="en-GB" sz="2200" i="1">
                                <a:effectLst/>
                                <a:latin typeface="Cambria Math" panose="02040503050406030204" pitchFamily="18" charset="0"/>
                                <a:ea typeface="Calibri" panose="020F0502020204030204" pitchFamily="34" charset="0"/>
                                <a:cs typeface="Times New Roman" panose="02020603050405020304" pitchFamily="18" charset="0"/>
                              </a:rPr>
                            </m:ctrlPr>
                          </m:sSubPr>
                          <m:e>
                            <m:r>
                              <a:rPr lang="en-GB" sz="2200" i="1">
                                <a:effectLst/>
                                <a:latin typeface="Cambria Math" panose="02040503050406030204" pitchFamily="18" charset="0"/>
                                <a:ea typeface="Calibri" panose="020F0502020204030204" pitchFamily="34" charset="0"/>
                                <a:cs typeface="Times New Roman" panose="02020603050405020304" pitchFamily="18" charset="0"/>
                              </a:rPr>
                              <m:t>𝑇</m:t>
                            </m:r>
                          </m:e>
                          <m:sub>
                            <m:r>
                              <a:rPr lang="en-GB" sz="2200" i="1">
                                <a:effectLst/>
                                <a:latin typeface="Cambria Math" panose="02040503050406030204" pitchFamily="18" charset="0"/>
                                <a:ea typeface="Calibri" panose="020F0502020204030204" pitchFamily="34" charset="0"/>
                                <a:cs typeface="Times New Roman" panose="02020603050405020304" pitchFamily="18" charset="0"/>
                              </a:rPr>
                              <m:t>3</m:t>
                            </m:r>
                          </m:sub>
                        </m:sSub>
                      </m:e>
                    </m:d>
                    <m:r>
                      <a:rPr lang="en-GB" sz="2200" i="1">
                        <a:effectLst/>
                        <a:latin typeface="Cambria Math" panose="02040503050406030204" pitchFamily="18" charset="0"/>
                        <a:ea typeface="Calibri" panose="020F0502020204030204" pitchFamily="34" charset="0"/>
                        <a:cs typeface="Times New Roman" panose="02020603050405020304" pitchFamily="18" charset="0"/>
                      </a:rPr>
                      <m:t>+ </m:t>
                    </m:r>
                    <m:d>
                      <m:dPr>
                        <m:ctrlPr>
                          <a:rPr lang="en-GB" sz="2200" i="1">
                            <a:effectLst/>
                            <a:latin typeface="Cambria Math" panose="02040503050406030204" pitchFamily="18" charset="0"/>
                            <a:ea typeface="Calibri" panose="020F0502020204030204" pitchFamily="34" charset="0"/>
                            <a:cs typeface="Times New Roman" panose="02020603050405020304" pitchFamily="18" charset="0"/>
                          </a:rPr>
                        </m:ctrlPr>
                      </m:dPr>
                      <m:e>
                        <m:sSub>
                          <m:sSubPr>
                            <m:ctrlPr>
                              <a:rPr lang="en-GB" sz="2200" i="1">
                                <a:effectLst/>
                                <a:latin typeface="Cambria Math" panose="02040503050406030204" pitchFamily="18" charset="0"/>
                                <a:ea typeface="Calibri" panose="020F0502020204030204" pitchFamily="34" charset="0"/>
                                <a:cs typeface="Times New Roman" panose="02020603050405020304" pitchFamily="18" charset="0"/>
                              </a:rPr>
                            </m:ctrlPr>
                          </m:sSubPr>
                          <m:e>
                            <m:r>
                              <a:rPr lang="en-GB" sz="2200" i="1">
                                <a:effectLst/>
                                <a:latin typeface="Cambria Math" panose="02040503050406030204" pitchFamily="18" charset="0"/>
                                <a:ea typeface="Calibri" panose="020F0502020204030204" pitchFamily="34" charset="0"/>
                                <a:cs typeface="Times New Roman" panose="02020603050405020304" pitchFamily="18" charset="0"/>
                              </a:rPr>
                              <m:t>𝑇</m:t>
                            </m:r>
                          </m:e>
                          <m:sub>
                            <m:r>
                              <a:rPr lang="en-GB" sz="2200" i="1">
                                <a:effectLst/>
                                <a:latin typeface="Cambria Math" panose="02040503050406030204" pitchFamily="18" charset="0"/>
                                <a:ea typeface="Calibri" panose="020F0502020204030204" pitchFamily="34" charset="0"/>
                                <a:cs typeface="Times New Roman" panose="02020603050405020304" pitchFamily="18" charset="0"/>
                              </a:rPr>
                              <m:t>3</m:t>
                            </m:r>
                          </m:sub>
                        </m:sSub>
                        <m:r>
                          <a:rPr lang="en-GB" sz="2200" i="1">
                            <a:effectLst/>
                            <a:latin typeface="Cambria Math" panose="02040503050406030204" pitchFamily="18" charset="0"/>
                            <a:ea typeface="Calibri" panose="020F0502020204030204" pitchFamily="34" charset="0"/>
                            <a:cs typeface="Times New Roman" panose="02020603050405020304" pitchFamily="18" charset="0"/>
                          </a:rPr>
                          <m:t>− </m:t>
                        </m:r>
                        <m:sSub>
                          <m:sSubPr>
                            <m:ctrlPr>
                              <a:rPr lang="en-GB" sz="2200" i="1">
                                <a:effectLst/>
                                <a:latin typeface="Cambria Math" panose="02040503050406030204" pitchFamily="18" charset="0"/>
                                <a:ea typeface="Calibri" panose="020F0502020204030204" pitchFamily="34" charset="0"/>
                                <a:cs typeface="Times New Roman" panose="02020603050405020304" pitchFamily="18" charset="0"/>
                              </a:rPr>
                            </m:ctrlPr>
                          </m:sSubPr>
                          <m:e>
                            <m:r>
                              <a:rPr lang="en-GB" sz="2200" i="1">
                                <a:effectLst/>
                                <a:latin typeface="Cambria Math" panose="02040503050406030204" pitchFamily="18" charset="0"/>
                                <a:ea typeface="Calibri" panose="020F0502020204030204" pitchFamily="34" charset="0"/>
                                <a:cs typeface="Times New Roman" panose="02020603050405020304" pitchFamily="18" charset="0"/>
                              </a:rPr>
                              <m:t>𝑇</m:t>
                            </m:r>
                          </m:e>
                          <m:sub>
                            <m:r>
                              <a:rPr lang="en-GB" sz="2200" i="1">
                                <a:effectLst/>
                                <a:latin typeface="Cambria Math" panose="02040503050406030204" pitchFamily="18" charset="0"/>
                                <a:ea typeface="Calibri" panose="020F0502020204030204" pitchFamily="34" charset="0"/>
                                <a:cs typeface="Times New Roman" panose="02020603050405020304" pitchFamily="18" charset="0"/>
                              </a:rPr>
                              <m:t>4</m:t>
                            </m:r>
                          </m:sub>
                        </m:sSub>
                      </m:e>
                    </m:d>
                    <m:r>
                      <a:rPr lang="en-GB" sz="2200" i="1">
                        <a:effectLst/>
                        <a:latin typeface="Cambria Math" panose="02040503050406030204" pitchFamily="18" charset="0"/>
                        <a:ea typeface="Calibri" panose="020F0502020204030204" pitchFamily="34" charset="0"/>
                        <a:cs typeface="Times New Roman" panose="02020603050405020304" pitchFamily="18" charset="0"/>
                      </a:rPr>
                      <m:t>=  </m:t>
                    </m:r>
                    <m:f>
                      <m:fPr>
                        <m:ctrlPr>
                          <a:rPr lang="en-GB" sz="2200" i="1">
                            <a:effectLst/>
                            <a:latin typeface="Cambria Math" panose="02040503050406030204" pitchFamily="18" charset="0"/>
                            <a:ea typeface="Calibri" panose="020F0502020204030204" pitchFamily="34" charset="0"/>
                            <a:cs typeface="Times New Roman" panose="02020603050405020304" pitchFamily="18" charset="0"/>
                          </a:rPr>
                        </m:ctrlPr>
                      </m:fPr>
                      <m:num>
                        <m:acc>
                          <m:accPr>
                            <m:chr m:val="̇"/>
                            <m:ctrlPr>
                              <a:rPr lang="en-GB" sz="2200" i="1">
                                <a:effectLst/>
                                <a:latin typeface="Cambria Math" panose="02040503050406030204" pitchFamily="18" charset="0"/>
                                <a:ea typeface="Calibri" panose="020F0502020204030204" pitchFamily="34" charset="0"/>
                                <a:cs typeface="Times New Roman" panose="02020603050405020304" pitchFamily="18" charset="0"/>
                              </a:rPr>
                            </m:ctrlPr>
                          </m:accPr>
                          <m:e>
                            <m:r>
                              <a:rPr lang="en-GB" sz="2200" i="1">
                                <a:effectLst/>
                                <a:latin typeface="Cambria Math" panose="02040503050406030204" pitchFamily="18" charset="0"/>
                                <a:ea typeface="Calibri" panose="020F0502020204030204" pitchFamily="34" charset="0"/>
                                <a:cs typeface="Times New Roman" panose="02020603050405020304" pitchFamily="18" charset="0"/>
                              </a:rPr>
                              <m:t>𝑄</m:t>
                            </m:r>
                          </m:e>
                        </m:acc>
                      </m:num>
                      <m:den>
                        <m:sSub>
                          <m:sSubPr>
                            <m:ctrlPr>
                              <a:rPr lang="en-GB" sz="2200" i="1">
                                <a:effectLst/>
                                <a:latin typeface="Cambria Math" panose="02040503050406030204" pitchFamily="18" charset="0"/>
                                <a:ea typeface="Calibri" panose="020F0502020204030204" pitchFamily="34" charset="0"/>
                                <a:cs typeface="Times New Roman" panose="02020603050405020304" pitchFamily="18" charset="0"/>
                              </a:rPr>
                            </m:ctrlPr>
                          </m:sSubPr>
                          <m:e>
                            <m:r>
                              <a:rPr lang="en-GB" sz="2200" i="1">
                                <a:effectLst/>
                                <a:latin typeface="Cambria Math" panose="02040503050406030204" pitchFamily="18" charset="0"/>
                                <a:ea typeface="Calibri" panose="020F0502020204030204" pitchFamily="34" charset="0"/>
                                <a:cs typeface="Times New Roman" panose="02020603050405020304" pitchFamily="18" charset="0"/>
                              </a:rPr>
                              <m:t>h</m:t>
                            </m:r>
                          </m:e>
                          <m:sub>
                            <m:r>
                              <a:rPr lang="en-GB" sz="2200" i="1">
                                <a:effectLst/>
                                <a:latin typeface="Cambria Math" panose="02040503050406030204" pitchFamily="18" charset="0"/>
                                <a:ea typeface="Calibri" panose="020F0502020204030204" pitchFamily="34" charset="0"/>
                                <a:cs typeface="Times New Roman" panose="02020603050405020304" pitchFamily="18" charset="0"/>
                              </a:rPr>
                              <m:t>1</m:t>
                            </m:r>
                          </m:sub>
                        </m:sSub>
                        <m:r>
                          <a:rPr lang="en-GB" sz="2200" i="1">
                            <a:effectLst/>
                            <a:latin typeface="Cambria Math" panose="02040503050406030204" pitchFamily="18" charset="0"/>
                            <a:ea typeface="Calibri" panose="020F0502020204030204" pitchFamily="34" charset="0"/>
                            <a:cs typeface="Times New Roman" panose="02020603050405020304" pitchFamily="18" charset="0"/>
                          </a:rPr>
                          <m:t>𝐴</m:t>
                        </m:r>
                      </m:den>
                    </m:f>
                    <m:r>
                      <a:rPr lang="en-GB" sz="2200" i="1">
                        <a:effectLst/>
                        <a:latin typeface="Cambria Math" panose="02040503050406030204" pitchFamily="18" charset="0"/>
                        <a:ea typeface="Calibri" panose="020F0502020204030204" pitchFamily="34" charset="0"/>
                        <a:cs typeface="Times New Roman" panose="02020603050405020304" pitchFamily="18" charset="0"/>
                      </a:rPr>
                      <m:t>+ </m:t>
                    </m:r>
                    <m:f>
                      <m:fPr>
                        <m:ctrlPr>
                          <a:rPr lang="en-GB" sz="2200" i="1">
                            <a:effectLst/>
                            <a:latin typeface="Cambria Math" panose="02040503050406030204" pitchFamily="18" charset="0"/>
                            <a:ea typeface="Calibri" panose="020F0502020204030204" pitchFamily="34" charset="0"/>
                            <a:cs typeface="Times New Roman" panose="02020603050405020304" pitchFamily="18" charset="0"/>
                          </a:rPr>
                        </m:ctrlPr>
                      </m:fPr>
                      <m:num>
                        <m:acc>
                          <m:accPr>
                            <m:chr m:val="̇"/>
                            <m:ctrlPr>
                              <a:rPr lang="en-GB" sz="2200" i="1">
                                <a:effectLst/>
                                <a:latin typeface="Cambria Math" panose="02040503050406030204" pitchFamily="18" charset="0"/>
                                <a:ea typeface="Calibri" panose="020F0502020204030204" pitchFamily="34" charset="0"/>
                                <a:cs typeface="Times New Roman" panose="02020603050405020304" pitchFamily="18" charset="0"/>
                              </a:rPr>
                            </m:ctrlPr>
                          </m:accPr>
                          <m:e>
                            <m:r>
                              <a:rPr lang="en-GB" sz="2200" i="1">
                                <a:effectLst/>
                                <a:latin typeface="Cambria Math" panose="02040503050406030204" pitchFamily="18" charset="0"/>
                                <a:ea typeface="Calibri" panose="020F0502020204030204" pitchFamily="34" charset="0"/>
                                <a:cs typeface="Times New Roman" panose="02020603050405020304" pitchFamily="18" charset="0"/>
                              </a:rPr>
                              <m:t>𝑄</m:t>
                            </m:r>
                          </m:e>
                        </m:acc>
                        <m:r>
                          <a:rPr lang="en-GB" sz="2200" i="1">
                            <a:effectLst/>
                            <a:latin typeface="Cambria Math" panose="02040503050406030204" pitchFamily="18" charset="0"/>
                            <a:ea typeface="Calibri" panose="020F0502020204030204" pitchFamily="34" charset="0"/>
                            <a:cs typeface="Times New Roman" panose="02020603050405020304" pitchFamily="18" charset="0"/>
                          </a:rPr>
                          <m:t>𝑥</m:t>
                        </m:r>
                      </m:num>
                      <m:den>
                        <m:r>
                          <a:rPr lang="en-GB" sz="2200" i="1">
                            <a:effectLst/>
                            <a:latin typeface="Cambria Math" panose="02040503050406030204" pitchFamily="18" charset="0"/>
                            <a:ea typeface="Calibri" panose="020F0502020204030204" pitchFamily="34" charset="0"/>
                            <a:cs typeface="Times New Roman" panose="02020603050405020304" pitchFamily="18" charset="0"/>
                          </a:rPr>
                          <m:t>𝑘𝐴</m:t>
                        </m:r>
                      </m:den>
                    </m:f>
                    <m:r>
                      <a:rPr lang="en-GB" sz="2200" i="1">
                        <a:effectLst/>
                        <a:latin typeface="Cambria Math" panose="02040503050406030204" pitchFamily="18" charset="0"/>
                        <a:ea typeface="Calibri" panose="020F0502020204030204" pitchFamily="34" charset="0"/>
                        <a:cs typeface="Times New Roman" panose="02020603050405020304" pitchFamily="18" charset="0"/>
                      </a:rPr>
                      <m:t>+ </m:t>
                    </m:r>
                    <m:f>
                      <m:fPr>
                        <m:ctrlPr>
                          <a:rPr lang="en-GB" sz="2200" i="1">
                            <a:effectLst/>
                            <a:latin typeface="Cambria Math" panose="02040503050406030204" pitchFamily="18" charset="0"/>
                            <a:ea typeface="Calibri" panose="020F0502020204030204" pitchFamily="34" charset="0"/>
                            <a:cs typeface="Times New Roman" panose="02020603050405020304" pitchFamily="18" charset="0"/>
                          </a:rPr>
                        </m:ctrlPr>
                      </m:fPr>
                      <m:num>
                        <m:acc>
                          <m:accPr>
                            <m:chr m:val="̇"/>
                            <m:ctrlPr>
                              <a:rPr lang="en-GB" sz="2200" i="1">
                                <a:effectLst/>
                                <a:latin typeface="Cambria Math" panose="02040503050406030204" pitchFamily="18" charset="0"/>
                                <a:ea typeface="Calibri" panose="020F0502020204030204" pitchFamily="34" charset="0"/>
                                <a:cs typeface="Times New Roman" panose="02020603050405020304" pitchFamily="18" charset="0"/>
                              </a:rPr>
                            </m:ctrlPr>
                          </m:accPr>
                          <m:e>
                            <m:r>
                              <a:rPr lang="en-GB" sz="2200" i="1">
                                <a:effectLst/>
                                <a:latin typeface="Cambria Math" panose="02040503050406030204" pitchFamily="18" charset="0"/>
                                <a:ea typeface="Calibri" panose="020F0502020204030204" pitchFamily="34" charset="0"/>
                                <a:cs typeface="Times New Roman" panose="02020603050405020304" pitchFamily="18" charset="0"/>
                              </a:rPr>
                              <m:t>𝑄</m:t>
                            </m:r>
                          </m:e>
                        </m:acc>
                      </m:num>
                      <m:den>
                        <m:sSub>
                          <m:sSubPr>
                            <m:ctrlPr>
                              <a:rPr lang="en-GB" sz="2200" i="1">
                                <a:effectLst/>
                                <a:latin typeface="Cambria Math" panose="02040503050406030204" pitchFamily="18" charset="0"/>
                                <a:ea typeface="Calibri" panose="020F0502020204030204" pitchFamily="34" charset="0"/>
                                <a:cs typeface="Times New Roman" panose="02020603050405020304" pitchFamily="18" charset="0"/>
                              </a:rPr>
                            </m:ctrlPr>
                          </m:sSubPr>
                          <m:e>
                            <m:r>
                              <a:rPr lang="en-GB" sz="2200" i="1">
                                <a:effectLst/>
                                <a:latin typeface="Cambria Math" panose="02040503050406030204" pitchFamily="18" charset="0"/>
                                <a:ea typeface="Calibri" panose="020F0502020204030204" pitchFamily="34" charset="0"/>
                                <a:cs typeface="Times New Roman" panose="02020603050405020304" pitchFamily="18" charset="0"/>
                              </a:rPr>
                              <m:t>h</m:t>
                            </m:r>
                          </m:e>
                          <m:sub>
                            <m:r>
                              <a:rPr lang="en-GB" sz="2200" i="1">
                                <a:effectLst/>
                                <a:latin typeface="Cambria Math" panose="02040503050406030204" pitchFamily="18" charset="0"/>
                                <a:ea typeface="Calibri" panose="020F0502020204030204" pitchFamily="34" charset="0"/>
                                <a:cs typeface="Times New Roman" panose="02020603050405020304" pitchFamily="18" charset="0"/>
                              </a:rPr>
                              <m:t>2</m:t>
                            </m:r>
                          </m:sub>
                        </m:sSub>
                        <m:r>
                          <a:rPr lang="en-GB" sz="2200" i="1">
                            <a:effectLst/>
                            <a:latin typeface="Cambria Math" panose="02040503050406030204" pitchFamily="18" charset="0"/>
                            <a:ea typeface="Calibri" panose="020F0502020204030204" pitchFamily="34" charset="0"/>
                            <a:cs typeface="Times New Roman" panose="02020603050405020304" pitchFamily="18" charset="0"/>
                          </a:rPr>
                          <m:t>𝐴</m:t>
                        </m:r>
                      </m:den>
                    </m:f>
                    <m:r>
                      <a:rPr lang="en-GB" sz="2200" i="1">
                        <a:effectLst/>
                        <a:latin typeface="Cambria Math" panose="02040503050406030204" pitchFamily="18" charset="0"/>
                        <a:ea typeface="Calibri" panose="020F0502020204030204" pitchFamily="34" charset="0"/>
                        <a:cs typeface="Times New Roman" panose="02020603050405020304" pitchFamily="18" charset="0"/>
                      </a:rPr>
                      <m:t> </m:t>
                    </m:r>
                  </m:oMath>
                </a14:m>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200" dirty="0">
                    <a:effectLst/>
                    <a:latin typeface="Calibri" panose="020F0502020204030204" pitchFamily="34" charset="0"/>
                    <a:ea typeface="Times New Roman" panose="02020603050405020304" pitchFamily="18" charset="0"/>
                    <a:cs typeface="Times New Roman" panose="02020603050405020304" pitchFamily="18" charset="0"/>
                  </a:rPr>
                  <a:t>Giving,			</a:t>
                </a:r>
                <a14:m>
                  <m:oMath xmlns:m="http://schemas.openxmlformats.org/officeDocument/2006/math">
                    <m:d>
                      <m:dPr>
                        <m:ctrlPr>
                          <a:rPr lang="en-GB" sz="2200" i="1">
                            <a:effectLst/>
                            <a:latin typeface="Cambria Math" panose="02040503050406030204" pitchFamily="18" charset="0"/>
                            <a:ea typeface="Calibri" panose="020F0502020204030204" pitchFamily="34" charset="0"/>
                            <a:cs typeface="Times New Roman" panose="02020603050405020304" pitchFamily="18" charset="0"/>
                          </a:rPr>
                        </m:ctrlPr>
                      </m:dPr>
                      <m:e>
                        <m:sSub>
                          <m:sSubPr>
                            <m:ctrlPr>
                              <a:rPr lang="en-GB" sz="2200" i="1">
                                <a:effectLst/>
                                <a:latin typeface="Cambria Math" panose="02040503050406030204" pitchFamily="18" charset="0"/>
                                <a:ea typeface="Calibri" panose="020F0502020204030204" pitchFamily="34" charset="0"/>
                                <a:cs typeface="Times New Roman" panose="02020603050405020304" pitchFamily="18" charset="0"/>
                              </a:rPr>
                            </m:ctrlPr>
                          </m:sSubPr>
                          <m:e>
                            <m:r>
                              <a:rPr lang="en-GB" sz="2200" i="1">
                                <a:effectLst/>
                                <a:latin typeface="Cambria Math" panose="02040503050406030204" pitchFamily="18" charset="0"/>
                                <a:ea typeface="Calibri" panose="020F0502020204030204" pitchFamily="34" charset="0"/>
                                <a:cs typeface="Times New Roman" panose="02020603050405020304" pitchFamily="18" charset="0"/>
                              </a:rPr>
                              <m:t>𝑇</m:t>
                            </m:r>
                          </m:e>
                          <m:sub>
                            <m:r>
                              <a:rPr lang="en-GB" sz="2200" i="1">
                                <a:effectLst/>
                                <a:latin typeface="Cambria Math" panose="02040503050406030204" pitchFamily="18" charset="0"/>
                                <a:ea typeface="Calibri" panose="020F0502020204030204" pitchFamily="34" charset="0"/>
                                <a:cs typeface="Times New Roman" panose="02020603050405020304" pitchFamily="18" charset="0"/>
                              </a:rPr>
                              <m:t>1</m:t>
                            </m:r>
                          </m:sub>
                        </m:sSub>
                        <m:r>
                          <a:rPr lang="en-GB" sz="2200" i="1">
                            <a:effectLst/>
                            <a:latin typeface="Cambria Math" panose="02040503050406030204" pitchFamily="18" charset="0"/>
                            <a:ea typeface="Calibri" panose="020F0502020204030204" pitchFamily="34" charset="0"/>
                            <a:cs typeface="Times New Roman" panose="02020603050405020304" pitchFamily="18" charset="0"/>
                          </a:rPr>
                          <m:t>− </m:t>
                        </m:r>
                        <m:sSub>
                          <m:sSubPr>
                            <m:ctrlPr>
                              <a:rPr lang="en-GB" sz="2200" i="1">
                                <a:effectLst/>
                                <a:latin typeface="Cambria Math" panose="02040503050406030204" pitchFamily="18" charset="0"/>
                                <a:ea typeface="Calibri" panose="020F0502020204030204" pitchFamily="34" charset="0"/>
                                <a:cs typeface="Times New Roman" panose="02020603050405020304" pitchFamily="18" charset="0"/>
                              </a:rPr>
                            </m:ctrlPr>
                          </m:sSubPr>
                          <m:e>
                            <m:r>
                              <a:rPr lang="en-GB" sz="2200" i="1">
                                <a:effectLst/>
                                <a:latin typeface="Cambria Math" panose="02040503050406030204" pitchFamily="18" charset="0"/>
                                <a:ea typeface="Calibri" panose="020F0502020204030204" pitchFamily="34" charset="0"/>
                                <a:cs typeface="Times New Roman" panose="02020603050405020304" pitchFamily="18" charset="0"/>
                              </a:rPr>
                              <m:t>𝑇</m:t>
                            </m:r>
                          </m:e>
                          <m:sub>
                            <m:r>
                              <a:rPr lang="en-GB" sz="2200" i="1">
                                <a:effectLst/>
                                <a:latin typeface="Cambria Math" panose="02040503050406030204" pitchFamily="18" charset="0"/>
                                <a:ea typeface="Calibri" panose="020F0502020204030204" pitchFamily="34" charset="0"/>
                                <a:cs typeface="Times New Roman" panose="02020603050405020304" pitchFamily="18" charset="0"/>
                              </a:rPr>
                              <m:t>4</m:t>
                            </m:r>
                          </m:sub>
                        </m:sSub>
                      </m:e>
                    </m:d>
                    <m:r>
                      <a:rPr lang="en-GB" sz="2200" i="1">
                        <a:effectLst/>
                        <a:latin typeface="Cambria Math" panose="02040503050406030204" pitchFamily="18" charset="0"/>
                        <a:ea typeface="Calibri" panose="020F0502020204030204" pitchFamily="34" charset="0"/>
                        <a:cs typeface="Times New Roman" panose="02020603050405020304" pitchFamily="18" charset="0"/>
                      </a:rPr>
                      <m:t>=</m:t>
                    </m:r>
                    <m:acc>
                      <m:accPr>
                        <m:chr m:val="̇"/>
                        <m:ctrlPr>
                          <a:rPr lang="en-GB" sz="2200" i="1">
                            <a:effectLst/>
                            <a:latin typeface="Cambria Math" panose="02040503050406030204" pitchFamily="18" charset="0"/>
                            <a:ea typeface="Calibri" panose="020F0502020204030204" pitchFamily="34" charset="0"/>
                            <a:cs typeface="Times New Roman" panose="02020603050405020304" pitchFamily="18" charset="0"/>
                          </a:rPr>
                        </m:ctrlPr>
                      </m:accPr>
                      <m:e>
                        <m:f>
                          <m:fPr>
                            <m:ctrlPr>
                              <a:rPr lang="en-GB" sz="2200" i="1">
                                <a:effectLst/>
                                <a:latin typeface="Cambria Math" panose="02040503050406030204" pitchFamily="18" charset="0"/>
                                <a:ea typeface="Calibri" panose="020F0502020204030204" pitchFamily="34" charset="0"/>
                                <a:cs typeface="Times New Roman" panose="02020603050405020304" pitchFamily="18" charset="0"/>
                              </a:rPr>
                            </m:ctrlPr>
                          </m:fPr>
                          <m:num>
                            <m:r>
                              <a:rPr lang="en-GB" sz="2200" i="1">
                                <a:effectLst/>
                                <a:latin typeface="Cambria Math" panose="02040503050406030204" pitchFamily="18" charset="0"/>
                                <a:ea typeface="Calibri" panose="020F0502020204030204" pitchFamily="34" charset="0"/>
                                <a:cs typeface="Times New Roman" panose="02020603050405020304" pitchFamily="18" charset="0"/>
                              </a:rPr>
                              <m:t>𝑄</m:t>
                            </m:r>
                          </m:num>
                          <m:den>
                            <m:r>
                              <a:rPr lang="en-GB" sz="2200" i="1">
                                <a:effectLst/>
                                <a:latin typeface="Cambria Math" panose="02040503050406030204" pitchFamily="18" charset="0"/>
                                <a:ea typeface="Calibri" panose="020F0502020204030204" pitchFamily="34" charset="0"/>
                                <a:cs typeface="Times New Roman" panose="02020603050405020304" pitchFamily="18" charset="0"/>
                              </a:rPr>
                              <m:t>𝐴</m:t>
                            </m:r>
                          </m:den>
                        </m:f>
                      </m:e>
                    </m:acc>
                    <m:r>
                      <a:rPr lang="en-GB" sz="2200" i="1">
                        <a:effectLst/>
                        <a:latin typeface="Cambria Math" panose="02040503050406030204" pitchFamily="18" charset="0"/>
                        <a:ea typeface="Calibri" panose="020F0502020204030204" pitchFamily="34" charset="0"/>
                        <a:cs typeface="Times New Roman" panose="02020603050405020304" pitchFamily="18" charset="0"/>
                      </a:rPr>
                      <m:t> </m:t>
                    </m:r>
                    <m:d>
                      <m:dPr>
                        <m:ctrlPr>
                          <a:rPr lang="en-GB" sz="2200" i="1">
                            <a:effectLst/>
                            <a:latin typeface="Cambria Math" panose="02040503050406030204" pitchFamily="18" charset="0"/>
                            <a:ea typeface="Calibri" panose="020F0502020204030204" pitchFamily="34" charset="0"/>
                            <a:cs typeface="Times New Roman" panose="02020603050405020304" pitchFamily="18" charset="0"/>
                          </a:rPr>
                        </m:ctrlPr>
                      </m:dPr>
                      <m:e>
                        <m:f>
                          <m:fPr>
                            <m:ctrlPr>
                              <a:rPr lang="en-GB" sz="2200" i="1">
                                <a:effectLst/>
                                <a:latin typeface="Cambria Math" panose="02040503050406030204" pitchFamily="18" charset="0"/>
                                <a:ea typeface="Calibri" panose="020F0502020204030204" pitchFamily="34" charset="0"/>
                                <a:cs typeface="Times New Roman" panose="02020603050405020304" pitchFamily="18" charset="0"/>
                              </a:rPr>
                            </m:ctrlPr>
                          </m:fPr>
                          <m:num>
                            <m:r>
                              <a:rPr lang="en-GB" sz="2200" i="1">
                                <a:effectLst/>
                                <a:latin typeface="Cambria Math" panose="02040503050406030204" pitchFamily="18" charset="0"/>
                                <a:ea typeface="Calibri" panose="020F0502020204030204" pitchFamily="34" charset="0"/>
                                <a:cs typeface="Times New Roman" panose="02020603050405020304" pitchFamily="18" charset="0"/>
                              </a:rPr>
                              <m:t>1</m:t>
                            </m:r>
                          </m:num>
                          <m:den>
                            <m:sSub>
                              <m:sSubPr>
                                <m:ctrlPr>
                                  <a:rPr lang="en-GB" sz="2200" i="1">
                                    <a:effectLst/>
                                    <a:latin typeface="Cambria Math" panose="02040503050406030204" pitchFamily="18" charset="0"/>
                                    <a:ea typeface="Calibri" panose="020F0502020204030204" pitchFamily="34" charset="0"/>
                                    <a:cs typeface="Times New Roman" panose="02020603050405020304" pitchFamily="18" charset="0"/>
                                  </a:rPr>
                                </m:ctrlPr>
                              </m:sSubPr>
                              <m:e>
                                <m:r>
                                  <a:rPr lang="en-GB" sz="2200" i="1">
                                    <a:effectLst/>
                                    <a:latin typeface="Cambria Math" panose="02040503050406030204" pitchFamily="18" charset="0"/>
                                    <a:ea typeface="Calibri" panose="020F0502020204030204" pitchFamily="34" charset="0"/>
                                    <a:cs typeface="Times New Roman" panose="02020603050405020304" pitchFamily="18" charset="0"/>
                                  </a:rPr>
                                  <m:t>h</m:t>
                                </m:r>
                              </m:e>
                              <m:sub>
                                <m:r>
                                  <a:rPr lang="en-GB" sz="2200" i="1">
                                    <a:effectLst/>
                                    <a:latin typeface="Cambria Math" panose="02040503050406030204" pitchFamily="18" charset="0"/>
                                    <a:ea typeface="Calibri" panose="020F0502020204030204" pitchFamily="34" charset="0"/>
                                    <a:cs typeface="Times New Roman" panose="02020603050405020304" pitchFamily="18" charset="0"/>
                                  </a:rPr>
                                  <m:t>1</m:t>
                                </m:r>
                              </m:sub>
                            </m:sSub>
                          </m:den>
                        </m:f>
                        <m:r>
                          <a:rPr lang="en-GB" sz="2200" i="1">
                            <a:effectLst/>
                            <a:latin typeface="Cambria Math" panose="02040503050406030204" pitchFamily="18" charset="0"/>
                            <a:ea typeface="Calibri" panose="020F0502020204030204" pitchFamily="34" charset="0"/>
                            <a:cs typeface="Times New Roman" panose="02020603050405020304" pitchFamily="18" charset="0"/>
                          </a:rPr>
                          <m:t>+ </m:t>
                        </m:r>
                        <m:f>
                          <m:fPr>
                            <m:ctrlPr>
                              <a:rPr lang="en-GB" sz="2200" i="1">
                                <a:effectLst/>
                                <a:latin typeface="Cambria Math" panose="02040503050406030204" pitchFamily="18" charset="0"/>
                                <a:ea typeface="Calibri" panose="020F0502020204030204" pitchFamily="34" charset="0"/>
                                <a:cs typeface="Times New Roman" panose="02020603050405020304" pitchFamily="18" charset="0"/>
                              </a:rPr>
                            </m:ctrlPr>
                          </m:fPr>
                          <m:num>
                            <m:r>
                              <a:rPr lang="en-GB" sz="2200" i="1">
                                <a:effectLst/>
                                <a:latin typeface="Cambria Math" panose="02040503050406030204" pitchFamily="18" charset="0"/>
                                <a:ea typeface="Calibri" panose="020F0502020204030204" pitchFamily="34" charset="0"/>
                                <a:cs typeface="Times New Roman" panose="02020603050405020304" pitchFamily="18" charset="0"/>
                              </a:rPr>
                              <m:t>𝑥</m:t>
                            </m:r>
                          </m:num>
                          <m:den>
                            <m:r>
                              <a:rPr lang="en-GB" sz="2200" i="1">
                                <a:effectLst/>
                                <a:latin typeface="Cambria Math" panose="02040503050406030204" pitchFamily="18" charset="0"/>
                                <a:ea typeface="Calibri" panose="020F0502020204030204" pitchFamily="34" charset="0"/>
                                <a:cs typeface="Times New Roman" panose="02020603050405020304" pitchFamily="18" charset="0"/>
                              </a:rPr>
                              <m:t>𝑘</m:t>
                            </m:r>
                          </m:den>
                        </m:f>
                        <m:r>
                          <a:rPr lang="en-GB" sz="2200" i="1">
                            <a:effectLst/>
                            <a:latin typeface="Cambria Math" panose="02040503050406030204" pitchFamily="18" charset="0"/>
                            <a:ea typeface="Calibri" panose="020F0502020204030204" pitchFamily="34" charset="0"/>
                            <a:cs typeface="Times New Roman" panose="02020603050405020304" pitchFamily="18" charset="0"/>
                          </a:rPr>
                          <m:t>+ </m:t>
                        </m:r>
                        <m:f>
                          <m:fPr>
                            <m:ctrlPr>
                              <a:rPr lang="en-GB" sz="2200" i="1">
                                <a:effectLst/>
                                <a:latin typeface="Cambria Math" panose="02040503050406030204" pitchFamily="18" charset="0"/>
                                <a:ea typeface="Calibri" panose="020F0502020204030204" pitchFamily="34" charset="0"/>
                                <a:cs typeface="Times New Roman" panose="02020603050405020304" pitchFamily="18" charset="0"/>
                              </a:rPr>
                            </m:ctrlPr>
                          </m:fPr>
                          <m:num>
                            <m:r>
                              <a:rPr lang="en-GB" sz="2200" i="1">
                                <a:effectLst/>
                                <a:latin typeface="Cambria Math" panose="02040503050406030204" pitchFamily="18" charset="0"/>
                                <a:ea typeface="Calibri" panose="020F0502020204030204" pitchFamily="34" charset="0"/>
                                <a:cs typeface="Times New Roman" panose="02020603050405020304" pitchFamily="18" charset="0"/>
                              </a:rPr>
                              <m:t>1</m:t>
                            </m:r>
                          </m:num>
                          <m:den>
                            <m:sSub>
                              <m:sSubPr>
                                <m:ctrlPr>
                                  <a:rPr lang="en-GB" sz="2200" i="1">
                                    <a:effectLst/>
                                    <a:latin typeface="Cambria Math" panose="02040503050406030204" pitchFamily="18" charset="0"/>
                                    <a:ea typeface="Calibri" panose="020F0502020204030204" pitchFamily="34" charset="0"/>
                                    <a:cs typeface="Times New Roman" panose="02020603050405020304" pitchFamily="18" charset="0"/>
                                  </a:rPr>
                                </m:ctrlPr>
                              </m:sSubPr>
                              <m:e>
                                <m:r>
                                  <a:rPr lang="en-GB" sz="2200" i="1">
                                    <a:effectLst/>
                                    <a:latin typeface="Cambria Math" panose="02040503050406030204" pitchFamily="18" charset="0"/>
                                    <a:ea typeface="Calibri" panose="020F0502020204030204" pitchFamily="34" charset="0"/>
                                    <a:cs typeface="Times New Roman" panose="02020603050405020304" pitchFamily="18" charset="0"/>
                                  </a:rPr>
                                  <m:t>h</m:t>
                                </m:r>
                              </m:e>
                              <m:sub>
                                <m:r>
                                  <a:rPr lang="en-GB" sz="2200" i="1">
                                    <a:effectLst/>
                                    <a:latin typeface="Cambria Math" panose="02040503050406030204" pitchFamily="18" charset="0"/>
                                    <a:ea typeface="Calibri" panose="020F0502020204030204" pitchFamily="34" charset="0"/>
                                    <a:cs typeface="Times New Roman" panose="02020603050405020304" pitchFamily="18" charset="0"/>
                                  </a:rPr>
                                  <m:t>2</m:t>
                                </m:r>
                              </m:sub>
                            </m:sSub>
                          </m:den>
                        </m:f>
                      </m:e>
                    </m:d>
                  </m:oMath>
                </a14:m>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200" dirty="0">
                    <a:effectLst/>
                    <a:latin typeface="Calibri" panose="020F0502020204030204" pitchFamily="34" charset="0"/>
                    <a:ea typeface="Times New Roman" panose="02020603050405020304" pitchFamily="18" charset="0"/>
                    <a:cs typeface="Times New Roman" panose="02020603050405020304" pitchFamily="18" charset="0"/>
                  </a:rPr>
                  <a:t>Which can be rearranged in terms of rate of heat transfer as;</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200" dirty="0">
                    <a:effectLst/>
                    <a:latin typeface="Calibri" panose="020F0502020204030204" pitchFamily="34" charset="0"/>
                    <a:ea typeface="Times New Roman" panose="02020603050405020304" pitchFamily="18" charset="0"/>
                    <a:cs typeface="Times New Roman" panose="02020603050405020304" pitchFamily="18" charset="0"/>
                  </a:rPr>
                  <a:t>		</a:t>
                </a:r>
                <a14:m>
                  <m:oMath xmlns:m="http://schemas.openxmlformats.org/officeDocument/2006/math">
                    <m:acc>
                      <m:accPr>
                        <m:chr m:val="̇"/>
                        <m:ctrlPr>
                          <a:rPr lang="en-GB" sz="2200" i="1">
                            <a:effectLst/>
                            <a:latin typeface="Cambria Math" panose="02040503050406030204" pitchFamily="18" charset="0"/>
                            <a:ea typeface="Times New Roman" panose="02020603050405020304" pitchFamily="18" charset="0"/>
                            <a:cs typeface="Times New Roman" panose="02020603050405020304" pitchFamily="18" charset="0"/>
                          </a:rPr>
                        </m:ctrlPr>
                      </m:accPr>
                      <m:e>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𝑄</m:t>
                        </m:r>
                      </m:e>
                    </m:acc>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 </m:t>
                    </m:r>
                    <m:f>
                      <m:fPr>
                        <m:ctrlPr>
                          <a:rPr lang="en-GB" sz="2200" i="1">
                            <a:effectLst/>
                            <a:latin typeface="Cambria Math" panose="02040503050406030204" pitchFamily="18" charset="0"/>
                            <a:ea typeface="Times New Roman" panose="02020603050405020304" pitchFamily="18" charset="0"/>
                            <a:cs typeface="Times New Roman" panose="02020603050405020304" pitchFamily="18" charset="0"/>
                          </a:rPr>
                        </m:ctrlPr>
                      </m:fPr>
                      <m:num>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1</m:t>
                        </m:r>
                      </m:num>
                      <m:den>
                        <m:d>
                          <m:dPr>
                            <m:ctrlPr>
                              <a:rPr lang="en-GB" sz="2200" i="1">
                                <a:effectLst/>
                                <a:latin typeface="Cambria Math" panose="02040503050406030204" pitchFamily="18" charset="0"/>
                                <a:ea typeface="Calibri" panose="020F0502020204030204" pitchFamily="34" charset="0"/>
                                <a:cs typeface="Times New Roman" panose="02020603050405020304" pitchFamily="18" charset="0"/>
                              </a:rPr>
                            </m:ctrlPr>
                          </m:dPr>
                          <m:e>
                            <m:f>
                              <m:fPr>
                                <m:ctrlPr>
                                  <a:rPr lang="en-GB" sz="2200" i="1">
                                    <a:effectLst/>
                                    <a:latin typeface="Cambria Math" panose="02040503050406030204" pitchFamily="18" charset="0"/>
                                    <a:ea typeface="Calibri" panose="020F0502020204030204" pitchFamily="34" charset="0"/>
                                    <a:cs typeface="Times New Roman" panose="02020603050405020304" pitchFamily="18" charset="0"/>
                                  </a:rPr>
                                </m:ctrlPr>
                              </m:fPr>
                              <m:num>
                                <m:r>
                                  <a:rPr lang="en-GB" sz="2200" i="1">
                                    <a:effectLst/>
                                    <a:latin typeface="Cambria Math" panose="02040503050406030204" pitchFamily="18" charset="0"/>
                                    <a:ea typeface="Calibri" panose="020F0502020204030204" pitchFamily="34" charset="0"/>
                                    <a:cs typeface="Times New Roman" panose="02020603050405020304" pitchFamily="18" charset="0"/>
                                  </a:rPr>
                                  <m:t>1</m:t>
                                </m:r>
                              </m:num>
                              <m:den>
                                <m:sSub>
                                  <m:sSubPr>
                                    <m:ctrlPr>
                                      <a:rPr lang="en-GB" sz="2200" i="1">
                                        <a:effectLst/>
                                        <a:latin typeface="Cambria Math" panose="02040503050406030204" pitchFamily="18" charset="0"/>
                                        <a:ea typeface="Calibri" panose="020F0502020204030204" pitchFamily="34" charset="0"/>
                                        <a:cs typeface="Times New Roman" panose="02020603050405020304" pitchFamily="18" charset="0"/>
                                      </a:rPr>
                                    </m:ctrlPr>
                                  </m:sSubPr>
                                  <m:e>
                                    <m:r>
                                      <a:rPr lang="en-GB" sz="2200" i="1">
                                        <a:effectLst/>
                                        <a:latin typeface="Cambria Math" panose="02040503050406030204" pitchFamily="18" charset="0"/>
                                        <a:ea typeface="Calibri" panose="020F0502020204030204" pitchFamily="34" charset="0"/>
                                        <a:cs typeface="Times New Roman" panose="02020603050405020304" pitchFamily="18" charset="0"/>
                                      </a:rPr>
                                      <m:t>h</m:t>
                                    </m:r>
                                  </m:e>
                                  <m:sub>
                                    <m:r>
                                      <a:rPr lang="en-GB" sz="2200" i="1">
                                        <a:effectLst/>
                                        <a:latin typeface="Cambria Math" panose="02040503050406030204" pitchFamily="18" charset="0"/>
                                        <a:ea typeface="Calibri" panose="020F0502020204030204" pitchFamily="34" charset="0"/>
                                        <a:cs typeface="Times New Roman" panose="02020603050405020304" pitchFamily="18" charset="0"/>
                                      </a:rPr>
                                      <m:t>1</m:t>
                                    </m:r>
                                  </m:sub>
                                </m:sSub>
                              </m:den>
                            </m:f>
                            <m:r>
                              <a:rPr lang="en-GB" sz="2200" i="1">
                                <a:effectLst/>
                                <a:latin typeface="Cambria Math" panose="02040503050406030204" pitchFamily="18" charset="0"/>
                                <a:ea typeface="Calibri" panose="020F0502020204030204" pitchFamily="34" charset="0"/>
                                <a:cs typeface="Times New Roman" panose="02020603050405020304" pitchFamily="18" charset="0"/>
                              </a:rPr>
                              <m:t>+ </m:t>
                            </m:r>
                            <m:f>
                              <m:fPr>
                                <m:ctrlPr>
                                  <a:rPr lang="en-GB" sz="2200" i="1">
                                    <a:effectLst/>
                                    <a:latin typeface="Cambria Math" panose="02040503050406030204" pitchFamily="18" charset="0"/>
                                    <a:ea typeface="Calibri" panose="020F0502020204030204" pitchFamily="34" charset="0"/>
                                    <a:cs typeface="Times New Roman" panose="02020603050405020304" pitchFamily="18" charset="0"/>
                                  </a:rPr>
                                </m:ctrlPr>
                              </m:fPr>
                              <m:num>
                                <m:r>
                                  <a:rPr lang="en-GB" sz="2200" i="1">
                                    <a:effectLst/>
                                    <a:latin typeface="Cambria Math" panose="02040503050406030204" pitchFamily="18" charset="0"/>
                                    <a:ea typeface="Calibri" panose="020F0502020204030204" pitchFamily="34" charset="0"/>
                                    <a:cs typeface="Times New Roman" panose="02020603050405020304" pitchFamily="18" charset="0"/>
                                  </a:rPr>
                                  <m:t>𝑥</m:t>
                                </m:r>
                              </m:num>
                              <m:den>
                                <m:r>
                                  <a:rPr lang="en-GB" sz="2200" i="1">
                                    <a:effectLst/>
                                    <a:latin typeface="Cambria Math" panose="02040503050406030204" pitchFamily="18" charset="0"/>
                                    <a:ea typeface="Calibri" panose="020F0502020204030204" pitchFamily="34" charset="0"/>
                                    <a:cs typeface="Times New Roman" panose="02020603050405020304" pitchFamily="18" charset="0"/>
                                  </a:rPr>
                                  <m:t>𝑘</m:t>
                                </m:r>
                              </m:den>
                            </m:f>
                            <m:r>
                              <a:rPr lang="en-GB" sz="2200" i="1">
                                <a:effectLst/>
                                <a:latin typeface="Cambria Math" panose="02040503050406030204" pitchFamily="18" charset="0"/>
                                <a:ea typeface="Calibri" panose="020F0502020204030204" pitchFamily="34" charset="0"/>
                                <a:cs typeface="Times New Roman" panose="02020603050405020304" pitchFamily="18" charset="0"/>
                              </a:rPr>
                              <m:t>+ </m:t>
                            </m:r>
                            <m:f>
                              <m:fPr>
                                <m:ctrlPr>
                                  <a:rPr lang="en-GB" sz="2200" i="1">
                                    <a:effectLst/>
                                    <a:latin typeface="Cambria Math" panose="02040503050406030204" pitchFamily="18" charset="0"/>
                                    <a:ea typeface="Calibri" panose="020F0502020204030204" pitchFamily="34" charset="0"/>
                                    <a:cs typeface="Times New Roman" panose="02020603050405020304" pitchFamily="18" charset="0"/>
                                  </a:rPr>
                                </m:ctrlPr>
                              </m:fPr>
                              <m:num>
                                <m:r>
                                  <a:rPr lang="en-GB" sz="2200" i="1">
                                    <a:effectLst/>
                                    <a:latin typeface="Cambria Math" panose="02040503050406030204" pitchFamily="18" charset="0"/>
                                    <a:ea typeface="Calibri" panose="020F0502020204030204" pitchFamily="34" charset="0"/>
                                    <a:cs typeface="Times New Roman" panose="02020603050405020304" pitchFamily="18" charset="0"/>
                                  </a:rPr>
                                  <m:t>1</m:t>
                                </m:r>
                              </m:num>
                              <m:den>
                                <m:sSub>
                                  <m:sSubPr>
                                    <m:ctrlPr>
                                      <a:rPr lang="en-GB" sz="2200" i="1">
                                        <a:effectLst/>
                                        <a:latin typeface="Cambria Math" panose="02040503050406030204" pitchFamily="18" charset="0"/>
                                        <a:ea typeface="Calibri" panose="020F0502020204030204" pitchFamily="34" charset="0"/>
                                        <a:cs typeface="Times New Roman" panose="02020603050405020304" pitchFamily="18" charset="0"/>
                                      </a:rPr>
                                    </m:ctrlPr>
                                  </m:sSubPr>
                                  <m:e>
                                    <m:r>
                                      <a:rPr lang="en-GB" sz="2200" i="1">
                                        <a:effectLst/>
                                        <a:latin typeface="Cambria Math" panose="02040503050406030204" pitchFamily="18" charset="0"/>
                                        <a:ea typeface="Calibri" panose="020F0502020204030204" pitchFamily="34" charset="0"/>
                                        <a:cs typeface="Times New Roman" panose="02020603050405020304" pitchFamily="18" charset="0"/>
                                      </a:rPr>
                                      <m:t>h</m:t>
                                    </m:r>
                                  </m:e>
                                  <m:sub>
                                    <m:r>
                                      <a:rPr lang="en-GB" sz="2200" i="1">
                                        <a:effectLst/>
                                        <a:latin typeface="Cambria Math" panose="02040503050406030204" pitchFamily="18" charset="0"/>
                                        <a:ea typeface="Calibri" panose="020F0502020204030204" pitchFamily="34" charset="0"/>
                                        <a:cs typeface="Times New Roman" panose="02020603050405020304" pitchFamily="18" charset="0"/>
                                      </a:rPr>
                                      <m:t>2</m:t>
                                    </m:r>
                                  </m:sub>
                                </m:sSub>
                              </m:den>
                            </m:f>
                          </m:e>
                        </m:d>
                      </m:den>
                    </m:f>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 </m:t>
                    </m:r>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𝐴</m:t>
                    </m:r>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m:t>
                    </m:r>
                    <m:d>
                      <m:dPr>
                        <m:ctrlPr>
                          <a:rPr lang="en-GB" sz="2200" i="1">
                            <a:effectLst/>
                            <a:latin typeface="Cambria Math" panose="02040503050406030204" pitchFamily="18" charset="0"/>
                            <a:ea typeface="Calibri" panose="020F0502020204030204" pitchFamily="34" charset="0"/>
                            <a:cs typeface="Times New Roman" panose="02020603050405020304" pitchFamily="18" charset="0"/>
                          </a:rPr>
                        </m:ctrlPr>
                      </m:dPr>
                      <m:e>
                        <m:sSub>
                          <m:sSubPr>
                            <m:ctrlPr>
                              <a:rPr lang="en-GB" sz="2200" i="1">
                                <a:effectLst/>
                                <a:latin typeface="Cambria Math" panose="02040503050406030204" pitchFamily="18" charset="0"/>
                                <a:ea typeface="Calibri" panose="020F0502020204030204" pitchFamily="34" charset="0"/>
                                <a:cs typeface="Times New Roman" panose="02020603050405020304" pitchFamily="18" charset="0"/>
                              </a:rPr>
                            </m:ctrlPr>
                          </m:sSubPr>
                          <m:e>
                            <m:r>
                              <a:rPr lang="en-GB" sz="2200" i="1">
                                <a:effectLst/>
                                <a:latin typeface="Cambria Math" panose="02040503050406030204" pitchFamily="18" charset="0"/>
                                <a:ea typeface="Calibri" panose="020F0502020204030204" pitchFamily="34" charset="0"/>
                                <a:cs typeface="Times New Roman" panose="02020603050405020304" pitchFamily="18" charset="0"/>
                              </a:rPr>
                              <m:t>𝑇</m:t>
                            </m:r>
                          </m:e>
                          <m:sub>
                            <m:r>
                              <a:rPr lang="en-GB" sz="2200" i="1">
                                <a:effectLst/>
                                <a:latin typeface="Cambria Math" panose="02040503050406030204" pitchFamily="18" charset="0"/>
                                <a:ea typeface="Calibri" panose="020F0502020204030204" pitchFamily="34" charset="0"/>
                                <a:cs typeface="Times New Roman" panose="02020603050405020304" pitchFamily="18" charset="0"/>
                              </a:rPr>
                              <m:t>1</m:t>
                            </m:r>
                          </m:sub>
                        </m:sSub>
                        <m:r>
                          <a:rPr lang="en-GB" sz="2200" i="1">
                            <a:effectLst/>
                            <a:latin typeface="Cambria Math" panose="02040503050406030204" pitchFamily="18" charset="0"/>
                            <a:ea typeface="Calibri" panose="020F0502020204030204" pitchFamily="34" charset="0"/>
                            <a:cs typeface="Times New Roman" panose="02020603050405020304" pitchFamily="18" charset="0"/>
                          </a:rPr>
                          <m:t>− </m:t>
                        </m:r>
                        <m:sSub>
                          <m:sSubPr>
                            <m:ctrlPr>
                              <a:rPr lang="en-GB" sz="2200" i="1">
                                <a:effectLst/>
                                <a:latin typeface="Cambria Math" panose="02040503050406030204" pitchFamily="18" charset="0"/>
                                <a:ea typeface="Calibri" panose="020F0502020204030204" pitchFamily="34" charset="0"/>
                                <a:cs typeface="Times New Roman" panose="02020603050405020304" pitchFamily="18" charset="0"/>
                              </a:rPr>
                            </m:ctrlPr>
                          </m:sSubPr>
                          <m:e>
                            <m:r>
                              <a:rPr lang="en-GB" sz="2200" i="1">
                                <a:effectLst/>
                                <a:latin typeface="Cambria Math" panose="02040503050406030204" pitchFamily="18" charset="0"/>
                                <a:ea typeface="Calibri" panose="020F0502020204030204" pitchFamily="34" charset="0"/>
                                <a:cs typeface="Times New Roman" panose="02020603050405020304" pitchFamily="18" charset="0"/>
                              </a:rPr>
                              <m:t>𝑇</m:t>
                            </m:r>
                          </m:e>
                          <m:sub>
                            <m:r>
                              <a:rPr lang="en-GB" sz="2200" i="1">
                                <a:effectLst/>
                                <a:latin typeface="Cambria Math" panose="02040503050406030204" pitchFamily="18" charset="0"/>
                                <a:ea typeface="Calibri" panose="020F0502020204030204" pitchFamily="34" charset="0"/>
                                <a:cs typeface="Times New Roman" panose="02020603050405020304" pitchFamily="18" charset="0"/>
                              </a:rPr>
                              <m:t>4</m:t>
                            </m:r>
                          </m:sub>
                        </m:sSub>
                      </m:e>
                    </m:d>
                    <m:r>
                      <a:rPr lang="en-GB" sz="2200" i="1">
                        <a:effectLst/>
                        <a:latin typeface="Cambria Math" panose="02040503050406030204" pitchFamily="18" charset="0"/>
                        <a:ea typeface="Calibri" panose="020F0502020204030204" pitchFamily="34" charset="0"/>
                        <a:cs typeface="Times New Roman" panose="02020603050405020304" pitchFamily="18" charset="0"/>
                      </a:rPr>
                      <m:t>=</m:t>
                    </m:r>
                    <m:r>
                      <a:rPr lang="en-GB" sz="2200" i="1">
                        <a:effectLst/>
                        <a:latin typeface="Cambria Math" panose="02040503050406030204" pitchFamily="18" charset="0"/>
                        <a:ea typeface="Calibri" panose="020F0502020204030204" pitchFamily="34" charset="0"/>
                        <a:cs typeface="Times New Roman" panose="02020603050405020304" pitchFamily="18" charset="0"/>
                      </a:rPr>
                      <m:t>𝑈𝐴</m:t>
                    </m:r>
                    <m:d>
                      <m:dPr>
                        <m:ctrlPr>
                          <a:rPr lang="en-GB" sz="2200" i="1">
                            <a:effectLst/>
                            <a:latin typeface="Cambria Math" panose="02040503050406030204" pitchFamily="18" charset="0"/>
                            <a:ea typeface="Calibri" panose="020F0502020204030204" pitchFamily="34" charset="0"/>
                            <a:cs typeface="Times New Roman" panose="02020603050405020304" pitchFamily="18" charset="0"/>
                          </a:rPr>
                        </m:ctrlPr>
                      </m:dPr>
                      <m:e>
                        <m:sSub>
                          <m:sSubPr>
                            <m:ctrlPr>
                              <a:rPr lang="en-GB" sz="2200" i="1">
                                <a:effectLst/>
                                <a:latin typeface="Cambria Math" panose="02040503050406030204" pitchFamily="18" charset="0"/>
                                <a:ea typeface="Calibri" panose="020F0502020204030204" pitchFamily="34" charset="0"/>
                                <a:cs typeface="Times New Roman" panose="02020603050405020304" pitchFamily="18" charset="0"/>
                              </a:rPr>
                            </m:ctrlPr>
                          </m:sSubPr>
                          <m:e>
                            <m:r>
                              <a:rPr lang="en-GB" sz="2200" i="1">
                                <a:effectLst/>
                                <a:latin typeface="Cambria Math" panose="02040503050406030204" pitchFamily="18" charset="0"/>
                                <a:ea typeface="Calibri" panose="020F0502020204030204" pitchFamily="34" charset="0"/>
                                <a:cs typeface="Times New Roman" panose="02020603050405020304" pitchFamily="18" charset="0"/>
                              </a:rPr>
                              <m:t>𝑇</m:t>
                            </m:r>
                          </m:e>
                          <m:sub>
                            <m:r>
                              <a:rPr lang="en-GB" sz="2200" i="1">
                                <a:effectLst/>
                                <a:latin typeface="Cambria Math" panose="02040503050406030204" pitchFamily="18" charset="0"/>
                                <a:ea typeface="Calibri" panose="020F0502020204030204" pitchFamily="34" charset="0"/>
                                <a:cs typeface="Times New Roman" panose="02020603050405020304" pitchFamily="18" charset="0"/>
                              </a:rPr>
                              <m:t>1</m:t>
                            </m:r>
                          </m:sub>
                        </m:sSub>
                        <m:r>
                          <a:rPr lang="en-GB" sz="2200" i="1">
                            <a:effectLst/>
                            <a:latin typeface="Cambria Math" panose="02040503050406030204" pitchFamily="18" charset="0"/>
                            <a:ea typeface="Calibri" panose="020F0502020204030204" pitchFamily="34" charset="0"/>
                            <a:cs typeface="Times New Roman" panose="02020603050405020304" pitchFamily="18" charset="0"/>
                          </a:rPr>
                          <m:t>− </m:t>
                        </m:r>
                        <m:sSub>
                          <m:sSubPr>
                            <m:ctrlPr>
                              <a:rPr lang="en-GB" sz="2200" i="1">
                                <a:effectLst/>
                                <a:latin typeface="Cambria Math" panose="02040503050406030204" pitchFamily="18" charset="0"/>
                                <a:ea typeface="Calibri" panose="020F0502020204030204" pitchFamily="34" charset="0"/>
                                <a:cs typeface="Times New Roman" panose="02020603050405020304" pitchFamily="18" charset="0"/>
                              </a:rPr>
                            </m:ctrlPr>
                          </m:sSubPr>
                          <m:e>
                            <m:r>
                              <a:rPr lang="en-GB" sz="2200" i="1">
                                <a:effectLst/>
                                <a:latin typeface="Cambria Math" panose="02040503050406030204" pitchFamily="18" charset="0"/>
                                <a:ea typeface="Calibri" panose="020F0502020204030204" pitchFamily="34" charset="0"/>
                                <a:cs typeface="Times New Roman" panose="02020603050405020304" pitchFamily="18" charset="0"/>
                              </a:rPr>
                              <m:t>𝑇</m:t>
                            </m:r>
                          </m:e>
                          <m:sub>
                            <m:r>
                              <a:rPr lang="en-GB" sz="2200" i="1">
                                <a:effectLst/>
                                <a:latin typeface="Cambria Math" panose="02040503050406030204" pitchFamily="18" charset="0"/>
                                <a:ea typeface="Calibri" panose="020F0502020204030204" pitchFamily="34" charset="0"/>
                                <a:cs typeface="Times New Roman" panose="02020603050405020304" pitchFamily="18" charset="0"/>
                              </a:rPr>
                              <m:t>4</m:t>
                            </m:r>
                          </m:sub>
                        </m:sSub>
                      </m:e>
                    </m:d>
                  </m:oMath>
                </a14:m>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200" dirty="0">
                    <a:effectLst/>
                    <a:latin typeface="Calibri" panose="020F0502020204030204" pitchFamily="34" charset="0"/>
                    <a:ea typeface="Times New Roman" panose="02020603050405020304" pitchFamily="18" charset="0"/>
                    <a:cs typeface="Times New Roman" panose="02020603050405020304" pitchFamily="18" charset="0"/>
                  </a:rPr>
                  <a:t>Where </a:t>
                </a:r>
                <a:r>
                  <a:rPr lang="en-GB" sz="2200" i="1" dirty="0">
                    <a:effectLst/>
                    <a:latin typeface="Calibri" panose="020F0502020204030204" pitchFamily="34" charset="0"/>
                    <a:ea typeface="Times New Roman" panose="02020603050405020304" pitchFamily="18" charset="0"/>
                    <a:cs typeface="Times New Roman" panose="02020603050405020304" pitchFamily="18" charset="0"/>
                  </a:rPr>
                  <a:t>U</a:t>
                </a:r>
                <a:r>
                  <a:rPr lang="en-GB" sz="2200" dirty="0">
                    <a:effectLst/>
                    <a:latin typeface="Calibri" panose="020F0502020204030204" pitchFamily="34" charset="0"/>
                    <a:ea typeface="Times New Roman" panose="02020603050405020304" pitchFamily="18" charset="0"/>
                    <a:cs typeface="Times New Roman" panose="02020603050405020304" pitchFamily="18" charset="0"/>
                  </a:rPr>
                  <a:t> is known as the overall heat transfer coefficient, and</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200" dirty="0">
                    <a:effectLst/>
                    <a:latin typeface="Calibri" panose="020F0502020204030204" pitchFamily="34" charset="0"/>
                    <a:ea typeface="Times New Roman" panose="02020603050405020304" pitchFamily="18" charset="0"/>
                    <a:cs typeface="Times New Roman" panose="02020603050405020304" pitchFamily="18" charset="0"/>
                  </a:rPr>
                  <a:t>			</a:t>
                </a:r>
                <a14:m>
                  <m:oMath xmlns:m="http://schemas.openxmlformats.org/officeDocument/2006/math">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𝑈</m:t>
                    </m:r>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 </m:t>
                    </m:r>
                    <m:f>
                      <m:fPr>
                        <m:ctrlPr>
                          <a:rPr lang="en-GB" sz="2400" i="1">
                            <a:effectLst/>
                            <a:latin typeface="Cambria Math" panose="02040503050406030204" pitchFamily="18" charset="0"/>
                            <a:ea typeface="Times New Roman" panose="02020603050405020304" pitchFamily="18" charset="0"/>
                            <a:cs typeface="Times New Roman" panose="02020603050405020304" pitchFamily="18" charset="0"/>
                          </a:rPr>
                        </m:ctrlPr>
                      </m:fPr>
                      <m:num>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1</m:t>
                        </m:r>
                      </m:num>
                      <m:den>
                        <m:d>
                          <m:dPr>
                            <m:ctrlPr>
                              <a:rPr lang="en-GB" sz="2400" i="1">
                                <a:effectLst/>
                                <a:latin typeface="Cambria Math" panose="02040503050406030204" pitchFamily="18" charset="0"/>
                                <a:ea typeface="Calibri" panose="020F0502020204030204" pitchFamily="34" charset="0"/>
                                <a:cs typeface="Times New Roman" panose="02020603050405020304" pitchFamily="18" charset="0"/>
                              </a:rPr>
                            </m:ctrlPr>
                          </m:dPr>
                          <m:e>
                            <m:f>
                              <m:fPr>
                                <m:ctrlPr>
                                  <a:rPr lang="en-GB" sz="2400" i="1">
                                    <a:effectLst/>
                                    <a:latin typeface="Cambria Math" panose="02040503050406030204" pitchFamily="18" charset="0"/>
                                    <a:ea typeface="Calibri" panose="020F0502020204030204" pitchFamily="34" charset="0"/>
                                    <a:cs typeface="Times New Roman" panose="02020603050405020304" pitchFamily="18" charset="0"/>
                                  </a:rPr>
                                </m:ctrlPr>
                              </m:fPr>
                              <m:num>
                                <m:r>
                                  <a:rPr lang="en-GB" sz="2400" i="1">
                                    <a:effectLst/>
                                    <a:latin typeface="Cambria Math" panose="02040503050406030204" pitchFamily="18" charset="0"/>
                                    <a:ea typeface="Calibri" panose="020F0502020204030204" pitchFamily="34" charset="0"/>
                                    <a:cs typeface="Times New Roman" panose="02020603050405020304" pitchFamily="18" charset="0"/>
                                  </a:rPr>
                                  <m:t>1</m:t>
                                </m:r>
                              </m:num>
                              <m:den>
                                <m:sSub>
                                  <m:sSubPr>
                                    <m:ctrlPr>
                                      <a:rPr lang="en-GB" sz="2400" i="1">
                                        <a:effectLst/>
                                        <a:latin typeface="Cambria Math" panose="02040503050406030204" pitchFamily="18" charset="0"/>
                                        <a:ea typeface="Calibri" panose="020F0502020204030204" pitchFamily="34" charset="0"/>
                                        <a:cs typeface="Times New Roman" panose="02020603050405020304" pitchFamily="18" charset="0"/>
                                      </a:rPr>
                                    </m:ctrlPr>
                                  </m:sSubPr>
                                  <m:e>
                                    <m:r>
                                      <a:rPr lang="en-GB" sz="2400" i="1">
                                        <a:effectLst/>
                                        <a:latin typeface="Cambria Math" panose="02040503050406030204" pitchFamily="18" charset="0"/>
                                        <a:ea typeface="Calibri" panose="020F0502020204030204" pitchFamily="34" charset="0"/>
                                        <a:cs typeface="Times New Roman" panose="02020603050405020304" pitchFamily="18" charset="0"/>
                                      </a:rPr>
                                      <m:t>h</m:t>
                                    </m:r>
                                  </m:e>
                                  <m:sub>
                                    <m:r>
                                      <a:rPr lang="en-GB" sz="2400" i="1">
                                        <a:effectLst/>
                                        <a:latin typeface="Cambria Math" panose="02040503050406030204" pitchFamily="18" charset="0"/>
                                        <a:ea typeface="Calibri" panose="020F0502020204030204" pitchFamily="34" charset="0"/>
                                        <a:cs typeface="Times New Roman" panose="02020603050405020304" pitchFamily="18" charset="0"/>
                                      </a:rPr>
                                      <m:t>1</m:t>
                                    </m:r>
                                  </m:sub>
                                </m:sSub>
                              </m:den>
                            </m:f>
                            <m:r>
                              <a:rPr lang="en-GB" sz="2400" i="1">
                                <a:effectLst/>
                                <a:latin typeface="Cambria Math" panose="02040503050406030204" pitchFamily="18" charset="0"/>
                                <a:ea typeface="Calibri" panose="020F0502020204030204" pitchFamily="34" charset="0"/>
                                <a:cs typeface="Times New Roman" panose="02020603050405020304" pitchFamily="18" charset="0"/>
                              </a:rPr>
                              <m:t>+ </m:t>
                            </m:r>
                            <m:f>
                              <m:fPr>
                                <m:ctrlPr>
                                  <a:rPr lang="en-GB" sz="2400" i="1">
                                    <a:effectLst/>
                                    <a:latin typeface="Cambria Math" panose="02040503050406030204" pitchFamily="18" charset="0"/>
                                    <a:ea typeface="Calibri" panose="020F0502020204030204" pitchFamily="34" charset="0"/>
                                    <a:cs typeface="Times New Roman" panose="02020603050405020304" pitchFamily="18" charset="0"/>
                                  </a:rPr>
                                </m:ctrlPr>
                              </m:fPr>
                              <m:num>
                                <m:r>
                                  <a:rPr lang="en-GB" sz="2400" i="1">
                                    <a:effectLst/>
                                    <a:latin typeface="Cambria Math" panose="02040503050406030204" pitchFamily="18" charset="0"/>
                                    <a:ea typeface="Calibri" panose="020F0502020204030204" pitchFamily="34" charset="0"/>
                                    <a:cs typeface="Times New Roman" panose="02020603050405020304" pitchFamily="18" charset="0"/>
                                  </a:rPr>
                                  <m:t>𝑥</m:t>
                                </m:r>
                              </m:num>
                              <m:den>
                                <m:r>
                                  <a:rPr lang="en-GB" sz="2400" i="1">
                                    <a:effectLst/>
                                    <a:latin typeface="Cambria Math" panose="02040503050406030204" pitchFamily="18" charset="0"/>
                                    <a:ea typeface="Calibri" panose="020F0502020204030204" pitchFamily="34" charset="0"/>
                                    <a:cs typeface="Times New Roman" panose="02020603050405020304" pitchFamily="18" charset="0"/>
                                  </a:rPr>
                                  <m:t>𝑘</m:t>
                                </m:r>
                              </m:den>
                            </m:f>
                            <m:r>
                              <a:rPr lang="en-GB" sz="2400" i="1">
                                <a:effectLst/>
                                <a:latin typeface="Cambria Math" panose="02040503050406030204" pitchFamily="18" charset="0"/>
                                <a:ea typeface="Calibri" panose="020F0502020204030204" pitchFamily="34" charset="0"/>
                                <a:cs typeface="Times New Roman" panose="02020603050405020304" pitchFamily="18" charset="0"/>
                              </a:rPr>
                              <m:t>+ </m:t>
                            </m:r>
                            <m:f>
                              <m:fPr>
                                <m:ctrlPr>
                                  <a:rPr lang="en-GB" sz="2400" i="1">
                                    <a:effectLst/>
                                    <a:latin typeface="Cambria Math" panose="02040503050406030204" pitchFamily="18" charset="0"/>
                                    <a:ea typeface="Calibri" panose="020F0502020204030204" pitchFamily="34" charset="0"/>
                                    <a:cs typeface="Times New Roman" panose="02020603050405020304" pitchFamily="18" charset="0"/>
                                  </a:rPr>
                                </m:ctrlPr>
                              </m:fPr>
                              <m:num>
                                <m:r>
                                  <a:rPr lang="en-GB" sz="2400" i="1">
                                    <a:effectLst/>
                                    <a:latin typeface="Cambria Math" panose="02040503050406030204" pitchFamily="18" charset="0"/>
                                    <a:ea typeface="Calibri" panose="020F0502020204030204" pitchFamily="34" charset="0"/>
                                    <a:cs typeface="Times New Roman" panose="02020603050405020304" pitchFamily="18" charset="0"/>
                                  </a:rPr>
                                  <m:t>1</m:t>
                                </m:r>
                              </m:num>
                              <m:den>
                                <m:sSub>
                                  <m:sSubPr>
                                    <m:ctrlPr>
                                      <a:rPr lang="en-GB" sz="2400" i="1">
                                        <a:effectLst/>
                                        <a:latin typeface="Cambria Math" panose="02040503050406030204" pitchFamily="18" charset="0"/>
                                        <a:ea typeface="Calibri" panose="020F0502020204030204" pitchFamily="34" charset="0"/>
                                        <a:cs typeface="Times New Roman" panose="02020603050405020304" pitchFamily="18" charset="0"/>
                                      </a:rPr>
                                    </m:ctrlPr>
                                  </m:sSubPr>
                                  <m:e>
                                    <m:r>
                                      <a:rPr lang="en-GB" sz="2400" i="1">
                                        <a:effectLst/>
                                        <a:latin typeface="Cambria Math" panose="02040503050406030204" pitchFamily="18" charset="0"/>
                                        <a:ea typeface="Calibri" panose="020F0502020204030204" pitchFamily="34" charset="0"/>
                                        <a:cs typeface="Times New Roman" panose="02020603050405020304" pitchFamily="18" charset="0"/>
                                      </a:rPr>
                                      <m:t>h</m:t>
                                    </m:r>
                                  </m:e>
                                  <m:sub>
                                    <m:r>
                                      <a:rPr lang="en-GB" sz="2400" i="1">
                                        <a:effectLst/>
                                        <a:latin typeface="Cambria Math" panose="02040503050406030204" pitchFamily="18" charset="0"/>
                                        <a:ea typeface="Calibri" panose="020F0502020204030204" pitchFamily="34" charset="0"/>
                                        <a:cs typeface="Times New Roman" panose="02020603050405020304" pitchFamily="18" charset="0"/>
                                      </a:rPr>
                                      <m:t>2</m:t>
                                    </m:r>
                                  </m:sub>
                                </m:sSub>
                              </m:den>
                            </m:f>
                          </m:e>
                        </m:d>
                      </m:den>
                    </m:f>
                  </m:oMath>
                </a14:m>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p:txBody>
          </p:sp>
        </mc:Choice>
        <mc:Fallback xmlns="">
          <p:sp>
            <p:nvSpPr>
              <p:cNvPr id="3" name="Content Placeholder 2">
                <a:extLst>
                  <a:ext uri="{FF2B5EF4-FFF2-40B4-BE49-F238E27FC236}">
                    <a16:creationId xmlns:a16="http://schemas.microsoft.com/office/drawing/2014/main" id="{8DF80E66-22CA-4692-8D04-FE31C7FD3B34}"/>
                  </a:ext>
                </a:extLst>
              </p:cNvPr>
              <p:cNvSpPr>
                <a:spLocks noGrp="1" noRot="1" noChangeAspect="1" noMove="1" noResize="1" noEditPoints="1" noAdjustHandles="1" noChangeArrowheads="1" noChangeShapeType="1" noTextEdit="1"/>
              </p:cNvSpPr>
              <p:nvPr>
                <p:ph idx="1"/>
              </p:nvPr>
            </p:nvSpPr>
            <p:spPr>
              <a:xfrm>
                <a:off x="292417" y="971550"/>
                <a:ext cx="11607165" cy="5829299"/>
              </a:xfrm>
              <a:blipFill>
                <a:blip r:embed="rId2"/>
                <a:stretch>
                  <a:fillRect l="-683" t="-522"/>
                </a:stretch>
              </a:blipFill>
            </p:spPr>
            <p:txBody>
              <a:bodyPr/>
              <a:lstStyle/>
              <a:p>
                <a:r>
                  <a:rPr lang="en-GB">
                    <a:noFill/>
                  </a:rPr>
                  <a:t> </a:t>
                </a:r>
              </a:p>
            </p:txBody>
          </p:sp>
        </mc:Fallback>
      </mc:AlternateContent>
      <p:sp>
        <p:nvSpPr>
          <p:cNvPr id="4" name="Title 1">
            <a:extLst>
              <a:ext uri="{FF2B5EF4-FFF2-40B4-BE49-F238E27FC236}">
                <a16:creationId xmlns:a16="http://schemas.microsoft.com/office/drawing/2014/main" id="{BCAF3A9D-DF57-46D6-8AD2-F04051A0F672}"/>
              </a:ext>
            </a:extLst>
          </p:cNvPr>
          <p:cNvSpPr>
            <a:spLocks noGrp="1"/>
          </p:cNvSpPr>
          <p:nvPr>
            <p:ph type="title"/>
          </p:nvPr>
        </p:nvSpPr>
        <p:spPr>
          <a:xfrm>
            <a:off x="838199" y="211456"/>
            <a:ext cx="10515600" cy="708660"/>
          </a:xfrm>
        </p:spPr>
        <p:txBody>
          <a:bodyPr>
            <a:normAutofit/>
          </a:bodyPr>
          <a:lstStyle/>
          <a:p>
            <a:pPr algn="ctr"/>
            <a:r>
              <a:rPr lang="en-GB" sz="4000" dirty="0"/>
              <a:t>Heat transfer through a plane wall</a:t>
            </a:r>
          </a:p>
        </p:txBody>
      </p:sp>
      <p:grpSp>
        <p:nvGrpSpPr>
          <p:cNvPr id="6" name="Group 5">
            <a:extLst>
              <a:ext uri="{FF2B5EF4-FFF2-40B4-BE49-F238E27FC236}">
                <a16:creationId xmlns:a16="http://schemas.microsoft.com/office/drawing/2014/main" id="{B7A33D08-572F-42C8-8506-D87B6FE5AF9A}"/>
              </a:ext>
            </a:extLst>
          </p:cNvPr>
          <p:cNvGrpSpPr/>
          <p:nvPr/>
        </p:nvGrpSpPr>
        <p:grpSpPr>
          <a:xfrm>
            <a:off x="8003447" y="2228850"/>
            <a:ext cx="3853325" cy="3657600"/>
            <a:chOff x="7711982" y="1920240"/>
            <a:chExt cx="3853325" cy="3657600"/>
          </a:xfrm>
        </p:grpSpPr>
        <p:pic>
          <p:nvPicPr>
            <p:cNvPr id="7" name="Picture 6" descr="A picture containing text, screenshot, electronics, computer&#10;&#10;Description automatically generated">
              <a:extLst>
                <a:ext uri="{FF2B5EF4-FFF2-40B4-BE49-F238E27FC236}">
                  <a16:creationId xmlns:a16="http://schemas.microsoft.com/office/drawing/2014/main" id="{83E1CF44-A943-4D59-B508-4AFFD92BA6C6}"/>
                </a:ext>
              </a:extLst>
            </p:cNvPr>
            <p:cNvPicPr>
              <a:picLocks noChangeAspect="1"/>
            </p:cNvPicPr>
            <p:nvPr/>
          </p:nvPicPr>
          <p:blipFill rotWithShape="1">
            <a:blip r:embed="rId3">
              <a:extLst>
                <a:ext uri="{28A0092B-C50C-407E-A947-70E740481C1C}">
                  <a14:useLocalDpi xmlns:a14="http://schemas.microsoft.com/office/drawing/2010/main" val="0"/>
                </a:ext>
              </a:extLst>
            </a:blip>
            <a:srcRect l="42703" t="48428" r="42531" b="25898"/>
            <a:stretch/>
          </p:blipFill>
          <p:spPr>
            <a:xfrm>
              <a:off x="7711982" y="1920240"/>
              <a:ext cx="3853325" cy="3657600"/>
            </a:xfrm>
            <a:prstGeom prst="rect">
              <a:avLst/>
            </a:prstGeom>
          </p:spPr>
        </p:pic>
        <p:sp>
          <p:nvSpPr>
            <p:cNvPr id="8" name="TextBox 7">
              <a:extLst>
                <a:ext uri="{FF2B5EF4-FFF2-40B4-BE49-F238E27FC236}">
                  <a16:creationId xmlns:a16="http://schemas.microsoft.com/office/drawing/2014/main" id="{5B1E4BD5-1B01-44C6-BF54-32EBA353E021}"/>
                </a:ext>
              </a:extLst>
            </p:cNvPr>
            <p:cNvSpPr txBox="1"/>
            <p:nvPr/>
          </p:nvSpPr>
          <p:spPr>
            <a:xfrm>
              <a:off x="8498204" y="3564374"/>
              <a:ext cx="440055" cy="369332"/>
            </a:xfrm>
            <a:prstGeom prst="rect">
              <a:avLst/>
            </a:prstGeom>
            <a:noFill/>
          </p:spPr>
          <p:txBody>
            <a:bodyPr wrap="square" rtlCol="0">
              <a:spAutoFit/>
            </a:bodyPr>
            <a:lstStyle/>
            <a:p>
              <a:r>
                <a:rPr lang="en-GB" dirty="0"/>
                <a:t>T</a:t>
              </a:r>
              <a:r>
                <a:rPr lang="en-GB" baseline="-25000" dirty="0"/>
                <a:t>2</a:t>
              </a:r>
              <a:endParaRPr lang="en-GB" dirty="0"/>
            </a:p>
          </p:txBody>
        </p:sp>
        <p:sp>
          <p:nvSpPr>
            <p:cNvPr id="9" name="TextBox 8">
              <a:extLst>
                <a:ext uri="{FF2B5EF4-FFF2-40B4-BE49-F238E27FC236}">
                  <a16:creationId xmlns:a16="http://schemas.microsoft.com/office/drawing/2014/main" id="{047D391C-A58A-4A8C-BEE1-DCDA769FF0FA}"/>
                </a:ext>
              </a:extLst>
            </p:cNvPr>
            <p:cNvSpPr txBox="1"/>
            <p:nvPr/>
          </p:nvSpPr>
          <p:spPr>
            <a:xfrm>
              <a:off x="10296524" y="3688199"/>
              <a:ext cx="440055" cy="369332"/>
            </a:xfrm>
            <a:prstGeom prst="rect">
              <a:avLst/>
            </a:prstGeom>
            <a:noFill/>
          </p:spPr>
          <p:txBody>
            <a:bodyPr wrap="square" rtlCol="0">
              <a:spAutoFit/>
            </a:bodyPr>
            <a:lstStyle/>
            <a:p>
              <a:r>
                <a:rPr lang="en-GB" dirty="0"/>
                <a:t>T</a:t>
              </a:r>
              <a:r>
                <a:rPr lang="en-GB" baseline="-25000" dirty="0"/>
                <a:t>3</a:t>
              </a:r>
              <a:endParaRPr lang="en-GB" dirty="0"/>
            </a:p>
          </p:txBody>
        </p:sp>
        <p:sp>
          <p:nvSpPr>
            <p:cNvPr id="10" name="TextBox 9">
              <a:extLst>
                <a:ext uri="{FF2B5EF4-FFF2-40B4-BE49-F238E27FC236}">
                  <a16:creationId xmlns:a16="http://schemas.microsoft.com/office/drawing/2014/main" id="{6A4A9718-E92A-4543-BD67-501D86C64954}"/>
                </a:ext>
              </a:extLst>
            </p:cNvPr>
            <p:cNvSpPr txBox="1"/>
            <p:nvPr/>
          </p:nvSpPr>
          <p:spPr>
            <a:xfrm>
              <a:off x="10433684" y="3198376"/>
              <a:ext cx="440055" cy="369332"/>
            </a:xfrm>
            <a:prstGeom prst="rect">
              <a:avLst/>
            </a:prstGeom>
            <a:noFill/>
          </p:spPr>
          <p:txBody>
            <a:bodyPr wrap="square" rtlCol="0">
              <a:spAutoFit/>
            </a:bodyPr>
            <a:lstStyle/>
            <a:p>
              <a:r>
                <a:rPr lang="en-GB" dirty="0"/>
                <a:t>T</a:t>
              </a:r>
              <a:r>
                <a:rPr lang="en-GB" baseline="-25000" dirty="0"/>
                <a:t>4</a:t>
              </a:r>
              <a:endParaRPr lang="en-GB" dirty="0"/>
            </a:p>
          </p:txBody>
        </p:sp>
        <p:sp>
          <p:nvSpPr>
            <p:cNvPr id="11" name="Flowchart: Connector 10">
              <a:extLst>
                <a:ext uri="{FF2B5EF4-FFF2-40B4-BE49-F238E27FC236}">
                  <a16:creationId xmlns:a16="http://schemas.microsoft.com/office/drawing/2014/main" id="{6FCDF04B-394F-40B6-8469-1C6F48C3EF76}"/>
                </a:ext>
              </a:extLst>
            </p:cNvPr>
            <p:cNvSpPr/>
            <p:nvPr/>
          </p:nvSpPr>
          <p:spPr>
            <a:xfrm>
              <a:off x="8806814" y="3714868"/>
              <a:ext cx="74295" cy="177165"/>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Flowchart: Connector 11">
              <a:extLst>
                <a:ext uri="{FF2B5EF4-FFF2-40B4-BE49-F238E27FC236}">
                  <a16:creationId xmlns:a16="http://schemas.microsoft.com/office/drawing/2014/main" id="{ED3422D0-6C59-4264-B83F-9BED07EA393F}"/>
                </a:ext>
              </a:extLst>
            </p:cNvPr>
            <p:cNvSpPr/>
            <p:nvPr/>
          </p:nvSpPr>
          <p:spPr>
            <a:xfrm>
              <a:off x="10296524" y="3756541"/>
              <a:ext cx="74295" cy="177165"/>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20243716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61CF96-5821-488A-9A4D-6FC4F8330D69}"/>
              </a:ext>
            </a:extLst>
          </p:cNvPr>
          <p:cNvSpPr>
            <a:spLocks noGrp="1"/>
          </p:cNvSpPr>
          <p:nvPr>
            <p:ph type="title"/>
          </p:nvPr>
        </p:nvSpPr>
        <p:spPr>
          <a:xfrm>
            <a:off x="838200" y="365125"/>
            <a:ext cx="10515600" cy="749299"/>
          </a:xfrm>
        </p:spPr>
        <p:txBody>
          <a:bodyPr>
            <a:normAutofit/>
          </a:bodyPr>
          <a:lstStyle/>
          <a:p>
            <a:pPr algn="ctr"/>
            <a:r>
              <a:rPr lang="en-GB" sz="4000" dirty="0"/>
              <a:t>Notes</a:t>
            </a:r>
          </a:p>
        </p:txBody>
      </p:sp>
      <p:sp>
        <p:nvSpPr>
          <p:cNvPr id="3" name="Content Placeholder 2">
            <a:extLst>
              <a:ext uri="{FF2B5EF4-FFF2-40B4-BE49-F238E27FC236}">
                <a16:creationId xmlns:a16="http://schemas.microsoft.com/office/drawing/2014/main" id="{31E9EC09-5CB0-4893-B28B-A4B7998AF3BE}"/>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1347844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A65E2-5B6F-483B-9015-410DB44BD6D8}"/>
              </a:ext>
            </a:extLst>
          </p:cNvPr>
          <p:cNvSpPr>
            <a:spLocks noGrp="1"/>
          </p:cNvSpPr>
          <p:nvPr>
            <p:ph type="title"/>
          </p:nvPr>
        </p:nvSpPr>
        <p:spPr>
          <a:xfrm>
            <a:off x="838200" y="182246"/>
            <a:ext cx="10515600" cy="657860"/>
          </a:xfrm>
        </p:spPr>
        <p:txBody>
          <a:bodyPr>
            <a:normAutofit/>
          </a:bodyPr>
          <a:lstStyle/>
          <a:p>
            <a:pPr algn="ctr"/>
            <a:r>
              <a:rPr lang="en-GB" sz="4000" dirty="0"/>
              <a:t>Determining the surface heat transfer coefficient</a:t>
            </a:r>
          </a:p>
        </p:txBody>
      </p:sp>
      <p:sp>
        <p:nvSpPr>
          <p:cNvPr id="3" name="Content Placeholder 2">
            <a:extLst>
              <a:ext uri="{FF2B5EF4-FFF2-40B4-BE49-F238E27FC236}">
                <a16:creationId xmlns:a16="http://schemas.microsoft.com/office/drawing/2014/main" id="{A795C29E-DA5D-42CA-ACFA-04719E0084E4}"/>
              </a:ext>
            </a:extLst>
          </p:cNvPr>
          <p:cNvSpPr>
            <a:spLocks noGrp="1"/>
          </p:cNvSpPr>
          <p:nvPr>
            <p:ph idx="1"/>
          </p:nvPr>
        </p:nvSpPr>
        <p:spPr>
          <a:xfrm>
            <a:off x="280035" y="891540"/>
            <a:ext cx="11675745" cy="5549265"/>
          </a:xfrm>
        </p:spPr>
        <p:txBody>
          <a:bodyPr>
            <a:normAutofit/>
          </a:bodyPr>
          <a:lstStyle/>
          <a:p>
            <a:pPr marL="0" indent="0">
              <a:lnSpc>
                <a:spcPct val="107000"/>
              </a:lnSpc>
              <a:spcAft>
                <a:spcPts val="800"/>
              </a:spcAft>
              <a:buNone/>
            </a:pPr>
            <a:r>
              <a:rPr lang="en-GB" sz="2200" dirty="0">
                <a:effectLst/>
                <a:latin typeface="Calibri" panose="020F0502020204030204" pitchFamily="34" charset="0"/>
                <a:ea typeface="Times New Roman" panose="02020603050405020304" pitchFamily="18" charset="0"/>
                <a:cs typeface="Times New Roman" panose="02020603050405020304" pitchFamily="18" charset="0"/>
              </a:rPr>
              <a:t>The coefficient of convective heat transfer ‘</a:t>
            </a:r>
            <a:r>
              <a:rPr lang="en-GB" sz="2200" i="1" dirty="0">
                <a:effectLst/>
                <a:latin typeface="Calibri" panose="020F0502020204030204" pitchFamily="34" charset="0"/>
                <a:ea typeface="Times New Roman" panose="02020603050405020304" pitchFamily="18" charset="0"/>
                <a:cs typeface="Times New Roman" panose="02020603050405020304" pitchFamily="18" charset="0"/>
              </a:rPr>
              <a:t>h</a:t>
            </a:r>
            <a:r>
              <a:rPr lang="en-GB" sz="2200" dirty="0">
                <a:effectLst/>
                <a:latin typeface="Calibri" panose="020F0502020204030204" pitchFamily="34" charset="0"/>
                <a:ea typeface="Times New Roman" panose="02020603050405020304" pitchFamily="18" charset="0"/>
                <a:cs typeface="Times New Roman" panose="02020603050405020304" pitchFamily="18" charset="0"/>
              </a:rPr>
              <a:t>’ (also known as film heat transfer coefficient), may be defined as; </a:t>
            </a:r>
            <a:r>
              <a:rPr lang="en-GB" sz="2200" i="1" dirty="0">
                <a:effectLst/>
                <a:latin typeface="Calibri" panose="020F0502020204030204" pitchFamily="34" charset="0"/>
                <a:ea typeface="Times New Roman" panose="02020603050405020304" pitchFamily="18" charset="0"/>
                <a:cs typeface="Times New Roman" panose="02020603050405020304" pitchFamily="18" charset="0"/>
              </a:rPr>
              <a:t>the amount of heat transmitted for a unit temperature difference between the fluid and unit area of a surface in unit time</a:t>
            </a:r>
            <a:r>
              <a:rPr lang="en-GB" sz="2200" dirty="0">
                <a:effectLst/>
                <a:latin typeface="Calibri" panose="020F0502020204030204" pitchFamily="34" charset="0"/>
                <a:ea typeface="Calibri" panose="020F0502020204030204" pitchFamily="34" charset="0"/>
                <a:cs typeface="Times New Roman" panose="02020603050405020304" pitchFamily="18" charset="0"/>
              </a:rPr>
              <a:t> (W/m</a:t>
            </a:r>
            <a:r>
              <a:rPr lang="en-GB" sz="2200" baseline="30000" dirty="0">
                <a:effectLst/>
                <a:latin typeface="Calibri" panose="020F0502020204030204" pitchFamily="34" charset="0"/>
                <a:ea typeface="Calibri" panose="020F0502020204030204" pitchFamily="34" charset="0"/>
                <a:cs typeface="Times New Roman" panose="02020603050405020304" pitchFamily="18" charset="0"/>
              </a:rPr>
              <a:t>2</a:t>
            </a:r>
            <a:r>
              <a:rPr lang="en-GB" sz="2200" dirty="0">
                <a:effectLst/>
                <a:latin typeface="Calibri" panose="020F0502020204030204" pitchFamily="34" charset="0"/>
                <a:ea typeface="Calibri" panose="020F0502020204030204" pitchFamily="34" charset="0"/>
                <a:cs typeface="Times New Roman" panose="02020603050405020304" pitchFamily="18" charset="0"/>
              </a:rPr>
              <a:t>K)</a:t>
            </a:r>
            <a:r>
              <a:rPr lang="en-GB" sz="2200" dirty="0">
                <a:effectLst/>
                <a:latin typeface="Calibri" panose="020F0502020204030204" pitchFamily="34" charset="0"/>
                <a:ea typeface="Times New Roman" panose="02020603050405020304" pitchFamily="18" charset="0"/>
                <a:cs typeface="Times New Roman" panose="02020603050405020304" pitchFamily="18" charset="0"/>
              </a:rPr>
              <a:t>.  The value of ‘</a:t>
            </a:r>
            <a:r>
              <a:rPr lang="en-GB" sz="2200" i="1" dirty="0">
                <a:effectLst/>
                <a:latin typeface="Calibri" panose="020F0502020204030204" pitchFamily="34" charset="0"/>
                <a:ea typeface="Times New Roman" panose="02020603050405020304" pitchFamily="18" charset="0"/>
                <a:cs typeface="Times New Roman" panose="02020603050405020304" pitchFamily="18" charset="0"/>
              </a:rPr>
              <a:t>h</a:t>
            </a:r>
            <a:r>
              <a:rPr lang="en-GB" sz="2200" dirty="0">
                <a:effectLst/>
                <a:latin typeface="Calibri" panose="020F0502020204030204" pitchFamily="34" charset="0"/>
                <a:ea typeface="Times New Roman" panose="02020603050405020304" pitchFamily="18" charset="0"/>
                <a:cs typeface="Times New Roman" panose="02020603050405020304" pitchFamily="18" charset="0"/>
              </a:rPr>
              <a:t>’ depends on the following factors;</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2200" dirty="0">
                <a:effectLst/>
                <a:latin typeface="Calibri" panose="020F0502020204030204" pitchFamily="34" charset="0"/>
                <a:ea typeface="Times New Roman" panose="02020603050405020304" pitchFamily="18" charset="0"/>
                <a:cs typeface="Times New Roman" panose="02020603050405020304" pitchFamily="18" charset="0"/>
              </a:rPr>
              <a:t>Thermodynamic and transport properties (e.g. viscosity, density, specific heat, etc.)</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2200" dirty="0">
                <a:effectLst/>
                <a:latin typeface="Calibri" panose="020F0502020204030204" pitchFamily="34" charset="0"/>
                <a:ea typeface="Times New Roman" panose="02020603050405020304" pitchFamily="18" charset="0"/>
                <a:cs typeface="Times New Roman" panose="02020603050405020304" pitchFamily="18" charset="0"/>
              </a:rPr>
              <a:t>Nature of fluid flow</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2200" dirty="0">
                <a:effectLst/>
                <a:latin typeface="Calibri" panose="020F0502020204030204" pitchFamily="34" charset="0"/>
                <a:ea typeface="Times New Roman" panose="02020603050405020304" pitchFamily="18" charset="0"/>
                <a:cs typeface="Times New Roman" panose="02020603050405020304" pitchFamily="18" charset="0"/>
              </a:rPr>
              <a:t>Geometry of the surface</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2200" dirty="0">
                <a:effectLst/>
                <a:latin typeface="Calibri" panose="020F0502020204030204" pitchFamily="34" charset="0"/>
                <a:ea typeface="Times New Roman" panose="02020603050405020304" pitchFamily="18" charset="0"/>
                <a:cs typeface="Times New Roman" panose="02020603050405020304" pitchFamily="18" charset="0"/>
              </a:rPr>
              <a:t>Underlying thermal conditions</a:t>
            </a:r>
          </a:p>
          <a:p>
            <a:pPr marL="0" lvl="0" indent="0">
              <a:lnSpc>
                <a:spcPct val="107000"/>
              </a:lnSpc>
              <a:spcAft>
                <a:spcPts val="800"/>
              </a:spcAft>
              <a:buNone/>
            </a:pP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2200" dirty="0"/>
          </a:p>
        </p:txBody>
      </p:sp>
      <p:pic>
        <p:nvPicPr>
          <p:cNvPr id="1026" name="Picture 2" descr="Velocity and temperature profile for convection heat transfer from a... |  Download Scientific Diagram">
            <a:extLst>
              <a:ext uri="{FF2B5EF4-FFF2-40B4-BE49-F238E27FC236}">
                <a16:creationId xmlns:a16="http://schemas.microsoft.com/office/drawing/2014/main" id="{56F483F1-9296-4AE1-B7C7-16D268CC2BA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07364" y="2859405"/>
            <a:ext cx="6878845" cy="34728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929681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3D8DB585-22E9-45E9-AB8B-1A88F909200A}"/>
                  </a:ext>
                </a:extLst>
              </p:cNvPr>
              <p:cNvSpPr>
                <a:spLocks noGrp="1"/>
              </p:cNvSpPr>
              <p:nvPr>
                <p:ph idx="1"/>
              </p:nvPr>
            </p:nvSpPr>
            <p:spPr>
              <a:xfrm>
                <a:off x="240031" y="811530"/>
                <a:ext cx="11738610" cy="5852160"/>
              </a:xfrm>
            </p:spPr>
            <p:txBody>
              <a:bodyPr>
                <a:normAutofit/>
              </a:bodyPr>
              <a:lstStyle/>
              <a:p>
                <a:pPr marL="0" indent="0">
                  <a:lnSpc>
                    <a:spcPct val="107000"/>
                  </a:lnSpc>
                  <a:spcAft>
                    <a:spcPts val="800"/>
                  </a:spcAft>
                  <a:buNone/>
                </a:pPr>
                <a:r>
                  <a:rPr lang="en-GB" sz="2200" dirty="0">
                    <a:effectLst/>
                    <a:latin typeface="Calibri" panose="020F0502020204030204" pitchFamily="34" charset="0"/>
                    <a:ea typeface="Times New Roman" panose="02020603050405020304" pitchFamily="18" charset="0"/>
                    <a:cs typeface="Times New Roman" panose="02020603050405020304" pitchFamily="18" charset="0"/>
                  </a:rPr>
                  <a:t>Since the heat transfer coefficient depends upon numerous factors, it is not possible to establish a single equation to satisfy all the variations.  By undertaking </a:t>
                </a:r>
                <a:r>
                  <a:rPr lang="en-GB" sz="2200" i="1" dirty="0">
                    <a:effectLst/>
                    <a:latin typeface="Calibri" panose="020F0502020204030204" pitchFamily="34" charset="0"/>
                    <a:ea typeface="Times New Roman" panose="02020603050405020304" pitchFamily="18" charset="0"/>
                    <a:cs typeface="Times New Roman" panose="02020603050405020304" pitchFamily="18" charset="0"/>
                  </a:rPr>
                  <a:t>dimensional analysis </a:t>
                </a:r>
                <a:r>
                  <a:rPr lang="en-GB" sz="2200" dirty="0">
                    <a:effectLst/>
                    <a:latin typeface="Calibri" panose="020F0502020204030204" pitchFamily="34" charset="0"/>
                    <a:ea typeface="Times New Roman" panose="02020603050405020304" pitchFamily="18" charset="0"/>
                    <a:cs typeface="Times New Roman" panose="02020603050405020304" pitchFamily="18" charset="0"/>
                  </a:rPr>
                  <a:t>(analysis of relationships between different physical quantities by identifying their fundamental dimensions and units of measure), it is possible to determine an equation for this purpose however, which is stated as;</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14:m>
                  <m:oMathPara xmlns:m="http://schemas.openxmlformats.org/officeDocument/2006/math">
                    <m:oMathParaPr>
                      <m:jc m:val="centerGroup"/>
                    </m:oMathParaPr>
                    <m:oMath xmlns:m="http://schemas.openxmlformats.org/officeDocument/2006/math">
                      <m:r>
                        <a:rPr lang="en-GB" sz="2200" i="1" smtClean="0">
                          <a:effectLst/>
                          <a:latin typeface="Cambria Math" panose="02040503050406030204" pitchFamily="18" charset="0"/>
                          <a:ea typeface="Times New Roman" panose="02020603050405020304" pitchFamily="18" charset="0"/>
                          <a:cs typeface="Times New Roman" panose="02020603050405020304" pitchFamily="18" charset="0"/>
                        </a:rPr>
                        <m:t>𝑁𝑢</m:t>
                      </m:r>
                      <m:r>
                        <a:rPr lang="en-GB" sz="2200" i="1" smtClean="0">
                          <a:effectLst/>
                          <a:latin typeface="Cambria Math" panose="02040503050406030204" pitchFamily="18" charset="0"/>
                          <a:ea typeface="Times New Roman" panose="02020603050405020304" pitchFamily="18" charset="0"/>
                          <a:cs typeface="Times New Roman" panose="02020603050405020304" pitchFamily="18" charset="0"/>
                        </a:rPr>
                        <m:t>=</m:t>
                      </m:r>
                      <m:r>
                        <a:rPr lang="en-GB" sz="2200" i="1" smtClean="0">
                          <a:effectLst/>
                          <a:latin typeface="Cambria Math" panose="02040503050406030204" pitchFamily="18" charset="0"/>
                          <a:ea typeface="Times New Roman" panose="02020603050405020304" pitchFamily="18" charset="0"/>
                          <a:cs typeface="Times New Roman" panose="02020603050405020304" pitchFamily="18" charset="0"/>
                        </a:rPr>
                        <m:t>𝑍</m:t>
                      </m:r>
                      <m:r>
                        <a:rPr lang="en-GB" sz="2200" i="1" smtClean="0">
                          <a:effectLst/>
                          <a:latin typeface="Cambria Math" panose="02040503050406030204" pitchFamily="18" charset="0"/>
                          <a:ea typeface="Times New Roman" panose="02020603050405020304" pitchFamily="18" charset="0"/>
                          <a:cs typeface="Times New Roman" panose="02020603050405020304" pitchFamily="18" charset="0"/>
                        </a:rPr>
                        <m:t> </m:t>
                      </m:r>
                      <m:sSup>
                        <m:sSupPr>
                          <m:ctrlPr>
                            <a:rPr lang="en-GB" sz="2200" i="1">
                              <a:effectLst/>
                              <a:latin typeface="Cambria Math" panose="02040503050406030204" pitchFamily="18" charset="0"/>
                              <a:ea typeface="Times New Roman" panose="02020603050405020304" pitchFamily="18" charset="0"/>
                            </a:rPr>
                          </m:ctrlPr>
                        </m:sSupPr>
                        <m:e>
                          <m:d>
                            <m:dPr>
                              <m:ctrlPr>
                                <a:rPr lang="en-GB" sz="2200" i="1">
                                  <a:effectLst/>
                                  <a:latin typeface="Cambria Math" panose="02040503050406030204" pitchFamily="18" charset="0"/>
                                  <a:ea typeface="Times New Roman" panose="02020603050405020304" pitchFamily="18" charset="0"/>
                                </a:rPr>
                              </m:ctrlPr>
                            </m:dPr>
                            <m:e>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𝑅𝑒</m:t>
                              </m:r>
                            </m:e>
                          </m:d>
                        </m:e>
                        <m:sup>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𝑎</m:t>
                          </m:r>
                        </m:sup>
                      </m:sSup>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 </m:t>
                      </m:r>
                      <m:sSup>
                        <m:sSupPr>
                          <m:ctrlPr>
                            <a:rPr lang="en-GB" sz="2200" i="1">
                              <a:effectLst/>
                              <a:latin typeface="Cambria Math" panose="02040503050406030204" pitchFamily="18" charset="0"/>
                              <a:ea typeface="Times New Roman" panose="02020603050405020304" pitchFamily="18" charset="0"/>
                            </a:rPr>
                          </m:ctrlPr>
                        </m:sSupPr>
                        <m:e>
                          <m:d>
                            <m:dPr>
                              <m:ctrlPr>
                                <a:rPr lang="en-GB" sz="2200" i="1">
                                  <a:effectLst/>
                                  <a:latin typeface="Cambria Math" panose="02040503050406030204" pitchFamily="18" charset="0"/>
                                  <a:ea typeface="Times New Roman" panose="02020603050405020304" pitchFamily="18" charset="0"/>
                                </a:rPr>
                              </m:ctrlPr>
                            </m:dPr>
                            <m:e>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𝑃𝑟</m:t>
                              </m:r>
                            </m:e>
                          </m:d>
                        </m:e>
                        <m:sup>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𝑏</m:t>
                          </m:r>
                        </m:sup>
                      </m:sSup>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 </m:t>
                      </m:r>
                      <m:sSup>
                        <m:sSupPr>
                          <m:ctrlPr>
                            <a:rPr lang="en-GB" sz="2200" i="1">
                              <a:effectLst/>
                              <a:latin typeface="Cambria Math" panose="02040503050406030204" pitchFamily="18" charset="0"/>
                              <a:ea typeface="Times New Roman" panose="02020603050405020304" pitchFamily="18" charset="0"/>
                            </a:rPr>
                          </m:ctrlPr>
                        </m:sSupPr>
                        <m:e>
                          <m:d>
                            <m:dPr>
                              <m:ctrlPr>
                                <a:rPr lang="en-GB" sz="2200" i="1">
                                  <a:effectLst/>
                                  <a:latin typeface="Cambria Math" panose="02040503050406030204" pitchFamily="18" charset="0"/>
                                  <a:ea typeface="Times New Roman" panose="02020603050405020304" pitchFamily="18" charset="0"/>
                                </a:rPr>
                              </m:ctrlPr>
                            </m:dPr>
                            <m:e>
                              <m:f>
                                <m:fPr>
                                  <m:ctrlPr>
                                    <a:rPr lang="en-GB" sz="2200" i="1">
                                      <a:effectLst/>
                                      <a:latin typeface="Cambria Math" panose="02040503050406030204" pitchFamily="18" charset="0"/>
                                      <a:ea typeface="Times New Roman" panose="02020603050405020304" pitchFamily="18" charset="0"/>
                                    </a:rPr>
                                  </m:ctrlPr>
                                </m:fPr>
                                <m:num>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𝐷</m:t>
                                  </m:r>
                                </m:num>
                                <m:den>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𝐿</m:t>
                                  </m:r>
                                </m:den>
                              </m:f>
                            </m:e>
                          </m:d>
                        </m:e>
                        <m:sup>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𝑐</m:t>
                          </m:r>
                        </m:sup>
                      </m:sSup>
                    </m:oMath>
                  </m:oMathPara>
                </a14:m>
                <a:endParaRPr lang="en-GB" sz="2200" dirty="0">
                  <a:effectLst/>
                  <a:ea typeface="Times New Roman" panose="02020603050405020304" pitchFamily="18" charset="0"/>
                  <a:cs typeface="Times New Roman" panose="02020603050405020304" pitchFamily="18" charset="0"/>
                </a:endParaRPr>
              </a:p>
              <a:p>
                <a:pPr marL="0" indent="0">
                  <a:lnSpc>
                    <a:spcPct val="107000"/>
                  </a:lnSpc>
                  <a:spcAft>
                    <a:spcPts val="800"/>
                  </a:spcAft>
                  <a:buNone/>
                </a:pPr>
                <a:r>
                  <a:rPr lang="en-GB" sz="2200" dirty="0">
                    <a:effectLst/>
                    <a:latin typeface="Calibri" panose="020F0502020204030204" pitchFamily="34" charset="0"/>
                    <a:ea typeface="Times New Roman" panose="02020603050405020304" pitchFamily="18" charset="0"/>
                    <a:cs typeface="Times New Roman" panose="02020603050405020304" pitchFamily="18" charset="0"/>
                  </a:rPr>
                  <a:t>Where;	</a:t>
                </a:r>
                <a14:m>
                  <m:oMath xmlns:m="http://schemas.openxmlformats.org/officeDocument/2006/math">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𝑁𝑢</m:t>
                    </m:r>
                  </m:oMath>
                </a14:m>
                <a:r>
                  <a:rPr lang="en-GB" sz="2200" dirty="0">
                    <a:effectLst/>
                    <a:latin typeface="Calibri" panose="020F0502020204030204" pitchFamily="34" charset="0"/>
                    <a:ea typeface="Times New Roman" panose="02020603050405020304" pitchFamily="18" charset="0"/>
                    <a:cs typeface="Times New Roman" panose="02020603050405020304" pitchFamily="18" charset="0"/>
                  </a:rPr>
                  <a:t> = Nusselt number </a:t>
                </a:r>
                <a14:m>
                  <m:oMath xmlns:m="http://schemas.openxmlformats.org/officeDocument/2006/math">
                    <m:d>
                      <m:dPr>
                        <m:ctrlPr>
                          <a:rPr lang="en-GB" sz="2200" i="1">
                            <a:effectLst/>
                            <a:latin typeface="Cambria Math" panose="02040503050406030204" pitchFamily="18" charset="0"/>
                            <a:ea typeface="Times New Roman" panose="02020603050405020304" pitchFamily="18" charset="0"/>
                            <a:cs typeface="Times New Roman" panose="02020603050405020304" pitchFamily="18" charset="0"/>
                          </a:rPr>
                        </m:ctrlPr>
                      </m:dPr>
                      <m:e>
                        <m:f>
                          <m:fPr>
                            <m:ctrlPr>
                              <a:rPr lang="en-GB" sz="2200" i="1">
                                <a:effectLst/>
                                <a:latin typeface="Cambria Math" panose="02040503050406030204" pitchFamily="18" charset="0"/>
                                <a:ea typeface="Times New Roman" panose="02020603050405020304" pitchFamily="18" charset="0"/>
                                <a:cs typeface="Times New Roman" panose="02020603050405020304" pitchFamily="18" charset="0"/>
                              </a:rPr>
                            </m:ctrlPr>
                          </m:fPr>
                          <m:num>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h</m:t>
                            </m:r>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 </m:t>
                            </m:r>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𝐷</m:t>
                            </m:r>
                          </m:num>
                          <m:den>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𝑘</m:t>
                            </m:r>
                          </m:den>
                        </m:f>
                      </m:e>
                    </m:d>
                  </m:oMath>
                </a14:m>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200" dirty="0">
                    <a:effectLst/>
                    <a:latin typeface="Calibri" panose="020F0502020204030204" pitchFamily="34" charset="0"/>
                    <a:ea typeface="Times New Roman" panose="02020603050405020304" pitchFamily="18" charset="0"/>
                    <a:cs typeface="Times New Roman" panose="02020603050405020304" pitchFamily="18" charset="0"/>
                  </a:rPr>
                  <a:t>	</a:t>
                </a:r>
                <a14:m>
                  <m:oMath xmlns:m="http://schemas.openxmlformats.org/officeDocument/2006/math">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𝑅𝑒</m:t>
                    </m:r>
                  </m:oMath>
                </a14:m>
                <a:r>
                  <a:rPr lang="en-GB" sz="2200" dirty="0">
                    <a:effectLst/>
                    <a:latin typeface="Calibri" panose="020F0502020204030204" pitchFamily="34" charset="0"/>
                    <a:ea typeface="Times New Roman" panose="02020603050405020304" pitchFamily="18" charset="0"/>
                    <a:cs typeface="Times New Roman" panose="02020603050405020304" pitchFamily="18" charset="0"/>
                  </a:rPr>
                  <a:t> = Reynolds number </a:t>
                </a:r>
                <a14:m>
                  <m:oMath xmlns:m="http://schemas.openxmlformats.org/officeDocument/2006/math">
                    <m:d>
                      <m:dPr>
                        <m:ctrlPr>
                          <a:rPr lang="en-GB" sz="2200" i="1">
                            <a:effectLst/>
                            <a:latin typeface="Cambria Math" panose="02040503050406030204" pitchFamily="18" charset="0"/>
                            <a:ea typeface="Times New Roman" panose="02020603050405020304" pitchFamily="18" charset="0"/>
                            <a:cs typeface="Times New Roman" panose="02020603050405020304" pitchFamily="18" charset="0"/>
                          </a:rPr>
                        </m:ctrlPr>
                      </m:dPr>
                      <m:e>
                        <m:f>
                          <m:fPr>
                            <m:ctrlPr>
                              <a:rPr lang="en-GB" sz="2200" i="1">
                                <a:effectLst/>
                                <a:latin typeface="Cambria Math" panose="02040503050406030204" pitchFamily="18" charset="0"/>
                                <a:ea typeface="Times New Roman" panose="02020603050405020304" pitchFamily="18" charset="0"/>
                                <a:cs typeface="Times New Roman" panose="02020603050405020304" pitchFamily="18" charset="0"/>
                              </a:rPr>
                            </m:ctrlPr>
                          </m:fPr>
                          <m:num>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𝜌</m:t>
                            </m:r>
                            <m:acc>
                              <m:accPr>
                                <m:chr m:val="̅"/>
                                <m:ctrlPr>
                                  <a:rPr lang="en-GB" sz="2200" i="1">
                                    <a:effectLst/>
                                    <a:latin typeface="Cambria Math" panose="02040503050406030204" pitchFamily="18" charset="0"/>
                                    <a:ea typeface="Times New Roman" panose="02020603050405020304" pitchFamily="18" charset="0"/>
                                    <a:cs typeface="Times New Roman" panose="02020603050405020304" pitchFamily="18" charset="0"/>
                                  </a:rPr>
                                </m:ctrlPr>
                              </m:accPr>
                              <m:e>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𝑢</m:t>
                                </m:r>
                              </m:e>
                            </m:acc>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𝐷</m:t>
                            </m:r>
                          </m:num>
                          <m:den>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𝜇</m:t>
                            </m:r>
                          </m:den>
                        </m:f>
                      </m:e>
                    </m:d>
                  </m:oMath>
                </a14:m>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200" dirty="0">
                    <a:effectLst/>
                    <a:latin typeface="Calibri" panose="020F0502020204030204" pitchFamily="34" charset="0"/>
                    <a:ea typeface="Times New Roman" panose="02020603050405020304" pitchFamily="18" charset="0"/>
                    <a:cs typeface="Times New Roman" panose="02020603050405020304" pitchFamily="18" charset="0"/>
                  </a:rPr>
                  <a:t>	</a:t>
                </a:r>
                <a14:m>
                  <m:oMath xmlns:m="http://schemas.openxmlformats.org/officeDocument/2006/math">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𝑃𝑟</m:t>
                    </m:r>
                  </m:oMath>
                </a14:m>
                <a:r>
                  <a:rPr lang="en-GB" sz="2200" dirty="0">
                    <a:effectLst/>
                    <a:latin typeface="Calibri" panose="020F0502020204030204" pitchFamily="34" charset="0"/>
                    <a:ea typeface="Times New Roman" panose="02020603050405020304" pitchFamily="18" charset="0"/>
                    <a:cs typeface="Times New Roman" panose="02020603050405020304" pitchFamily="18" charset="0"/>
                  </a:rPr>
                  <a:t> = Prandtl number </a:t>
                </a:r>
                <a14:m>
                  <m:oMath xmlns:m="http://schemas.openxmlformats.org/officeDocument/2006/math">
                    <m:d>
                      <m:dPr>
                        <m:ctrlPr>
                          <a:rPr lang="en-GB" sz="2200" i="1">
                            <a:effectLst/>
                            <a:latin typeface="Cambria Math" panose="02040503050406030204" pitchFamily="18" charset="0"/>
                            <a:ea typeface="Times New Roman" panose="02020603050405020304" pitchFamily="18" charset="0"/>
                            <a:cs typeface="Times New Roman" panose="02020603050405020304" pitchFamily="18" charset="0"/>
                          </a:rPr>
                        </m:ctrlPr>
                      </m:dPr>
                      <m:e>
                        <m:f>
                          <m:fPr>
                            <m:ctrlPr>
                              <a:rPr lang="en-GB" sz="2200" i="1">
                                <a:effectLst/>
                                <a:latin typeface="Cambria Math" panose="02040503050406030204" pitchFamily="18" charset="0"/>
                                <a:ea typeface="Times New Roman" panose="02020603050405020304" pitchFamily="18" charset="0"/>
                                <a:cs typeface="Times New Roman" panose="02020603050405020304" pitchFamily="18" charset="0"/>
                              </a:rPr>
                            </m:ctrlPr>
                          </m:fPr>
                          <m:num>
                            <m:sSub>
                              <m:sSubPr>
                                <m:ctrlPr>
                                  <a:rPr lang="en-GB" sz="2200" i="1">
                                    <a:effectLst/>
                                    <a:latin typeface="Cambria Math" panose="02040503050406030204" pitchFamily="18" charset="0"/>
                                    <a:ea typeface="Times New Roman" panose="02020603050405020304" pitchFamily="18" charset="0"/>
                                    <a:cs typeface="Times New Roman" panose="02020603050405020304" pitchFamily="18" charset="0"/>
                                  </a:rPr>
                                </m:ctrlPr>
                              </m:sSubPr>
                              <m:e>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𝑐</m:t>
                                </m:r>
                              </m:e>
                              <m:sub>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𝑝</m:t>
                                </m:r>
                              </m:sub>
                            </m:sSub>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𝜇</m:t>
                            </m:r>
                          </m:num>
                          <m:den>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𝑘</m:t>
                            </m:r>
                          </m:den>
                        </m:f>
                      </m:e>
                    </m:d>
                  </m:oMath>
                </a14:m>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p:txBody>
          </p:sp>
        </mc:Choice>
        <mc:Fallback xmlns="">
          <p:sp>
            <p:nvSpPr>
              <p:cNvPr id="3" name="Content Placeholder 2">
                <a:extLst>
                  <a:ext uri="{FF2B5EF4-FFF2-40B4-BE49-F238E27FC236}">
                    <a16:creationId xmlns:a16="http://schemas.microsoft.com/office/drawing/2014/main" id="{3D8DB585-22E9-45E9-AB8B-1A88F909200A}"/>
                  </a:ext>
                </a:extLst>
              </p:cNvPr>
              <p:cNvSpPr>
                <a:spLocks noGrp="1" noRot="1" noChangeAspect="1" noMove="1" noResize="1" noEditPoints="1" noAdjustHandles="1" noChangeArrowheads="1" noChangeShapeType="1" noTextEdit="1"/>
              </p:cNvSpPr>
              <p:nvPr>
                <p:ph idx="1"/>
              </p:nvPr>
            </p:nvSpPr>
            <p:spPr>
              <a:xfrm>
                <a:off x="240031" y="811530"/>
                <a:ext cx="11738610" cy="5852160"/>
              </a:xfrm>
              <a:blipFill>
                <a:blip r:embed="rId2"/>
                <a:stretch>
                  <a:fillRect l="-675" t="-625" r="-623"/>
                </a:stretch>
              </a:blipFill>
            </p:spPr>
            <p:txBody>
              <a:bodyPr/>
              <a:lstStyle/>
              <a:p>
                <a:r>
                  <a:rPr lang="en-GB">
                    <a:noFill/>
                  </a:rPr>
                  <a:t> </a:t>
                </a:r>
              </a:p>
            </p:txBody>
          </p:sp>
        </mc:Fallback>
      </mc:AlternateContent>
      <p:sp>
        <p:nvSpPr>
          <p:cNvPr id="4" name="Title 1">
            <a:extLst>
              <a:ext uri="{FF2B5EF4-FFF2-40B4-BE49-F238E27FC236}">
                <a16:creationId xmlns:a16="http://schemas.microsoft.com/office/drawing/2014/main" id="{19408505-41EB-42AE-AFB4-1D837518818E}"/>
              </a:ext>
            </a:extLst>
          </p:cNvPr>
          <p:cNvSpPr>
            <a:spLocks noGrp="1"/>
          </p:cNvSpPr>
          <p:nvPr>
            <p:ph type="title"/>
          </p:nvPr>
        </p:nvSpPr>
        <p:spPr>
          <a:xfrm>
            <a:off x="838200" y="90806"/>
            <a:ext cx="10515600" cy="657860"/>
          </a:xfrm>
        </p:spPr>
        <p:txBody>
          <a:bodyPr>
            <a:normAutofit/>
          </a:bodyPr>
          <a:lstStyle/>
          <a:p>
            <a:pPr algn="ctr"/>
            <a:r>
              <a:rPr lang="en-GB" sz="4000" dirty="0"/>
              <a:t>Determining the surface heat transfer coefficient</a:t>
            </a:r>
          </a:p>
        </p:txBody>
      </p:sp>
      <mc:AlternateContent xmlns:mc="http://schemas.openxmlformats.org/markup-compatibility/2006" xmlns:a14="http://schemas.microsoft.com/office/drawing/2010/main">
        <mc:Choice Requires="a14">
          <p:sp>
            <p:nvSpPr>
              <p:cNvPr id="5" name="TextBox 4">
                <a:extLst>
                  <a:ext uri="{FF2B5EF4-FFF2-40B4-BE49-F238E27FC236}">
                    <a16:creationId xmlns:a16="http://schemas.microsoft.com/office/drawing/2014/main" id="{BB13FA78-AB00-4750-B8B2-89DF5A4A183D}"/>
                  </a:ext>
                </a:extLst>
              </p:cNvPr>
              <p:cNvSpPr txBox="1"/>
              <p:nvPr/>
            </p:nvSpPr>
            <p:spPr>
              <a:xfrm>
                <a:off x="5092065" y="3255130"/>
                <a:ext cx="6886576" cy="2968505"/>
              </a:xfrm>
              <a:prstGeom prst="rect">
                <a:avLst/>
              </a:prstGeom>
              <a:noFill/>
            </p:spPr>
            <p:txBody>
              <a:bodyPr wrap="square" rtlCol="0">
                <a:spAutoFit/>
              </a:bodyPr>
              <a:lstStyle/>
              <a:p>
                <a:pPr marL="0" marR="0" lvl="0" indent="0" algn="l" defTabSz="914400" rtl="0" eaLnBrk="1" fontAlgn="auto" latinLnBrk="0" hangingPunct="1">
                  <a:lnSpc>
                    <a:spcPct val="107000"/>
                  </a:lnSpc>
                  <a:spcBef>
                    <a:spcPts val="1000"/>
                  </a:spcBef>
                  <a:spcAft>
                    <a:spcPts val="800"/>
                  </a:spcAft>
                  <a:buClrTx/>
                  <a:buSzTx/>
                  <a:buFont typeface="Arial" panose="020B0604020202020204" pitchFamily="34" charset="0"/>
                  <a:buNone/>
                  <a:tabLst/>
                  <a:defRPr/>
                </a:pPr>
                <a14:m>
                  <m:oMath xmlns:m="http://schemas.openxmlformats.org/officeDocument/2006/math">
                    <m:f>
                      <m:fPr>
                        <m:ctrlPr>
                          <a:rPr kumimoji="0" lang="en-GB" sz="2200" b="0" i="1" u="none" strike="noStrike" kern="1200" cap="none" spc="0" normalizeH="0" baseline="0" noProof="0" smtClean="0">
                            <a:ln>
                              <a:noFill/>
                            </a:ln>
                            <a:solidFill>
                              <a:prstClr val="black"/>
                            </a:solidFill>
                            <a:effectLst/>
                            <a:uLnTx/>
                            <a:uFillTx/>
                            <a:latin typeface="Cambria Math" panose="02040503050406030204" pitchFamily="18" charset="0"/>
                            <a:ea typeface="Times New Roman" panose="02020603050405020304" pitchFamily="18" charset="0"/>
                            <a:cs typeface="Times New Roman" panose="02020603050405020304" pitchFamily="18" charset="0"/>
                          </a:rPr>
                        </m:ctrlPr>
                      </m:fPr>
                      <m:num>
                        <m:r>
                          <a:rPr kumimoji="0" lang="en-GB" sz="2200" b="0" i="1" u="none" strike="noStrike" kern="1200" cap="none" spc="0" normalizeH="0" baseline="0" noProof="0">
                            <a:ln>
                              <a:noFill/>
                            </a:ln>
                            <a:solidFill>
                              <a:prstClr val="black"/>
                            </a:solidFill>
                            <a:effectLst/>
                            <a:uLnTx/>
                            <a:uFillTx/>
                            <a:latin typeface="Cambria Math" panose="02040503050406030204" pitchFamily="18" charset="0"/>
                            <a:ea typeface="Times New Roman" panose="02020603050405020304" pitchFamily="18" charset="0"/>
                            <a:cs typeface="Times New Roman" panose="02020603050405020304" pitchFamily="18" charset="0"/>
                          </a:rPr>
                          <m:t>𝐷</m:t>
                        </m:r>
                      </m:num>
                      <m:den>
                        <m:r>
                          <a:rPr kumimoji="0" lang="en-GB" sz="2200" b="0" i="1" u="none" strike="noStrike" kern="1200" cap="none" spc="0" normalizeH="0" baseline="0" noProof="0">
                            <a:ln>
                              <a:noFill/>
                            </a:ln>
                            <a:solidFill>
                              <a:prstClr val="black"/>
                            </a:solidFill>
                            <a:effectLst/>
                            <a:uLnTx/>
                            <a:uFillTx/>
                            <a:latin typeface="Cambria Math" panose="02040503050406030204" pitchFamily="18" charset="0"/>
                            <a:ea typeface="Times New Roman" panose="02020603050405020304" pitchFamily="18" charset="0"/>
                            <a:cs typeface="Times New Roman" panose="02020603050405020304" pitchFamily="18" charset="0"/>
                          </a:rPr>
                          <m:t>𝐿</m:t>
                        </m:r>
                      </m:den>
                    </m:f>
                  </m:oMath>
                </a14:m>
                <a:r>
                  <a:rPr kumimoji="0" lang="en-GB" sz="22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Times New Roman" panose="02020603050405020304" pitchFamily="18" charset="0"/>
                  </a:rPr>
                  <a:t> = diameter to length ratio</a:t>
                </a:r>
                <a:endParaRPr kumimoji="0" lang="en-GB" sz="22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1000"/>
                  </a:spcBef>
                  <a:spcAft>
                    <a:spcPts val="800"/>
                  </a:spcAft>
                  <a:buClrTx/>
                  <a:buSzTx/>
                  <a:buFont typeface="Arial" panose="020B0604020202020204" pitchFamily="34" charset="0"/>
                  <a:buNone/>
                  <a:tabLst/>
                  <a:defRPr/>
                </a:pPr>
                <a14:m>
                  <m:oMath xmlns:m="http://schemas.openxmlformats.org/officeDocument/2006/math">
                    <m:r>
                      <a:rPr kumimoji="0" lang="en-GB" sz="2200" b="0" i="1" u="none" strike="noStrike" kern="1200" cap="none" spc="0" normalizeH="0" baseline="0" noProof="0">
                        <a:ln>
                          <a:noFill/>
                        </a:ln>
                        <a:solidFill>
                          <a:prstClr val="black"/>
                        </a:solidFill>
                        <a:effectLst/>
                        <a:uLnTx/>
                        <a:uFillTx/>
                        <a:latin typeface="Cambria Math" panose="02040503050406030204" pitchFamily="18" charset="0"/>
                        <a:ea typeface="Times New Roman" panose="02020603050405020304" pitchFamily="18" charset="0"/>
                        <a:cs typeface="Times New Roman" panose="02020603050405020304" pitchFamily="18" charset="0"/>
                      </a:rPr>
                      <m:t>𝑍</m:t>
                    </m:r>
                  </m:oMath>
                </a14:m>
                <a:r>
                  <a:rPr kumimoji="0" lang="en-GB" sz="22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Times New Roman" panose="02020603050405020304" pitchFamily="18" charset="0"/>
                  </a:rPr>
                  <a:t> = a constant determined experimentally</a:t>
                </a:r>
                <a:endParaRPr kumimoji="0" lang="en-GB" sz="22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1000"/>
                  </a:spcBef>
                  <a:spcAft>
                    <a:spcPts val="800"/>
                  </a:spcAft>
                  <a:buClrTx/>
                  <a:buSzTx/>
                  <a:buFont typeface="Arial" panose="020B0604020202020204" pitchFamily="34" charset="0"/>
                  <a:buNone/>
                  <a:tabLst/>
                  <a:defRPr/>
                </a:pPr>
                <a14:m>
                  <m:oMath xmlns:m="http://schemas.openxmlformats.org/officeDocument/2006/math">
                    <m:r>
                      <a:rPr kumimoji="0" lang="en-GB" sz="2200" b="0" i="1" u="none" strike="noStrike" kern="1200" cap="none" spc="0" normalizeH="0" baseline="0" noProof="0">
                        <a:ln>
                          <a:noFill/>
                        </a:ln>
                        <a:solidFill>
                          <a:prstClr val="black"/>
                        </a:solidFill>
                        <a:effectLst/>
                        <a:uLnTx/>
                        <a:uFillTx/>
                        <a:latin typeface="Cambria Math" panose="02040503050406030204" pitchFamily="18" charset="0"/>
                        <a:ea typeface="Times New Roman" panose="02020603050405020304" pitchFamily="18" charset="0"/>
                        <a:cs typeface="Times New Roman" panose="02020603050405020304" pitchFamily="18" charset="0"/>
                      </a:rPr>
                      <m:t>𝜌</m:t>
                    </m:r>
                  </m:oMath>
                </a14:m>
                <a:r>
                  <a:rPr kumimoji="0" lang="en-GB" sz="22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Times New Roman" panose="02020603050405020304" pitchFamily="18" charset="0"/>
                  </a:rPr>
                  <a:t> = density</a:t>
                </a:r>
                <a:endParaRPr kumimoji="0" lang="en-GB" sz="22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1000"/>
                  </a:spcBef>
                  <a:spcAft>
                    <a:spcPts val="800"/>
                  </a:spcAft>
                  <a:buClrTx/>
                  <a:buSzTx/>
                  <a:buFont typeface="Arial" panose="020B0604020202020204" pitchFamily="34" charset="0"/>
                  <a:buNone/>
                  <a:tabLst/>
                  <a:defRPr/>
                </a:pPr>
                <a14:m>
                  <m:oMath xmlns:m="http://schemas.openxmlformats.org/officeDocument/2006/math">
                    <m:r>
                      <a:rPr kumimoji="0" lang="en-GB" sz="2200" b="0" i="1" u="none" strike="noStrike" kern="1200" cap="none" spc="0" normalizeH="0" baseline="0" noProof="0">
                        <a:ln>
                          <a:noFill/>
                        </a:ln>
                        <a:solidFill>
                          <a:prstClr val="black"/>
                        </a:solidFill>
                        <a:effectLst/>
                        <a:uLnTx/>
                        <a:uFillTx/>
                        <a:latin typeface="Cambria Math" panose="02040503050406030204" pitchFamily="18" charset="0"/>
                        <a:ea typeface="Times New Roman" panose="02020603050405020304" pitchFamily="18" charset="0"/>
                        <a:cs typeface="Times New Roman" panose="02020603050405020304" pitchFamily="18" charset="0"/>
                      </a:rPr>
                      <m:t>𝜇</m:t>
                    </m:r>
                    <m:r>
                      <a:rPr kumimoji="0" lang="en-GB" sz="2200" b="0" i="1" u="none" strike="noStrike" kern="1200" cap="none" spc="0" normalizeH="0" baseline="0" noProof="0">
                        <a:ln>
                          <a:noFill/>
                        </a:ln>
                        <a:solidFill>
                          <a:prstClr val="black"/>
                        </a:solidFill>
                        <a:effectLst/>
                        <a:uLnTx/>
                        <a:uFillTx/>
                        <a:latin typeface="Cambria Math" panose="02040503050406030204" pitchFamily="18" charset="0"/>
                        <a:ea typeface="Times New Roman" panose="02020603050405020304" pitchFamily="18" charset="0"/>
                        <a:cs typeface="Times New Roman" panose="02020603050405020304" pitchFamily="18" charset="0"/>
                      </a:rPr>
                      <m:t> </m:t>
                    </m:r>
                  </m:oMath>
                </a14:m>
                <a:r>
                  <a:rPr kumimoji="0" lang="en-GB" sz="22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Times New Roman" panose="02020603050405020304" pitchFamily="18" charset="0"/>
                  </a:rPr>
                  <a:t> = dynamic viscosity (where, kinematic viscosity </a:t>
                </a:r>
                <a14:m>
                  <m:oMath xmlns:m="http://schemas.openxmlformats.org/officeDocument/2006/math">
                    <m:r>
                      <a:rPr kumimoji="0" lang="en-GB" sz="2200" b="0" i="1" u="none" strike="noStrike" kern="1200" cap="none" spc="0" normalizeH="0" baseline="0" noProof="0">
                        <a:ln>
                          <a:noFill/>
                        </a:ln>
                        <a:solidFill>
                          <a:prstClr val="black"/>
                        </a:solidFill>
                        <a:effectLst/>
                        <a:uLnTx/>
                        <a:uFillTx/>
                        <a:latin typeface="Cambria Math" panose="02040503050406030204" pitchFamily="18" charset="0"/>
                        <a:ea typeface="Times New Roman" panose="02020603050405020304" pitchFamily="18" charset="0"/>
                        <a:cs typeface="Times New Roman" panose="02020603050405020304" pitchFamily="18" charset="0"/>
                      </a:rPr>
                      <m:t>𝜈</m:t>
                    </m:r>
                    <m:r>
                      <a:rPr kumimoji="0" lang="en-GB" sz="2200" b="0" i="1" u="none" strike="noStrike" kern="1200" cap="none" spc="0" normalizeH="0" baseline="0" noProof="0">
                        <a:ln>
                          <a:noFill/>
                        </a:ln>
                        <a:solidFill>
                          <a:prstClr val="black"/>
                        </a:solidFill>
                        <a:effectLst/>
                        <a:uLnTx/>
                        <a:uFillTx/>
                        <a:latin typeface="Cambria Math" panose="02040503050406030204" pitchFamily="18" charset="0"/>
                        <a:ea typeface="Times New Roman" panose="02020603050405020304" pitchFamily="18" charset="0"/>
                        <a:cs typeface="Times New Roman" panose="02020603050405020304" pitchFamily="18" charset="0"/>
                      </a:rPr>
                      <m:t>= </m:t>
                    </m:r>
                    <m:f>
                      <m:fPr>
                        <m:type m:val="skw"/>
                        <m:ctrlPr>
                          <a:rPr kumimoji="0" lang="en-GB" sz="2200" b="0" i="1" u="none" strike="noStrike" kern="1200" cap="none" spc="0" normalizeH="0" baseline="0" noProof="0">
                            <a:ln>
                              <a:noFill/>
                            </a:ln>
                            <a:solidFill>
                              <a:prstClr val="black"/>
                            </a:solidFill>
                            <a:effectLst/>
                            <a:uLnTx/>
                            <a:uFillTx/>
                            <a:latin typeface="Cambria Math" panose="02040503050406030204" pitchFamily="18" charset="0"/>
                            <a:ea typeface="Times New Roman" panose="02020603050405020304" pitchFamily="18" charset="0"/>
                            <a:cs typeface="Times New Roman" panose="02020603050405020304" pitchFamily="18" charset="0"/>
                          </a:rPr>
                        </m:ctrlPr>
                      </m:fPr>
                      <m:num>
                        <m:r>
                          <a:rPr kumimoji="0" lang="en-GB" sz="2200" b="0" i="1" u="none" strike="noStrike" kern="1200" cap="none" spc="0" normalizeH="0" baseline="0" noProof="0">
                            <a:ln>
                              <a:noFill/>
                            </a:ln>
                            <a:solidFill>
                              <a:prstClr val="black"/>
                            </a:solidFill>
                            <a:effectLst/>
                            <a:uLnTx/>
                            <a:uFillTx/>
                            <a:latin typeface="Cambria Math" panose="02040503050406030204" pitchFamily="18" charset="0"/>
                            <a:ea typeface="Times New Roman" panose="02020603050405020304" pitchFamily="18" charset="0"/>
                            <a:cs typeface="Times New Roman" panose="02020603050405020304" pitchFamily="18" charset="0"/>
                          </a:rPr>
                          <m:t>𝜇</m:t>
                        </m:r>
                      </m:num>
                      <m:den>
                        <m:r>
                          <a:rPr kumimoji="0" lang="en-GB" sz="2200" b="0" i="1" u="none" strike="noStrike" kern="1200" cap="none" spc="0" normalizeH="0" baseline="0" noProof="0">
                            <a:ln>
                              <a:noFill/>
                            </a:ln>
                            <a:solidFill>
                              <a:prstClr val="black"/>
                            </a:solidFill>
                            <a:effectLst/>
                            <a:uLnTx/>
                            <a:uFillTx/>
                            <a:latin typeface="Cambria Math" panose="02040503050406030204" pitchFamily="18" charset="0"/>
                            <a:ea typeface="Times New Roman" panose="02020603050405020304" pitchFamily="18" charset="0"/>
                            <a:cs typeface="Times New Roman" panose="02020603050405020304" pitchFamily="18" charset="0"/>
                          </a:rPr>
                          <m:t>𝜌</m:t>
                        </m:r>
                      </m:den>
                    </m:f>
                  </m:oMath>
                </a14:m>
                <a:r>
                  <a:rPr kumimoji="0" lang="en-GB" sz="22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Times New Roman" panose="02020603050405020304" pitchFamily="18" charset="0"/>
                  </a:rPr>
                  <a:t>)</a:t>
                </a:r>
                <a:endParaRPr kumimoji="0" lang="en-GB" sz="22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1000"/>
                  </a:spcBef>
                  <a:spcAft>
                    <a:spcPts val="800"/>
                  </a:spcAft>
                  <a:buClrTx/>
                  <a:buSzTx/>
                  <a:buFont typeface="Arial" panose="020B0604020202020204" pitchFamily="34" charset="0"/>
                  <a:buNone/>
                  <a:tabLst/>
                  <a:defRPr/>
                </a:pPr>
                <a14:m>
                  <m:oMath xmlns:m="http://schemas.openxmlformats.org/officeDocument/2006/math">
                    <m:r>
                      <a:rPr kumimoji="0" lang="en-GB" sz="2200" b="0" i="1" u="none" strike="noStrike" kern="1200" cap="none" spc="0" normalizeH="0" baseline="0" noProof="0">
                        <a:ln>
                          <a:noFill/>
                        </a:ln>
                        <a:solidFill>
                          <a:prstClr val="black"/>
                        </a:solidFill>
                        <a:effectLst/>
                        <a:uLnTx/>
                        <a:uFillTx/>
                        <a:latin typeface="Cambria Math" panose="02040503050406030204" pitchFamily="18" charset="0"/>
                        <a:ea typeface="Times New Roman" panose="02020603050405020304" pitchFamily="18" charset="0"/>
                        <a:cs typeface="Times New Roman" panose="02020603050405020304" pitchFamily="18" charset="0"/>
                      </a:rPr>
                      <m:t>𝑐</m:t>
                    </m:r>
                  </m:oMath>
                </a14:m>
                <a:r>
                  <a:rPr kumimoji="0" lang="en-GB" sz="22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Times New Roman" panose="02020603050405020304" pitchFamily="18" charset="0"/>
                  </a:rPr>
                  <a:t> = velocity</a:t>
                </a:r>
                <a:endParaRPr kumimoji="0" lang="en-GB" sz="22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p:txBody>
          </p:sp>
        </mc:Choice>
        <mc:Fallback xmlns="">
          <p:sp>
            <p:nvSpPr>
              <p:cNvPr id="5" name="TextBox 4">
                <a:extLst>
                  <a:ext uri="{FF2B5EF4-FFF2-40B4-BE49-F238E27FC236}">
                    <a16:creationId xmlns:a16="http://schemas.microsoft.com/office/drawing/2014/main" id="{BB13FA78-AB00-4750-B8B2-89DF5A4A183D}"/>
                  </a:ext>
                </a:extLst>
              </p:cNvPr>
              <p:cNvSpPr txBox="1">
                <a:spLocks noRot="1" noChangeAspect="1" noMove="1" noResize="1" noEditPoints="1" noAdjustHandles="1" noChangeArrowheads="1" noChangeShapeType="1" noTextEdit="1"/>
              </p:cNvSpPr>
              <p:nvPr/>
            </p:nvSpPr>
            <p:spPr>
              <a:xfrm>
                <a:off x="5092065" y="3255130"/>
                <a:ext cx="6886576" cy="2968505"/>
              </a:xfrm>
              <a:prstGeom prst="rect">
                <a:avLst/>
              </a:prstGeom>
              <a:blipFill>
                <a:blip r:embed="rId3"/>
                <a:stretch>
                  <a:fillRect l="-88" r="-8761" b="-6571"/>
                </a:stretch>
              </a:blipFill>
            </p:spPr>
            <p:txBody>
              <a:bodyPr/>
              <a:lstStyle/>
              <a:p>
                <a:r>
                  <a:rPr lang="en-GB">
                    <a:noFill/>
                  </a:rPr>
                  <a:t> </a:t>
                </a:r>
              </a:p>
            </p:txBody>
          </p:sp>
        </mc:Fallback>
      </mc:AlternateContent>
    </p:spTree>
    <p:extLst>
      <p:ext uri="{BB962C8B-B14F-4D97-AF65-F5344CB8AC3E}">
        <p14:creationId xmlns:p14="http://schemas.microsoft.com/office/powerpoint/2010/main" val="18258883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1BA35F-F97D-495A-BDAA-0B73743C6BC0}"/>
              </a:ext>
            </a:extLst>
          </p:cNvPr>
          <p:cNvSpPr>
            <a:spLocks noGrp="1"/>
          </p:cNvSpPr>
          <p:nvPr>
            <p:ph type="title"/>
          </p:nvPr>
        </p:nvSpPr>
        <p:spPr>
          <a:xfrm>
            <a:off x="838200" y="125096"/>
            <a:ext cx="10515600" cy="646430"/>
          </a:xfrm>
        </p:spPr>
        <p:txBody>
          <a:bodyPr/>
          <a:lstStyle/>
          <a:p>
            <a:pPr algn="ctr"/>
            <a:r>
              <a:rPr kumimoji="0" lang="en-GB" sz="4000" b="0" i="0" u="none" strike="noStrike" kern="1200" cap="none" spc="0" normalizeH="0" baseline="0" noProof="0" dirty="0">
                <a:ln>
                  <a:noFill/>
                </a:ln>
                <a:solidFill>
                  <a:prstClr val="black"/>
                </a:solidFill>
                <a:effectLst/>
                <a:uLnTx/>
                <a:uFillTx/>
                <a:latin typeface="Calibri Light" panose="020F0302020204030204"/>
                <a:ea typeface="+mj-ea"/>
                <a:cs typeface="+mj-cs"/>
              </a:rPr>
              <a:t>Determining the surface heat transfer coefficient</a:t>
            </a:r>
            <a:endParaRPr lang="en-GB" dirty="0"/>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CB8496F6-F8A3-44F1-B20D-42160FB78AB9}"/>
                  </a:ext>
                </a:extLst>
              </p:cNvPr>
              <p:cNvSpPr>
                <a:spLocks noGrp="1"/>
              </p:cNvSpPr>
              <p:nvPr>
                <p:ph idx="1"/>
              </p:nvPr>
            </p:nvSpPr>
            <p:spPr>
              <a:xfrm>
                <a:off x="257175" y="857250"/>
                <a:ext cx="11612880" cy="5697855"/>
              </a:xfrm>
            </p:spPr>
            <p:txBody>
              <a:bodyPr>
                <a:normAutofit/>
              </a:bodyPr>
              <a:lstStyle/>
              <a:p>
                <a:pPr marL="0" indent="0">
                  <a:buNone/>
                </a:pPr>
                <a:endParaRPr kumimoji="0" lang="en-GB" sz="2200" b="0" i="1" u="none" strike="noStrike" kern="1200" cap="none" spc="0" normalizeH="0" baseline="0" noProof="0" dirty="0">
                  <a:ln>
                    <a:noFill/>
                  </a:ln>
                  <a:solidFill>
                    <a:prstClr val="black"/>
                  </a:solidFill>
                  <a:effectLst/>
                  <a:uLnTx/>
                  <a:uFillTx/>
                  <a:latin typeface="Cambria Math" panose="02040503050406030204" pitchFamily="18" charset="0"/>
                  <a:ea typeface="Times New Roman" panose="02020603050405020304" pitchFamily="18" charset="0"/>
                  <a:cs typeface="Times New Roman" panose="02020603050405020304" pitchFamily="18" charset="0"/>
                </a:endParaRPr>
              </a:p>
              <a:p>
                <a:pPr marL="0" indent="0">
                  <a:buNone/>
                </a:pPr>
                <a:r>
                  <a:rPr kumimoji="0" lang="en-GB" sz="2200" b="0" u="none" strike="noStrike" kern="1200" cap="none" spc="0" normalizeH="0" baseline="0" noProof="0" dirty="0">
                    <a:ln>
                      <a:noFill/>
                    </a:ln>
                    <a:solidFill>
                      <a:prstClr val="black"/>
                    </a:solidFill>
                    <a:effectLst/>
                    <a:uLnTx/>
                    <a:uFillTx/>
                    <a:ea typeface="Times New Roman" panose="02020603050405020304" pitchFamily="18" charset="0"/>
                    <a:cs typeface="Times New Roman" panose="02020603050405020304" pitchFamily="18" charset="0"/>
                  </a:rPr>
                  <a:t>					</a:t>
                </a:r>
                <a14:m>
                  <m:oMath xmlns:m="http://schemas.openxmlformats.org/officeDocument/2006/math">
                    <m:r>
                      <a:rPr kumimoji="0" lang="en-GB" sz="2200" b="0" i="1" u="none" strike="noStrike" kern="1200" cap="none" spc="0" normalizeH="0" baseline="0" noProof="0" smtClean="0">
                        <a:ln>
                          <a:noFill/>
                        </a:ln>
                        <a:solidFill>
                          <a:prstClr val="black"/>
                        </a:solidFill>
                        <a:effectLst/>
                        <a:uLnTx/>
                        <a:uFillTx/>
                        <a:latin typeface="Cambria Math" panose="02040503050406030204" pitchFamily="18" charset="0"/>
                        <a:ea typeface="Times New Roman" panose="02020603050405020304" pitchFamily="18" charset="0"/>
                        <a:cs typeface="Times New Roman" panose="02020603050405020304" pitchFamily="18" charset="0"/>
                      </a:rPr>
                      <m:t>𝑁𝑢</m:t>
                    </m:r>
                    <m:r>
                      <a:rPr kumimoji="0" lang="en-GB" sz="2200" b="0" i="1" u="none" strike="noStrike" kern="1200" cap="none" spc="0" normalizeH="0" baseline="0" noProof="0" smtClean="0">
                        <a:ln>
                          <a:noFill/>
                        </a:ln>
                        <a:solidFill>
                          <a:prstClr val="black"/>
                        </a:solidFill>
                        <a:effectLst/>
                        <a:uLnTx/>
                        <a:uFillTx/>
                        <a:latin typeface="Cambria Math" panose="02040503050406030204" pitchFamily="18" charset="0"/>
                        <a:ea typeface="Times New Roman" panose="02020603050405020304" pitchFamily="18" charset="0"/>
                        <a:cs typeface="Times New Roman" panose="02020603050405020304" pitchFamily="18" charset="0"/>
                      </a:rPr>
                      <m:t>=</m:t>
                    </m:r>
                    <m:r>
                      <a:rPr kumimoji="0" lang="en-GB" sz="2200" b="0" i="1" u="none" strike="noStrike" kern="1200" cap="none" spc="0" normalizeH="0" baseline="0" noProof="0" smtClean="0">
                        <a:ln>
                          <a:noFill/>
                        </a:ln>
                        <a:solidFill>
                          <a:prstClr val="black"/>
                        </a:solidFill>
                        <a:effectLst/>
                        <a:uLnTx/>
                        <a:uFillTx/>
                        <a:latin typeface="Cambria Math" panose="02040503050406030204" pitchFamily="18" charset="0"/>
                        <a:ea typeface="Times New Roman" panose="02020603050405020304" pitchFamily="18" charset="0"/>
                        <a:cs typeface="Times New Roman" panose="02020603050405020304" pitchFamily="18" charset="0"/>
                      </a:rPr>
                      <m:t>𝑍</m:t>
                    </m:r>
                    <m:r>
                      <a:rPr kumimoji="0" lang="en-GB" sz="2200" b="0" i="1" u="none" strike="noStrike" kern="1200" cap="none" spc="0" normalizeH="0" baseline="0" noProof="0" smtClean="0">
                        <a:ln>
                          <a:noFill/>
                        </a:ln>
                        <a:solidFill>
                          <a:prstClr val="black"/>
                        </a:solidFill>
                        <a:effectLst/>
                        <a:uLnTx/>
                        <a:uFillTx/>
                        <a:latin typeface="Cambria Math" panose="02040503050406030204" pitchFamily="18" charset="0"/>
                        <a:ea typeface="Times New Roman" panose="02020603050405020304" pitchFamily="18" charset="0"/>
                        <a:cs typeface="Times New Roman" panose="02020603050405020304" pitchFamily="18" charset="0"/>
                      </a:rPr>
                      <m:t> </m:t>
                    </m:r>
                    <m:sSup>
                      <m:sSupPr>
                        <m:ctrlPr>
                          <a:rPr kumimoji="0" lang="en-GB" sz="2200" b="0" i="1" u="none" strike="noStrike" kern="1200" cap="none" spc="0" normalizeH="0" baseline="0" noProof="0">
                            <a:ln>
                              <a:noFill/>
                            </a:ln>
                            <a:solidFill>
                              <a:prstClr val="black"/>
                            </a:solidFill>
                            <a:effectLst/>
                            <a:uLnTx/>
                            <a:uFillTx/>
                            <a:latin typeface="Cambria Math" panose="02040503050406030204" pitchFamily="18" charset="0"/>
                            <a:ea typeface="Times New Roman" panose="02020603050405020304" pitchFamily="18" charset="0"/>
                            <a:cs typeface="+mn-cs"/>
                          </a:rPr>
                        </m:ctrlPr>
                      </m:sSupPr>
                      <m:e>
                        <m:d>
                          <m:dPr>
                            <m:ctrlPr>
                              <a:rPr kumimoji="0" lang="en-GB" sz="2200" b="0" i="1" u="none" strike="noStrike" kern="1200" cap="none" spc="0" normalizeH="0" baseline="0" noProof="0">
                                <a:ln>
                                  <a:noFill/>
                                </a:ln>
                                <a:solidFill>
                                  <a:prstClr val="black"/>
                                </a:solidFill>
                                <a:effectLst/>
                                <a:uLnTx/>
                                <a:uFillTx/>
                                <a:latin typeface="Cambria Math" panose="02040503050406030204" pitchFamily="18" charset="0"/>
                                <a:ea typeface="Times New Roman" panose="02020603050405020304" pitchFamily="18" charset="0"/>
                                <a:cs typeface="+mn-cs"/>
                              </a:rPr>
                            </m:ctrlPr>
                          </m:dPr>
                          <m:e>
                            <m:r>
                              <a:rPr kumimoji="0" lang="en-GB" sz="2200" b="0" i="1" u="none" strike="noStrike" kern="1200" cap="none" spc="0" normalizeH="0" baseline="0" noProof="0">
                                <a:ln>
                                  <a:noFill/>
                                </a:ln>
                                <a:solidFill>
                                  <a:prstClr val="black"/>
                                </a:solidFill>
                                <a:effectLst/>
                                <a:uLnTx/>
                                <a:uFillTx/>
                                <a:latin typeface="Cambria Math" panose="02040503050406030204" pitchFamily="18" charset="0"/>
                                <a:ea typeface="Times New Roman" panose="02020603050405020304" pitchFamily="18" charset="0"/>
                                <a:cs typeface="Times New Roman" panose="02020603050405020304" pitchFamily="18" charset="0"/>
                              </a:rPr>
                              <m:t>𝑅𝑒</m:t>
                            </m:r>
                          </m:e>
                        </m:d>
                      </m:e>
                      <m:sup>
                        <m:r>
                          <a:rPr kumimoji="0" lang="en-GB" sz="2200" b="0" i="1" u="none" strike="noStrike" kern="1200" cap="none" spc="0" normalizeH="0" baseline="0" noProof="0">
                            <a:ln>
                              <a:noFill/>
                            </a:ln>
                            <a:solidFill>
                              <a:prstClr val="black"/>
                            </a:solidFill>
                            <a:effectLst/>
                            <a:uLnTx/>
                            <a:uFillTx/>
                            <a:latin typeface="Cambria Math" panose="02040503050406030204" pitchFamily="18" charset="0"/>
                            <a:ea typeface="Times New Roman" panose="02020603050405020304" pitchFamily="18" charset="0"/>
                            <a:cs typeface="Times New Roman" panose="02020603050405020304" pitchFamily="18" charset="0"/>
                          </a:rPr>
                          <m:t>𝑎</m:t>
                        </m:r>
                      </m:sup>
                    </m:sSup>
                    <m:r>
                      <a:rPr kumimoji="0" lang="en-GB" sz="2200" b="0" i="1" u="none" strike="noStrike" kern="1200" cap="none" spc="0" normalizeH="0" baseline="0" noProof="0">
                        <a:ln>
                          <a:noFill/>
                        </a:ln>
                        <a:solidFill>
                          <a:prstClr val="black"/>
                        </a:solidFill>
                        <a:effectLst/>
                        <a:uLnTx/>
                        <a:uFillTx/>
                        <a:latin typeface="Cambria Math" panose="02040503050406030204" pitchFamily="18" charset="0"/>
                        <a:ea typeface="Times New Roman" panose="02020603050405020304" pitchFamily="18" charset="0"/>
                        <a:cs typeface="Times New Roman" panose="02020603050405020304" pitchFamily="18" charset="0"/>
                      </a:rPr>
                      <m:t> </m:t>
                    </m:r>
                    <m:sSup>
                      <m:sSupPr>
                        <m:ctrlPr>
                          <a:rPr kumimoji="0" lang="en-GB" sz="2200" b="0" i="1" u="none" strike="noStrike" kern="1200" cap="none" spc="0" normalizeH="0" baseline="0" noProof="0">
                            <a:ln>
                              <a:noFill/>
                            </a:ln>
                            <a:solidFill>
                              <a:prstClr val="black"/>
                            </a:solidFill>
                            <a:effectLst/>
                            <a:uLnTx/>
                            <a:uFillTx/>
                            <a:latin typeface="Cambria Math" panose="02040503050406030204" pitchFamily="18" charset="0"/>
                            <a:ea typeface="Times New Roman" panose="02020603050405020304" pitchFamily="18" charset="0"/>
                            <a:cs typeface="+mn-cs"/>
                          </a:rPr>
                        </m:ctrlPr>
                      </m:sSupPr>
                      <m:e>
                        <m:d>
                          <m:dPr>
                            <m:ctrlPr>
                              <a:rPr kumimoji="0" lang="en-GB" sz="2200" b="0" i="1" u="none" strike="noStrike" kern="1200" cap="none" spc="0" normalizeH="0" baseline="0" noProof="0">
                                <a:ln>
                                  <a:noFill/>
                                </a:ln>
                                <a:solidFill>
                                  <a:prstClr val="black"/>
                                </a:solidFill>
                                <a:effectLst/>
                                <a:uLnTx/>
                                <a:uFillTx/>
                                <a:latin typeface="Cambria Math" panose="02040503050406030204" pitchFamily="18" charset="0"/>
                                <a:ea typeface="Times New Roman" panose="02020603050405020304" pitchFamily="18" charset="0"/>
                                <a:cs typeface="+mn-cs"/>
                              </a:rPr>
                            </m:ctrlPr>
                          </m:dPr>
                          <m:e>
                            <m:r>
                              <a:rPr kumimoji="0" lang="en-GB" sz="2200" b="0" i="1" u="none" strike="noStrike" kern="1200" cap="none" spc="0" normalizeH="0" baseline="0" noProof="0">
                                <a:ln>
                                  <a:noFill/>
                                </a:ln>
                                <a:solidFill>
                                  <a:prstClr val="black"/>
                                </a:solidFill>
                                <a:effectLst/>
                                <a:uLnTx/>
                                <a:uFillTx/>
                                <a:latin typeface="Cambria Math" panose="02040503050406030204" pitchFamily="18" charset="0"/>
                                <a:ea typeface="Times New Roman" panose="02020603050405020304" pitchFamily="18" charset="0"/>
                                <a:cs typeface="Times New Roman" panose="02020603050405020304" pitchFamily="18" charset="0"/>
                              </a:rPr>
                              <m:t>𝑃𝑟</m:t>
                            </m:r>
                          </m:e>
                        </m:d>
                      </m:e>
                      <m:sup>
                        <m:r>
                          <a:rPr kumimoji="0" lang="en-GB" sz="2200" b="0" i="1" u="none" strike="noStrike" kern="1200" cap="none" spc="0" normalizeH="0" baseline="0" noProof="0">
                            <a:ln>
                              <a:noFill/>
                            </a:ln>
                            <a:solidFill>
                              <a:prstClr val="black"/>
                            </a:solidFill>
                            <a:effectLst/>
                            <a:uLnTx/>
                            <a:uFillTx/>
                            <a:latin typeface="Cambria Math" panose="02040503050406030204" pitchFamily="18" charset="0"/>
                            <a:ea typeface="Times New Roman" panose="02020603050405020304" pitchFamily="18" charset="0"/>
                            <a:cs typeface="Times New Roman" panose="02020603050405020304" pitchFamily="18" charset="0"/>
                          </a:rPr>
                          <m:t>𝑏</m:t>
                        </m:r>
                      </m:sup>
                    </m:sSup>
                    <m:r>
                      <a:rPr kumimoji="0" lang="en-GB" sz="2200" b="0" i="1" u="none" strike="noStrike" kern="1200" cap="none" spc="0" normalizeH="0" baseline="0" noProof="0">
                        <a:ln>
                          <a:noFill/>
                        </a:ln>
                        <a:solidFill>
                          <a:prstClr val="black"/>
                        </a:solidFill>
                        <a:effectLst/>
                        <a:uLnTx/>
                        <a:uFillTx/>
                        <a:latin typeface="Cambria Math" panose="02040503050406030204" pitchFamily="18" charset="0"/>
                        <a:ea typeface="Times New Roman" panose="02020603050405020304" pitchFamily="18" charset="0"/>
                        <a:cs typeface="Times New Roman" panose="02020603050405020304" pitchFamily="18" charset="0"/>
                      </a:rPr>
                      <m:t> </m:t>
                    </m:r>
                    <m:sSup>
                      <m:sSupPr>
                        <m:ctrlPr>
                          <a:rPr kumimoji="0" lang="en-GB" sz="2200" b="0" i="1" u="none" strike="noStrike" kern="1200" cap="none" spc="0" normalizeH="0" baseline="0" noProof="0">
                            <a:ln>
                              <a:noFill/>
                            </a:ln>
                            <a:solidFill>
                              <a:prstClr val="black"/>
                            </a:solidFill>
                            <a:effectLst/>
                            <a:uLnTx/>
                            <a:uFillTx/>
                            <a:latin typeface="Cambria Math" panose="02040503050406030204" pitchFamily="18" charset="0"/>
                            <a:ea typeface="Times New Roman" panose="02020603050405020304" pitchFamily="18" charset="0"/>
                            <a:cs typeface="+mn-cs"/>
                          </a:rPr>
                        </m:ctrlPr>
                      </m:sSupPr>
                      <m:e>
                        <m:d>
                          <m:dPr>
                            <m:ctrlPr>
                              <a:rPr kumimoji="0" lang="en-GB" sz="2200" b="0" i="1" u="none" strike="noStrike" kern="1200" cap="none" spc="0" normalizeH="0" baseline="0" noProof="0">
                                <a:ln>
                                  <a:noFill/>
                                </a:ln>
                                <a:solidFill>
                                  <a:prstClr val="black"/>
                                </a:solidFill>
                                <a:effectLst/>
                                <a:uLnTx/>
                                <a:uFillTx/>
                                <a:latin typeface="Cambria Math" panose="02040503050406030204" pitchFamily="18" charset="0"/>
                                <a:ea typeface="Times New Roman" panose="02020603050405020304" pitchFamily="18" charset="0"/>
                                <a:cs typeface="+mn-cs"/>
                              </a:rPr>
                            </m:ctrlPr>
                          </m:dPr>
                          <m:e>
                            <m:f>
                              <m:fPr>
                                <m:ctrlPr>
                                  <a:rPr kumimoji="0" lang="en-GB" sz="2200" b="0" i="1" u="none" strike="noStrike" kern="1200" cap="none" spc="0" normalizeH="0" baseline="0" noProof="0">
                                    <a:ln>
                                      <a:noFill/>
                                    </a:ln>
                                    <a:solidFill>
                                      <a:prstClr val="black"/>
                                    </a:solidFill>
                                    <a:effectLst/>
                                    <a:uLnTx/>
                                    <a:uFillTx/>
                                    <a:latin typeface="Cambria Math" panose="02040503050406030204" pitchFamily="18" charset="0"/>
                                    <a:ea typeface="Times New Roman" panose="02020603050405020304" pitchFamily="18" charset="0"/>
                                    <a:cs typeface="+mn-cs"/>
                                  </a:rPr>
                                </m:ctrlPr>
                              </m:fPr>
                              <m:num>
                                <m:r>
                                  <a:rPr kumimoji="0" lang="en-GB" sz="2200" b="0" i="1" u="none" strike="noStrike" kern="1200" cap="none" spc="0" normalizeH="0" baseline="0" noProof="0">
                                    <a:ln>
                                      <a:noFill/>
                                    </a:ln>
                                    <a:solidFill>
                                      <a:prstClr val="black"/>
                                    </a:solidFill>
                                    <a:effectLst/>
                                    <a:uLnTx/>
                                    <a:uFillTx/>
                                    <a:latin typeface="Cambria Math" panose="02040503050406030204" pitchFamily="18" charset="0"/>
                                    <a:ea typeface="Times New Roman" panose="02020603050405020304" pitchFamily="18" charset="0"/>
                                    <a:cs typeface="Times New Roman" panose="02020603050405020304" pitchFamily="18" charset="0"/>
                                  </a:rPr>
                                  <m:t>𝐷</m:t>
                                </m:r>
                              </m:num>
                              <m:den>
                                <m:r>
                                  <a:rPr kumimoji="0" lang="en-GB" sz="2200" b="0" i="1" u="none" strike="noStrike" kern="1200" cap="none" spc="0" normalizeH="0" baseline="0" noProof="0">
                                    <a:ln>
                                      <a:noFill/>
                                    </a:ln>
                                    <a:solidFill>
                                      <a:prstClr val="black"/>
                                    </a:solidFill>
                                    <a:effectLst/>
                                    <a:uLnTx/>
                                    <a:uFillTx/>
                                    <a:latin typeface="Cambria Math" panose="02040503050406030204" pitchFamily="18" charset="0"/>
                                    <a:ea typeface="Times New Roman" panose="02020603050405020304" pitchFamily="18" charset="0"/>
                                    <a:cs typeface="Times New Roman" panose="02020603050405020304" pitchFamily="18" charset="0"/>
                                  </a:rPr>
                                  <m:t>𝐿</m:t>
                                </m:r>
                              </m:den>
                            </m:f>
                          </m:e>
                        </m:d>
                      </m:e>
                      <m:sup>
                        <m:r>
                          <a:rPr kumimoji="0" lang="en-GB" sz="2200" b="0" i="1" u="none" strike="noStrike" kern="1200" cap="none" spc="0" normalizeH="0" baseline="0" noProof="0">
                            <a:ln>
                              <a:noFill/>
                            </a:ln>
                            <a:solidFill>
                              <a:prstClr val="black"/>
                            </a:solidFill>
                            <a:effectLst/>
                            <a:uLnTx/>
                            <a:uFillTx/>
                            <a:latin typeface="Cambria Math" panose="02040503050406030204" pitchFamily="18" charset="0"/>
                            <a:ea typeface="Times New Roman" panose="02020603050405020304" pitchFamily="18" charset="0"/>
                            <a:cs typeface="Times New Roman" panose="02020603050405020304" pitchFamily="18" charset="0"/>
                          </a:rPr>
                          <m:t>𝑐</m:t>
                        </m:r>
                      </m:sup>
                    </m:sSup>
                  </m:oMath>
                </a14:m>
                <a:endParaRPr lang="en-GB" sz="2200" dirty="0"/>
              </a:p>
              <a:p>
                <a:pPr marL="0" indent="0">
                  <a:buNone/>
                </a:pPr>
                <a:endParaRPr lang="en-GB" sz="2200" dirty="0"/>
              </a:p>
              <a:p>
                <a:pPr marL="0" indent="0">
                  <a:lnSpc>
                    <a:spcPct val="107000"/>
                  </a:lnSpc>
                  <a:spcAft>
                    <a:spcPts val="800"/>
                  </a:spcAft>
                  <a:buNone/>
                </a:pPr>
                <a:r>
                  <a:rPr lang="en-GB" sz="2200" dirty="0">
                    <a:effectLst/>
                    <a:latin typeface="Calibri" panose="020F0502020204030204" pitchFamily="34" charset="0"/>
                    <a:ea typeface="Times New Roman" panose="02020603050405020304" pitchFamily="18" charset="0"/>
                    <a:cs typeface="Times New Roman" panose="02020603050405020304" pitchFamily="18" charset="0"/>
                  </a:rPr>
                  <a:t>As with the constant </a:t>
                </a:r>
                <a14:m>
                  <m:oMath xmlns:m="http://schemas.openxmlformats.org/officeDocument/2006/math">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𝑍</m:t>
                    </m:r>
                  </m:oMath>
                </a14:m>
                <a:r>
                  <a:rPr lang="en-GB" sz="2200" dirty="0">
                    <a:effectLst/>
                    <a:latin typeface="Calibri" panose="020F0502020204030204" pitchFamily="34" charset="0"/>
                    <a:ea typeface="Times New Roman" panose="02020603050405020304" pitchFamily="18" charset="0"/>
                    <a:cs typeface="Times New Roman" panose="02020603050405020304" pitchFamily="18" charset="0"/>
                  </a:rPr>
                  <a:t>, constants ‘</a:t>
                </a:r>
                <a:r>
                  <a:rPr lang="en-GB" sz="2200" i="1" dirty="0">
                    <a:effectLst/>
                    <a:latin typeface="Calibri" panose="020F0502020204030204" pitchFamily="34" charset="0"/>
                    <a:ea typeface="Times New Roman" panose="02020603050405020304" pitchFamily="18" charset="0"/>
                    <a:cs typeface="Times New Roman" panose="02020603050405020304" pitchFamily="18" charset="0"/>
                  </a:rPr>
                  <a:t>a</a:t>
                </a:r>
                <a:r>
                  <a:rPr lang="en-GB" sz="2200" dirty="0">
                    <a:effectLst/>
                    <a:latin typeface="Calibri" panose="020F0502020204030204" pitchFamily="34" charset="0"/>
                    <a:ea typeface="Times New Roman" panose="02020603050405020304" pitchFamily="18" charset="0"/>
                    <a:cs typeface="Times New Roman" panose="02020603050405020304" pitchFamily="18" charset="0"/>
                  </a:rPr>
                  <a:t>’ and ‘</a:t>
                </a:r>
                <a:r>
                  <a:rPr lang="en-GB" sz="2200" i="1" dirty="0">
                    <a:effectLst/>
                    <a:latin typeface="Calibri" panose="020F0502020204030204" pitchFamily="34" charset="0"/>
                    <a:ea typeface="Times New Roman" panose="02020603050405020304" pitchFamily="18" charset="0"/>
                    <a:cs typeface="Times New Roman" panose="02020603050405020304" pitchFamily="18" charset="0"/>
                  </a:rPr>
                  <a:t>b</a:t>
                </a:r>
                <a:r>
                  <a:rPr lang="en-GB" sz="2200" dirty="0">
                    <a:effectLst/>
                    <a:latin typeface="Calibri" panose="020F0502020204030204" pitchFamily="34" charset="0"/>
                    <a:ea typeface="Times New Roman" panose="02020603050405020304" pitchFamily="18" charset="0"/>
                    <a:cs typeface="Times New Roman" panose="02020603050405020304" pitchFamily="18" charset="0"/>
                  </a:rPr>
                  <a:t>’ must also be determined for given flow conditions (i.e. laminar or turbulent), and whether the heat transfer in question is due to heating or cooling.  </a:t>
                </a:r>
              </a:p>
              <a:p>
                <a:pPr marL="0" indent="0">
                  <a:lnSpc>
                    <a:spcPct val="107000"/>
                  </a:lnSpc>
                  <a:spcAft>
                    <a:spcPts val="800"/>
                  </a:spcAft>
                  <a:buNone/>
                </a:pPr>
                <a:r>
                  <a:rPr lang="en-GB" sz="2200" dirty="0">
                    <a:effectLst/>
                    <a:latin typeface="Calibri" panose="020F0502020204030204" pitchFamily="34" charset="0"/>
                    <a:ea typeface="Times New Roman" panose="02020603050405020304" pitchFamily="18" charset="0"/>
                    <a:cs typeface="Times New Roman" panose="02020603050405020304" pitchFamily="18" charset="0"/>
                  </a:rPr>
                  <a:t>One specific modification to the above equation is for the case of turbulent flow within a pipe for a heating condition (heat transfer from ‘hot’ wall to cooler fluid flowing within pipe), and is historically known as the </a:t>
                </a:r>
                <a:r>
                  <a:rPr lang="en-GB" sz="2200" i="1" dirty="0">
                    <a:effectLst/>
                    <a:latin typeface="Calibri" panose="020F0502020204030204" pitchFamily="34" charset="0"/>
                    <a:ea typeface="Times New Roman" panose="02020603050405020304" pitchFamily="18" charset="0"/>
                    <a:cs typeface="Times New Roman" panose="02020603050405020304" pitchFamily="18" charset="0"/>
                  </a:rPr>
                  <a:t>Dittus-Boelter equation</a:t>
                </a:r>
                <a:r>
                  <a:rPr lang="en-GB" sz="2200" dirty="0">
                    <a:effectLst/>
                    <a:latin typeface="Calibri" panose="020F0502020204030204" pitchFamily="34" charset="0"/>
                    <a:ea typeface="Times New Roman" panose="02020603050405020304" pitchFamily="18" charset="0"/>
                    <a:cs typeface="Times New Roman" panose="02020603050405020304" pitchFamily="18" charset="0"/>
                  </a:rPr>
                  <a:t>;</a:t>
                </a:r>
              </a:p>
              <a:p>
                <a:pPr marL="0" indent="0">
                  <a:lnSpc>
                    <a:spcPct val="107000"/>
                  </a:lnSpc>
                  <a:spcAft>
                    <a:spcPts val="800"/>
                  </a:spcAft>
                  <a:buNone/>
                </a:pPr>
                <a:endParaRPr lang="en-GB" sz="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2200" dirty="0">
                    <a:effectLst/>
                    <a:latin typeface="Calibri" panose="020F0502020204030204" pitchFamily="34" charset="0"/>
                    <a:ea typeface="Times New Roman" panose="02020603050405020304" pitchFamily="18" charset="0"/>
                    <a:cs typeface="Times New Roman" panose="02020603050405020304" pitchFamily="18" charset="0"/>
                  </a:rPr>
                  <a:t>					</a:t>
                </a:r>
                <a14:m>
                  <m:oMath xmlns:m="http://schemas.openxmlformats.org/officeDocument/2006/math">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𝑁𝑢</m:t>
                    </m:r>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=0.023 </m:t>
                    </m:r>
                    <m:sSup>
                      <m:sSupPr>
                        <m:ctrlPr>
                          <a:rPr lang="en-GB" sz="2200" i="1">
                            <a:effectLst/>
                            <a:latin typeface="Cambria Math" panose="02040503050406030204" pitchFamily="18" charset="0"/>
                            <a:ea typeface="Times New Roman" panose="02020603050405020304" pitchFamily="18" charset="0"/>
                          </a:rPr>
                        </m:ctrlPr>
                      </m:sSupPr>
                      <m:e>
                        <m:d>
                          <m:dPr>
                            <m:ctrlPr>
                              <a:rPr lang="en-GB" sz="2200" i="1">
                                <a:effectLst/>
                                <a:latin typeface="Cambria Math" panose="02040503050406030204" pitchFamily="18" charset="0"/>
                                <a:ea typeface="Times New Roman" panose="02020603050405020304" pitchFamily="18" charset="0"/>
                              </a:rPr>
                            </m:ctrlPr>
                          </m:dPr>
                          <m:e>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𝑅𝑒</m:t>
                            </m:r>
                          </m:e>
                        </m:d>
                      </m:e>
                      <m:sup>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0.8</m:t>
                        </m:r>
                      </m:sup>
                    </m:sSup>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 </m:t>
                    </m:r>
                    <m:sSup>
                      <m:sSupPr>
                        <m:ctrlPr>
                          <a:rPr lang="en-GB" sz="2200" i="1">
                            <a:effectLst/>
                            <a:latin typeface="Cambria Math" panose="02040503050406030204" pitchFamily="18" charset="0"/>
                            <a:ea typeface="Times New Roman" panose="02020603050405020304" pitchFamily="18" charset="0"/>
                          </a:rPr>
                        </m:ctrlPr>
                      </m:sSupPr>
                      <m:e>
                        <m:d>
                          <m:dPr>
                            <m:ctrlPr>
                              <a:rPr lang="en-GB" sz="2200" i="1">
                                <a:effectLst/>
                                <a:latin typeface="Cambria Math" panose="02040503050406030204" pitchFamily="18" charset="0"/>
                                <a:ea typeface="Times New Roman" panose="02020603050405020304" pitchFamily="18" charset="0"/>
                              </a:rPr>
                            </m:ctrlPr>
                          </m:dPr>
                          <m:e>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𝑃𝑟</m:t>
                            </m:r>
                          </m:e>
                        </m:d>
                      </m:e>
                      <m:sup>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0.4</m:t>
                        </m:r>
                      </m:sup>
                    </m:sSup>
                  </m:oMath>
                </a14:m>
                <a:endParaRPr lang="en-GB" sz="2200" dirty="0"/>
              </a:p>
            </p:txBody>
          </p:sp>
        </mc:Choice>
        <mc:Fallback xmlns="">
          <p:sp>
            <p:nvSpPr>
              <p:cNvPr id="3" name="Content Placeholder 2">
                <a:extLst>
                  <a:ext uri="{FF2B5EF4-FFF2-40B4-BE49-F238E27FC236}">
                    <a16:creationId xmlns:a16="http://schemas.microsoft.com/office/drawing/2014/main" id="{CB8496F6-F8A3-44F1-B20D-42160FB78AB9}"/>
                  </a:ext>
                </a:extLst>
              </p:cNvPr>
              <p:cNvSpPr>
                <a:spLocks noGrp="1" noRot="1" noChangeAspect="1" noMove="1" noResize="1" noEditPoints="1" noAdjustHandles="1" noChangeArrowheads="1" noChangeShapeType="1" noTextEdit="1"/>
              </p:cNvSpPr>
              <p:nvPr>
                <p:ph idx="1"/>
              </p:nvPr>
            </p:nvSpPr>
            <p:spPr>
              <a:xfrm>
                <a:off x="257175" y="857250"/>
                <a:ext cx="11612880" cy="5697855"/>
              </a:xfrm>
              <a:blipFill>
                <a:blip r:embed="rId2"/>
                <a:stretch>
                  <a:fillRect l="-682" r="-682"/>
                </a:stretch>
              </a:blipFill>
            </p:spPr>
            <p:txBody>
              <a:bodyPr/>
              <a:lstStyle/>
              <a:p>
                <a:r>
                  <a:rPr lang="en-GB">
                    <a:noFill/>
                  </a:rPr>
                  <a:t> </a:t>
                </a:r>
              </a:p>
            </p:txBody>
          </p:sp>
        </mc:Fallback>
      </mc:AlternateContent>
    </p:spTree>
    <p:extLst>
      <p:ext uri="{BB962C8B-B14F-4D97-AF65-F5344CB8AC3E}">
        <p14:creationId xmlns:p14="http://schemas.microsoft.com/office/powerpoint/2010/main" val="5715220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0965C3-1E27-463A-9F12-98BA042DC419}"/>
              </a:ext>
            </a:extLst>
          </p:cNvPr>
          <p:cNvSpPr>
            <a:spLocks noGrp="1"/>
          </p:cNvSpPr>
          <p:nvPr>
            <p:ph type="title"/>
          </p:nvPr>
        </p:nvSpPr>
        <p:spPr>
          <a:xfrm>
            <a:off x="838200" y="365125"/>
            <a:ext cx="10515600" cy="777875"/>
          </a:xfrm>
        </p:spPr>
        <p:txBody>
          <a:bodyPr>
            <a:normAutofit/>
          </a:bodyPr>
          <a:lstStyle/>
          <a:p>
            <a:pPr algn="ctr"/>
            <a:r>
              <a:rPr lang="en-GB" sz="4000" dirty="0"/>
              <a:t>Example 2</a:t>
            </a:r>
          </a:p>
        </p:txBody>
      </p:sp>
      <p:sp>
        <p:nvSpPr>
          <p:cNvPr id="3" name="Content Placeholder 2">
            <a:extLst>
              <a:ext uri="{FF2B5EF4-FFF2-40B4-BE49-F238E27FC236}">
                <a16:creationId xmlns:a16="http://schemas.microsoft.com/office/drawing/2014/main" id="{EDB02A75-7104-4334-A4B0-18ABD4B2EF1F}"/>
              </a:ext>
            </a:extLst>
          </p:cNvPr>
          <p:cNvSpPr>
            <a:spLocks noGrp="1"/>
          </p:cNvSpPr>
          <p:nvPr>
            <p:ph idx="1"/>
          </p:nvPr>
        </p:nvSpPr>
        <p:spPr>
          <a:xfrm>
            <a:off x="600075" y="1325880"/>
            <a:ext cx="10972800" cy="5223510"/>
          </a:xfrm>
        </p:spPr>
        <p:txBody>
          <a:bodyPr/>
          <a:lstStyle/>
          <a:p>
            <a:pPr marL="0" indent="0">
              <a:lnSpc>
                <a:spcPct val="107000"/>
              </a:lnSpc>
              <a:spcAft>
                <a:spcPts val="800"/>
              </a:spcAft>
              <a:buNone/>
            </a:pPr>
            <a:r>
              <a:rPr lang="en-GB" sz="2200" dirty="0">
                <a:effectLst/>
                <a:latin typeface="Calibri" panose="020F0502020204030204" pitchFamily="34" charset="0"/>
                <a:ea typeface="Times New Roman" panose="02020603050405020304" pitchFamily="18" charset="0"/>
                <a:cs typeface="Times New Roman" panose="02020603050405020304" pitchFamily="18" charset="0"/>
              </a:rPr>
              <a:t>Water flows inside a pipe of diameter 45mm and length 3.2m at a velocity of 0.78 m/s.  Determine the surface heat transfer coefficient and the rate of heat transfer if the mean water temperature is 50°C and the pipe wall has a constant temperature of 70°C.  For water at 50°C take </a:t>
            </a:r>
            <a:r>
              <a:rPr lang="en-GB" sz="2200" i="1" dirty="0">
                <a:effectLst/>
                <a:latin typeface="Calibri" panose="020F0502020204030204" pitchFamily="34" charset="0"/>
                <a:ea typeface="Times New Roman" panose="02020603050405020304" pitchFamily="18" charset="0"/>
                <a:cs typeface="Times New Roman" panose="02020603050405020304" pitchFamily="18" charset="0"/>
              </a:rPr>
              <a:t>k</a:t>
            </a:r>
            <a:r>
              <a:rPr lang="en-GB" sz="2200" dirty="0">
                <a:effectLst/>
                <a:latin typeface="Calibri" panose="020F0502020204030204" pitchFamily="34" charset="0"/>
                <a:ea typeface="Times New Roman" panose="02020603050405020304" pitchFamily="18" charset="0"/>
                <a:cs typeface="Times New Roman" panose="02020603050405020304" pitchFamily="18" charset="0"/>
              </a:rPr>
              <a:t> = 0.643 W/</a:t>
            </a:r>
            <a:r>
              <a:rPr lang="en-GB" sz="2200" dirty="0" err="1">
                <a:effectLst/>
                <a:latin typeface="Calibri" panose="020F0502020204030204" pitchFamily="34" charset="0"/>
                <a:ea typeface="Times New Roman" panose="02020603050405020304" pitchFamily="18" charset="0"/>
                <a:cs typeface="Times New Roman" panose="02020603050405020304" pitchFamily="18" charset="0"/>
              </a:rPr>
              <a:t>mK</a:t>
            </a:r>
            <a:r>
              <a:rPr lang="en-GB" sz="2200" dirty="0">
                <a:effectLst/>
                <a:latin typeface="Calibri" panose="020F0502020204030204" pitchFamily="34" charset="0"/>
                <a:ea typeface="Times New Roman" panose="02020603050405020304" pitchFamily="18" charset="0"/>
                <a:cs typeface="Times New Roman" panose="02020603050405020304" pitchFamily="18" charset="0"/>
              </a:rPr>
              <a:t>, kinematic viscosity of 0.478 x 10</a:t>
            </a:r>
            <a:r>
              <a:rPr lang="en-GB" sz="2200" baseline="30000" dirty="0">
                <a:effectLst/>
                <a:latin typeface="Calibri" panose="020F0502020204030204" pitchFamily="34" charset="0"/>
                <a:ea typeface="Times New Roman" panose="02020603050405020304" pitchFamily="18" charset="0"/>
                <a:cs typeface="Times New Roman" panose="02020603050405020304" pitchFamily="18" charset="0"/>
              </a:rPr>
              <a:t>-6</a:t>
            </a:r>
            <a:r>
              <a:rPr lang="en-GB" sz="2200" dirty="0">
                <a:effectLst/>
                <a:latin typeface="Calibri" panose="020F0502020204030204" pitchFamily="34" charset="0"/>
                <a:ea typeface="Times New Roman" panose="02020603050405020304" pitchFamily="18" charset="0"/>
                <a:cs typeface="Times New Roman" panose="02020603050405020304" pitchFamily="18" charset="0"/>
              </a:rPr>
              <a:t> m</a:t>
            </a:r>
            <a:r>
              <a:rPr lang="en-GB" sz="2200" baseline="30000" dirty="0">
                <a:effectLst/>
                <a:latin typeface="Calibri" panose="020F0502020204030204" pitchFamily="34" charset="0"/>
                <a:ea typeface="Times New Roman" panose="02020603050405020304" pitchFamily="18" charset="0"/>
                <a:cs typeface="Times New Roman" panose="02020603050405020304" pitchFamily="18" charset="0"/>
              </a:rPr>
              <a:t>2</a:t>
            </a:r>
            <a:r>
              <a:rPr lang="en-GB" sz="2200" dirty="0">
                <a:effectLst/>
                <a:latin typeface="Calibri" panose="020F0502020204030204" pitchFamily="34" charset="0"/>
                <a:ea typeface="Times New Roman" panose="02020603050405020304" pitchFamily="18" charset="0"/>
                <a:cs typeface="Times New Roman" panose="02020603050405020304" pitchFamily="18" charset="0"/>
              </a:rPr>
              <a:t>/s, and Prandtl number = 2.98.</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293731470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255</TotalTime>
  <Words>859</Words>
  <Application>Microsoft Office PowerPoint</Application>
  <PresentationFormat>Widescreen</PresentationFormat>
  <Paragraphs>66</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Calibri Light</vt:lpstr>
      <vt:lpstr>Cambria Math</vt:lpstr>
      <vt:lpstr>Symbol</vt:lpstr>
      <vt:lpstr>Office Theme</vt:lpstr>
      <vt:lpstr>Heat Transfer Between Fluids</vt:lpstr>
      <vt:lpstr>Surface heat transfer coefficient - h</vt:lpstr>
      <vt:lpstr>Example 1</vt:lpstr>
      <vt:lpstr>Heat transfer through a plane wall</vt:lpstr>
      <vt:lpstr>Heat transfer through a plane wall</vt:lpstr>
      <vt:lpstr>Notes</vt:lpstr>
      <vt:lpstr>Determining the surface heat transfer coefficient</vt:lpstr>
      <vt:lpstr>Determining the surface heat transfer coefficient</vt:lpstr>
      <vt:lpstr>Determining the surface heat transfer coefficient</vt:lpstr>
      <vt:lpstr>Example 2</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Heat Transfer Between Fluids</dc:title>
  <dc:creator>Robert Goodson</dc:creator>
  <cp:lastModifiedBy>Robert Goodson</cp:lastModifiedBy>
  <cp:revision>26</cp:revision>
  <dcterms:created xsi:type="dcterms:W3CDTF">2021-02-02T13:42:10Z</dcterms:created>
  <dcterms:modified xsi:type="dcterms:W3CDTF">2021-02-03T10:48:15Z</dcterms:modified>
</cp:coreProperties>
</file>