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22"/>
  </p:notesMasterIdLst>
  <p:sldIdLst>
    <p:sldId id="257" r:id="rId5"/>
    <p:sldId id="530" r:id="rId6"/>
    <p:sldId id="531" r:id="rId7"/>
    <p:sldId id="532" r:id="rId8"/>
    <p:sldId id="258" r:id="rId9"/>
    <p:sldId id="625" r:id="rId10"/>
    <p:sldId id="535" r:id="rId11"/>
    <p:sldId id="524" r:id="rId12"/>
    <p:sldId id="537" r:id="rId13"/>
    <p:sldId id="797" r:id="rId14"/>
    <p:sldId id="798" r:id="rId15"/>
    <p:sldId id="800" r:id="rId16"/>
    <p:sldId id="529" r:id="rId17"/>
    <p:sldId id="771" r:id="rId18"/>
    <p:sldId id="626" r:id="rId19"/>
    <p:sldId id="780" r:id="rId20"/>
    <p:sldId id="77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83" d="100"/>
          <a:sy n="83" d="100"/>
        </p:scale>
        <p:origin x="547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30C545-FE83-4547-856B-DC1904989226}" type="doc">
      <dgm:prSet loTypeId="urn:microsoft.com/office/officeart/2005/8/layout/cycle1" loCatId="cycle" qsTypeId="urn:microsoft.com/office/officeart/2005/8/quickstyle/simple4#1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FB82D30E-E8D4-4C84-AEEF-5471B6B3D96B}">
      <dgm:prSet/>
      <dgm:spPr/>
      <dgm:t>
        <a:bodyPr/>
        <a:lstStyle/>
        <a:p>
          <a:r>
            <a:rPr lang="en-GB"/>
            <a:t>What industry is your organisation in?</a:t>
          </a:r>
          <a:endParaRPr lang="en-US"/>
        </a:p>
      </dgm:t>
    </dgm:pt>
    <dgm:pt modelId="{844B7B2A-2DE8-4156-A7F6-CFB51C60372C}" type="parTrans" cxnId="{EA5CC88E-22C6-46B0-B088-43662E5C0B71}">
      <dgm:prSet/>
      <dgm:spPr/>
      <dgm:t>
        <a:bodyPr/>
        <a:lstStyle/>
        <a:p>
          <a:endParaRPr lang="en-US"/>
        </a:p>
      </dgm:t>
    </dgm:pt>
    <dgm:pt modelId="{544FB2FA-2841-45B1-8ECF-A9003C150E32}" type="sibTrans" cxnId="{EA5CC88E-22C6-46B0-B088-43662E5C0B71}">
      <dgm:prSet/>
      <dgm:spPr/>
      <dgm:t>
        <a:bodyPr/>
        <a:lstStyle/>
        <a:p>
          <a:endParaRPr lang="en-US"/>
        </a:p>
      </dgm:t>
    </dgm:pt>
    <dgm:pt modelId="{F7CE5BD5-8B2B-4FE2-872A-495526CB3D69}">
      <dgm:prSet/>
      <dgm:spPr/>
      <dgm:t>
        <a:bodyPr/>
        <a:lstStyle/>
        <a:p>
          <a:r>
            <a:rPr lang="en-GB" dirty="0"/>
            <a:t>What is your current role in your organisation?</a:t>
          </a:r>
          <a:endParaRPr lang="en-US" dirty="0"/>
        </a:p>
      </dgm:t>
    </dgm:pt>
    <dgm:pt modelId="{3B33AFFE-B015-44E4-9A26-E78EF70BC152}" type="parTrans" cxnId="{D21065EF-7696-4F38-83B4-7DD1416A7AFC}">
      <dgm:prSet/>
      <dgm:spPr/>
      <dgm:t>
        <a:bodyPr/>
        <a:lstStyle/>
        <a:p>
          <a:endParaRPr lang="en-US"/>
        </a:p>
      </dgm:t>
    </dgm:pt>
    <dgm:pt modelId="{8637E3C0-F6E3-4093-B9BC-48D9A2E8414B}" type="sibTrans" cxnId="{D21065EF-7696-4F38-83B4-7DD1416A7AFC}">
      <dgm:prSet/>
      <dgm:spPr/>
      <dgm:t>
        <a:bodyPr/>
        <a:lstStyle/>
        <a:p>
          <a:endParaRPr lang="en-US"/>
        </a:p>
      </dgm:t>
    </dgm:pt>
    <dgm:pt modelId="{1916197F-E539-4839-866E-425D5791E386}" type="pres">
      <dgm:prSet presAssocID="{9A30C545-FE83-4547-856B-DC1904989226}" presName="cycle" presStyleCnt="0">
        <dgm:presLayoutVars>
          <dgm:dir/>
          <dgm:resizeHandles val="exact"/>
        </dgm:presLayoutVars>
      </dgm:prSet>
      <dgm:spPr/>
    </dgm:pt>
    <dgm:pt modelId="{F10C0AEE-7A18-4C9F-B206-25456C04173C}" type="pres">
      <dgm:prSet presAssocID="{FB82D30E-E8D4-4C84-AEEF-5471B6B3D96B}" presName="dummy" presStyleCnt="0"/>
      <dgm:spPr/>
    </dgm:pt>
    <dgm:pt modelId="{46CA71B4-A1AC-4E2D-ACD1-0C4113163A70}" type="pres">
      <dgm:prSet presAssocID="{FB82D30E-E8D4-4C84-AEEF-5471B6B3D96B}" presName="node" presStyleLbl="revTx" presStyleIdx="0" presStyleCnt="2">
        <dgm:presLayoutVars>
          <dgm:bulletEnabled val="1"/>
        </dgm:presLayoutVars>
      </dgm:prSet>
      <dgm:spPr/>
    </dgm:pt>
    <dgm:pt modelId="{1D300A6A-8398-45D5-B61C-F215D9EB6243}" type="pres">
      <dgm:prSet presAssocID="{544FB2FA-2841-45B1-8ECF-A9003C150E32}" presName="sibTrans" presStyleLbl="node1" presStyleIdx="0" presStyleCnt="2"/>
      <dgm:spPr/>
    </dgm:pt>
    <dgm:pt modelId="{6E8DC0F9-881F-4D12-86A5-EB64E63B9DDE}" type="pres">
      <dgm:prSet presAssocID="{F7CE5BD5-8B2B-4FE2-872A-495526CB3D69}" presName="dummy" presStyleCnt="0"/>
      <dgm:spPr/>
    </dgm:pt>
    <dgm:pt modelId="{4C018E31-82AD-41FB-AE9A-567AF775E5FC}" type="pres">
      <dgm:prSet presAssocID="{F7CE5BD5-8B2B-4FE2-872A-495526CB3D69}" presName="node" presStyleLbl="revTx" presStyleIdx="1" presStyleCnt="2">
        <dgm:presLayoutVars>
          <dgm:bulletEnabled val="1"/>
        </dgm:presLayoutVars>
      </dgm:prSet>
      <dgm:spPr/>
    </dgm:pt>
    <dgm:pt modelId="{EDD64BEC-4638-4A97-BAEA-C10B0E358396}" type="pres">
      <dgm:prSet presAssocID="{8637E3C0-F6E3-4093-B9BC-48D9A2E8414B}" presName="sibTrans" presStyleLbl="node1" presStyleIdx="1" presStyleCnt="2"/>
      <dgm:spPr/>
    </dgm:pt>
  </dgm:ptLst>
  <dgm:cxnLst>
    <dgm:cxn modelId="{ED755F55-59A1-4A5C-B195-30312CBE8F3B}" type="presOf" srcId="{FB82D30E-E8D4-4C84-AEEF-5471B6B3D96B}" destId="{46CA71B4-A1AC-4E2D-ACD1-0C4113163A70}" srcOrd="0" destOrd="0" presId="urn:microsoft.com/office/officeart/2005/8/layout/cycle1"/>
    <dgm:cxn modelId="{680DD678-4EA3-4101-89D7-70036704E8CD}" type="presOf" srcId="{9A30C545-FE83-4547-856B-DC1904989226}" destId="{1916197F-E539-4839-866E-425D5791E386}" srcOrd="0" destOrd="0" presId="urn:microsoft.com/office/officeart/2005/8/layout/cycle1"/>
    <dgm:cxn modelId="{EA5CC88E-22C6-46B0-B088-43662E5C0B71}" srcId="{9A30C545-FE83-4547-856B-DC1904989226}" destId="{FB82D30E-E8D4-4C84-AEEF-5471B6B3D96B}" srcOrd="0" destOrd="0" parTransId="{844B7B2A-2DE8-4156-A7F6-CFB51C60372C}" sibTransId="{544FB2FA-2841-45B1-8ECF-A9003C150E32}"/>
    <dgm:cxn modelId="{730280B3-DC54-4359-B423-442814336A7D}" type="presOf" srcId="{8637E3C0-F6E3-4093-B9BC-48D9A2E8414B}" destId="{EDD64BEC-4638-4A97-BAEA-C10B0E358396}" srcOrd="0" destOrd="0" presId="urn:microsoft.com/office/officeart/2005/8/layout/cycle1"/>
    <dgm:cxn modelId="{CAA0EED9-3221-40ED-98BD-3890BF6EA3C3}" type="presOf" srcId="{544FB2FA-2841-45B1-8ECF-A9003C150E32}" destId="{1D300A6A-8398-45D5-B61C-F215D9EB6243}" srcOrd="0" destOrd="0" presId="urn:microsoft.com/office/officeart/2005/8/layout/cycle1"/>
    <dgm:cxn modelId="{103879DA-5003-42D4-86A7-C9C59E965EF9}" type="presOf" srcId="{F7CE5BD5-8B2B-4FE2-872A-495526CB3D69}" destId="{4C018E31-82AD-41FB-AE9A-567AF775E5FC}" srcOrd="0" destOrd="0" presId="urn:microsoft.com/office/officeart/2005/8/layout/cycle1"/>
    <dgm:cxn modelId="{D21065EF-7696-4F38-83B4-7DD1416A7AFC}" srcId="{9A30C545-FE83-4547-856B-DC1904989226}" destId="{F7CE5BD5-8B2B-4FE2-872A-495526CB3D69}" srcOrd="1" destOrd="0" parTransId="{3B33AFFE-B015-44E4-9A26-E78EF70BC152}" sibTransId="{8637E3C0-F6E3-4093-B9BC-48D9A2E8414B}"/>
    <dgm:cxn modelId="{EDA7E781-67F6-4D57-A0A5-DDCD45D72EBE}" type="presParOf" srcId="{1916197F-E539-4839-866E-425D5791E386}" destId="{F10C0AEE-7A18-4C9F-B206-25456C04173C}" srcOrd="0" destOrd="0" presId="urn:microsoft.com/office/officeart/2005/8/layout/cycle1"/>
    <dgm:cxn modelId="{78F3093F-2CFC-4323-9E24-7F1E0FF602FB}" type="presParOf" srcId="{1916197F-E539-4839-866E-425D5791E386}" destId="{46CA71B4-A1AC-4E2D-ACD1-0C4113163A70}" srcOrd="1" destOrd="0" presId="urn:microsoft.com/office/officeart/2005/8/layout/cycle1"/>
    <dgm:cxn modelId="{7914E5B5-94AE-4F90-ABD4-B1C9BCB727F7}" type="presParOf" srcId="{1916197F-E539-4839-866E-425D5791E386}" destId="{1D300A6A-8398-45D5-B61C-F215D9EB6243}" srcOrd="2" destOrd="0" presId="urn:microsoft.com/office/officeart/2005/8/layout/cycle1"/>
    <dgm:cxn modelId="{F54E4985-8D3D-4A7F-8C86-AF38E103D615}" type="presParOf" srcId="{1916197F-E539-4839-866E-425D5791E386}" destId="{6E8DC0F9-881F-4D12-86A5-EB64E63B9DDE}" srcOrd="3" destOrd="0" presId="urn:microsoft.com/office/officeart/2005/8/layout/cycle1"/>
    <dgm:cxn modelId="{FD80975B-344B-40B1-8A76-858632E90461}" type="presParOf" srcId="{1916197F-E539-4839-866E-425D5791E386}" destId="{4C018E31-82AD-41FB-AE9A-567AF775E5FC}" srcOrd="4" destOrd="0" presId="urn:microsoft.com/office/officeart/2005/8/layout/cycle1"/>
    <dgm:cxn modelId="{217B7F92-7245-42C2-8F37-A35C8BBE8371}" type="presParOf" srcId="{1916197F-E539-4839-866E-425D5791E386}" destId="{EDD64BEC-4638-4A97-BAEA-C10B0E358396}" srcOrd="5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CA71B4-A1AC-4E2D-ACD1-0C4113163A70}">
      <dsp:nvSpPr>
        <dsp:cNvPr id="0" name=""/>
        <dsp:cNvSpPr/>
      </dsp:nvSpPr>
      <dsp:spPr>
        <a:xfrm>
          <a:off x="4232037" y="1209234"/>
          <a:ext cx="2290661" cy="22906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What industry is your organisation in?</a:t>
          </a:r>
          <a:endParaRPr lang="en-US" sz="3000" kern="1200"/>
        </a:p>
      </dsp:txBody>
      <dsp:txXfrm>
        <a:off x="4232037" y="1209234"/>
        <a:ext cx="2290661" cy="2290661"/>
      </dsp:txXfrm>
    </dsp:sp>
    <dsp:sp modelId="{1D300A6A-8398-45D5-B61C-F215D9EB6243}">
      <dsp:nvSpPr>
        <dsp:cNvPr id="0" name=""/>
        <dsp:cNvSpPr/>
      </dsp:nvSpPr>
      <dsp:spPr>
        <a:xfrm>
          <a:off x="1151098" y="-520"/>
          <a:ext cx="4710172" cy="4710172"/>
        </a:xfrm>
        <a:prstGeom prst="circularArrow">
          <a:avLst>
            <a:gd name="adj1" fmla="val 9483"/>
            <a:gd name="adj2" fmla="val 685000"/>
            <a:gd name="adj3" fmla="val 7850558"/>
            <a:gd name="adj4" fmla="val 2264442"/>
            <a:gd name="adj5" fmla="val 11064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018E31-82AD-41FB-AE9A-567AF775E5FC}">
      <dsp:nvSpPr>
        <dsp:cNvPr id="0" name=""/>
        <dsp:cNvSpPr/>
      </dsp:nvSpPr>
      <dsp:spPr>
        <a:xfrm>
          <a:off x="489670" y="1209234"/>
          <a:ext cx="2290661" cy="22906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What is your current role in your organisation?</a:t>
          </a:r>
          <a:endParaRPr lang="en-US" sz="3000" kern="1200" dirty="0"/>
        </a:p>
      </dsp:txBody>
      <dsp:txXfrm>
        <a:off x="489670" y="1209234"/>
        <a:ext cx="2290661" cy="2290661"/>
      </dsp:txXfrm>
    </dsp:sp>
    <dsp:sp modelId="{EDD64BEC-4638-4A97-BAEA-C10B0E358396}">
      <dsp:nvSpPr>
        <dsp:cNvPr id="0" name=""/>
        <dsp:cNvSpPr/>
      </dsp:nvSpPr>
      <dsp:spPr>
        <a:xfrm>
          <a:off x="1151098" y="-520"/>
          <a:ext cx="4710172" cy="4710172"/>
        </a:xfrm>
        <a:prstGeom prst="circularArrow">
          <a:avLst>
            <a:gd name="adj1" fmla="val 9483"/>
            <a:gd name="adj2" fmla="val 685000"/>
            <a:gd name="adj3" fmla="val 18650558"/>
            <a:gd name="adj4" fmla="val 13064442"/>
            <a:gd name="adj5" fmla="val 11064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3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9/30/2026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Strategic and Agile Business Management</a:t>
            </a: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BMMB7027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Daniela Hellyer</a:t>
            </a:r>
          </a:p>
          <a:p>
            <a:r>
              <a:rPr lang="en-US" dirty="0" err="1">
                <a:solidFill>
                  <a:srgbClr val="FFFFFF">
                    <a:alpha val="75000"/>
                  </a:srgbClr>
                </a:solidFill>
              </a:rPr>
              <a:t>september</a:t>
            </a:r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 2026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5024761" y="4261282"/>
            <a:ext cx="4785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>
                <a:solidFill>
                  <a:srgbClr val="FFC000"/>
                </a:solidFill>
              </a:rPr>
              <a:t>Welcome </a:t>
            </a:r>
            <a:r>
              <a:rPr lang="en-GB" sz="4000" b="1" dirty="0">
                <a:solidFill>
                  <a:srgbClr val="FFC000"/>
                </a:solidFill>
              </a:rPr>
              <a:t>Session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2E27EA-6E24-A2DC-4716-8078FEDB1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EFF"/>
                </a:solidFill>
              </a:rPr>
              <a:t>a bit about myself – Daniela hellyer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2085B-18D7-84F9-53CC-A72CA27C9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endParaRPr lang="en-GB" sz="1600" dirty="0"/>
          </a:p>
          <a:p>
            <a:pPr>
              <a:lnSpc>
                <a:spcPct val="100000"/>
              </a:lnSpc>
            </a:pPr>
            <a:r>
              <a:rPr lang="en-GB" sz="1600" dirty="0"/>
              <a:t>I am from Germany originally, and have been living in the UK for over 20 years.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I joined the University of Wales Trinity Saint David in 2021. As a member of the university’s Institute of Management and Health, I specialise in topics such as Strategic Management, Change Management and Marketing…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I am a part-time lecturer. In addition to my university teaching, I am the owner-manager of a successful small business (tourism sector) in West Wales. 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Before setting up my own business, I spent many years working both in the industry and for consulting companies. My experience covers a wide range of private companies and public sector organisations, having worked regularly at Board, Executive Management Team and senior leadership level. 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Work included all aspects of strategic management, including areas such strategic business analysis, value proposition development, capability building, change management and implementation. 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I have an MBA from Cranfield School of Management.</a:t>
            </a:r>
          </a:p>
          <a:p>
            <a:pPr>
              <a:lnSpc>
                <a:spcPct val="100000"/>
              </a:lnSpc>
            </a:pPr>
            <a:r>
              <a:rPr lang="en-GB" sz="1600" dirty="0"/>
              <a:t>You can contact me at </a:t>
            </a:r>
            <a:r>
              <a:rPr lang="en-GB" sz="1600" dirty="0">
                <a:solidFill>
                  <a:srgbClr val="0070C0"/>
                </a:solidFill>
              </a:rPr>
              <a:t>d.hellyer@uwtsd.ac.uk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281A77-2901-5848-483B-BFFF8974B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975F7C-2D77-34A9-98C3-6B50BE83A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749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E27EA-6E24-A2DC-4716-8078FEDB1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 would like to work with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2085B-18D7-84F9-53CC-A72CA27C9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770908"/>
            <a:ext cx="11029615" cy="3444139"/>
          </a:xfrm>
        </p:spPr>
        <p:txBody>
          <a:bodyPr>
            <a:noAutofit/>
          </a:bodyPr>
          <a:lstStyle/>
          <a:p>
            <a:r>
              <a:rPr lang="en-GB" sz="1800" dirty="0"/>
              <a:t>Be curious and embrace the module.</a:t>
            </a:r>
          </a:p>
          <a:p>
            <a:r>
              <a:rPr lang="en-GB" sz="1800" dirty="0"/>
              <a:t>Contribute to our discussions.</a:t>
            </a:r>
          </a:p>
          <a:p>
            <a:r>
              <a:rPr lang="en-GB" sz="1800" dirty="0"/>
              <a:t>Do not use your mobile phone during our lectures.</a:t>
            </a:r>
          </a:p>
          <a:p>
            <a:r>
              <a:rPr lang="en-GB" sz="1800" dirty="0"/>
              <a:t>Keep questions to our lectures or drop-in sessions – opportunities to answer your emails will be limited.</a:t>
            </a:r>
          </a:p>
          <a:p>
            <a:r>
              <a:rPr lang="en-GB" sz="1800" dirty="0"/>
              <a:t>Complete the tasks that you are given for the next session (e.g. reflect and answer questions, work on case studies).</a:t>
            </a:r>
          </a:p>
          <a:p>
            <a:r>
              <a:rPr lang="en-GB" sz="1800" dirty="0"/>
              <a:t>Be on time.</a:t>
            </a:r>
          </a:p>
          <a:p>
            <a:endParaRPr lang="en-GB" sz="15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281A77-2901-5848-483B-BFFF8974B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975F7C-2D77-34A9-98C3-6B50BE83A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</a:t>
            </a:fld>
            <a:endParaRPr lang="en-US" dirty="0"/>
          </a:p>
        </p:txBody>
      </p:sp>
      <p:pic>
        <p:nvPicPr>
          <p:cNvPr id="8" name="Picture 7" descr="Colleagues huddle">
            <a:extLst>
              <a:ext uri="{FF2B5EF4-FFF2-40B4-BE49-F238E27FC236}">
                <a16:creationId xmlns:a16="http://schemas.microsoft.com/office/drawing/2014/main" id="{B30C7E7C-0E79-EC51-0C1B-7819DBFF182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80849" y="1083076"/>
            <a:ext cx="4554245" cy="303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150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2E27EA-6E24-A2DC-4716-8078FEDB1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>
                    <a:lumMod val="85000"/>
                    <a:lumOff val="15000"/>
                  </a:schemeClr>
                </a:solidFill>
              </a:rPr>
              <a:t>a bit about you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281A77-2901-5848-483B-BFFF8974B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656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975F7C-2D77-34A9-98C3-6B50BE83A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656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ED54FA4-6A6F-170D-D7BC-5A1FE403FE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6622920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32722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48728E-2EDF-4F60-A97C-C0F08E06D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8CBB40F-4E03-45AE-9020-C27B0AE7F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9F7CCD1-513F-4B7A-9497-7AA9144DB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kern="1200" cap="all" dirty="0">
                <a:solidFill>
                  <a:schemeClr val="bg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Module timetable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0" name="Rectangle 21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1" name="Rectangle 23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656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656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45D2D02-F4B8-C9A4-BC50-645CD92E2DE4}"/>
              </a:ext>
            </a:extLst>
          </p:cNvPr>
          <p:cNvGrpSpPr/>
          <p:nvPr/>
        </p:nvGrpSpPr>
        <p:grpSpPr>
          <a:xfrm>
            <a:off x="4535962" y="1218801"/>
            <a:ext cx="7012370" cy="3694942"/>
            <a:chOff x="4598438" y="618438"/>
            <a:chExt cx="7012370" cy="3694942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915B917B-DAE5-141A-2E31-E444CEC55CE8}"/>
                </a:ext>
              </a:extLst>
            </p:cNvPr>
            <p:cNvSpPr/>
            <p:nvPr/>
          </p:nvSpPr>
          <p:spPr>
            <a:xfrm>
              <a:off x="4598438" y="812801"/>
              <a:ext cx="7012370" cy="1395936"/>
            </a:xfrm>
            <a:custGeom>
              <a:avLst/>
              <a:gdLst>
                <a:gd name="connsiteX0" fmla="*/ 0 w 7012370"/>
                <a:gd name="connsiteY0" fmla="*/ 0 h 793800"/>
                <a:gd name="connsiteX1" fmla="*/ 7012370 w 7012370"/>
                <a:gd name="connsiteY1" fmla="*/ 0 h 793800"/>
                <a:gd name="connsiteX2" fmla="*/ 7012370 w 7012370"/>
                <a:gd name="connsiteY2" fmla="*/ 793800 h 793800"/>
                <a:gd name="connsiteX3" fmla="*/ 0 w 7012370"/>
                <a:gd name="connsiteY3" fmla="*/ 793800 h 793800"/>
                <a:gd name="connsiteX4" fmla="*/ 0 w 7012370"/>
                <a:gd name="connsiteY4" fmla="*/ 0 h 793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12370" h="793800">
                  <a:moveTo>
                    <a:pt x="0" y="0"/>
                  </a:moveTo>
                  <a:lnTo>
                    <a:pt x="7012370" y="0"/>
                  </a:lnTo>
                  <a:lnTo>
                    <a:pt x="7012370" y="793800"/>
                  </a:lnTo>
                  <a:lnTo>
                    <a:pt x="0" y="7938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44238" tIns="291592" rIns="544238" bIns="99568" numCol="1" spcCol="1270" anchor="t" anchorCtr="0">
              <a:noAutofit/>
            </a:bodyPr>
            <a:lstStyle/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endPara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September – December 2026</a:t>
              </a:r>
            </a:p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lang="en-GB" sz="1400" dirty="0"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latin typeface="Franklin Gothic Book" panose="020B0502020104020203"/>
                </a:rPr>
                <a:t>Mondays</a:t>
              </a:r>
              <a:r>
                <a:rPr kumimoji="0" lang="en-GB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 10 am – 1 pm (UK time): Lectures</a:t>
              </a:r>
            </a:p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Mondays 9 am – 10 am: Bookable drop-in sessions, by appointment only</a:t>
              </a: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BB1E9A4-0F42-E214-5168-BAF1D8DD6F36}"/>
                </a:ext>
              </a:extLst>
            </p:cNvPr>
            <p:cNvSpPr/>
            <p:nvPr/>
          </p:nvSpPr>
          <p:spPr>
            <a:xfrm>
              <a:off x="4949056" y="618438"/>
              <a:ext cx="4908659" cy="413280"/>
            </a:xfrm>
            <a:custGeom>
              <a:avLst/>
              <a:gdLst>
                <a:gd name="connsiteX0" fmla="*/ 0 w 4908659"/>
                <a:gd name="connsiteY0" fmla="*/ 68881 h 413280"/>
                <a:gd name="connsiteX1" fmla="*/ 68881 w 4908659"/>
                <a:gd name="connsiteY1" fmla="*/ 0 h 413280"/>
                <a:gd name="connsiteX2" fmla="*/ 4839778 w 4908659"/>
                <a:gd name="connsiteY2" fmla="*/ 0 h 413280"/>
                <a:gd name="connsiteX3" fmla="*/ 4908659 w 4908659"/>
                <a:gd name="connsiteY3" fmla="*/ 68881 h 413280"/>
                <a:gd name="connsiteX4" fmla="*/ 4908659 w 4908659"/>
                <a:gd name="connsiteY4" fmla="*/ 344399 h 413280"/>
                <a:gd name="connsiteX5" fmla="*/ 4839778 w 4908659"/>
                <a:gd name="connsiteY5" fmla="*/ 413280 h 413280"/>
                <a:gd name="connsiteX6" fmla="*/ 68881 w 4908659"/>
                <a:gd name="connsiteY6" fmla="*/ 413280 h 413280"/>
                <a:gd name="connsiteX7" fmla="*/ 0 w 4908659"/>
                <a:gd name="connsiteY7" fmla="*/ 344399 h 413280"/>
                <a:gd name="connsiteX8" fmla="*/ 0 w 4908659"/>
                <a:gd name="connsiteY8" fmla="*/ 68881 h 41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08659" h="413280">
                  <a:moveTo>
                    <a:pt x="0" y="68881"/>
                  </a:moveTo>
                  <a:cubicBezTo>
                    <a:pt x="0" y="30839"/>
                    <a:pt x="30839" y="0"/>
                    <a:pt x="68881" y="0"/>
                  </a:cubicBezTo>
                  <a:lnTo>
                    <a:pt x="4839778" y="0"/>
                  </a:lnTo>
                  <a:cubicBezTo>
                    <a:pt x="4877820" y="0"/>
                    <a:pt x="4908659" y="30839"/>
                    <a:pt x="4908659" y="68881"/>
                  </a:cubicBezTo>
                  <a:lnTo>
                    <a:pt x="4908659" y="344399"/>
                  </a:lnTo>
                  <a:cubicBezTo>
                    <a:pt x="4908659" y="382441"/>
                    <a:pt x="4877820" y="413280"/>
                    <a:pt x="4839778" y="413280"/>
                  </a:cubicBezTo>
                  <a:lnTo>
                    <a:pt x="68881" y="413280"/>
                  </a:lnTo>
                  <a:cubicBezTo>
                    <a:pt x="30839" y="413280"/>
                    <a:pt x="0" y="382441"/>
                    <a:pt x="0" y="344399"/>
                  </a:cubicBezTo>
                  <a:lnTo>
                    <a:pt x="0" y="68881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05711" tIns="20175" rIns="205711" bIns="20175" numCol="1" spcCol="1270" anchor="ctr" anchorCtr="0">
              <a:noAutofit/>
            </a:bodyPr>
            <a:lstStyle/>
            <a:p>
              <a:pPr marL="0" marR="0" lvl="0" indent="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Overall</a:t>
              </a: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163CA60-288A-907E-06E5-7F627049A583}"/>
                </a:ext>
              </a:extLst>
            </p:cNvPr>
            <p:cNvSpPr/>
            <p:nvPr/>
          </p:nvSpPr>
          <p:spPr>
            <a:xfrm>
              <a:off x="4598438" y="2707265"/>
              <a:ext cx="7012370" cy="1606115"/>
            </a:xfrm>
            <a:custGeom>
              <a:avLst/>
              <a:gdLst>
                <a:gd name="connsiteX0" fmla="*/ 0 w 7012370"/>
                <a:gd name="connsiteY0" fmla="*/ 0 h 1389150"/>
                <a:gd name="connsiteX1" fmla="*/ 7012370 w 7012370"/>
                <a:gd name="connsiteY1" fmla="*/ 0 h 1389150"/>
                <a:gd name="connsiteX2" fmla="*/ 7012370 w 7012370"/>
                <a:gd name="connsiteY2" fmla="*/ 1389150 h 1389150"/>
                <a:gd name="connsiteX3" fmla="*/ 0 w 7012370"/>
                <a:gd name="connsiteY3" fmla="*/ 1389150 h 1389150"/>
                <a:gd name="connsiteX4" fmla="*/ 0 w 7012370"/>
                <a:gd name="connsiteY4" fmla="*/ 0 h 1389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12370" h="1389150">
                  <a:moveTo>
                    <a:pt x="0" y="0"/>
                  </a:moveTo>
                  <a:lnTo>
                    <a:pt x="7012370" y="0"/>
                  </a:lnTo>
                  <a:lnTo>
                    <a:pt x="7012370" y="1389150"/>
                  </a:lnTo>
                  <a:lnTo>
                    <a:pt x="0" y="138915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44238" tIns="291592" rIns="544238" bIns="99568" numCol="1" spcCol="1270" anchor="t" anchorCtr="0">
              <a:noAutofit/>
            </a:bodyPr>
            <a:lstStyle/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endParaRPr lang="en-GB" sz="1400" dirty="0"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latin typeface="Franklin Gothic Book" panose="020B0502020104020203"/>
              </a:endParaRPr>
            </a:p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sz="1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10 lectures - consisting mainly of taught sessions</a:t>
              </a:r>
            </a:p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lang="en-GB" sz="1400" dirty="0"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latin typeface="Franklin Gothic Book" panose="020B0502020104020203"/>
                </a:rPr>
                <a:t>Date TBC: </a:t>
              </a:r>
              <a:r>
                <a:rPr lang="en-GB" sz="1400" b="1" dirty="0"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latin typeface="Franklin Gothic Book" panose="020B0502020104020203"/>
                </a:rPr>
                <a:t>‘Reading Week’ </a:t>
              </a:r>
              <a:r>
                <a:rPr lang="en-GB" sz="1400" dirty="0"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latin typeface="Franklin Gothic Book" panose="020B0502020104020203"/>
                </a:rPr>
                <a:t>– </a:t>
              </a:r>
              <a:r>
                <a:rPr lang="en-GB" sz="1400" b="1" dirty="0"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latin typeface="Franklin Gothic Book" panose="020B0502020104020203"/>
                </a:rPr>
                <a:t>there will be no lecture</a:t>
              </a:r>
            </a:p>
            <a:p>
              <a:pPr marL="114300" lvl="1" indent="-114300" defTabSz="6223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Tx/>
                <a:buChar char="•"/>
                <a:defRPr/>
              </a:pPr>
              <a:r>
                <a:rPr lang="en-GB" sz="1400" dirty="0"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</a:rPr>
                <a:t>Assignment submission: </a:t>
              </a:r>
              <a:r>
                <a:rPr lang="en-GB" sz="1400" b="1" dirty="0">
                  <a:solidFill>
                    <a:schemeClr val="bg1"/>
                  </a:solidFill>
                </a:rPr>
                <a:t>Friday 11</a:t>
              </a:r>
              <a:r>
                <a:rPr lang="en-GB" sz="1400" b="1" baseline="30000" dirty="0">
                  <a:solidFill>
                    <a:schemeClr val="bg1"/>
                  </a:solidFill>
                </a:rPr>
                <a:t>th</a:t>
              </a:r>
              <a:r>
                <a:rPr lang="en-GB" sz="1400" b="1" dirty="0">
                  <a:solidFill>
                    <a:schemeClr val="bg1"/>
                  </a:solidFill>
                </a:rPr>
                <a:t> December 2026</a:t>
              </a:r>
              <a:endParaRPr lang="en-US" sz="1400" b="1" dirty="0">
                <a:solidFill>
                  <a:schemeClr val="bg1"/>
                </a:solidFill>
              </a:endParaRPr>
            </a:p>
            <a:p>
              <a:pPr marL="114300" marR="0" lvl="1" indent="-11430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lrTx/>
                <a:buSzTx/>
                <a:buFontTx/>
                <a:buChar char="•"/>
                <a:tabLst/>
                <a:defRPr/>
              </a:pPr>
              <a:endParaRPr lang="en-GB" sz="1400" b="1" dirty="0"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latin typeface="Franklin Gothic Book" panose="020B0502020104020203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B288B5D-BA7E-9E5D-1DBD-CB74B871475A}"/>
                </a:ext>
              </a:extLst>
            </p:cNvPr>
            <p:cNvSpPr/>
            <p:nvPr/>
          </p:nvSpPr>
          <p:spPr>
            <a:xfrm>
              <a:off x="4949056" y="2527007"/>
              <a:ext cx="4908659" cy="413280"/>
            </a:xfrm>
            <a:custGeom>
              <a:avLst/>
              <a:gdLst>
                <a:gd name="connsiteX0" fmla="*/ 0 w 4908659"/>
                <a:gd name="connsiteY0" fmla="*/ 68881 h 413280"/>
                <a:gd name="connsiteX1" fmla="*/ 68881 w 4908659"/>
                <a:gd name="connsiteY1" fmla="*/ 0 h 413280"/>
                <a:gd name="connsiteX2" fmla="*/ 4839778 w 4908659"/>
                <a:gd name="connsiteY2" fmla="*/ 0 h 413280"/>
                <a:gd name="connsiteX3" fmla="*/ 4908659 w 4908659"/>
                <a:gd name="connsiteY3" fmla="*/ 68881 h 413280"/>
                <a:gd name="connsiteX4" fmla="*/ 4908659 w 4908659"/>
                <a:gd name="connsiteY4" fmla="*/ 344399 h 413280"/>
                <a:gd name="connsiteX5" fmla="*/ 4839778 w 4908659"/>
                <a:gd name="connsiteY5" fmla="*/ 413280 h 413280"/>
                <a:gd name="connsiteX6" fmla="*/ 68881 w 4908659"/>
                <a:gd name="connsiteY6" fmla="*/ 413280 h 413280"/>
                <a:gd name="connsiteX7" fmla="*/ 0 w 4908659"/>
                <a:gd name="connsiteY7" fmla="*/ 344399 h 413280"/>
                <a:gd name="connsiteX8" fmla="*/ 0 w 4908659"/>
                <a:gd name="connsiteY8" fmla="*/ 68881 h 413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08659" h="413280">
                  <a:moveTo>
                    <a:pt x="0" y="68881"/>
                  </a:moveTo>
                  <a:cubicBezTo>
                    <a:pt x="0" y="30839"/>
                    <a:pt x="30839" y="0"/>
                    <a:pt x="68881" y="0"/>
                  </a:cubicBezTo>
                  <a:lnTo>
                    <a:pt x="4839778" y="0"/>
                  </a:lnTo>
                  <a:cubicBezTo>
                    <a:pt x="4877820" y="0"/>
                    <a:pt x="4908659" y="30839"/>
                    <a:pt x="4908659" y="68881"/>
                  </a:cubicBezTo>
                  <a:lnTo>
                    <a:pt x="4908659" y="344399"/>
                  </a:lnTo>
                  <a:cubicBezTo>
                    <a:pt x="4908659" y="382441"/>
                    <a:pt x="4877820" y="413280"/>
                    <a:pt x="4839778" y="413280"/>
                  </a:cubicBezTo>
                  <a:lnTo>
                    <a:pt x="68881" y="413280"/>
                  </a:lnTo>
                  <a:cubicBezTo>
                    <a:pt x="30839" y="413280"/>
                    <a:pt x="0" y="382441"/>
                    <a:pt x="0" y="344399"/>
                  </a:cubicBezTo>
                  <a:lnTo>
                    <a:pt x="0" y="68881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05711" tIns="20175" rIns="205711" bIns="20175" numCol="1" spcCol="1270" anchor="ctr" anchorCtr="0">
              <a:noAutofit/>
            </a:bodyPr>
            <a:lstStyle/>
            <a:p>
              <a:pPr marL="0" marR="0" lvl="0" indent="0" algn="l" defTabSz="6223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+mn-cs"/>
                </a:rPr>
                <a:t>Sessions</a:t>
              </a:r>
              <a:endPara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273019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581" y="485678"/>
            <a:ext cx="4174743" cy="5888772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CD142-2D29-42A7-1B0E-A229A7741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157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 few administration points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CFDF3ED-72D5-0D63-C5AB-857E809DA6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905" y="193964"/>
            <a:ext cx="6108179" cy="6229950"/>
          </a:xfrm>
        </p:spPr>
        <p:txBody>
          <a:bodyPr anchor="ctr">
            <a:noAutofit/>
          </a:bodyPr>
          <a:lstStyle/>
          <a:p>
            <a:r>
              <a:rPr lang="en-GB" sz="1400" b="1" dirty="0"/>
              <a:t>Your Lecturer – for all content / assignment questions</a:t>
            </a:r>
          </a:p>
          <a:p>
            <a:pPr lvl="1"/>
            <a:r>
              <a:rPr lang="en-GB" dirty="0"/>
              <a:t>Daniela Hellyer: </a:t>
            </a:r>
            <a:r>
              <a:rPr lang="en-GB" b="1" dirty="0">
                <a:solidFill>
                  <a:srgbClr val="0070C0"/>
                </a:solidFill>
              </a:rPr>
              <a:t>d.hellyer@uwtsd.ac.uk</a:t>
            </a:r>
          </a:p>
          <a:p>
            <a:r>
              <a:rPr lang="en-GB" sz="1400" b="1" dirty="0"/>
              <a:t>Programme Manager – for course questions</a:t>
            </a:r>
          </a:p>
          <a:p>
            <a:pPr lvl="1"/>
            <a:r>
              <a:rPr lang="en-GB" dirty="0"/>
              <a:t>Marie Pitson: </a:t>
            </a:r>
            <a:r>
              <a:rPr lang="en-GB" b="1" dirty="0">
                <a:solidFill>
                  <a:srgbClr val="0070C0"/>
                </a:solidFill>
              </a:rPr>
              <a:t>marie.pitson@uwtsd.ac.uk </a:t>
            </a:r>
          </a:p>
          <a:p>
            <a:r>
              <a:rPr lang="en-GB" sz="1400" b="1" dirty="0"/>
              <a:t>University Administration Team (IMH) – for timetables etc.</a:t>
            </a:r>
          </a:p>
          <a:p>
            <a:pPr lvl="1"/>
            <a:r>
              <a:rPr lang="en-GB" dirty="0"/>
              <a:t>Their email address: </a:t>
            </a:r>
            <a:r>
              <a:rPr lang="en-GB" b="1" dirty="0">
                <a:solidFill>
                  <a:srgbClr val="0070C0"/>
                </a:solidFill>
              </a:rPr>
              <a:t>imh.admin@uwtsd.ac.uk</a:t>
            </a:r>
          </a:p>
          <a:p>
            <a:r>
              <a:rPr lang="en-GB" sz="1400" b="1" dirty="0"/>
              <a:t>IT Department – for access to Moodle etc.</a:t>
            </a:r>
          </a:p>
          <a:p>
            <a:pPr lvl="1"/>
            <a:r>
              <a:rPr lang="en-GB" dirty="0"/>
              <a:t>Telephone: 0300 500 5055 or Service Now (online)</a:t>
            </a:r>
          </a:p>
          <a:p>
            <a:r>
              <a:rPr lang="en-GB" sz="1400" b="1" dirty="0"/>
              <a:t>Recording of your attendance</a:t>
            </a:r>
          </a:p>
          <a:p>
            <a:pPr lvl="1"/>
            <a:r>
              <a:rPr lang="en-GB" dirty="0"/>
              <a:t>On Campus: during lectures</a:t>
            </a:r>
          </a:p>
          <a:p>
            <a:pPr lvl="1"/>
            <a:r>
              <a:rPr lang="en-GB" dirty="0"/>
              <a:t>If you cannot attend, you must let me know beforehand</a:t>
            </a:r>
          </a:p>
          <a:p>
            <a:r>
              <a:rPr lang="en-GB" sz="1400" b="1" dirty="0"/>
              <a:t>Lecture-related Documents:</a:t>
            </a:r>
          </a:p>
          <a:p>
            <a:pPr lvl="1"/>
            <a:r>
              <a:rPr lang="en-GB" dirty="0"/>
              <a:t>Moodle and TEAMS</a:t>
            </a:r>
          </a:p>
          <a:p>
            <a:pPr lvl="1"/>
            <a:r>
              <a:rPr lang="en-GB" dirty="0"/>
              <a:t>Lecture-related documents uploaded both in Moodle and TEAMS</a:t>
            </a:r>
          </a:p>
          <a:p>
            <a:pPr lvl="1"/>
            <a:r>
              <a:rPr lang="en-GB" dirty="0"/>
              <a:t>Other supporting documents are accessible on Moodle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DFD7E3-0F9B-E029-6D68-6F923C75F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918DF8-E087-BA55-D0BF-DF07A03F8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346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Module aim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To provide a comprehensive understanding of the issues and techniques of strategy and agility for organisations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allied with insights into new perspectives of strategic thinking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which contribute to innovative approaches at all business levels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for sustainable competitive advantage.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B7936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B79366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7936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8" name="Picture 6" descr="Empty office area">
            <a:extLst>
              <a:ext uri="{FF2B5EF4-FFF2-40B4-BE49-F238E27FC236}">
                <a16:creationId xmlns:a16="http://schemas.microsoft.com/office/drawing/2014/main" id="{37880479-5E11-0DD5-389F-6ED6E1E5FE6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4540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Indicative content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Strategic management – what is it?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strategic position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strategic choices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implementation of strategy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Importance of organisational agility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Strategic enablers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GB" b="1" dirty="0">
                <a:solidFill>
                  <a:srgbClr val="335B74"/>
                </a:solidFill>
                <a:latin typeface="Franklin Gothic Book" panose="020B0502020104020203"/>
              </a:rPr>
              <a:t>Organisational structure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Incentives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Organisational culture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GB" b="1" dirty="0">
                <a:solidFill>
                  <a:srgbClr val="335B74"/>
                </a:solidFill>
                <a:latin typeface="Franklin Gothic Book" panose="020B0502020104020203"/>
              </a:rPr>
              <a:t>Change management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Risk management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03A0C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03A0C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03A0C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09563D-E511-D8D9-E771-40CA5F85E67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470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Indicative content (continued…)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Strategic context and analysis:</a:t>
            </a:r>
          </a:p>
          <a:p>
            <a:pPr marL="1200150" lvl="2" indent="-285750"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macro and micro environment</a:t>
            </a:r>
          </a:p>
          <a:p>
            <a:pPr marL="1200150" lvl="2" indent="-285750"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GB" b="1" dirty="0">
                <a:solidFill>
                  <a:srgbClr val="335B74"/>
                </a:solidFill>
                <a:latin typeface="Franklin Gothic Book" panose="020B0502020104020203"/>
              </a:rPr>
              <a:t>competitive strategy</a:t>
            </a:r>
          </a:p>
          <a:p>
            <a:pPr marL="1200150" lvl="2" indent="-285750"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GB" b="1" dirty="0">
                <a:solidFill>
                  <a:srgbClr val="335B74"/>
                </a:solidFill>
                <a:latin typeface="Franklin Gothic Book" panose="020B0502020104020203"/>
              </a:rPr>
              <a:t>strategic resources and capabilities</a:t>
            </a:r>
          </a:p>
          <a:p>
            <a:pPr marL="1200150" lvl="2" indent="-285750"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GB" b="1" dirty="0">
                <a:solidFill>
                  <a:srgbClr val="335B74"/>
                </a:solidFill>
                <a:latin typeface="Franklin Gothic Book" panose="020B0502020104020203"/>
              </a:rPr>
              <a:t>s</a:t>
            </a:r>
            <a:r>
              <a:rPr kumimoji="0" lang="en-GB" b="1" i="0" u="none" strike="noStrike" kern="1200" cap="none" spc="0" normalizeH="0" baseline="0" noProof="0" dirty="0" err="1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ustainable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competitive advantage</a:t>
            </a:r>
          </a:p>
          <a:p>
            <a:pPr marL="1200150" lvl="2" indent="-285750"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335B7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critical success factors</a:t>
            </a:r>
          </a:p>
          <a:p>
            <a:pPr marL="1200150" lvl="2" indent="-285750"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GB" b="1" dirty="0">
                <a:solidFill>
                  <a:srgbClr val="335B74"/>
                </a:solidFill>
                <a:latin typeface="Franklin Gothic Book" panose="020B0502020104020203"/>
              </a:rPr>
              <a:t>organisational culture</a:t>
            </a:r>
            <a:endParaRPr kumimoji="0" lang="en-GB" b="1" i="0" u="none" strike="noStrike" kern="1200" cap="none" spc="0" normalizeH="0" baseline="0" noProof="0" dirty="0">
              <a:ln>
                <a:noFill/>
              </a:ln>
              <a:solidFill>
                <a:srgbClr val="335B7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49FFC8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49FFC8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49FFC8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EE5461-3FE8-F1EE-A57B-4BACA412285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1660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C058B-6259-DC76-723D-A8EAFCA4D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documents to study very carefully </a:t>
            </a:r>
            <a:br>
              <a:rPr lang="en-GB" dirty="0"/>
            </a:br>
            <a:r>
              <a:rPr lang="en-GB" dirty="0"/>
              <a:t>(on Moodle and Teams page)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5ED49-B613-9DE6-4136-1BAA99BAF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721" y="2024614"/>
            <a:ext cx="8389398" cy="36512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0070C0"/>
                </a:solidFill>
              </a:rPr>
              <a:t>Module Handbook							Related to Assignment Topic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FD4EFF-A585-E3F9-011E-61D9E42B9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8DD38A-C1DD-163F-6E0F-2741985D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B571245-E57E-9C36-CADA-E9DAC3E12B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6561" y="2608806"/>
            <a:ext cx="2980717" cy="381510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8467555-674D-883F-CCAC-C55B29D606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0972" y="2389739"/>
            <a:ext cx="4357774" cy="4115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0332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Rectangle 103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12" name="Rectangle 111">
            <a:extLst>
              <a:ext uri="{FF2B5EF4-FFF2-40B4-BE49-F238E27FC236}">
                <a16:creationId xmlns:a16="http://schemas.microsoft.com/office/drawing/2014/main" id="{963FC0CD-F19B-4D9C-9C47-EB7E9D16E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1F8D90FD-8245-303B-15E2-768621DB0887}"/>
              </a:ext>
            </a:extLst>
          </p:cNvPr>
          <p:cNvSpPr txBox="1">
            <a:spLocks/>
          </p:cNvSpPr>
          <p:nvPr/>
        </p:nvSpPr>
        <p:spPr>
          <a:xfrm>
            <a:off x="581191" y="723901"/>
            <a:ext cx="10993549" cy="14287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2800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sz="3600"/>
              <a:t>Assignment</a:t>
            </a:r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2E70159E-5269-4C18-AA0B-D50513DB3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BBBE9C8C-98B2-41C2-B47B-9A396CBA2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B2ECCA3D-5ECA-4A8B-B9D7-CE6DEB72B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DDE899-C361-484C-E4E8-D633AC08F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457" y="3363872"/>
            <a:ext cx="10916463" cy="245620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1644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pPr defTabSz="457200">
                <a:spcAft>
                  <a:spcPts val="600"/>
                </a:spcAft>
              </a:pPr>
              <a:t>11</a:t>
            </a:fld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5890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C96C16-DEEF-0EDA-E0E5-1CD30AB436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63FC0CD-F19B-4D9C-9C47-EB7E9D16E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BF806CAF-BB69-625A-A509-5C7EFBA6CF24}"/>
              </a:ext>
            </a:extLst>
          </p:cNvPr>
          <p:cNvSpPr txBox="1">
            <a:spLocks/>
          </p:cNvSpPr>
          <p:nvPr/>
        </p:nvSpPr>
        <p:spPr>
          <a:xfrm>
            <a:off x="581191" y="723901"/>
            <a:ext cx="10993549" cy="14287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2800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sz="3600"/>
              <a:t>If You Go Over the Word Limit</a:t>
            </a:r>
            <a:endParaRPr lang="en-US" sz="3600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E70159E-5269-4C18-AA0B-D50513DB3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BBE9C8C-98B2-41C2-B47B-9A396CBA2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2ECCA3D-5ECA-4A8B-B9D7-CE6DEB72B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F5C996-1D47-6BF7-90E2-0147703140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0773" y="2309135"/>
            <a:ext cx="6389663" cy="445679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D53ECC-2E9E-20D9-D401-E326406EA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65B935-051B-888B-FD39-B2CAACC87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1644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pPr defTabSz="457200">
                <a:spcAft>
                  <a:spcPts val="600"/>
                </a:spcAft>
              </a:pPr>
              <a:t>12</a:t>
            </a:fld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64912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63FC0CD-F19B-4D9C-9C47-EB7E9D16E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23901"/>
            <a:ext cx="10993549" cy="14287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/>
              <a:t>Assignment task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E70159E-5269-4C18-AA0B-D50513DB3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BBE9C8C-98B2-41C2-B47B-9A396CBA2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2ECCA3D-5ECA-4A8B-B9D7-CE6DEB72B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1644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pPr defTabSz="457200">
                <a:spcAft>
                  <a:spcPts val="600"/>
                </a:spcAft>
              </a:pPr>
              <a:t>13</a:t>
            </a:fld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A2A840-C200-7945-CE23-4AAA1044E5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8152" y="2272363"/>
            <a:ext cx="8704938" cy="4585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7440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63FC0CD-F19B-4D9C-9C47-EB7E9D16E4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AA5BBB-0C12-FEDA-4983-61437713E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23901"/>
            <a:ext cx="10993549" cy="14287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/>
              <a:t>Document format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E70159E-5269-4C18-AA0B-D50513DB3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BBE9C8C-98B2-41C2-B47B-9A396CBA2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2ECCA3D-5ECA-4A8B-B9D7-CE6DEB72B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4BF5CDE8-9692-E8D0-2A65-DD7DD8052B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48608" y="2152651"/>
            <a:ext cx="7477016" cy="452359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98EC3-FF2F-6A5F-C011-2B0061F6C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0DF7F1-64A0-0E7A-3BCB-D6B602189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1644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5918644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701753-7D5B-01AC-192D-F10791EEB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EFF"/>
                </a:solidFill>
              </a:rPr>
              <a:t>Choosing an organisation for your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8D24B-B17B-67F0-7D3F-7D93AA0A1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763480"/>
            <a:ext cx="6725899" cy="5627084"/>
          </a:xfrm>
        </p:spPr>
        <p:txBody>
          <a:bodyPr>
            <a:no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Before you start your research:</a:t>
            </a:r>
          </a:p>
          <a:p>
            <a:pPr marL="6097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Discuss and agree the organisation with your lecturer first!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Consideration:</a:t>
            </a:r>
          </a:p>
          <a:p>
            <a:pPr marL="6097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Information must be publicly available.</a:t>
            </a:r>
          </a:p>
          <a:p>
            <a:pPr marL="6097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Sources you use must be verifiable.</a:t>
            </a:r>
          </a:p>
          <a:p>
            <a:pPr marL="6097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Choose an organisation that is different to the ones you chose /choose for other modules.</a:t>
            </a:r>
          </a:p>
          <a:p>
            <a:pPr marL="6097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This is important for avoiding plagiarism of your own work (e.g. following submission to Turnitin).</a:t>
            </a:r>
          </a:p>
          <a:p>
            <a:pPr marL="6097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Do not use Tesco or Amazon!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FE528B-1C81-F992-32A2-819F9D5A0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03062-53CB-24CF-9789-C847A478C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8249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74DA3-EB08-F7C9-C263-180EBC396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task #1 for next week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47A3C4-4F09-F9EF-0A1A-2F728A886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9A2ADD-6E33-257D-949A-697D89B90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16</a:t>
            </a:fld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2426793-C9C8-3677-A02F-493358972026}"/>
              </a:ext>
            </a:extLst>
          </p:cNvPr>
          <p:cNvSpPr txBox="1">
            <a:spLocks/>
          </p:cNvSpPr>
          <p:nvPr/>
        </p:nvSpPr>
        <p:spPr>
          <a:xfrm>
            <a:off x="581191" y="2081541"/>
            <a:ext cx="11029615" cy="18601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2000" b="1" dirty="0">
                <a:solidFill>
                  <a:srgbClr val="0070C0"/>
                </a:solidFill>
              </a:rPr>
              <a:t>Identify an organisation (or two, if you are not sure yet) that you would like to use for your assignment.</a:t>
            </a:r>
          </a:p>
          <a:p>
            <a:pPr lvl="1"/>
            <a:r>
              <a:rPr lang="en-GB" sz="2000" b="1" dirty="0">
                <a:solidFill>
                  <a:srgbClr val="0070C0"/>
                </a:solidFill>
              </a:rPr>
              <a:t>Remember, the topic must focus on Customer Care!</a:t>
            </a:r>
          </a:p>
          <a:p>
            <a:pPr lvl="1"/>
            <a:r>
              <a:rPr lang="en-GB" sz="2000" b="1" dirty="0">
                <a:solidFill>
                  <a:srgbClr val="0070C0"/>
                </a:solidFill>
              </a:rPr>
              <a:t>We will review them together next week.</a:t>
            </a:r>
          </a:p>
        </p:txBody>
      </p:sp>
    </p:spTree>
    <p:extLst>
      <p:ext uri="{BB962C8B-B14F-4D97-AF65-F5344CB8AC3E}">
        <p14:creationId xmlns:p14="http://schemas.microsoft.com/office/powerpoint/2010/main" val="843152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F2DD-E328-4EBE-F7BC-9EBAEED93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This is the end of our welcome session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D6C9B-2909-4164-3E9F-C472CBCD53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30401E-C1DC-1403-D684-BC60FAA96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2C887F-532C-63FC-5544-F5A956DE4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5268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2006</TotalTime>
  <Words>785</Words>
  <Application>Microsoft Office PowerPoint</Application>
  <PresentationFormat>Widescreen</PresentationFormat>
  <Paragraphs>112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Franklin Gothic Book</vt:lpstr>
      <vt:lpstr>Franklin Gothic Demi</vt:lpstr>
      <vt:lpstr>Wingdings</vt:lpstr>
      <vt:lpstr>Wingdings 2</vt:lpstr>
      <vt:lpstr>DividendVTI</vt:lpstr>
      <vt:lpstr>Strategic and Agile Business ManagementBMMB7027</vt:lpstr>
      <vt:lpstr>a bit about myself – Daniela hellyer</vt:lpstr>
      <vt:lpstr>How I would like to work with you</vt:lpstr>
      <vt:lpstr>a bit about you</vt:lpstr>
      <vt:lpstr>Module timetable</vt:lpstr>
      <vt:lpstr>A few administration points</vt:lpstr>
      <vt:lpstr>Module aim</vt:lpstr>
      <vt:lpstr>Indicative content</vt:lpstr>
      <vt:lpstr>Indicative content (continued…)</vt:lpstr>
      <vt:lpstr>Key documents to study very carefully  (on Moodle and Teams page)</vt:lpstr>
      <vt:lpstr>PowerPoint Presentation</vt:lpstr>
      <vt:lpstr>PowerPoint Presentation</vt:lpstr>
      <vt:lpstr>Assignment task</vt:lpstr>
      <vt:lpstr>Document format</vt:lpstr>
      <vt:lpstr>Choosing an organisation for your assignment</vt:lpstr>
      <vt:lpstr>Your task #1 for next week</vt:lpstr>
      <vt:lpstr>This is the end of our welcome session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Daniela Hellyer</cp:lastModifiedBy>
  <cp:revision>168</cp:revision>
  <dcterms:created xsi:type="dcterms:W3CDTF">2021-11-30T09:35:50Z</dcterms:created>
  <dcterms:modified xsi:type="dcterms:W3CDTF">2026-09-30T12:50:23Z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