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tmp" ContentType="image/png"/>
  <Default Extension="wdp" ContentType="image/vnd.ms-photo"/>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3.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7"/>
  </p:notesMasterIdLst>
  <p:sldIdLst>
    <p:sldId id="285" r:id="rId2"/>
    <p:sldId id="353" r:id="rId3"/>
    <p:sldId id="4833" r:id="rId4"/>
    <p:sldId id="257" r:id="rId5"/>
    <p:sldId id="4824" r:id="rId6"/>
    <p:sldId id="4725" r:id="rId7"/>
    <p:sldId id="294" r:id="rId8"/>
    <p:sldId id="295" r:id="rId9"/>
    <p:sldId id="296" r:id="rId10"/>
    <p:sldId id="297" r:id="rId11"/>
    <p:sldId id="291" r:id="rId12"/>
    <p:sldId id="293" r:id="rId13"/>
    <p:sldId id="298" r:id="rId14"/>
    <p:sldId id="313" r:id="rId15"/>
    <p:sldId id="4823" r:id="rId16"/>
    <p:sldId id="4822" r:id="rId17"/>
    <p:sldId id="4724" r:id="rId18"/>
    <p:sldId id="4830" r:id="rId19"/>
    <p:sldId id="4545" r:id="rId20"/>
    <p:sldId id="4828" r:id="rId21"/>
    <p:sldId id="4544" r:id="rId22"/>
    <p:sldId id="962" r:id="rId23"/>
    <p:sldId id="4546" r:id="rId24"/>
    <p:sldId id="4596" r:id="rId25"/>
    <p:sldId id="342" r:id="rId26"/>
    <p:sldId id="4629" r:id="rId27"/>
    <p:sldId id="958" r:id="rId28"/>
    <p:sldId id="4628" r:id="rId29"/>
    <p:sldId id="4831" r:id="rId30"/>
    <p:sldId id="959" r:id="rId31"/>
    <p:sldId id="4599" r:id="rId32"/>
    <p:sldId id="4598" r:id="rId33"/>
    <p:sldId id="4821" r:id="rId34"/>
    <p:sldId id="4829" r:id="rId35"/>
    <p:sldId id="960" r:id="rId36"/>
    <p:sldId id="4827" r:id="rId37"/>
    <p:sldId id="4633" r:id="rId38"/>
    <p:sldId id="4647" r:id="rId39"/>
    <p:sldId id="4634" r:id="rId40"/>
    <p:sldId id="319" r:id="rId41"/>
    <p:sldId id="4635" r:id="rId42"/>
    <p:sldId id="4630" r:id="rId43"/>
    <p:sldId id="4631" r:id="rId44"/>
    <p:sldId id="4653" r:id="rId45"/>
    <p:sldId id="4655"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020" autoAdjust="0"/>
    <p:restoredTop sz="81469" autoAdjust="0"/>
  </p:normalViewPr>
  <p:slideViewPr>
    <p:cSldViewPr snapToGrid="0">
      <p:cViewPr varScale="1">
        <p:scale>
          <a:sx n="64" d="100"/>
          <a:sy n="64" d="100"/>
        </p:scale>
        <p:origin x="1238"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s>
</file>

<file path=ppt/diagrams/_rels/data10.xml.rels><?xml version="1.0" encoding="UTF-8" standalone="yes"?>
<Relationships xmlns="http://schemas.openxmlformats.org/package/2006/relationships"><Relationship Id="rId3" Type="http://schemas.openxmlformats.org/officeDocument/2006/relationships/image" Target="../media/image49.jfif"/><Relationship Id="rId2" Type="http://schemas.openxmlformats.org/officeDocument/2006/relationships/image" Target="../media/image48.png"/><Relationship Id="rId1" Type="http://schemas.openxmlformats.org/officeDocument/2006/relationships/image" Target="../media/image47.jpg"/></Relationships>
</file>

<file path=ppt/diagrams/_rels/drawing10.xml.rels><?xml version="1.0" encoding="UTF-8" standalone="yes"?>
<Relationships xmlns="http://schemas.openxmlformats.org/package/2006/relationships"><Relationship Id="rId3" Type="http://schemas.openxmlformats.org/officeDocument/2006/relationships/image" Target="../media/image49.jfif"/><Relationship Id="rId2" Type="http://schemas.openxmlformats.org/officeDocument/2006/relationships/image" Target="../media/image48.png"/><Relationship Id="rId1" Type="http://schemas.openxmlformats.org/officeDocument/2006/relationships/image" Target="../media/image47.jp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CE04F0A-3FB2-4107-AF71-0C1D4503DEB2}"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AFA3AACD-44CD-4ABE-B3F9-F10BDE603C86}">
      <dgm:prSet/>
      <dgm:spPr/>
      <dgm:t>
        <a:bodyPr/>
        <a:lstStyle/>
        <a:p>
          <a:r>
            <a:rPr lang="en-GB"/>
            <a:t>The Lifespan Perspective</a:t>
          </a:r>
          <a:endParaRPr lang="en-US"/>
        </a:p>
      </dgm:t>
    </dgm:pt>
    <dgm:pt modelId="{5F030B17-13F9-4E4C-8CED-E65597B63E4A}" type="parTrans" cxnId="{9BBAD861-46A5-4484-9DE0-EBEB80EF7FD3}">
      <dgm:prSet/>
      <dgm:spPr/>
      <dgm:t>
        <a:bodyPr/>
        <a:lstStyle/>
        <a:p>
          <a:endParaRPr lang="en-US"/>
        </a:p>
      </dgm:t>
    </dgm:pt>
    <dgm:pt modelId="{B2C6F0A0-18A4-4DF7-B252-DA744AC28BD7}" type="sibTrans" cxnId="{9BBAD861-46A5-4484-9DE0-EBEB80EF7FD3}">
      <dgm:prSet/>
      <dgm:spPr/>
      <dgm:t>
        <a:bodyPr/>
        <a:lstStyle/>
        <a:p>
          <a:endParaRPr lang="en-US"/>
        </a:p>
      </dgm:t>
    </dgm:pt>
    <dgm:pt modelId="{3B957253-1699-4CAA-B57A-DA29088E2B8C}">
      <dgm:prSet/>
      <dgm:spPr/>
      <dgm:t>
        <a:bodyPr/>
        <a:lstStyle/>
        <a:p>
          <a:r>
            <a:rPr lang="en-GB"/>
            <a:t>Erikson’s theory of psychosocial development  </a:t>
          </a:r>
          <a:endParaRPr lang="en-US"/>
        </a:p>
      </dgm:t>
    </dgm:pt>
    <dgm:pt modelId="{411207B1-EFA4-43F4-BEEE-CFEB5F9ADA93}" type="parTrans" cxnId="{D9E86357-EEA8-4469-9CC5-BB85F0565B20}">
      <dgm:prSet/>
      <dgm:spPr/>
      <dgm:t>
        <a:bodyPr/>
        <a:lstStyle/>
        <a:p>
          <a:endParaRPr lang="en-US"/>
        </a:p>
      </dgm:t>
    </dgm:pt>
    <dgm:pt modelId="{0C79AB41-9ACD-45F5-B068-BB93F508D135}" type="sibTrans" cxnId="{D9E86357-EEA8-4469-9CC5-BB85F0565B20}">
      <dgm:prSet/>
      <dgm:spPr/>
      <dgm:t>
        <a:bodyPr/>
        <a:lstStyle/>
        <a:p>
          <a:endParaRPr lang="en-US"/>
        </a:p>
      </dgm:t>
    </dgm:pt>
    <dgm:pt modelId="{D3E125A3-C95A-4680-BD9D-F583E1068975}">
      <dgm:prSet/>
      <dgm:spPr/>
      <dgm:t>
        <a:bodyPr/>
        <a:lstStyle/>
        <a:p>
          <a:r>
            <a:rPr lang="en-US"/>
            <a:t>Attachment theory</a:t>
          </a:r>
        </a:p>
      </dgm:t>
    </dgm:pt>
    <dgm:pt modelId="{2B9668C2-1C2C-4629-9C85-6B17882A49A3}" type="parTrans" cxnId="{E913C304-4891-4AC8-BD98-8DE320B3D40F}">
      <dgm:prSet/>
      <dgm:spPr/>
      <dgm:t>
        <a:bodyPr/>
        <a:lstStyle/>
        <a:p>
          <a:endParaRPr lang="en-US"/>
        </a:p>
      </dgm:t>
    </dgm:pt>
    <dgm:pt modelId="{3B867ADB-5CE9-4EFE-9C2B-D2D094AE91DF}" type="sibTrans" cxnId="{E913C304-4891-4AC8-BD98-8DE320B3D40F}">
      <dgm:prSet/>
      <dgm:spPr/>
      <dgm:t>
        <a:bodyPr/>
        <a:lstStyle/>
        <a:p>
          <a:endParaRPr lang="en-US"/>
        </a:p>
      </dgm:t>
    </dgm:pt>
    <dgm:pt modelId="{6A62F4EA-DEBD-4886-A120-98960D738F52}">
      <dgm:prSet/>
      <dgm:spPr/>
      <dgm:t>
        <a:bodyPr/>
        <a:lstStyle/>
        <a:p>
          <a:r>
            <a:rPr lang="en-US"/>
            <a:t>How to prepare for your presentation </a:t>
          </a:r>
        </a:p>
      </dgm:t>
    </dgm:pt>
    <dgm:pt modelId="{22EB8061-DA0C-444F-98D9-E8DB84129846}" type="parTrans" cxnId="{3FA19B4E-00D6-4FB2-982C-0C5B2A8F02AA}">
      <dgm:prSet/>
      <dgm:spPr/>
      <dgm:t>
        <a:bodyPr/>
        <a:lstStyle/>
        <a:p>
          <a:endParaRPr lang="en-US"/>
        </a:p>
      </dgm:t>
    </dgm:pt>
    <dgm:pt modelId="{73BA1ACE-E294-4538-83BF-C78E2D438A27}" type="sibTrans" cxnId="{3FA19B4E-00D6-4FB2-982C-0C5B2A8F02AA}">
      <dgm:prSet/>
      <dgm:spPr/>
      <dgm:t>
        <a:bodyPr/>
        <a:lstStyle/>
        <a:p>
          <a:endParaRPr lang="en-US"/>
        </a:p>
      </dgm:t>
    </dgm:pt>
    <dgm:pt modelId="{B6ACCD36-9140-4D65-A5AE-FA6FF20BF2ED}" type="pres">
      <dgm:prSet presAssocID="{2CE04F0A-3FB2-4107-AF71-0C1D4503DEB2}" presName="vert0" presStyleCnt="0">
        <dgm:presLayoutVars>
          <dgm:dir/>
          <dgm:animOne val="branch"/>
          <dgm:animLvl val="lvl"/>
        </dgm:presLayoutVars>
      </dgm:prSet>
      <dgm:spPr/>
    </dgm:pt>
    <dgm:pt modelId="{4A6204E3-36A2-4882-9BD5-FBD36BF35B08}" type="pres">
      <dgm:prSet presAssocID="{AFA3AACD-44CD-4ABE-B3F9-F10BDE603C86}" presName="thickLine" presStyleLbl="alignNode1" presStyleIdx="0" presStyleCnt="4"/>
      <dgm:spPr/>
    </dgm:pt>
    <dgm:pt modelId="{7FA4C05A-CB77-48A6-9514-A3CF3402BDF7}" type="pres">
      <dgm:prSet presAssocID="{AFA3AACD-44CD-4ABE-B3F9-F10BDE603C86}" presName="horz1" presStyleCnt="0"/>
      <dgm:spPr/>
    </dgm:pt>
    <dgm:pt modelId="{2D8E2C8B-7C87-4FE5-98D5-CD7335C2806F}" type="pres">
      <dgm:prSet presAssocID="{AFA3AACD-44CD-4ABE-B3F9-F10BDE603C86}" presName="tx1" presStyleLbl="revTx" presStyleIdx="0" presStyleCnt="4"/>
      <dgm:spPr/>
    </dgm:pt>
    <dgm:pt modelId="{D9D06904-FA7D-4B10-8B45-7935E3E518DC}" type="pres">
      <dgm:prSet presAssocID="{AFA3AACD-44CD-4ABE-B3F9-F10BDE603C86}" presName="vert1" presStyleCnt="0"/>
      <dgm:spPr/>
    </dgm:pt>
    <dgm:pt modelId="{FA561F82-3D27-455E-9641-4E51A395182B}" type="pres">
      <dgm:prSet presAssocID="{3B957253-1699-4CAA-B57A-DA29088E2B8C}" presName="thickLine" presStyleLbl="alignNode1" presStyleIdx="1" presStyleCnt="4"/>
      <dgm:spPr/>
    </dgm:pt>
    <dgm:pt modelId="{CDC47927-D5CA-44D4-9676-A2BCE4BC1797}" type="pres">
      <dgm:prSet presAssocID="{3B957253-1699-4CAA-B57A-DA29088E2B8C}" presName="horz1" presStyleCnt="0"/>
      <dgm:spPr/>
    </dgm:pt>
    <dgm:pt modelId="{E95B4AE9-0D83-4F3A-8B05-38CDAB46A4D2}" type="pres">
      <dgm:prSet presAssocID="{3B957253-1699-4CAA-B57A-DA29088E2B8C}" presName="tx1" presStyleLbl="revTx" presStyleIdx="1" presStyleCnt="4"/>
      <dgm:spPr/>
    </dgm:pt>
    <dgm:pt modelId="{B3F586BE-1D95-4AC9-8FCE-29628AFD3DFF}" type="pres">
      <dgm:prSet presAssocID="{3B957253-1699-4CAA-B57A-DA29088E2B8C}" presName="vert1" presStyleCnt="0"/>
      <dgm:spPr/>
    </dgm:pt>
    <dgm:pt modelId="{3BD1A408-41E9-4724-B6A9-640CA1435FBD}" type="pres">
      <dgm:prSet presAssocID="{D3E125A3-C95A-4680-BD9D-F583E1068975}" presName="thickLine" presStyleLbl="alignNode1" presStyleIdx="2" presStyleCnt="4"/>
      <dgm:spPr/>
    </dgm:pt>
    <dgm:pt modelId="{3CE64A8B-1CDD-4F3B-9B08-854FEC49D62E}" type="pres">
      <dgm:prSet presAssocID="{D3E125A3-C95A-4680-BD9D-F583E1068975}" presName="horz1" presStyleCnt="0"/>
      <dgm:spPr/>
    </dgm:pt>
    <dgm:pt modelId="{FB6A5F97-2DAA-47EB-A117-0C42EF1ABA57}" type="pres">
      <dgm:prSet presAssocID="{D3E125A3-C95A-4680-BD9D-F583E1068975}" presName="tx1" presStyleLbl="revTx" presStyleIdx="2" presStyleCnt="4"/>
      <dgm:spPr/>
    </dgm:pt>
    <dgm:pt modelId="{6DFB7471-EB81-4D25-B18D-ECD0F0B5E3D1}" type="pres">
      <dgm:prSet presAssocID="{D3E125A3-C95A-4680-BD9D-F583E1068975}" presName="vert1" presStyleCnt="0"/>
      <dgm:spPr/>
    </dgm:pt>
    <dgm:pt modelId="{01D5336A-9DC6-4F21-B9CC-57C012D4A077}" type="pres">
      <dgm:prSet presAssocID="{6A62F4EA-DEBD-4886-A120-98960D738F52}" presName="thickLine" presStyleLbl="alignNode1" presStyleIdx="3" presStyleCnt="4"/>
      <dgm:spPr/>
    </dgm:pt>
    <dgm:pt modelId="{5062FEB0-EC04-4BB6-8E77-53DE2956EBEE}" type="pres">
      <dgm:prSet presAssocID="{6A62F4EA-DEBD-4886-A120-98960D738F52}" presName="horz1" presStyleCnt="0"/>
      <dgm:spPr/>
    </dgm:pt>
    <dgm:pt modelId="{6EEED450-4316-41C4-A658-FC25918061E4}" type="pres">
      <dgm:prSet presAssocID="{6A62F4EA-DEBD-4886-A120-98960D738F52}" presName="tx1" presStyleLbl="revTx" presStyleIdx="3" presStyleCnt="4"/>
      <dgm:spPr/>
    </dgm:pt>
    <dgm:pt modelId="{C9351C4F-43A6-4D85-BCBD-14986B08CF33}" type="pres">
      <dgm:prSet presAssocID="{6A62F4EA-DEBD-4886-A120-98960D738F52}" presName="vert1" presStyleCnt="0"/>
      <dgm:spPr/>
    </dgm:pt>
  </dgm:ptLst>
  <dgm:cxnLst>
    <dgm:cxn modelId="{E913C304-4891-4AC8-BD98-8DE320B3D40F}" srcId="{2CE04F0A-3FB2-4107-AF71-0C1D4503DEB2}" destId="{D3E125A3-C95A-4680-BD9D-F583E1068975}" srcOrd="2" destOrd="0" parTransId="{2B9668C2-1C2C-4629-9C85-6B17882A49A3}" sibTransId="{3B867ADB-5CE9-4EFE-9C2B-D2D094AE91DF}"/>
    <dgm:cxn modelId="{9F1A0B06-5911-4433-BD82-5207618E609C}" type="presOf" srcId="{2CE04F0A-3FB2-4107-AF71-0C1D4503DEB2}" destId="{B6ACCD36-9140-4D65-A5AE-FA6FF20BF2ED}" srcOrd="0" destOrd="0" presId="urn:microsoft.com/office/officeart/2008/layout/LinedList"/>
    <dgm:cxn modelId="{9BBAD861-46A5-4484-9DE0-EBEB80EF7FD3}" srcId="{2CE04F0A-3FB2-4107-AF71-0C1D4503DEB2}" destId="{AFA3AACD-44CD-4ABE-B3F9-F10BDE603C86}" srcOrd="0" destOrd="0" parTransId="{5F030B17-13F9-4E4C-8CED-E65597B63E4A}" sibTransId="{B2C6F0A0-18A4-4DF7-B252-DA744AC28BD7}"/>
    <dgm:cxn modelId="{35205D6C-4566-4DBB-84EC-83902EAB2B69}" type="presOf" srcId="{3B957253-1699-4CAA-B57A-DA29088E2B8C}" destId="{E95B4AE9-0D83-4F3A-8B05-38CDAB46A4D2}" srcOrd="0" destOrd="0" presId="urn:microsoft.com/office/officeart/2008/layout/LinedList"/>
    <dgm:cxn modelId="{3FA19B4E-00D6-4FB2-982C-0C5B2A8F02AA}" srcId="{2CE04F0A-3FB2-4107-AF71-0C1D4503DEB2}" destId="{6A62F4EA-DEBD-4886-A120-98960D738F52}" srcOrd="3" destOrd="0" parTransId="{22EB8061-DA0C-444F-98D9-E8DB84129846}" sibTransId="{73BA1ACE-E294-4538-83BF-C78E2D438A27}"/>
    <dgm:cxn modelId="{D9E86357-EEA8-4469-9CC5-BB85F0565B20}" srcId="{2CE04F0A-3FB2-4107-AF71-0C1D4503DEB2}" destId="{3B957253-1699-4CAA-B57A-DA29088E2B8C}" srcOrd="1" destOrd="0" parTransId="{411207B1-EFA4-43F4-BEEE-CFEB5F9ADA93}" sibTransId="{0C79AB41-9ACD-45F5-B068-BB93F508D135}"/>
    <dgm:cxn modelId="{804A9999-7004-40D0-A107-4AFD78688DA3}" type="presOf" srcId="{6A62F4EA-DEBD-4886-A120-98960D738F52}" destId="{6EEED450-4316-41C4-A658-FC25918061E4}" srcOrd="0" destOrd="0" presId="urn:microsoft.com/office/officeart/2008/layout/LinedList"/>
    <dgm:cxn modelId="{6C0F6DC7-1822-4AC7-BC3E-A9CAE92295D5}" type="presOf" srcId="{D3E125A3-C95A-4680-BD9D-F583E1068975}" destId="{FB6A5F97-2DAA-47EB-A117-0C42EF1ABA57}" srcOrd="0" destOrd="0" presId="urn:microsoft.com/office/officeart/2008/layout/LinedList"/>
    <dgm:cxn modelId="{0FC7CCDC-77B4-4070-BE54-F8C3B4302F04}" type="presOf" srcId="{AFA3AACD-44CD-4ABE-B3F9-F10BDE603C86}" destId="{2D8E2C8B-7C87-4FE5-98D5-CD7335C2806F}" srcOrd="0" destOrd="0" presId="urn:microsoft.com/office/officeart/2008/layout/LinedList"/>
    <dgm:cxn modelId="{FAA8FE74-8557-402E-9D36-258FA2323CE9}" type="presParOf" srcId="{B6ACCD36-9140-4D65-A5AE-FA6FF20BF2ED}" destId="{4A6204E3-36A2-4882-9BD5-FBD36BF35B08}" srcOrd="0" destOrd="0" presId="urn:microsoft.com/office/officeart/2008/layout/LinedList"/>
    <dgm:cxn modelId="{CB0E0955-B9BF-418C-876A-191A5946CF86}" type="presParOf" srcId="{B6ACCD36-9140-4D65-A5AE-FA6FF20BF2ED}" destId="{7FA4C05A-CB77-48A6-9514-A3CF3402BDF7}" srcOrd="1" destOrd="0" presId="urn:microsoft.com/office/officeart/2008/layout/LinedList"/>
    <dgm:cxn modelId="{99F948BC-C812-4F0D-8EC6-D7D066D5FFB9}" type="presParOf" srcId="{7FA4C05A-CB77-48A6-9514-A3CF3402BDF7}" destId="{2D8E2C8B-7C87-4FE5-98D5-CD7335C2806F}" srcOrd="0" destOrd="0" presId="urn:microsoft.com/office/officeart/2008/layout/LinedList"/>
    <dgm:cxn modelId="{479554FC-52C6-4CEE-A04F-C5DDB25ACD2D}" type="presParOf" srcId="{7FA4C05A-CB77-48A6-9514-A3CF3402BDF7}" destId="{D9D06904-FA7D-4B10-8B45-7935E3E518DC}" srcOrd="1" destOrd="0" presId="urn:microsoft.com/office/officeart/2008/layout/LinedList"/>
    <dgm:cxn modelId="{E6DF9D04-F780-4AA4-B29E-EB7D2C23C88A}" type="presParOf" srcId="{B6ACCD36-9140-4D65-A5AE-FA6FF20BF2ED}" destId="{FA561F82-3D27-455E-9641-4E51A395182B}" srcOrd="2" destOrd="0" presId="urn:microsoft.com/office/officeart/2008/layout/LinedList"/>
    <dgm:cxn modelId="{7850BD0C-3689-4D8B-B05E-59828ADA3282}" type="presParOf" srcId="{B6ACCD36-9140-4D65-A5AE-FA6FF20BF2ED}" destId="{CDC47927-D5CA-44D4-9676-A2BCE4BC1797}" srcOrd="3" destOrd="0" presId="urn:microsoft.com/office/officeart/2008/layout/LinedList"/>
    <dgm:cxn modelId="{151B0026-B185-4EE0-A9D9-F97C2C9A6A8F}" type="presParOf" srcId="{CDC47927-D5CA-44D4-9676-A2BCE4BC1797}" destId="{E95B4AE9-0D83-4F3A-8B05-38CDAB46A4D2}" srcOrd="0" destOrd="0" presId="urn:microsoft.com/office/officeart/2008/layout/LinedList"/>
    <dgm:cxn modelId="{040EE67A-E014-4A62-918D-7FCB6AB0B4CB}" type="presParOf" srcId="{CDC47927-D5CA-44D4-9676-A2BCE4BC1797}" destId="{B3F586BE-1D95-4AC9-8FCE-29628AFD3DFF}" srcOrd="1" destOrd="0" presId="urn:microsoft.com/office/officeart/2008/layout/LinedList"/>
    <dgm:cxn modelId="{11A219E0-D456-4A53-B107-8392E84CFC25}" type="presParOf" srcId="{B6ACCD36-9140-4D65-A5AE-FA6FF20BF2ED}" destId="{3BD1A408-41E9-4724-B6A9-640CA1435FBD}" srcOrd="4" destOrd="0" presId="urn:microsoft.com/office/officeart/2008/layout/LinedList"/>
    <dgm:cxn modelId="{B70E4771-0444-461F-890B-358D30320C6B}" type="presParOf" srcId="{B6ACCD36-9140-4D65-A5AE-FA6FF20BF2ED}" destId="{3CE64A8B-1CDD-4F3B-9B08-854FEC49D62E}" srcOrd="5" destOrd="0" presId="urn:microsoft.com/office/officeart/2008/layout/LinedList"/>
    <dgm:cxn modelId="{2C0C5ACF-D8CC-4EA3-8E7A-526D526E83E4}" type="presParOf" srcId="{3CE64A8B-1CDD-4F3B-9B08-854FEC49D62E}" destId="{FB6A5F97-2DAA-47EB-A117-0C42EF1ABA57}" srcOrd="0" destOrd="0" presId="urn:microsoft.com/office/officeart/2008/layout/LinedList"/>
    <dgm:cxn modelId="{D98B1FEC-AB0A-4AAE-8395-7AE432A78CAC}" type="presParOf" srcId="{3CE64A8B-1CDD-4F3B-9B08-854FEC49D62E}" destId="{6DFB7471-EB81-4D25-B18D-ECD0F0B5E3D1}" srcOrd="1" destOrd="0" presId="urn:microsoft.com/office/officeart/2008/layout/LinedList"/>
    <dgm:cxn modelId="{05B66F78-1B9D-404C-B902-8E8F31B7A85E}" type="presParOf" srcId="{B6ACCD36-9140-4D65-A5AE-FA6FF20BF2ED}" destId="{01D5336A-9DC6-4F21-B9CC-57C012D4A077}" srcOrd="6" destOrd="0" presId="urn:microsoft.com/office/officeart/2008/layout/LinedList"/>
    <dgm:cxn modelId="{740FC1D8-275F-4420-9C6A-007CD02FB87D}" type="presParOf" srcId="{B6ACCD36-9140-4D65-A5AE-FA6FF20BF2ED}" destId="{5062FEB0-EC04-4BB6-8E77-53DE2956EBEE}" srcOrd="7" destOrd="0" presId="urn:microsoft.com/office/officeart/2008/layout/LinedList"/>
    <dgm:cxn modelId="{75F4072E-1ABC-4290-AA33-D5A142A98135}" type="presParOf" srcId="{5062FEB0-EC04-4BB6-8E77-53DE2956EBEE}" destId="{6EEED450-4316-41C4-A658-FC25918061E4}" srcOrd="0" destOrd="0" presId="urn:microsoft.com/office/officeart/2008/layout/LinedList"/>
    <dgm:cxn modelId="{3A916AEC-2DF8-4CFE-940D-363BA7F03E8F}" type="presParOf" srcId="{5062FEB0-EC04-4BB6-8E77-53DE2956EBEE}" destId="{C9351C4F-43A6-4D85-BCBD-14986B08CF3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E35FD66-1BE2-4FAA-AF6D-E8F13B122643}" type="doc">
      <dgm:prSet loTypeId="urn:diagrams.loki3.com/VaryingWidthList" loCatId="list" qsTypeId="urn:microsoft.com/office/officeart/2005/8/quickstyle/simple1" qsCatId="simple" csTypeId="urn:microsoft.com/office/officeart/2005/8/colors/colorful1" csCatId="colorful" phldr="1"/>
      <dgm:spPr/>
    </dgm:pt>
    <dgm:pt modelId="{7C02BD97-C48F-4E6A-9C89-3A44DA85B969}">
      <dgm:prSet phldrT="[Text]" custT="1"/>
      <dgm:spPr/>
      <dgm:t>
        <a:bodyPr/>
        <a:lstStyle/>
        <a:p>
          <a:r>
            <a:rPr lang="en-GB" sz="2800" dirty="0"/>
            <a:t>Stage 2. </a:t>
          </a:r>
        </a:p>
        <a:p>
          <a:r>
            <a:rPr lang="en-GB" sz="2800" dirty="0"/>
            <a:t>Early childhood </a:t>
          </a:r>
        </a:p>
      </dgm:t>
    </dgm:pt>
    <dgm:pt modelId="{F1F619A0-F313-4923-B7E4-2671B0FC387C}" type="parTrans" cxnId="{78A39608-626A-4BBC-9D23-65119760C575}">
      <dgm:prSet/>
      <dgm:spPr/>
      <dgm:t>
        <a:bodyPr/>
        <a:lstStyle/>
        <a:p>
          <a:endParaRPr lang="en-GB"/>
        </a:p>
      </dgm:t>
    </dgm:pt>
    <dgm:pt modelId="{4067C993-C1C9-4028-8321-A21099D43025}" type="sibTrans" cxnId="{78A39608-626A-4BBC-9D23-65119760C575}">
      <dgm:prSet/>
      <dgm:spPr/>
      <dgm:t>
        <a:bodyPr/>
        <a:lstStyle/>
        <a:p>
          <a:endParaRPr lang="en-GB"/>
        </a:p>
      </dgm:t>
    </dgm:pt>
    <dgm:pt modelId="{2254FB62-F453-4A35-90A2-D6AFF33217BD}">
      <dgm:prSet phldrT="[Text]" custT="1"/>
      <dgm:spPr/>
      <dgm:t>
        <a:bodyPr/>
        <a:lstStyle/>
        <a:p>
          <a:r>
            <a:rPr lang="en-GB" sz="2800" dirty="0"/>
            <a:t>Stage 5. Adolescence </a:t>
          </a:r>
        </a:p>
      </dgm:t>
    </dgm:pt>
    <dgm:pt modelId="{E5AA3D6E-6745-47AF-9CDA-8937D6186C94}" type="parTrans" cxnId="{D319B21A-1636-472A-87F7-63829F1D96D8}">
      <dgm:prSet/>
      <dgm:spPr/>
      <dgm:t>
        <a:bodyPr/>
        <a:lstStyle/>
        <a:p>
          <a:endParaRPr lang="en-GB"/>
        </a:p>
      </dgm:t>
    </dgm:pt>
    <dgm:pt modelId="{8FDEC7B4-1E91-4D7A-B1E8-CE79E76E5EE9}" type="sibTrans" cxnId="{D319B21A-1636-472A-87F7-63829F1D96D8}">
      <dgm:prSet/>
      <dgm:spPr/>
      <dgm:t>
        <a:bodyPr/>
        <a:lstStyle/>
        <a:p>
          <a:endParaRPr lang="en-GB"/>
        </a:p>
      </dgm:t>
    </dgm:pt>
    <dgm:pt modelId="{87997678-9A63-4DB4-AF1F-DD036DE83F22}">
      <dgm:prSet phldrT="[Text]" custT="1"/>
      <dgm:spPr/>
      <dgm:t>
        <a:bodyPr/>
        <a:lstStyle/>
        <a:p>
          <a:r>
            <a:rPr lang="en-GB" sz="2800" dirty="0"/>
            <a:t>Stage 6. </a:t>
          </a:r>
        </a:p>
        <a:p>
          <a:r>
            <a:rPr lang="en-GB" sz="2800" dirty="0"/>
            <a:t>Young adulthood </a:t>
          </a:r>
        </a:p>
      </dgm:t>
    </dgm:pt>
    <dgm:pt modelId="{5C7D1051-CF44-488E-B2F0-4CF5997ED324}" type="parTrans" cxnId="{FFBA67D4-497E-4AA8-9B06-7EC61783B68E}">
      <dgm:prSet/>
      <dgm:spPr/>
      <dgm:t>
        <a:bodyPr/>
        <a:lstStyle/>
        <a:p>
          <a:endParaRPr lang="en-GB"/>
        </a:p>
      </dgm:t>
    </dgm:pt>
    <dgm:pt modelId="{11ADEE5F-5EA3-4FBC-A0B0-B02E5816388F}" type="sibTrans" cxnId="{FFBA67D4-497E-4AA8-9B06-7EC61783B68E}">
      <dgm:prSet/>
      <dgm:spPr/>
      <dgm:t>
        <a:bodyPr/>
        <a:lstStyle/>
        <a:p>
          <a:endParaRPr lang="en-GB"/>
        </a:p>
      </dgm:t>
    </dgm:pt>
    <dgm:pt modelId="{36229E3C-7B31-4F1B-9D99-9B8B89E9378D}">
      <dgm:prSet phldrT="[Text]" custT="1"/>
      <dgm:spPr/>
      <dgm:t>
        <a:bodyPr/>
        <a:lstStyle/>
        <a:p>
          <a:r>
            <a:rPr lang="en-GB" sz="2800" dirty="0"/>
            <a:t>Stage 8. Old age </a:t>
          </a:r>
        </a:p>
      </dgm:t>
    </dgm:pt>
    <dgm:pt modelId="{23E1EA15-AB7C-4700-9355-DFE75574C926}" type="parTrans" cxnId="{83B8F985-91F2-46D9-A79B-32EBBA02E4C6}">
      <dgm:prSet/>
      <dgm:spPr/>
      <dgm:t>
        <a:bodyPr/>
        <a:lstStyle/>
        <a:p>
          <a:endParaRPr lang="en-GB"/>
        </a:p>
      </dgm:t>
    </dgm:pt>
    <dgm:pt modelId="{BEC731B8-8E1F-414B-9A45-AAF06ED7AF5F}" type="sibTrans" cxnId="{83B8F985-91F2-46D9-A79B-32EBBA02E4C6}">
      <dgm:prSet/>
      <dgm:spPr/>
      <dgm:t>
        <a:bodyPr/>
        <a:lstStyle/>
        <a:p>
          <a:endParaRPr lang="en-GB"/>
        </a:p>
      </dgm:t>
    </dgm:pt>
    <dgm:pt modelId="{456D5912-83D4-42A5-8E75-D83336BF0D7D}" type="pres">
      <dgm:prSet presAssocID="{2E35FD66-1BE2-4FAA-AF6D-E8F13B122643}" presName="Name0" presStyleCnt="0">
        <dgm:presLayoutVars>
          <dgm:resizeHandles/>
        </dgm:presLayoutVars>
      </dgm:prSet>
      <dgm:spPr/>
    </dgm:pt>
    <dgm:pt modelId="{5E5721D8-74FA-4A32-9A45-C37D5041B6EA}" type="pres">
      <dgm:prSet presAssocID="{7C02BD97-C48F-4E6A-9C89-3A44DA85B969}" presName="text" presStyleLbl="node1" presStyleIdx="0" presStyleCnt="4" custLinFactY="1026" custLinFactNeighborX="2203" custLinFactNeighborY="100000">
        <dgm:presLayoutVars>
          <dgm:bulletEnabled val="1"/>
        </dgm:presLayoutVars>
      </dgm:prSet>
      <dgm:spPr/>
    </dgm:pt>
    <dgm:pt modelId="{3D221676-7C13-403C-9EC8-9923D0C80560}" type="pres">
      <dgm:prSet presAssocID="{4067C993-C1C9-4028-8321-A21099D43025}" presName="space" presStyleCnt="0"/>
      <dgm:spPr/>
    </dgm:pt>
    <dgm:pt modelId="{7AE65A20-DAFD-491A-8D96-B2808EA374D7}" type="pres">
      <dgm:prSet presAssocID="{2254FB62-F453-4A35-90A2-D6AFF33217BD}" presName="text" presStyleLbl="node1" presStyleIdx="1" presStyleCnt="4">
        <dgm:presLayoutVars>
          <dgm:bulletEnabled val="1"/>
        </dgm:presLayoutVars>
      </dgm:prSet>
      <dgm:spPr/>
    </dgm:pt>
    <dgm:pt modelId="{E77507EA-6EFD-4BD6-B952-EB67DA178C24}" type="pres">
      <dgm:prSet presAssocID="{8FDEC7B4-1E91-4D7A-B1E8-CE79E76E5EE9}" presName="space" presStyleCnt="0"/>
      <dgm:spPr/>
    </dgm:pt>
    <dgm:pt modelId="{3F9E55C4-9142-44DE-9175-257E9277014C}" type="pres">
      <dgm:prSet presAssocID="{87997678-9A63-4DB4-AF1F-DD036DE83F22}" presName="text" presStyleLbl="node1" presStyleIdx="2" presStyleCnt="4">
        <dgm:presLayoutVars>
          <dgm:bulletEnabled val="1"/>
        </dgm:presLayoutVars>
      </dgm:prSet>
      <dgm:spPr/>
    </dgm:pt>
    <dgm:pt modelId="{A139733B-27D5-4FF7-AA78-D1ED12BB15B6}" type="pres">
      <dgm:prSet presAssocID="{11ADEE5F-5EA3-4FBC-A0B0-B02E5816388F}" presName="space" presStyleCnt="0"/>
      <dgm:spPr/>
    </dgm:pt>
    <dgm:pt modelId="{A9140E0B-0DDF-4AFD-AB3E-2F695A50045E}" type="pres">
      <dgm:prSet presAssocID="{36229E3C-7B31-4F1B-9D99-9B8B89E9378D}" presName="text" presStyleLbl="node1" presStyleIdx="3" presStyleCnt="4">
        <dgm:presLayoutVars>
          <dgm:bulletEnabled val="1"/>
        </dgm:presLayoutVars>
      </dgm:prSet>
      <dgm:spPr/>
    </dgm:pt>
  </dgm:ptLst>
  <dgm:cxnLst>
    <dgm:cxn modelId="{78A39608-626A-4BBC-9D23-65119760C575}" srcId="{2E35FD66-1BE2-4FAA-AF6D-E8F13B122643}" destId="{7C02BD97-C48F-4E6A-9C89-3A44DA85B969}" srcOrd="0" destOrd="0" parTransId="{F1F619A0-F313-4923-B7E4-2671B0FC387C}" sibTransId="{4067C993-C1C9-4028-8321-A21099D43025}"/>
    <dgm:cxn modelId="{D319B21A-1636-472A-87F7-63829F1D96D8}" srcId="{2E35FD66-1BE2-4FAA-AF6D-E8F13B122643}" destId="{2254FB62-F453-4A35-90A2-D6AFF33217BD}" srcOrd="1" destOrd="0" parTransId="{E5AA3D6E-6745-47AF-9CDA-8937D6186C94}" sibTransId="{8FDEC7B4-1E91-4D7A-B1E8-CE79E76E5EE9}"/>
    <dgm:cxn modelId="{1248EF46-83F5-4B15-AD82-C57885F70BFA}" type="presOf" srcId="{87997678-9A63-4DB4-AF1F-DD036DE83F22}" destId="{3F9E55C4-9142-44DE-9175-257E9277014C}" srcOrd="0" destOrd="0" presId="urn:diagrams.loki3.com/VaryingWidthList"/>
    <dgm:cxn modelId="{0C622179-E0B8-44AD-BAC5-C98ED853F165}" type="presOf" srcId="{36229E3C-7B31-4F1B-9D99-9B8B89E9378D}" destId="{A9140E0B-0DDF-4AFD-AB3E-2F695A50045E}" srcOrd="0" destOrd="0" presId="urn:diagrams.loki3.com/VaryingWidthList"/>
    <dgm:cxn modelId="{83B8F985-91F2-46D9-A79B-32EBBA02E4C6}" srcId="{2E35FD66-1BE2-4FAA-AF6D-E8F13B122643}" destId="{36229E3C-7B31-4F1B-9D99-9B8B89E9378D}" srcOrd="3" destOrd="0" parTransId="{23E1EA15-AB7C-4700-9355-DFE75574C926}" sibTransId="{BEC731B8-8E1F-414B-9A45-AAF06ED7AF5F}"/>
    <dgm:cxn modelId="{FFBA67D4-497E-4AA8-9B06-7EC61783B68E}" srcId="{2E35FD66-1BE2-4FAA-AF6D-E8F13B122643}" destId="{87997678-9A63-4DB4-AF1F-DD036DE83F22}" srcOrd="2" destOrd="0" parTransId="{5C7D1051-CF44-488E-B2F0-4CF5997ED324}" sibTransId="{11ADEE5F-5EA3-4FBC-A0B0-B02E5816388F}"/>
    <dgm:cxn modelId="{48656CDC-4BAA-4F35-8BF5-91125A282E00}" type="presOf" srcId="{2E35FD66-1BE2-4FAA-AF6D-E8F13B122643}" destId="{456D5912-83D4-42A5-8E75-D83336BF0D7D}" srcOrd="0" destOrd="0" presId="urn:diagrams.loki3.com/VaryingWidthList"/>
    <dgm:cxn modelId="{734E37EF-AD4A-4A32-B53D-6A58B611AA83}" type="presOf" srcId="{2254FB62-F453-4A35-90A2-D6AFF33217BD}" destId="{7AE65A20-DAFD-491A-8D96-B2808EA374D7}" srcOrd="0" destOrd="0" presId="urn:diagrams.loki3.com/VaryingWidthList"/>
    <dgm:cxn modelId="{1006D2FA-622A-4907-B940-DB60FC646230}" type="presOf" srcId="{7C02BD97-C48F-4E6A-9C89-3A44DA85B969}" destId="{5E5721D8-74FA-4A32-9A45-C37D5041B6EA}" srcOrd="0" destOrd="0" presId="urn:diagrams.loki3.com/VaryingWidthList"/>
    <dgm:cxn modelId="{A4601C9A-8EEF-424F-825F-4E30D7FBE2C9}" type="presParOf" srcId="{456D5912-83D4-42A5-8E75-D83336BF0D7D}" destId="{5E5721D8-74FA-4A32-9A45-C37D5041B6EA}" srcOrd="0" destOrd="0" presId="urn:diagrams.loki3.com/VaryingWidthList"/>
    <dgm:cxn modelId="{83B17BDD-A347-4D78-88B5-B81F4B105BFD}" type="presParOf" srcId="{456D5912-83D4-42A5-8E75-D83336BF0D7D}" destId="{3D221676-7C13-403C-9EC8-9923D0C80560}" srcOrd="1" destOrd="0" presId="urn:diagrams.loki3.com/VaryingWidthList"/>
    <dgm:cxn modelId="{E4914B30-B6DD-42CC-B43E-CE7ACEDFEC47}" type="presParOf" srcId="{456D5912-83D4-42A5-8E75-D83336BF0D7D}" destId="{7AE65A20-DAFD-491A-8D96-B2808EA374D7}" srcOrd="2" destOrd="0" presId="urn:diagrams.loki3.com/VaryingWidthList"/>
    <dgm:cxn modelId="{549FB224-ED7F-459A-B1D7-E747C29EDA06}" type="presParOf" srcId="{456D5912-83D4-42A5-8E75-D83336BF0D7D}" destId="{E77507EA-6EFD-4BD6-B952-EB67DA178C24}" srcOrd="3" destOrd="0" presId="urn:diagrams.loki3.com/VaryingWidthList"/>
    <dgm:cxn modelId="{DA9FF30D-2260-489E-84A7-F98F7D02C1CE}" type="presParOf" srcId="{456D5912-83D4-42A5-8E75-D83336BF0D7D}" destId="{3F9E55C4-9142-44DE-9175-257E9277014C}" srcOrd="4" destOrd="0" presId="urn:diagrams.loki3.com/VaryingWidthList"/>
    <dgm:cxn modelId="{B722A172-A733-4916-AE3F-8AB2456033DE}" type="presParOf" srcId="{456D5912-83D4-42A5-8E75-D83336BF0D7D}" destId="{A139733B-27D5-4FF7-AA78-D1ED12BB15B6}" srcOrd="5" destOrd="0" presId="urn:diagrams.loki3.com/VaryingWidthList"/>
    <dgm:cxn modelId="{437A9A05-B664-46B1-B907-C9CE6140D49A}" type="presParOf" srcId="{456D5912-83D4-42A5-8E75-D83336BF0D7D}" destId="{A9140E0B-0DDF-4AFD-AB3E-2F695A50045E}" srcOrd="6" destOrd="0" presId="urn:diagrams.loki3.com/VaryingWidth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4C4FD06-1EF7-4F9E-A9F4-268B01871376}" type="doc">
      <dgm:prSet loTypeId="urn:diagrams.loki3.com/VaryingWidthList" loCatId="list" qsTypeId="urn:microsoft.com/office/officeart/2005/8/quickstyle/simple1" qsCatId="simple" csTypeId="urn:microsoft.com/office/officeart/2005/8/colors/colorful5" csCatId="colorful" phldr="1"/>
      <dgm:spPr/>
    </dgm:pt>
    <dgm:pt modelId="{EC176C5D-EDD2-461A-BE3F-C8E3551153BB}">
      <dgm:prSet phldrT="[Text]" custT="1"/>
      <dgm:spPr/>
      <dgm:t>
        <a:bodyPr/>
        <a:lstStyle/>
        <a:p>
          <a:r>
            <a:rPr lang="en-GB" sz="2800" dirty="0"/>
            <a:t>a. People forming close relationships or long-term partnership </a:t>
          </a:r>
        </a:p>
      </dgm:t>
    </dgm:pt>
    <dgm:pt modelId="{97E8710D-373E-4F08-A419-393173788DD9}" type="parTrans" cxnId="{ABB6BD82-165C-4961-97FE-78B7F9DEA2AA}">
      <dgm:prSet/>
      <dgm:spPr/>
      <dgm:t>
        <a:bodyPr/>
        <a:lstStyle/>
        <a:p>
          <a:endParaRPr lang="en-GB"/>
        </a:p>
      </dgm:t>
    </dgm:pt>
    <dgm:pt modelId="{F577D733-2983-4AFB-ACA7-1432D2DE5DBB}" type="sibTrans" cxnId="{ABB6BD82-165C-4961-97FE-78B7F9DEA2AA}">
      <dgm:prSet/>
      <dgm:spPr/>
      <dgm:t>
        <a:bodyPr/>
        <a:lstStyle/>
        <a:p>
          <a:endParaRPr lang="en-GB"/>
        </a:p>
      </dgm:t>
    </dgm:pt>
    <dgm:pt modelId="{7A72CE7F-4A03-485C-8D5D-67402DBD7355}">
      <dgm:prSet phldrT="[Text]" custT="1"/>
      <dgm:spPr/>
      <dgm:t>
        <a:bodyPr/>
        <a:lstStyle/>
        <a:p>
          <a:r>
            <a:rPr lang="en-GB" sz="2800" dirty="0"/>
            <a:t>c. People thinking of and recognising their personal life accomplishments </a:t>
          </a:r>
        </a:p>
      </dgm:t>
    </dgm:pt>
    <dgm:pt modelId="{1CD54ADA-5F54-4DD2-A3EA-E48937AC7652}" type="parTrans" cxnId="{82D598E7-5262-40DD-B9FA-EDC839385CF9}">
      <dgm:prSet/>
      <dgm:spPr/>
      <dgm:t>
        <a:bodyPr/>
        <a:lstStyle/>
        <a:p>
          <a:endParaRPr lang="en-GB"/>
        </a:p>
      </dgm:t>
    </dgm:pt>
    <dgm:pt modelId="{2D63986C-E0B8-4CD5-A339-B3FE3A91E4FD}" type="sibTrans" cxnId="{82D598E7-5262-40DD-B9FA-EDC839385CF9}">
      <dgm:prSet/>
      <dgm:spPr/>
      <dgm:t>
        <a:bodyPr/>
        <a:lstStyle/>
        <a:p>
          <a:endParaRPr lang="en-GB"/>
        </a:p>
      </dgm:t>
    </dgm:pt>
    <dgm:pt modelId="{A33DC916-17D0-4649-8E84-F5B227D30D74}">
      <dgm:prSet phldrT="[Text]" custT="1"/>
      <dgm:spPr/>
      <dgm:t>
        <a:bodyPr/>
        <a:lstStyle/>
        <a:p>
          <a:r>
            <a:rPr lang="en-GB" sz="2800" dirty="0"/>
            <a:t>d. People “finding themselves” from reviewing their experiences and other’s expectation of them  </a:t>
          </a:r>
        </a:p>
      </dgm:t>
    </dgm:pt>
    <dgm:pt modelId="{DDB1A2D7-D6F9-4D01-824A-6ECB12CB2588}" type="parTrans" cxnId="{F08F009E-CB91-496E-A3D5-5AD8D77AB189}">
      <dgm:prSet/>
      <dgm:spPr/>
      <dgm:t>
        <a:bodyPr/>
        <a:lstStyle/>
        <a:p>
          <a:endParaRPr lang="en-GB"/>
        </a:p>
      </dgm:t>
    </dgm:pt>
    <dgm:pt modelId="{71B8330F-CC49-4EC2-9F82-9D333BA5B0F2}" type="sibTrans" cxnId="{F08F009E-CB91-496E-A3D5-5AD8D77AB189}">
      <dgm:prSet/>
      <dgm:spPr/>
      <dgm:t>
        <a:bodyPr/>
        <a:lstStyle/>
        <a:p>
          <a:endParaRPr lang="en-GB"/>
        </a:p>
      </dgm:t>
    </dgm:pt>
    <dgm:pt modelId="{DD1C4E54-77F0-4D56-9A0D-EA6683FA6A67}">
      <dgm:prSet phldrT="[Text]" custT="1"/>
      <dgm:spPr/>
      <dgm:t>
        <a:bodyPr/>
        <a:lstStyle/>
        <a:p>
          <a:r>
            <a:rPr lang="en-GB" sz="2800" dirty="0"/>
            <a:t>b. People becoming self-sufficient with support from others</a:t>
          </a:r>
        </a:p>
      </dgm:t>
    </dgm:pt>
    <dgm:pt modelId="{F961B90F-FB4D-4691-8A7A-AF4F97A2A6C7}" type="parTrans" cxnId="{FCB768D1-8333-4134-B63C-B433A6D46787}">
      <dgm:prSet/>
      <dgm:spPr/>
      <dgm:t>
        <a:bodyPr/>
        <a:lstStyle/>
        <a:p>
          <a:endParaRPr lang="en-GB"/>
        </a:p>
      </dgm:t>
    </dgm:pt>
    <dgm:pt modelId="{6802D96B-F14A-4471-AAEB-38EF7D5A1D7B}" type="sibTrans" cxnId="{FCB768D1-8333-4134-B63C-B433A6D46787}">
      <dgm:prSet/>
      <dgm:spPr/>
      <dgm:t>
        <a:bodyPr/>
        <a:lstStyle/>
        <a:p>
          <a:endParaRPr lang="en-GB"/>
        </a:p>
      </dgm:t>
    </dgm:pt>
    <dgm:pt modelId="{6D418802-5261-42E1-B678-E7D2D41BE736}" type="pres">
      <dgm:prSet presAssocID="{E4C4FD06-1EF7-4F9E-A9F4-268B01871376}" presName="Name0" presStyleCnt="0">
        <dgm:presLayoutVars>
          <dgm:resizeHandles/>
        </dgm:presLayoutVars>
      </dgm:prSet>
      <dgm:spPr/>
    </dgm:pt>
    <dgm:pt modelId="{8101ABE9-CCA9-4D71-9F48-4E3909F02289}" type="pres">
      <dgm:prSet presAssocID="{EC176C5D-EDD2-461A-BE3F-C8E3551153BB}" presName="text" presStyleLbl="node1" presStyleIdx="0" presStyleCnt="4">
        <dgm:presLayoutVars>
          <dgm:bulletEnabled val="1"/>
        </dgm:presLayoutVars>
      </dgm:prSet>
      <dgm:spPr/>
    </dgm:pt>
    <dgm:pt modelId="{246A3105-9897-4259-8D42-19FDB33F3D5E}" type="pres">
      <dgm:prSet presAssocID="{F577D733-2983-4AFB-ACA7-1432D2DE5DBB}" presName="space" presStyleCnt="0"/>
      <dgm:spPr/>
    </dgm:pt>
    <dgm:pt modelId="{AA906D49-D6FE-4584-A02E-C0A29FFD77F7}" type="pres">
      <dgm:prSet presAssocID="{DD1C4E54-77F0-4D56-9A0D-EA6683FA6A67}" presName="text" presStyleLbl="node1" presStyleIdx="1" presStyleCnt="4">
        <dgm:presLayoutVars>
          <dgm:bulletEnabled val="1"/>
        </dgm:presLayoutVars>
      </dgm:prSet>
      <dgm:spPr/>
    </dgm:pt>
    <dgm:pt modelId="{048A5464-E91B-4EC0-B5E2-F9A24C94FDF4}" type="pres">
      <dgm:prSet presAssocID="{6802D96B-F14A-4471-AAEB-38EF7D5A1D7B}" presName="space" presStyleCnt="0"/>
      <dgm:spPr/>
    </dgm:pt>
    <dgm:pt modelId="{CC73BAAD-D398-429F-8D2C-84E97442553A}" type="pres">
      <dgm:prSet presAssocID="{7A72CE7F-4A03-485C-8D5D-67402DBD7355}" presName="text" presStyleLbl="node1" presStyleIdx="2" presStyleCnt="4">
        <dgm:presLayoutVars>
          <dgm:bulletEnabled val="1"/>
        </dgm:presLayoutVars>
      </dgm:prSet>
      <dgm:spPr/>
    </dgm:pt>
    <dgm:pt modelId="{F7D62043-C14F-4157-AB3E-FA2E72F4EAB2}" type="pres">
      <dgm:prSet presAssocID="{2D63986C-E0B8-4CD5-A339-B3FE3A91E4FD}" presName="space" presStyleCnt="0"/>
      <dgm:spPr/>
    </dgm:pt>
    <dgm:pt modelId="{03E8E611-0EFA-47DC-8B94-719BC4DE8C92}" type="pres">
      <dgm:prSet presAssocID="{A33DC916-17D0-4649-8E84-F5B227D30D74}" presName="text" presStyleLbl="node1" presStyleIdx="3" presStyleCnt="4">
        <dgm:presLayoutVars>
          <dgm:bulletEnabled val="1"/>
        </dgm:presLayoutVars>
      </dgm:prSet>
      <dgm:spPr/>
    </dgm:pt>
  </dgm:ptLst>
  <dgm:cxnLst>
    <dgm:cxn modelId="{102BD020-7840-4C21-A5A5-0DDFDBC5451C}" type="presOf" srcId="{EC176C5D-EDD2-461A-BE3F-C8E3551153BB}" destId="{8101ABE9-CCA9-4D71-9F48-4E3909F02289}" srcOrd="0" destOrd="0" presId="urn:diagrams.loki3.com/VaryingWidthList"/>
    <dgm:cxn modelId="{252CA424-D275-4167-90DE-A3CEB8D014EF}" type="presOf" srcId="{A33DC916-17D0-4649-8E84-F5B227D30D74}" destId="{03E8E611-0EFA-47DC-8B94-719BC4DE8C92}" srcOrd="0" destOrd="0" presId="urn:diagrams.loki3.com/VaryingWidthList"/>
    <dgm:cxn modelId="{DAECE32C-591C-4158-8DAE-34A24961B61C}" type="presOf" srcId="{E4C4FD06-1EF7-4F9E-A9F4-268B01871376}" destId="{6D418802-5261-42E1-B678-E7D2D41BE736}" srcOrd="0" destOrd="0" presId="urn:diagrams.loki3.com/VaryingWidthList"/>
    <dgm:cxn modelId="{815B3B4D-5421-4202-BBED-4624AC50D1E8}" type="presOf" srcId="{DD1C4E54-77F0-4D56-9A0D-EA6683FA6A67}" destId="{AA906D49-D6FE-4584-A02E-C0A29FFD77F7}" srcOrd="0" destOrd="0" presId="urn:diagrams.loki3.com/VaryingWidthList"/>
    <dgm:cxn modelId="{ABB6BD82-165C-4961-97FE-78B7F9DEA2AA}" srcId="{E4C4FD06-1EF7-4F9E-A9F4-268B01871376}" destId="{EC176C5D-EDD2-461A-BE3F-C8E3551153BB}" srcOrd="0" destOrd="0" parTransId="{97E8710D-373E-4F08-A419-393173788DD9}" sibTransId="{F577D733-2983-4AFB-ACA7-1432D2DE5DBB}"/>
    <dgm:cxn modelId="{F08F009E-CB91-496E-A3D5-5AD8D77AB189}" srcId="{E4C4FD06-1EF7-4F9E-A9F4-268B01871376}" destId="{A33DC916-17D0-4649-8E84-F5B227D30D74}" srcOrd="3" destOrd="0" parTransId="{DDB1A2D7-D6F9-4D01-824A-6ECB12CB2588}" sibTransId="{71B8330F-CC49-4EC2-9F82-9D333BA5B0F2}"/>
    <dgm:cxn modelId="{FCB768D1-8333-4134-B63C-B433A6D46787}" srcId="{E4C4FD06-1EF7-4F9E-A9F4-268B01871376}" destId="{DD1C4E54-77F0-4D56-9A0D-EA6683FA6A67}" srcOrd="1" destOrd="0" parTransId="{F961B90F-FB4D-4691-8A7A-AF4F97A2A6C7}" sibTransId="{6802D96B-F14A-4471-AAEB-38EF7D5A1D7B}"/>
    <dgm:cxn modelId="{82D598E7-5262-40DD-B9FA-EDC839385CF9}" srcId="{E4C4FD06-1EF7-4F9E-A9F4-268B01871376}" destId="{7A72CE7F-4A03-485C-8D5D-67402DBD7355}" srcOrd="2" destOrd="0" parTransId="{1CD54ADA-5F54-4DD2-A3EA-E48937AC7652}" sibTransId="{2D63986C-E0B8-4CD5-A339-B3FE3A91E4FD}"/>
    <dgm:cxn modelId="{91325DF2-1DAA-4864-B868-9F206F77CF6E}" type="presOf" srcId="{7A72CE7F-4A03-485C-8D5D-67402DBD7355}" destId="{CC73BAAD-D398-429F-8D2C-84E97442553A}" srcOrd="0" destOrd="0" presId="urn:diagrams.loki3.com/VaryingWidthList"/>
    <dgm:cxn modelId="{2C4E57A4-4BBB-4FBF-917C-FE1075B77930}" type="presParOf" srcId="{6D418802-5261-42E1-B678-E7D2D41BE736}" destId="{8101ABE9-CCA9-4D71-9F48-4E3909F02289}" srcOrd="0" destOrd="0" presId="urn:diagrams.loki3.com/VaryingWidthList"/>
    <dgm:cxn modelId="{362E1EAB-4DD1-4428-A683-8DFFB293DDA9}" type="presParOf" srcId="{6D418802-5261-42E1-B678-E7D2D41BE736}" destId="{246A3105-9897-4259-8D42-19FDB33F3D5E}" srcOrd="1" destOrd="0" presId="urn:diagrams.loki3.com/VaryingWidthList"/>
    <dgm:cxn modelId="{EDBF0337-D625-44FC-9E29-901515B7B605}" type="presParOf" srcId="{6D418802-5261-42E1-B678-E7D2D41BE736}" destId="{AA906D49-D6FE-4584-A02E-C0A29FFD77F7}" srcOrd="2" destOrd="0" presId="urn:diagrams.loki3.com/VaryingWidthList"/>
    <dgm:cxn modelId="{CEE7E6FA-099A-464D-819C-F0C06D8D31C9}" type="presParOf" srcId="{6D418802-5261-42E1-B678-E7D2D41BE736}" destId="{048A5464-E91B-4EC0-B5E2-F9A24C94FDF4}" srcOrd="3" destOrd="0" presId="urn:diagrams.loki3.com/VaryingWidthList"/>
    <dgm:cxn modelId="{CFEE7326-B76D-49DB-B30B-5C7654000623}" type="presParOf" srcId="{6D418802-5261-42E1-B678-E7D2D41BE736}" destId="{CC73BAAD-D398-429F-8D2C-84E97442553A}" srcOrd="4" destOrd="0" presId="urn:diagrams.loki3.com/VaryingWidthList"/>
    <dgm:cxn modelId="{75555C44-6BF5-4B69-ABF6-52F2FD0BADFD}" type="presParOf" srcId="{6D418802-5261-42E1-B678-E7D2D41BE736}" destId="{F7D62043-C14F-4157-AB3E-FA2E72F4EAB2}" srcOrd="5" destOrd="0" presId="urn:diagrams.loki3.com/VaryingWidthList"/>
    <dgm:cxn modelId="{F364C6E2-D2EE-492F-8342-3BE05E9409F9}" type="presParOf" srcId="{6D418802-5261-42E1-B678-E7D2D41BE736}" destId="{03E8E611-0EFA-47DC-8B94-719BC4DE8C92}" srcOrd="6" destOrd="0" presId="urn:diagrams.loki3.com/VaryingWidth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2497D66-85D5-4DAC-91A1-10A6009091B9}" type="doc">
      <dgm:prSet loTypeId="urn:diagrams.loki3.com/VaryingWidthList" loCatId="list" qsTypeId="urn:microsoft.com/office/officeart/2005/8/quickstyle/simple1" qsCatId="simple" csTypeId="urn:microsoft.com/office/officeart/2005/8/colors/colorful1" csCatId="colorful" phldr="1"/>
      <dgm:spPr/>
    </dgm:pt>
    <dgm:pt modelId="{E7F8D730-E70B-4CBE-822B-E9BE03BA0255}">
      <dgm:prSet phldrT="[Text]" custT="1"/>
      <dgm:spPr/>
      <dgm:t>
        <a:bodyPr/>
        <a:lstStyle/>
        <a:p>
          <a:r>
            <a:rPr lang="en-GB" sz="4100" dirty="0"/>
            <a:t>1. </a:t>
          </a:r>
          <a:r>
            <a:rPr lang="en-GB" sz="4000" dirty="0"/>
            <a:t>Social referencing </a:t>
          </a:r>
        </a:p>
        <a:p>
          <a:r>
            <a:rPr lang="en-GB" sz="3200" dirty="0"/>
            <a:t>(Carver &amp; </a:t>
          </a:r>
          <a:r>
            <a:rPr lang="en-GB" sz="3200" dirty="0" err="1"/>
            <a:t>Cornew</a:t>
          </a:r>
          <a:r>
            <a:rPr lang="en-GB" sz="3200" dirty="0"/>
            <a:t>, 2009)</a:t>
          </a:r>
        </a:p>
      </dgm:t>
    </dgm:pt>
    <dgm:pt modelId="{1D6A83DA-3B06-43AB-B8CE-A325BC3AD597}" type="parTrans" cxnId="{B36D9F61-0A5D-4F3D-B257-335DC752F6A8}">
      <dgm:prSet/>
      <dgm:spPr/>
      <dgm:t>
        <a:bodyPr/>
        <a:lstStyle/>
        <a:p>
          <a:endParaRPr lang="en-GB"/>
        </a:p>
      </dgm:t>
    </dgm:pt>
    <dgm:pt modelId="{C22DF848-E3A2-43F9-8A05-31846E766AFF}" type="sibTrans" cxnId="{B36D9F61-0A5D-4F3D-B257-335DC752F6A8}">
      <dgm:prSet/>
      <dgm:spPr/>
      <dgm:t>
        <a:bodyPr/>
        <a:lstStyle/>
        <a:p>
          <a:endParaRPr lang="en-GB"/>
        </a:p>
      </dgm:t>
    </dgm:pt>
    <dgm:pt modelId="{B1EFA350-E9E3-4C0A-86DE-B9A5A827A9C4}">
      <dgm:prSet phldrT="[Text]"/>
      <dgm:spPr/>
      <dgm:t>
        <a:bodyPr/>
        <a:lstStyle/>
        <a:p>
          <a:r>
            <a:rPr lang="en-GB" dirty="0"/>
            <a:t>2. Separation anxiety </a:t>
          </a:r>
        </a:p>
      </dgm:t>
    </dgm:pt>
    <dgm:pt modelId="{C42E3CFA-9C7D-40E5-9A43-15A3D3608CD6}" type="parTrans" cxnId="{CC11EBF2-936A-451B-86E3-B9EF0F7DF34A}">
      <dgm:prSet/>
      <dgm:spPr/>
      <dgm:t>
        <a:bodyPr/>
        <a:lstStyle/>
        <a:p>
          <a:endParaRPr lang="en-GB"/>
        </a:p>
      </dgm:t>
    </dgm:pt>
    <dgm:pt modelId="{4E918752-A39E-43F8-B801-E8C6737A6B3B}" type="sibTrans" cxnId="{CC11EBF2-936A-451B-86E3-B9EF0F7DF34A}">
      <dgm:prSet/>
      <dgm:spPr/>
      <dgm:t>
        <a:bodyPr/>
        <a:lstStyle/>
        <a:p>
          <a:endParaRPr lang="en-GB"/>
        </a:p>
      </dgm:t>
    </dgm:pt>
    <dgm:pt modelId="{89B2987C-79D6-4EC8-BE8C-5D2B4BE26D27}">
      <dgm:prSet phldrT="[Text]"/>
      <dgm:spPr/>
      <dgm:t>
        <a:bodyPr/>
        <a:lstStyle/>
        <a:p>
          <a:r>
            <a:rPr lang="en-GB" dirty="0"/>
            <a:t>3. Stranger anxiety </a:t>
          </a:r>
        </a:p>
      </dgm:t>
    </dgm:pt>
    <dgm:pt modelId="{66A509EE-BC0D-46AC-90BC-F6C42F451318}" type="parTrans" cxnId="{AE631846-2A29-4BEC-8D69-BA804ECE8289}">
      <dgm:prSet/>
      <dgm:spPr/>
      <dgm:t>
        <a:bodyPr/>
        <a:lstStyle/>
        <a:p>
          <a:endParaRPr lang="en-GB"/>
        </a:p>
      </dgm:t>
    </dgm:pt>
    <dgm:pt modelId="{486CED15-8A16-4543-B5FE-137087B56D79}" type="sibTrans" cxnId="{AE631846-2A29-4BEC-8D69-BA804ECE8289}">
      <dgm:prSet/>
      <dgm:spPr/>
      <dgm:t>
        <a:bodyPr/>
        <a:lstStyle/>
        <a:p>
          <a:endParaRPr lang="en-GB"/>
        </a:p>
      </dgm:t>
    </dgm:pt>
    <dgm:pt modelId="{DFAF8FD4-5D73-44E8-BB01-DA95687B73B9}" type="pres">
      <dgm:prSet presAssocID="{22497D66-85D5-4DAC-91A1-10A6009091B9}" presName="Name0" presStyleCnt="0">
        <dgm:presLayoutVars>
          <dgm:resizeHandles/>
        </dgm:presLayoutVars>
      </dgm:prSet>
      <dgm:spPr/>
    </dgm:pt>
    <dgm:pt modelId="{13308D65-9197-487D-8BE0-7D2B602BBB61}" type="pres">
      <dgm:prSet presAssocID="{E7F8D730-E70B-4CBE-822B-E9BE03BA0255}" presName="text" presStyleLbl="node1" presStyleIdx="0" presStyleCnt="3" custScaleX="105996" custScaleY="64490">
        <dgm:presLayoutVars>
          <dgm:bulletEnabled val="1"/>
        </dgm:presLayoutVars>
      </dgm:prSet>
      <dgm:spPr/>
    </dgm:pt>
    <dgm:pt modelId="{1211D14A-D4B8-4D8D-9A85-D7BAAB61EA7D}" type="pres">
      <dgm:prSet presAssocID="{C22DF848-E3A2-43F9-8A05-31846E766AFF}" presName="space" presStyleCnt="0"/>
      <dgm:spPr/>
    </dgm:pt>
    <dgm:pt modelId="{90628250-427D-4124-8B37-95A34BE8E0EC}" type="pres">
      <dgm:prSet presAssocID="{B1EFA350-E9E3-4C0A-86DE-B9A5A827A9C4}" presName="text" presStyleLbl="node1" presStyleIdx="1" presStyleCnt="3" custScaleX="147713" custScaleY="42532">
        <dgm:presLayoutVars>
          <dgm:bulletEnabled val="1"/>
        </dgm:presLayoutVars>
      </dgm:prSet>
      <dgm:spPr/>
    </dgm:pt>
    <dgm:pt modelId="{F7AEC85B-CCC7-41D7-819B-1203F8446ACD}" type="pres">
      <dgm:prSet presAssocID="{4E918752-A39E-43F8-B801-E8C6737A6B3B}" presName="space" presStyleCnt="0"/>
      <dgm:spPr/>
    </dgm:pt>
    <dgm:pt modelId="{BAD100CF-06A9-4297-9C78-5BEAA29531D1}" type="pres">
      <dgm:prSet presAssocID="{89B2987C-79D6-4EC8-BE8C-5D2B4BE26D27}" presName="text" presStyleLbl="node1" presStyleIdx="2" presStyleCnt="3" custScaleX="197834" custScaleY="29101">
        <dgm:presLayoutVars>
          <dgm:bulletEnabled val="1"/>
        </dgm:presLayoutVars>
      </dgm:prSet>
      <dgm:spPr/>
    </dgm:pt>
  </dgm:ptLst>
  <dgm:cxnLst>
    <dgm:cxn modelId="{20F2C104-E908-4005-A5DB-028D794AC5D3}" type="presOf" srcId="{89B2987C-79D6-4EC8-BE8C-5D2B4BE26D27}" destId="{BAD100CF-06A9-4297-9C78-5BEAA29531D1}" srcOrd="0" destOrd="0" presId="urn:diagrams.loki3.com/VaryingWidthList"/>
    <dgm:cxn modelId="{B36D9F61-0A5D-4F3D-B257-335DC752F6A8}" srcId="{22497D66-85D5-4DAC-91A1-10A6009091B9}" destId="{E7F8D730-E70B-4CBE-822B-E9BE03BA0255}" srcOrd="0" destOrd="0" parTransId="{1D6A83DA-3B06-43AB-B8CE-A325BC3AD597}" sibTransId="{C22DF848-E3A2-43F9-8A05-31846E766AFF}"/>
    <dgm:cxn modelId="{93D64D43-4CA5-4656-9F86-4B678B9401F5}" type="presOf" srcId="{E7F8D730-E70B-4CBE-822B-E9BE03BA0255}" destId="{13308D65-9197-487D-8BE0-7D2B602BBB61}" srcOrd="0" destOrd="0" presId="urn:diagrams.loki3.com/VaryingWidthList"/>
    <dgm:cxn modelId="{AE631846-2A29-4BEC-8D69-BA804ECE8289}" srcId="{22497D66-85D5-4DAC-91A1-10A6009091B9}" destId="{89B2987C-79D6-4EC8-BE8C-5D2B4BE26D27}" srcOrd="2" destOrd="0" parTransId="{66A509EE-BC0D-46AC-90BC-F6C42F451318}" sibTransId="{486CED15-8A16-4543-B5FE-137087B56D79}"/>
    <dgm:cxn modelId="{0186C296-59E4-4C3A-9378-8E4D23479D35}" type="presOf" srcId="{B1EFA350-E9E3-4C0A-86DE-B9A5A827A9C4}" destId="{90628250-427D-4124-8B37-95A34BE8E0EC}" srcOrd="0" destOrd="0" presId="urn:diagrams.loki3.com/VaryingWidthList"/>
    <dgm:cxn modelId="{8B5C0EE1-9862-4F49-A141-894A663F032F}" type="presOf" srcId="{22497D66-85D5-4DAC-91A1-10A6009091B9}" destId="{DFAF8FD4-5D73-44E8-BB01-DA95687B73B9}" srcOrd="0" destOrd="0" presId="urn:diagrams.loki3.com/VaryingWidthList"/>
    <dgm:cxn modelId="{CC11EBF2-936A-451B-86E3-B9EF0F7DF34A}" srcId="{22497D66-85D5-4DAC-91A1-10A6009091B9}" destId="{B1EFA350-E9E3-4C0A-86DE-B9A5A827A9C4}" srcOrd="1" destOrd="0" parTransId="{C42E3CFA-9C7D-40E5-9A43-15A3D3608CD6}" sibTransId="{4E918752-A39E-43F8-B801-E8C6737A6B3B}"/>
    <dgm:cxn modelId="{AD383F9F-0814-4791-9AF7-B4EE1E4C28B6}" type="presParOf" srcId="{DFAF8FD4-5D73-44E8-BB01-DA95687B73B9}" destId="{13308D65-9197-487D-8BE0-7D2B602BBB61}" srcOrd="0" destOrd="0" presId="urn:diagrams.loki3.com/VaryingWidthList"/>
    <dgm:cxn modelId="{F97F007B-4C94-471C-B7CC-D38DE9EB7639}" type="presParOf" srcId="{DFAF8FD4-5D73-44E8-BB01-DA95687B73B9}" destId="{1211D14A-D4B8-4D8D-9A85-D7BAAB61EA7D}" srcOrd="1" destOrd="0" presId="urn:diagrams.loki3.com/VaryingWidthList"/>
    <dgm:cxn modelId="{383CABAD-ECE1-40ED-9D08-F8025653C1C8}" type="presParOf" srcId="{DFAF8FD4-5D73-44E8-BB01-DA95687B73B9}" destId="{90628250-427D-4124-8B37-95A34BE8E0EC}" srcOrd="2" destOrd="0" presId="urn:diagrams.loki3.com/VaryingWidthList"/>
    <dgm:cxn modelId="{03850F83-62D5-41B5-8042-21812BD15916}" type="presParOf" srcId="{DFAF8FD4-5D73-44E8-BB01-DA95687B73B9}" destId="{F7AEC85B-CCC7-41D7-819B-1203F8446ACD}" srcOrd="3" destOrd="0" presId="urn:diagrams.loki3.com/VaryingWidthList"/>
    <dgm:cxn modelId="{5CB36A5D-D210-4E37-A2B0-121DE2DC8317}" type="presParOf" srcId="{DFAF8FD4-5D73-44E8-BB01-DA95687B73B9}" destId="{BAD100CF-06A9-4297-9C78-5BEAA29531D1}" srcOrd="4" destOrd="0" presId="urn:diagrams.loki3.com/VaryingWidth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FDBE901-A999-43FC-86D0-8C68D3E0FC25}" type="doc">
      <dgm:prSet loTypeId="urn:diagrams.loki3.com/VaryingWidthList" loCatId="list" qsTypeId="urn:microsoft.com/office/officeart/2005/8/quickstyle/simple1" qsCatId="simple" csTypeId="urn:microsoft.com/office/officeart/2005/8/colors/colorful5" csCatId="colorful" phldr="1"/>
      <dgm:spPr/>
    </dgm:pt>
    <dgm:pt modelId="{B0BBFD08-D375-40C4-941D-233282DAC7B3}">
      <dgm:prSet phldrT="[Text]"/>
      <dgm:spPr/>
      <dgm:t>
        <a:bodyPr/>
        <a:lstStyle/>
        <a:p>
          <a:r>
            <a:rPr lang="en-GB" dirty="0"/>
            <a:t>a. Infant feels anxious with the presence of strangers </a:t>
          </a:r>
        </a:p>
      </dgm:t>
    </dgm:pt>
    <dgm:pt modelId="{20CD1F5B-11F2-4740-B2A0-80324D1F7D31}" type="parTrans" cxnId="{FC0717B3-51DE-4303-B41E-F0432F420F8A}">
      <dgm:prSet/>
      <dgm:spPr/>
      <dgm:t>
        <a:bodyPr/>
        <a:lstStyle/>
        <a:p>
          <a:endParaRPr lang="en-GB"/>
        </a:p>
      </dgm:t>
    </dgm:pt>
    <dgm:pt modelId="{1072503B-7B52-43D6-AC37-A3BEDCB15D5F}" type="sibTrans" cxnId="{FC0717B3-51DE-4303-B41E-F0432F420F8A}">
      <dgm:prSet/>
      <dgm:spPr/>
      <dgm:t>
        <a:bodyPr/>
        <a:lstStyle/>
        <a:p>
          <a:endParaRPr lang="en-GB"/>
        </a:p>
      </dgm:t>
    </dgm:pt>
    <dgm:pt modelId="{D60C525D-6E3B-428A-A1E1-80B0E9A2D5D7}">
      <dgm:prSet phldrT="[Text]"/>
      <dgm:spPr/>
      <dgm:t>
        <a:bodyPr/>
        <a:lstStyle/>
        <a:p>
          <a:r>
            <a:rPr lang="en-GB" dirty="0"/>
            <a:t>b. Infant uses their attachment figure’s facial expression and emotional response to help them decide what to do in a new situation.   </a:t>
          </a:r>
        </a:p>
      </dgm:t>
    </dgm:pt>
    <dgm:pt modelId="{0DC93E51-67D4-4B9C-B131-4716FC913675}" type="parTrans" cxnId="{349A1A8D-E896-445A-80A5-C5D3CF802F04}">
      <dgm:prSet/>
      <dgm:spPr/>
      <dgm:t>
        <a:bodyPr/>
        <a:lstStyle/>
        <a:p>
          <a:endParaRPr lang="en-GB"/>
        </a:p>
      </dgm:t>
    </dgm:pt>
    <dgm:pt modelId="{6B10B808-0F64-4511-ABC0-99C3A6967A9A}" type="sibTrans" cxnId="{349A1A8D-E896-445A-80A5-C5D3CF802F04}">
      <dgm:prSet/>
      <dgm:spPr/>
      <dgm:t>
        <a:bodyPr/>
        <a:lstStyle/>
        <a:p>
          <a:endParaRPr lang="en-GB"/>
        </a:p>
      </dgm:t>
    </dgm:pt>
    <dgm:pt modelId="{CCF772B3-C36D-4CA8-8364-7CF1E850AEF8}">
      <dgm:prSet phldrT="[Text]"/>
      <dgm:spPr/>
      <dgm:t>
        <a:bodyPr/>
        <a:lstStyle/>
        <a:p>
          <a:r>
            <a:rPr lang="en-GB" dirty="0"/>
            <a:t>c. Infant shows distress when they are separate from their attachment figure </a:t>
          </a:r>
        </a:p>
      </dgm:t>
    </dgm:pt>
    <dgm:pt modelId="{CCF9CB78-8CA8-4479-9AF2-5044DCDC2B53}" type="parTrans" cxnId="{223D6609-C8D4-445F-8041-4F512D98A166}">
      <dgm:prSet/>
      <dgm:spPr/>
      <dgm:t>
        <a:bodyPr/>
        <a:lstStyle/>
        <a:p>
          <a:endParaRPr lang="en-GB"/>
        </a:p>
      </dgm:t>
    </dgm:pt>
    <dgm:pt modelId="{C2FBB174-8C93-4B7B-99BA-D5E47741F1F1}" type="sibTrans" cxnId="{223D6609-C8D4-445F-8041-4F512D98A166}">
      <dgm:prSet/>
      <dgm:spPr/>
      <dgm:t>
        <a:bodyPr/>
        <a:lstStyle/>
        <a:p>
          <a:endParaRPr lang="en-GB"/>
        </a:p>
      </dgm:t>
    </dgm:pt>
    <dgm:pt modelId="{44445808-8042-4666-B038-A0416A05C096}" type="pres">
      <dgm:prSet presAssocID="{CFDBE901-A999-43FC-86D0-8C68D3E0FC25}" presName="Name0" presStyleCnt="0">
        <dgm:presLayoutVars>
          <dgm:resizeHandles/>
        </dgm:presLayoutVars>
      </dgm:prSet>
      <dgm:spPr/>
    </dgm:pt>
    <dgm:pt modelId="{461A6EAA-7CD6-4BAD-8A18-BC62A720D63E}" type="pres">
      <dgm:prSet presAssocID="{B0BBFD08-D375-40C4-941D-233282DAC7B3}" presName="text" presStyleLbl="node1" presStyleIdx="0" presStyleCnt="3" custScaleX="202299" custLinFactY="-1736" custLinFactNeighborX="8119" custLinFactNeighborY="-100000">
        <dgm:presLayoutVars>
          <dgm:bulletEnabled val="1"/>
        </dgm:presLayoutVars>
      </dgm:prSet>
      <dgm:spPr/>
    </dgm:pt>
    <dgm:pt modelId="{5F2C3521-3786-403A-8B5A-FBFDEB785ABB}" type="pres">
      <dgm:prSet presAssocID="{1072503B-7B52-43D6-AC37-A3BEDCB15D5F}" presName="space" presStyleCnt="0"/>
      <dgm:spPr/>
    </dgm:pt>
    <dgm:pt modelId="{EB5581C3-78B9-4AB4-9A1E-350739BCD357}" type="pres">
      <dgm:prSet presAssocID="{D60C525D-6E3B-428A-A1E1-80B0E9A2D5D7}" presName="text" presStyleLbl="node1" presStyleIdx="1" presStyleCnt="3">
        <dgm:presLayoutVars>
          <dgm:bulletEnabled val="1"/>
        </dgm:presLayoutVars>
      </dgm:prSet>
      <dgm:spPr/>
    </dgm:pt>
    <dgm:pt modelId="{05BC0D65-46E0-4500-A736-CDF9A78F033D}" type="pres">
      <dgm:prSet presAssocID="{6B10B808-0F64-4511-ABC0-99C3A6967A9A}" presName="space" presStyleCnt="0"/>
      <dgm:spPr/>
    </dgm:pt>
    <dgm:pt modelId="{639A7847-C409-46F7-BAA2-73FCFFDCCF4E}" type="pres">
      <dgm:prSet presAssocID="{CCF772B3-C36D-4CA8-8364-7CF1E850AEF8}" presName="text" presStyleLbl="node1" presStyleIdx="2" presStyleCnt="3" custLinFactNeighborX="19940" custLinFactNeighborY="33028">
        <dgm:presLayoutVars>
          <dgm:bulletEnabled val="1"/>
        </dgm:presLayoutVars>
      </dgm:prSet>
      <dgm:spPr/>
    </dgm:pt>
  </dgm:ptLst>
  <dgm:cxnLst>
    <dgm:cxn modelId="{223D6609-C8D4-445F-8041-4F512D98A166}" srcId="{CFDBE901-A999-43FC-86D0-8C68D3E0FC25}" destId="{CCF772B3-C36D-4CA8-8364-7CF1E850AEF8}" srcOrd="2" destOrd="0" parTransId="{CCF9CB78-8CA8-4479-9AF2-5044DCDC2B53}" sibTransId="{C2FBB174-8C93-4B7B-99BA-D5E47741F1F1}"/>
    <dgm:cxn modelId="{99A9CA14-C523-4B95-8C46-492CA9F0BFA9}" type="presOf" srcId="{CCF772B3-C36D-4CA8-8364-7CF1E850AEF8}" destId="{639A7847-C409-46F7-BAA2-73FCFFDCCF4E}" srcOrd="0" destOrd="0" presId="urn:diagrams.loki3.com/VaryingWidthList"/>
    <dgm:cxn modelId="{349A1A8D-E896-445A-80A5-C5D3CF802F04}" srcId="{CFDBE901-A999-43FC-86D0-8C68D3E0FC25}" destId="{D60C525D-6E3B-428A-A1E1-80B0E9A2D5D7}" srcOrd="1" destOrd="0" parTransId="{0DC93E51-67D4-4B9C-B131-4716FC913675}" sibTransId="{6B10B808-0F64-4511-ABC0-99C3A6967A9A}"/>
    <dgm:cxn modelId="{00338CAC-E103-4780-82DF-7505834A91D1}" type="presOf" srcId="{CFDBE901-A999-43FC-86D0-8C68D3E0FC25}" destId="{44445808-8042-4666-B038-A0416A05C096}" srcOrd="0" destOrd="0" presId="urn:diagrams.loki3.com/VaryingWidthList"/>
    <dgm:cxn modelId="{FC0717B3-51DE-4303-B41E-F0432F420F8A}" srcId="{CFDBE901-A999-43FC-86D0-8C68D3E0FC25}" destId="{B0BBFD08-D375-40C4-941D-233282DAC7B3}" srcOrd="0" destOrd="0" parTransId="{20CD1F5B-11F2-4740-B2A0-80324D1F7D31}" sibTransId="{1072503B-7B52-43D6-AC37-A3BEDCB15D5F}"/>
    <dgm:cxn modelId="{35996EE0-737F-4B4E-89D7-35D39C98E6F0}" type="presOf" srcId="{D60C525D-6E3B-428A-A1E1-80B0E9A2D5D7}" destId="{EB5581C3-78B9-4AB4-9A1E-350739BCD357}" srcOrd="0" destOrd="0" presId="urn:diagrams.loki3.com/VaryingWidthList"/>
    <dgm:cxn modelId="{BFD088F7-7F19-40BD-8610-2491E80347FF}" type="presOf" srcId="{B0BBFD08-D375-40C4-941D-233282DAC7B3}" destId="{461A6EAA-7CD6-4BAD-8A18-BC62A720D63E}" srcOrd="0" destOrd="0" presId="urn:diagrams.loki3.com/VaryingWidthList"/>
    <dgm:cxn modelId="{E004E0DC-8443-41CC-B835-4281F258F787}" type="presParOf" srcId="{44445808-8042-4666-B038-A0416A05C096}" destId="{461A6EAA-7CD6-4BAD-8A18-BC62A720D63E}" srcOrd="0" destOrd="0" presId="urn:diagrams.loki3.com/VaryingWidthList"/>
    <dgm:cxn modelId="{FB6B89FA-6268-42D5-8446-09FDE92C5ED6}" type="presParOf" srcId="{44445808-8042-4666-B038-A0416A05C096}" destId="{5F2C3521-3786-403A-8B5A-FBFDEB785ABB}" srcOrd="1" destOrd="0" presId="urn:diagrams.loki3.com/VaryingWidthList"/>
    <dgm:cxn modelId="{137D4F52-4319-4F22-AE5C-EAC0609BCC04}" type="presParOf" srcId="{44445808-8042-4666-B038-A0416A05C096}" destId="{EB5581C3-78B9-4AB4-9A1E-350739BCD357}" srcOrd="2" destOrd="0" presId="urn:diagrams.loki3.com/VaryingWidthList"/>
    <dgm:cxn modelId="{9C9F80E6-80CB-4064-8DE0-0057321C2C36}" type="presParOf" srcId="{44445808-8042-4666-B038-A0416A05C096}" destId="{05BC0D65-46E0-4500-A736-CDF9A78F033D}" srcOrd="3" destOrd="0" presId="urn:diagrams.loki3.com/VaryingWidthList"/>
    <dgm:cxn modelId="{1FEA6742-897D-427E-9421-AFD78A858826}" type="presParOf" srcId="{44445808-8042-4666-B038-A0416A05C096}" destId="{639A7847-C409-46F7-BAA2-73FCFFDCCF4E}" srcOrd="4" destOrd="0" presId="urn:diagrams.loki3.com/VaryingWidth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F078B9D-49B1-4F92-BF22-3CA899BE5B62}" type="doc">
      <dgm:prSet loTypeId="urn:microsoft.com/office/officeart/2005/8/layout/lProcess3" loCatId="process" qsTypeId="urn:microsoft.com/office/officeart/2005/8/quickstyle/simple1" qsCatId="simple" csTypeId="urn:microsoft.com/office/officeart/2005/8/colors/colorful1" csCatId="colorful" phldr="1"/>
      <dgm:spPr/>
      <dgm:t>
        <a:bodyPr/>
        <a:lstStyle/>
        <a:p>
          <a:endParaRPr lang="en-GB"/>
        </a:p>
      </dgm:t>
    </dgm:pt>
    <dgm:pt modelId="{CCAF7456-73C1-4ED4-AF66-FD6AAAED95DA}">
      <dgm:prSet phldrT="[Text]"/>
      <dgm:spPr/>
      <dgm:t>
        <a:bodyPr/>
        <a:lstStyle/>
        <a:p>
          <a:r>
            <a:rPr lang="en-GB" dirty="0"/>
            <a:t>Phase 1 (birth to 3 months)</a:t>
          </a:r>
        </a:p>
      </dgm:t>
    </dgm:pt>
    <dgm:pt modelId="{3B0E5AA9-3EF2-4160-83E0-E197D18D7D41}" type="parTrans" cxnId="{AC2E0712-335C-4336-A746-761B5D5A5653}">
      <dgm:prSet/>
      <dgm:spPr/>
      <dgm:t>
        <a:bodyPr/>
        <a:lstStyle/>
        <a:p>
          <a:endParaRPr lang="en-GB"/>
        </a:p>
      </dgm:t>
    </dgm:pt>
    <dgm:pt modelId="{D428C2EB-B92F-4BA3-B091-3E106C81A7C7}" type="sibTrans" cxnId="{AC2E0712-335C-4336-A746-761B5D5A5653}">
      <dgm:prSet/>
      <dgm:spPr/>
      <dgm:t>
        <a:bodyPr/>
        <a:lstStyle/>
        <a:p>
          <a:endParaRPr lang="en-GB"/>
        </a:p>
      </dgm:t>
    </dgm:pt>
    <dgm:pt modelId="{AC62AF70-29BC-413B-91BD-B1370297E176}">
      <dgm:prSet phldrT="[Text]" custT="1"/>
      <dgm:spPr/>
      <dgm:t>
        <a:bodyPr/>
        <a:lstStyle/>
        <a:p>
          <a:r>
            <a:rPr lang="en-GB" sz="1800" dirty="0" err="1"/>
            <a:t>Nonfocused</a:t>
          </a:r>
          <a:r>
            <a:rPr lang="en-GB" sz="1800" dirty="0"/>
            <a:t> orienting and signalling </a:t>
          </a:r>
        </a:p>
      </dgm:t>
    </dgm:pt>
    <dgm:pt modelId="{80464B39-D398-466A-9B88-68CA64BFE79B}" type="parTrans" cxnId="{69C43860-8DB1-4659-A9AF-1BEB764052F4}">
      <dgm:prSet/>
      <dgm:spPr/>
      <dgm:t>
        <a:bodyPr/>
        <a:lstStyle/>
        <a:p>
          <a:endParaRPr lang="en-GB"/>
        </a:p>
      </dgm:t>
    </dgm:pt>
    <dgm:pt modelId="{C07881D5-1AAE-48F2-9425-E1078026FA65}" type="sibTrans" cxnId="{69C43860-8DB1-4659-A9AF-1BEB764052F4}">
      <dgm:prSet/>
      <dgm:spPr/>
      <dgm:t>
        <a:bodyPr/>
        <a:lstStyle/>
        <a:p>
          <a:endParaRPr lang="en-GB"/>
        </a:p>
      </dgm:t>
    </dgm:pt>
    <dgm:pt modelId="{A0296E60-8650-4F27-BB58-C3C541A44DAB}">
      <dgm:prSet phldrT="[Text]"/>
      <dgm:spPr/>
      <dgm:t>
        <a:bodyPr/>
        <a:lstStyle/>
        <a:p>
          <a:r>
            <a:rPr lang="en-GB" dirty="0"/>
            <a:t>Phase 2                  (3- months)</a:t>
          </a:r>
        </a:p>
      </dgm:t>
    </dgm:pt>
    <dgm:pt modelId="{5ABCDF08-9EF9-45FD-BC78-2D4EF7F53C25}" type="parTrans" cxnId="{2EC88DDD-169B-47B3-97BA-23E58164F99A}">
      <dgm:prSet/>
      <dgm:spPr/>
      <dgm:t>
        <a:bodyPr/>
        <a:lstStyle/>
        <a:p>
          <a:endParaRPr lang="en-GB"/>
        </a:p>
      </dgm:t>
    </dgm:pt>
    <dgm:pt modelId="{0EC29E30-289A-4F7C-8EF4-97CC1F5A37C9}" type="sibTrans" cxnId="{2EC88DDD-169B-47B3-97BA-23E58164F99A}">
      <dgm:prSet/>
      <dgm:spPr/>
      <dgm:t>
        <a:bodyPr/>
        <a:lstStyle/>
        <a:p>
          <a:endParaRPr lang="en-GB"/>
        </a:p>
      </dgm:t>
    </dgm:pt>
    <dgm:pt modelId="{429EE76C-B39D-49A7-89CB-124D5522D7B9}">
      <dgm:prSet phldrT="[Text]" custT="1"/>
      <dgm:spPr/>
      <dgm:t>
        <a:bodyPr/>
        <a:lstStyle/>
        <a:p>
          <a:r>
            <a:rPr lang="en-GB" sz="1800" dirty="0"/>
            <a:t>Focus on one or more figures</a:t>
          </a:r>
        </a:p>
      </dgm:t>
    </dgm:pt>
    <dgm:pt modelId="{BEB98366-904B-4137-B743-1BD845B8E5C3}" type="parTrans" cxnId="{A7A6CC2C-8A67-471E-96AA-99F65AFFD888}">
      <dgm:prSet/>
      <dgm:spPr/>
      <dgm:t>
        <a:bodyPr/>
        <a:lstStyle/>
        <a:p>
          <a:endParaRPr lang="en-GB"/>
        </a:p>
      </dgm:t>
    </dgm:pt>
    <dgm:pt modelId="{47FD5581-8B5F-423A-9075-E12790425E75}" type="sibTrans" cxnId="{A7A6CC2C-8A67-471E-96AA-99F65AFFD888}">
      <dgm:prSet/>
      <dgm:spPr/>
      <dgm:t>
        <a:bodyPr/>
        <a:lstStyle/>
        <a:p>
          <a:endParaRPr lang="en-GB"/>
        </a:p>
      </dgm:t>
    </dgm:pt>
    <dgm:pt modelId="{1D1250E1-44F1-4E18-80EC-2BFC4C92CE8A}">
      <dgm:prSet phldrT="[Text]"/>
      <dgm:spPr/>
      <dgm:t>
        <a:bodyPr/>
        <a:lstStyle/>
        <a:p>
          <a:r>
            <a:rPr lang="en-GB" dirty="0"/>
            <a:t>Phase 3        (6-24 months)</a:t>
          </a:r>
        </a:p>
      </dgm:t>
    </dgm:pt>
    <dgm:pt modelId="{37C709E6-B937-4596-BB08-FCF099647529}" type="parTrans" cxnId="{DAAB5FFC-5533-4739-97C3-676C5906329A}">
      <dgm:prSet/>
      <dgm:spPr/>
      <dgm:t>
        <a:bodyPr/>
        <a:lstStyle/>
        <a:p>
          <a:endParaRPr lang="en-GB"/>
        </a:p>
      </dgm:t>
    </dgm:pt>
    <dgm:pt modelId="{6C1A52B2-1719-4815-AEDB-5285C38FCE59}" type="sibTrans" cxnId="{DAAB5FFC-5533-4739-97C3-676C5906329A}">
      <dgm:prSet/>
      <dgm:spPr/>
      <dgm:t>
        <a:bodyPr/>
        <a:lstStyle/>
        <a:p>
          <a:endParaRPr lang="en-GB"/>
        </a:p>
      </dgm:t>
    </dgm:pt>
    <dgm:pt modelId="{575393C2-F802-4105-A6D5-19262D3C6DBA}">
      <dgm:prSet phldrT="[Text]" custT="1"/>
      <dgm:spPr/>
      <dgm:t>
        <a:bodyPr/>
        <a:lstStyle/>
        <a:p>
          <a:r>
            <a:rPr lang="en-GB" sz="1800" dirty="0"/>
            <a:t>Secure base behaviour</a:t>
          </a:r>
        </a:p>
      </dgm:t>
    </dgm:pt>
    <dgm:pt modelId="{86A4D0E2-A44F-4549-8FD6-44924527F108}" type="parTrans" cxnId="{C49A5757-8D95-4376-A95C-359994EFC2F3}">
      <dgm:prSet/>
      <dgm:spPr/>
      <dgm:t>
        <a:bodyPr/>
        <a:lstStyle/>
        <a:p>
          <a:endParaRPr lang="en-GB"/>
        </a:p>
      </dgm:t>
    </dgm:pt>
    <dgm:pt modelId="{36BC2598-5EDE-4C35-A557-012B09E56EFD}" type="sibTrans" cxnId="{C49A5757-8D95-4376-A95C-359994EFC2F3}">
      <dgm:prSet/>
      <dgm:spPr/>
      <dgm:t>
        <a:bodyPr/>
        <a:lstStyle/>
        <a:p>
          <a:endParaRPr lang="en-GB"/>
        </a:p>
      </dgm:t>
    </dgm:pt>
    <dgm:pt modelId="{08D33B9F-ACA0-4BA5-80E2-D68438AD90E8}">
      <dgm:prSet phldrT="[Text]"/>
      <dgm:spPr/>
      <dgm:t>
        <a:bodyPr/>
        <a:lstStyle/>
        <a:p>
          <a:r>
            <a:rPr lang="en-GB" dirty="0"/>
            <a:t>Phase 4               (24 months and beyond)</a:t>
          </a:r>
        </a:p>
      </dgm:t>
    </dgm:pt>
    <dgm:pt modelId="{3F900C6E-F946-4643-8657-E8DCCC4AF1BA}" type="parTrans" cxnId="{54917699-3BF4-4689-B20F-DA3B260232EB}">
      <dgm:prSet/>
      <dgm:spPr/>
      <dgm:t>
        <a:bodyPr/>
        <a:lstStyle/>
        <a:p>
          <a:endParaRPr lang="en-GB"/>
        </a:p>
      </dgm:t>
    </dgm:pt>
    <dgm:pt modelId="{AE455819-FCB0-44AA-90BA-A1D184527BA2}" type="sibTrans" cxnId="{54917699-3BF4-4689-B20F-DA3B260232EB}">
      <dgm:prSet/>
      <dgm:spPr/>
      <dgm:t>
        <a:bodyPr/>
        <a:lstStyle/>
        <a:p>
          <a:endParaRPr lang="en-GB"/>
        </a:p>
      </dgm:t>
    </dgm:pt>
    <dgm:pt modelId="{64EEAA05-B876-42DE-8870-3D2CAAA29AE3}">
      <dgm:prSet phldrT="[Text]" custT="1"/>
      <dgm:spPr/>
      <dgm:t>
        <a:bodyPr/>
        <a:lstStyle/>
        <a:p>
          <a:r>
            <a:rPr lang="en-GB" sz="1800" dirty="0"/>
            <a:t>Internal model</a:t>
          </a:r>
        </a:p>
      </dgm:t>
    </dgm:pt>
    <dgm:pt modelId="{9D94AC71-1DF5-4E32-BFF6-3B24CAAB6669}" type="parTrans" cxnId="{66880FE3-A34F-4B92-9FB9-AB99FE5628B6}">
      <dgm:prSet/>
      <dgm:spPr/>
      <dgm:t>
        <a:bodyPr/>
        <a:lstStyle/>
        <a:p>
          <a:endParaRPr lang="en-GB"/>
        </a:p>
      </dgm:t>
    </dgm:pt>
    <dgm:pt modelId="{38D8F7EE-10AB-42B4-BF7A-F3E08D081910}" type="sibTrans" cxnId="{66880FE3-A34F-4B92-9FB9-AB99FE5628B6}">
      <dgm:prSet/>
      <dgm:spPr/>
      <dgm:t>
        <a:bodyPr/>
        <a:lstStyle/>
        <a:p>
          <a:endParaRPr lang="en-GB"/>
        </a:p>
      </dgm:t>
    </dgm:pt>
    <dgm:pt modelId="{9C0C03A8-4812-4334-AD32-0412CA55A363}">
      <dgm:prSet phldrT="[Text]" custT="1"/>
      <dgm:spPr/>
      <dgm:t>
        <a:bodyPr/>
        <a:lstStyle/>
        <a:p>
          <a:r>
            <a:rPr lang="en-GB" sz="1800" dirty="0"/>
            <a:t>Crying, smiling and making eye contact to draw other’s attention</a:t>
          </a:r>
        </a:p>
      </dgm:t>
    </dgm:pt>
    <dgm:pt modelId="{EA3D237C-C81E-4385-8120-29CB8393B84A}" type="parTrans" cxnId="{CED9F8AB-B28D-4DCE-AEA8-F2F6B2B20D3F}">
      <dgm:prSet/>
      <dgm:spPr/>
      <dgm:t>
        <a:bodyPr/>
        <a:lstStyle/>
        <a:p>
          <a:endParaRPr lang="en-GB"/>
        </a:p>
      </dgm:t>
    </dgm:pt>
    <dgm:pt modelId="{613DC3E2-F93A-449E-92BB-A1AC8185E702}" type="sibTrans" cxnId="{CED9F8AB-B28D-4DCE-AEA8-F2F6B2B20D3F}">
      <dgm:prSet/>
      <dgm:spPr/>
      <dgm:t>
        <a:bodyPr/>
        <a:lstStyle/>
        <a:p>
          <a:endParaRPr lang="en-GB"/>
        </a:p>
      </dgm:t>
    </dgm:pt>
    <dgm:pt modelId="{9925366E-58EC-4C21-9E85-BE12CE84C67B}">
      <dgm:prSet phldrT="[Text]" custT="1"/>
      <dgm:spPr/>
      <dgm:t>
        <a:bodyPr/>
        <a:lstStyle/>
        <a:p>
          <a:r>
            <a:rPr lang="en-GB" sz="1800" dirty="0"/>
            <a:t>Signals mostly to and more responsive familiar people  </a:t>
          </a:r>
        </a:p>
      </dgm:t>
    </dgm:pt>
    <dgm:pt modelId="{A8421D61-A62F-4878-BDA2-DC408D26B5E6}" type="parTrans" cxnId="{CB144C95-3517-4437-AA43-4228F183CA83}">
      <dgm:prSet/>
      <dgm:spPr/>
      <dgm:t>
        <a:bodyPr/>
        <a:lstStyle/>
        <a:p>
          <a:endParaRPr lang="en-GB"/>
        </a:p>
      </dgm:t>
    </dgm:pt>
    <dgm:pt modelId="{FAE8589D-785B-49B3-A05A-BB4877AA92F5}" type="sibTrans" cxnId="{CB144C95-3517-4437-AA43-4228F183CA83}">
      <dgm:prSet/>
      <dgm:spPr/>
      <dgm:t>
        <a:bodyPr/>
        <a:lstStyle/>
        <a:p>
          <a:endParaRPr lang="en-GB"/>
        </a:p>
      </dgm:t>
    </dgm:pt>
    <dgm:pt modelId="{13A0F9AD-0BD4-4A45-93B8-B63B59DBF2F7}">
      <dgm:prSet phldrT="[Text]" custT="1"/>
      <dgm:spPr/>
      <dgm:t>
        <a:bodyPr/>
        <a:lstStyle/>
        <a:p>
          <a:r>
            <a:rPr lang="en-GB" sz="1800" dirty="0"/>
            <a:t>Proximity seeking from the primary carer as a secure base  </a:t>
          </a:r>
        </a:p>
      </dgm:t>
    </dgm:pt>
    <dgm:pt modelId="{85DC830E-9653-4BD0-9F17-00FA0B69AC56}" type="parTrans" cxnId="{938B7ABA-0078-4C53-8D58-AC2C321566C9}">
      <dgm:prSet/>
      <dgm:spPr/>
      <dgm:t>
        <a:bodyPr/>
        <a:lstStyle/>
        <a:p>
          <a:endParaRPr lang="en-GB"/>
        </a:p>
      </dgm:t>
    </dgm:pt>
    <dgm:pt modelId="{2D3AF6C8-B94F-4E30-8BD9-31F9052D5CFC}" type="sibTrans" cxnId="{938B7ABA-0078-4C53-8D58-AC2C321566C9}">
      <dgm:prSet/>
      <dgm:spPr/>
      <dgm:t>
        <a:bodyPr/>
        <a:lstStyle/>
        <a:p>
          <a:endParaRPr lang="en-GB"/>
        </a:p>
      </dgm:t>
    </dgm:pt>
    <dgm:pt modelId="{444C6159-2000-40A9-8B13-87091EDD1797}">
      <dgm:prSet phldrT="[Text]" custT="1"/>
      <dgm:spPr/>
      <dgm:t>
        <a:bodyPr/>
        <a:lstStyle/>
        <a:p>
          <a:r>
            <a:rPr lang="en-GB" sz="1800" dirty="0"/>
            <a:t>Lasting effect on the grown-up child and their carers and in other significant relationship </a:t>
          </a:r>
        </a:p>
      </dgm:t>
    </dgm:pt>
    <dgm:pt modelId="{C264D15C-2220-4A5D-B288-B639313AC607}" type="parTrans" cxnId="{75D2A181-85F1-4BE2-87A8-52D409EA82CC}">
      <dgm:prSet/>
      <dgm:spPr/>
      <dgm:t>
        <a:bodyPr/>
        <a:lstStyle/>
        <a:p>
          <a:endParaRPr lang="en-GB"/>
        </a:p>
      </dgm:t>
    </dgm:pt>
    <dgm:pt modelId="{A32DC0E1-EEEF-4D06-96AB-7E7327E59DF9}" type="sibTrans" cxnId="{75D2A181-85F1-4BE2-87A8-52D409EA82CC}">
      <dgm:prSet/>
      <dgm:spPr/>
      <dgm:t>
        <a:bodyPr/>
        <a:lstStyle/>
        <a:p>
          <a:endParaRPr lang="en-GB"/>
        </a:p>
      </dgm:t>
    </dgm:pt>
    <dgm:pt modelId="{0E1CA1CD-792B-407C-8C86-738C85811402}">
      <dgm:prSet phldrT="[Text]" custT="1"/>
      <dgm:spPr/>
      <dgm:t>
        <a:bodyPr/>
        <a:lstStyle/>
        <a:p>
          <a:r>
            <a:rPr lang="en-GB" sz="1800" dirty="0"/>
            <a:t>Stranger anxiety and separation anxiety from around 5/6 mons then peaks at around 12-16 months</a:t>
          </a:r>
        </a:p>
      </dgm:t>
    </dgm:pt>
    <dgm:pt modelId="{70AFFECB-CFDB-4C09-819F-3B6763B37F0B}" type="parTrans" cxnId="{C337DFB7-D9A0-4F25-9755-6CBCA3789228}">
      <dgm:prSet/>
      <dgm:spPr/>
      <dgm:t>
        <a:bodyPr/>
        <a:lstStyle/>
        <a:p>
          <a:endParaRPr lang="en-GB"/>
        </a:p>
      </dgm:t>
    </dgm:pt>
    <dgm:pt modelId="{624D1B50-A70C-49E9-9B97-B61844BB7E85}" type="sibTrans" cxnId="{C337DFB7-D9A0-4F25-9755-6CBCA3789228}">
      <dgm:prSet/>
      <dgm:spPr/>
      <dgm:t>
        <a:bodyPr/>
        <a:lstStyle/>
        <a:p>
          <a:endParaRPr lang="en-GB"/>
        </a:p>
      </dgm:t>
    </dgm:pt>
    <dgm:pt modelId="{9D73F271-36FD-4A80-A822-B67FF76A902F}">
      <dgm:prSet phldrT="[Text]" custT="1"/>
      <dgm:spPr/>
      <dgm:t>
        <a:bodyPr/>
        <a:lstStyle/>
        <a:p>
          <a:r>
            <a:rPr lang="en-GB" sz="1800" dirty="0"/>
            <a:t>Social referencing   </a:t>
          </a:r>
        </a:p>
      </dgm:t>
    </dgm:pt>
    <dgm:pt modelId="{DC89597C-0FC9-4B89-893B-13D239595B05}" type="parTrans" cxnId="{3CA7167F-0181-4ACA-BB6A-D785495795CB}">
      <dgm:prSet/>
      <dgm:spPr/>
      <dgm:t>
        <a:bodyPr/>
        <a:lstStyle/>
        <a:p>
          <a:endParaRPr lang="en-GB"/>
        </a:p>
      </dgm:t>
    </dgm:pt>
    <dgm:pt modelId="{D4B40F98-FFA2-43BE-BAE5-764B6B70020A}" type="sibTrans" cxnId="{3CA7167F-0181-4ACA-BB6A-D785495795CB}">
      <dgm:prSet/>
      <dgm:spPr/>
      <dgm:t>
        <a:bodyPr/>
        <a:lstStyle/>
        <a:p>
          <a:endParaRPr lang="en-GB"/>
        </a:p>
      </dgm:t>
    </dgm:pt>
    <dgm:pt modelId="{A069D1AA-9227-434E-865A-10483196C0AD}" type="pres">
      <dgm:prSet presAssocID="{DF078B9D-49B1-4F92-BF22-3CA899BE5B62}" presName="Name0" presStyleCnt="0">
        <dgm:presLayoutVars>
          <dgm:chPref val="3"/>
          <dgm:dir/>
          <dgm:animLvl val="lvl"/>
          <dgm:resizeHandles/>
        </dgm:presLayoutVars>
      </dgm:prSet>
      <dgm:spPr/>
    </dgm:pt>
    <dgm:pt modelId="{432DF5D8-591B-468F-BF36-774789BA1E93}" type="pres">
      <dgm:prSet presAssocID="{CCAF7456-73C1-4ED4-AF66-FD6AAAED95DA}" presName="horFlow" presStyleCnt="0"/>
      <dgm:spPr/>
    </dgm:pt>
    <dgm:pt modelId="{EA4746AA-D8A6-49E1-A69E-9DD32F508543}" type="pres">
      <dgm:prSet presAssocID="{CCAF7456-73C1-4ED4-AF66-FD6AAAED95DA}" presName="bigChev" presStyleLbl="node1" presStyleIdx="0" presStyleCnt="4"/>
      <dgm:spPr/>
    </dgm:pt>
    <dgm:pt modelId="{A6AA3782-8586-4E6F-AD94-EAE81B90E5BA}" type="pres">
      <dgm:prSet presAssocID="{80464B39-D398-466A-9B88-68CA64BFE79B}" presName="parTrans" presStyleCnt="0"/>
      <dgm:spPr/>
    </dgm:pt>
    <dgm:pt modelId="{94EDA48C-2F86-437A-98BD-853F110B4753}" type="pres">
      <dgm:prSet presAssocID="{AC62AF70-29BC-413B-91BD-B1370297E176}" presName="node" presStyleLbl="alignAccFollowNode1" presStyleIdx="0" presStyleCnt="10">
        <dgm:presLayoutVars>
          <dgm:bulletEnabled val="1"/>
        </dgm:presLayoutVars>
      </dgm:prSet>
      <dgm:spPr/>
    </dgm:pt>
    <dgm:pt modelId="{CF6447A9-1BF7-49A7-B8B0-4089711D43D4}" type="pres">
      <dgm:prSet presAssocID="{C07881D5-1AAE-48F2-9425-E1078026FA65}" presName="sibTrans" presStyleCnt="0"/>
      <dgm:spPr/>
    </dgm:pt>
    <dgm:pt modelId="{87D1C258-6ED9-4586-A30F-8169DF0AE7A2}" type="pres">
      <dgm:prSet presAssocID="{9C0C03A8-4812-4334-AD32-0412CA55A363}" presName="node" presStyleLbl="alignAccFollowNode1" presStyleIdx="1" presStyleCnt="10" custScaleX="252634">
        <dgm:presLayoutVars>
          <dgm:bulletEnabled val="1"/>
        </dgm:presLayoutVars>
      </dgm:prSet>
      <dgm:spPr/>
    </dgm:pt>
    <dgm:pt modelId="{BA7C2A10-77C9-4149-AC5A-DACC28B99E17}" type="pres">
      <dgm:prSet presAssocID="{CCAF7456-73C1-4ED4-AF66-FD6AAAED95DA}" presName="vSp" presStyleCnt="0"/>
      <dgm:spPr/>
    </dgm:pt>
    <dgm:pt modelId="{0CA18D9B-4B21-4862-80D9-F3583077C7A1}" type="pres">
      <dgm:prSet presAssocID="{A0296E60-8650-4F27-BB58-C3C541A44DAB}" presName="horFlow" presStyleCnt="0"/>
      <dgm:spPr/>
    </dgm:pt>
    <dgm:pt modelId="{A016728B-4B78-474B-B3E1-AE5316B5403E}" type="pres">
      <dgm:prSet presAssocID="{A0296E60-8650-4F27-BB58-C3C541A44DAB}" presName="bigChev" presStyleLbl="node1" presStyleIdx="1" presStyleCnt="4"/>
      <dgm:spPr/>
    </dgm:pt>
    <dgm:pt modelId="{4F1CC636-F077-4702-8B9A-673C23730984}" type="pres">
      <dgm:prSet presAssocID="{BEB98366-904B-4137-B743-1BD845B8E5C3}" presName="parTrans" presStyleCnt="0"/>
      <dgm:spPr/>
    </dgm:pt>
    <dgm:pt modelId="{69B26051-E56C-4891-9111-AD9A2B4DEA3E}" type="pres">
      <dgm:prSet presAssocID="{429EE76C-B39D-49A7-89CB-124D5522D7B9}" presName="node" presStyleLbl="alignAccFollowNode1" presStyleIdx="2" presStyleCnt="10">
        <dgm:presLayoutVars>
          <dgm:bulletEnabled val="1"/>
        </dgm:presLayoutVars>
      </dgm:prSet>
      <dgm:spPr/>
    </dgm:pt>
    <dgm:pt modelId="{725940E4-6C45-4073-9B82-E6D78936D435}" type="pres">
      <dgm:prSet presAssocID="{47FD5581-8B5F-423A-9075-E12790425E75}" presName="sibTrans" presStyleCnt="0"/>
      <dgm:spPr/>
    </dgm:pt>
    <dgm:pt modelId="{E280BD50-03E6-49D5-9836-618C6AFCC46E}" type="pres">
      <dgm:prSet presAssocID="{9925366E-58EC-4C21-9E85-BE12CE84C67B}" presName="node" presStyleLbl="alignAccFollowNode1" presStyleIdx="3" presStyleCnt="10" custScaleX="141146">
        <dgm:presLayoutVars>
          <dgm:bulletEnabled val="1"/>
        </dgm:presLayoutVars>
      </dgm:prSet>
      <dgm:spPr/>
    </dgm:pt>
    <dgm:pt modelId="{1FE0CF74-D21C-49F1-939D-36FBAA6A3F0E}" type="pres">
      <dgm:prSet presAssocID="{A0296E60-8650-4F27-BB58-C3C541A44DAB}" presName="vSp" presStyleCnt="0"/>
      <dgm:spPr/>
    </dgm:pt>
    <dgm:pt modelId="{CE58151C-D2D1-4E32-BE25-4B50F767E7D1}" type="pres">
      <dgm:prSet presAssocID="{1D1250E1-44F1-4E18-80EC-2BFC4C92CE8A}" presName="horFlow" presStyleCnt="0"/>
      <dgm:spPr/>
    </dgm:pt>
    <dgm:pt modelId="{1B743AD2-6350-428D-98AF-8A68D2ACD2F1}" type="pres">
      <dgm:prSet presAssocID="{1D1250E1-44F1-4E18-80EC-2BFC4C92CE8A}" presName="bigChev" presStyleLbl="node1" presStyleIdx="2" presStyleCnt="4"/>
      <dgm:spPr/>
    </dgm:pt>
    <dgm:pt modelId="{FAE431AD-FB62-4D0F-B70A-381301C925DB}" type="pres">
      <dgm:prSet presAssocID="{86A4D0E2-A44F-4549-8FD6-44924527F108}" presName="parTrans" presStyleCnt="0"/>
      <dgm:spPr/>
    </dgm:pt>
    <dgm:pt modelId="{C9106922-07FD-449F-B635-19E106497ACD}" type="pres">
      <dgm:prSet presAssocID="{575393C2-F802-4105-A6D5-19262D3C6DBA}" presName="node" presStyleLbl="alignAccFollowNode1" presStyleIdx="4" presStyleCnt="10">
        <dgm:presLayoutVars>
          <dgm:bulletEnabled val="1"/>
        </dgm:presLayoutVars>
      </dgm:prSet>
      <dgm:spPr/>
    </dgm:pt>
    <dgm:pt modelId="{0D82B756-CC0D-460C-BE43-8335050263E8}" type="pres">
      <dgm:prSet presAssocID="{36BC2598-5EDE-4C35-A557-012B09E56EFD}" presName="sibTrans" presStyleCnt="0"/>
      <dgm:spPr/>
    </dgm:pt>
    <dgm:pt modelId="{5B965DCB-FDE5-4E15-A30B-21D5C1A2C028}" type="pres">
      <dgm:prSet presAssocID="{13A0F9AD-0BD4-4A45-93B8-B63B59DBF2F7}" presName="node" presStyleLbl="alignAccFollowNode1" presStyleIdx="5" presStyleCnt="10" custScaleX="125082">
        <dgm:presLayoutVars>
          <dgm:bulletEnabled val="1"/>
        </dgm:presLayoutVars>
      </dgm:prSet>
      <dgm:spPr/>
    </dgm:pt>
    <dgm:pt modelId="{BB778318-1864-44B7-90B7-E15862C81381}" type="pres">
      <dgm:prSet presAssocID="{2D3AF6C8-B94F-4E30-8BD9-31F9052D5CFC}" presName="sibTrans" presStyleCnt="0"/>
      <dgm:spPr/>
    </dgm:pt>
    <dgm:pt modelId="{8D753C32-0646-4608-9877-849C0427D052}" type="pres">
      <dgm:prSet presAssocID="{0E1CA1CD-792B-407C-8C86-738C85811402}" presName="node" presStyleLbl="alignAccFollowNode1" presStyleIdx="6" presStyleCnt="10" custScaleX="172835">
        <dgm:presLayoutVars>
          <dgm:bulletEnabled val="1"/>
        </dgm:presLayoutVars>
      </dgm:prSet>
      <dgm:spPr/>
    </dgm:pt>
    <dgm:pt modelId="{42D21730-33AC-4BC7-88C0-6E8196B27F96}" type="pres">
      <dgm:prSet presAssocID="{624D1B50-A70C-49E9-9B97-B61844BB7E85}" presName="sibTrans" presStyleCnt="0"/>
      <dgm:spPr/>
    </dgm:pt>
    <dgm:pt modelId="{A6542A82-9FC9-4CB5-B2B7-3CB1E50D2BCF}" type="pres">
      <dgm:prSet presAssocID="{9D73F271-36FD-4A80-A822-B67FF76A902F}" presName="node" presStyleLbl="alignAccFollowNode1" presStyleIdx="7" presStyleCnt="10">
        <dgm:presLayoutVars>
          <dgm:bulletEnabled val="1"/>
        </dgm:presLayoutVars>
      </dgm:prSet>
      <dgm:spPr/>
    </dgm:pt>
    <dgm:pt modelId="{47672A91-CA70-467C-B4A2-0B4BFF53E0DE}" type="pres">
      <dgm:prSet presAssocID="{1D1250E1-44F1-4E18-80EC-2BFC4C92CE8A}" presName="vSp" presStyleCnt="0"/>
      <dgm:spPr/>
    </dgm:pt>
    <dgm:pt modelId="{55022B89-85DF-49FC-93D4-8C32C6551223}" type="pres">
      <dgm:prSet presAssocID="{08D33B9F-ACA0-4BA5-80E2-D68438AD90E8}" presName="horFlow" presStyleCnt="0"/>
      <dgm:spPr/>
    </dgm:pt>
    <dgm:pt modelId="{12746564-370A-4E9A-A454-C096836D6AEE}" type="pres">
      <dgm:prSet presAssocID="{08D33B9F-ACA0-4BA5-80E2-D68438AD90E8}" presName="bigChev" presStyleLbl="node1" presStyleIdx="3" presStyleCnt="4"/>
      <dgm:spPr/>
    </dgm:pt>
    <dgm:pt modelId="{50F60015-6DDC-48BF-B87A-495C10B884E1}" type="pres">
      <dgm:prSet presAssocID="{9D94AC71-1DF5-4E32-BFF6-3B24CAAB6669}" presName="parTrans" presStyleCnt="0"/>
      <dgm:spPr/>
    </dgm:pt>
    <dgm:pt modelId="{F441B998-95FE-404C-A918-118161E335E7}" type="pres">
      <dgm:prSet presAssocID="{64EEAA05-B876-42DE-8870-3D2CAAA29AE3}" presName="node" presStyleLbl="alignAccFollowNode1" presStyleIdx="8" presStyleCnt="10">
        <dgm:presLayoutVars>
          <dgm:bulletEnabled val="1"/>
        </dgm:presLayoutVars>
      </dgm:prSet>
      <dgm:spPr/>
    </dgm:pt>
    <dgm:pt modelId="{F3FC47E2-02AD-458E-8C32-890A26760617}" type="pres">
      <dgm:prSet presAssocID="{38D8F7EE-10AB-42B4-BF7A-F3E08D081910}" presName="sibTrans" presStyleCnt="0"/>
      <dgm:spPr/>
    </dgm:pt>
    <dgm:pt modelId="{E4030AEB-D5B0-4C1A-9F28-0C07821C37BA}" type="pres">
      <dgm:prSet presAssocID="{444C6159-2000-40A9-8B13-87091EDD1797}" presName="node" presStyleLbl="alignAccFollowNode1" presStyleIdx="9" presStyleCnt="10" custScaleX="233923">
        <dgm:presLayoutVars>
          <dgm:bulletEnabled val="1"/>
        </dgm:presLayoutVars>
      </dgm:prSet>
      <dgm:spPr/>
    </dgm:pt>
  </dgm:ptLst>
  <dgm:cxnLst>
    <dgm:cxn modelId="{AC2E0712-335C-4336-A746-761B5D5A5653}" srcId="{DF078B9D-49B1-4F92-BF22-3CA899BE5B62}" destId="{CCAF7456-73C1-4ED4-AF66-FD6AAAED95DA}" srcOrd="0" destOrd="0" parTransId="{3B0E5AA9-3EF2-4160-83E0-E197D18D7D41}" sibTransId="{D428C2EB-B92F-4BA3-B091-3E106C81A7C7}"/>
    <dgm:cxn modelId="{CDB3D513-48AD-4A9F-ABE8-E8CF9935E0A4}" type="presOf" srcId="{A0296E60-8650-4F27-BB58-C3C541A44DAB}" destId="{A016728B-4B78-474B-B3E1-AE5316B5403E}" srcOrd="0" destOrd="0" presId="urn:microsoft.com/office/officeart/2005/8/layout/lProcess3"/>
    <dgm:cxn modelId="{DC736B14-37CD-433D-89E7-DDC8CCD6B74A}" type="presOf" srcId="{9925366E-58EC-4C21-9E85-BE12CE84C67B}" destId="{E280BD50-03E6-49D5-9836-618C6AFCC46E}" srcOrd="0" destOrd="0" presId="urn:microsoft.com/office/officeart/2005/8/layout/lProcess3"/>
    <dgm:cxn modelId="{763E3E1F-20F9-4F52-BB2D-F526F9E375AD}" type="presOf" srcId="{64EEAA05-B876-42DE-8870-3D2CAAA29AE3}" destId="{F441B998-95FE-404C-A918-118161E335E7}" srcOrd="0" destOrd="0" presId="urn:microsoft.com/office/officeart/2005/8/layout/lProcess3"/>
    <dgm:cxn modelId="{ED5ABA27-01B2-4F35-90F6-1AE5E27D3D6B}" type="presOf" srcId="{CCAF7456-73C1-4ED4-AF66-FD6AAAED95DA}" destId="{EA4746AA-D8A6-49E1-A69E-9DD32F508543}" srcOrd="0" destOrd="0" presId="urn:microsoft.com/office/officeart/2005/8/layout/lProcess3"/>
    <dgm:cxn modelId="{A7A6CC2C-8A67-471E-96AA-99F65AFFD888}" srcId="{A0296E60-8650-4F27-BB58-C3C541A44DAB}" destId="{429EE76C-B39D-49A7-89CB-124D5522D7B9}" srcOrd="0" destOrd="0" parTransId="{BEB98366-904B-4137-B743-1BD845B8E5C3}" sibTransId="{47FD5581-8B5F-423A-9075-E12790425E75}"/>
    <dgm:cxn modelId="{53693E30-2CBA-44DB-92C3-22B369365191}" type="presOf" srcId="{1D1250E1-44F1-4E18-80EC-2BFC4C92CE8A}" destId="{1B743AD2-6350-428D-98AF-8A68D2ACD2F1}" srcOrd="0" destOrd="0" presId="urn:microsoft.com/office/officeart/2005/8/layout/lProcess3"/>
    <dgm:cxn modelId="{69C43860-8DB1-4659-A9AF-1BEB764052F4}" srcId="{CCAF7456-73C1-4ED4-AF66-FD6AAAED95DA}" destId="{AC62AF70-29BC-413B-91BD-B1370297E176}" srcOrd="0" destOrd="0" parTransId="{80464B39-D398-466A-9B88-68CA64BFE79B}" sibTransId="{C07881D5-1AAE-48F2-9425-E1078026FA65}"/>
    <dgm:cxn modelId="{B55E1842-8EA7-48B7-A88B-F3B279B41015}" type="presOf" srcId="{429EE76C-B39D-49A7-89CB-124D5522D7B9}" destId="{69B26051-E56C-4891-9111-AD9A2B4DEA3E}" srcOrd="0" destOrd="0" presId="urn:microsoft.com/office/officeart/2005/8/layout/lProcess3"/>
    <dgm:cxn modelId="{B57F536C-FF42-459D-87FA-3947AFAE53C4}" type="presOf" srcId="{9D73F271-36FD-4A80-A822-B67FF76A902F}" destId="{A6542A82-9FC9-4CB5-B2B7-3CB1E50D2BCF}" srcOrd="0" destOrd="0" presId="urn:microsoft.com/office/officeart/2005/8/layout/lProcess3"/>
    <dgm:cxn modelId="{6384C671-473F-4A0A-B7CC-A3203D72450A}" type="presOf" srcId="{08D33B9F-ACA0-4BA5-80E2-D68438AD90E8}" destId="{12746564-370A-4E9A-A454-C096836D6AEE}" srcOrd="0" destOrd="0" presId="urn:microsoft.com/office/officeart/2005/8/layout/lProcess3"/>
    <dgm:cxn modelId="{C49A5757-8D95-4376-A95C-359994EFC2F3}" srcId="{1D1250E1-44F1-4E18-80EC-2BFC4C92CE8A}" destId="{575393C2-F802-4105-A6D5-19262D3C6DBA}" srcOrd="0" destOrd="0" parTransId="{86A4D0E2-A44F-4549-8FD6-44924527F108}" sibTransId="{36BC2598-5EDE-4C35-A557-012B09E56EFD}"/>
    <dgm:cxn modelId="{3CA7167F-0181-4ACA-BB6A-D785495795CB}" srcId="{1D1250E1-44F1-4E18-80EC-2BFC4C92CE8A}" destId="{9D73F271-36FD-4A80-A822-B67FF76A902F}" srcOrd="3" destOrd="0" parTransId="{DC89597C-0FC9-4B89-893B-13D239595B05}" sibTransId="{D4B40F98-FFA2-43BE-BAE5-764B6B70020A}"/>
    <dgm:cxn modelId="{75D2A181-85F1-4BE2-87A8-52D409EA82CC}" srcId="{08D33B9F-ACA0-4BA5-80E2-D68438AD90E8}" destId="{444C6159-2000-40A9-8B13-87091EDD1797}" srcOrd="1" destOrd="0" parTransId="{C264D15C-2220-4A5D-B288-B639313AC607}" sibTransId="{A32DC0E1-EEEF-4D06-96AB-7E7327E59DF9}"/>
    <dgm:cxn modelId="{0DF02387-A2FE-467A-9B7B-BAB40CD95607}" type="presOf" srcId="{575393C2-F802-4105-A6D5-19262D3C6DBA}" destId="{C9106922-07FD-449F-B635-19E106497ACD}" srcOrd="0" destOrd="0" presId="urn:microsoft.com/office/officeart/2005/8/layout/lProcess3"/>
    <dgm:cxn modelId="{AEF8C290-B356-4B18-B526-8ACD152BAFC7}" type="presOf" srcId="{0E1CA1CD-792B-407C-8C86-738C85811402}" destId="{8D753C32-0646-4608-9877-849C0427D052}" srcOrd="0" destOrd="0" presId="urn:microsoft.com/office/officeart/2005/8/layout/lProcess3"/>
    <dgm:cxn modelId="{CB144C95-3517-4437-AA43-4228F183CA83}" srcId="{A0296E60-8650-4F27-BB58-C3C541A44DAB}" destId="{9925366E-58EC-4C21-9E85-BE12CE84C67B}" srcOrd="1" destOrd="0" parTransId="{A8421D61-A62F-4878-BDA2-DC408D26B5E6}" sibTransId="{FAE8589D-785B-49B3-A05A-BB4877AA92F5}"/>
    <dgm:cxn modelId="{54917699-3BF4-4689-B20F-DA3B260232EB}" srcId="{DF078B9D-49B1-4F92-BF22-3CA899BE5B62}" destId="{08D33B9F-ACA0-4BA5-80E2-D68438AD90E8}" srcOrd="3" destOrd="0" parTransId="{3F900C6E-F946-4643-8657-E8DCCC4AF1BA}" sibTransId="{AE455819-FCB0-44AA-90BA-A1D184527BA2}"/>
    <dgm:cxn modelId="{049305A1-3837-4C00-BC2F-6A7865CE815C}" type="presOf" srcId="{DF078B9D-49B1-4F92-BF22-3CA899BE5B62}" destId="{A069D1AA-9227-434E-865A-10483196C0AD}" srcOrd="0" destOrd="0" presId="urn:microsoft.com/office/officeart/2005/8/layout/lProcess3"/>
    <dgm:cxn modelId="{CED9F8AB-B28D-4DCE-AEA8-F2F6B2B20D3F}" srcId="{CCAF7456-73C1-4ED4-AF66-FD6AAAED95DA}" destId="{9C0C03A8-4812-4334-AD32-0412CA55A363}" srcOrd="1" destOrd="0" parTransId="{EA3D237C-C81E-4385-8120-29CB8393B84A}" sibTransId="{613DC3E2-F93A-449E-92BB-A1AC8185E702}"/>
    <dgm:cxn modelId="{13A1FAAB-48E4-4A5E-9078-14DC009C7BEF}" type="presOf" srcId="{13A0F9AD-0BD4-4A45-93B8-B63B59DBF2F7}" destId="{5B965DCB-FDE5-4E15-A30B-21D5C1A2C028}" srcOrd="0" destOrd="0" presId="urn:microsoft.com/office/officeart/2005/8/layout/lProcess3"/>
    <dgm:cxn modelId="{9E14C7B7-00F9-4886-A345-4A93D80D4667}" type="presOf" srcId="{444C6159-2000-40A9-8B13-87091EDD1797}" destId="{E4030AEB-D5B0-4C1A-9F28-0C07821C37BA}" srcOrd="0" destOrd="0" presId="urn:microsoft.com/office/officeart/2005/8/layout/lProcess3"/>
    <dgm:cxn modelId="{C337DFB7-D9A0-4F25-9755-6CBCA3789228}" srcId="{1D1250E1-44F1-4E18-80EC-2BFC4C92CE8A}" destId="{0E1CA1CD-792B-407C-8C86-738C85811402}" srcOrd="2" destOrd="0" parTransId="{70AFFECB-CFDB-4C09-819F-3B6763B37F0B}" sibTransId="{624D1B50-A70C-49E9-9B97-B61844BB7E85}"/>
    <dgm:cxn modelId="{938B7ABA-0078-4C53-8D58-AC2C321566C9}" srcId="{1D1250E1-44F1-4E18-80EC-2BFC4C92CE8A}" destId="{13A0F9AD-0BD4-4A45-93B8-B63B59DBF2F7}" srcOrd="1" destOrd="0" parTransId="{85DC830E-9653-4BD0-9F17-00FA0B69AC56}" sibTransId="{2D3AF6C8-B94F-4E30-8BD9-31F9052D5CFC}"/>
    <dgm:cxn modelId="{88A42DC3-BCCD-42BA-BD89-A37F0B4BA6D5}" type="presOf" srcId="{AC62AF70-29BC-413B-91BD-B1370297E176}" destId="{94EDA48C-2F86-437A-98BD-853F110B4753}" srcOrd="0" destOrd="0" presId="urn:microsoft.com/office/officeart/2005/8/layout/lProcess3"/>
    <dgm:cxn modelId="{2EC88DDD-169B-47B3-97BA-23E58164F99A}" srcId="{DF078B9D-49B1-4F92-BF22-3CA899BE5B62}" destId="{A0296E60-8650-4F27-BB58-C3C541A44DAB}" srcOrd="1" destOrd="0" parTransId="{5ABCDF08-9EF9-45FD-BC78-2D4EF7F53C25}" sibTransId="{0EC29E30-289A-4F7C-8EF4-97CC1F5A37C9}"/>
    <dgm:cxn modelId="{66880FE3-A34F-4B92-9FB9-AB99FE5628B6}" srcId="{08D33B9F-ACA0-4BA5-80E2-D68438AD90E8}" destId="{64EEAA05-B876-42DE-8870-3D2CAAA29AE3}" srcOrd="0" destOrd="0" parTransId="{9D94AC71-1DF5-4E32-BFF6-3B24CAAB6669}" sibTransId="{38D8F7EE-10AB-42B4-BF7A-F3E08D081910}"/>
    <dgm:cxn modelId="{DAAB5FFC-5533-4739-97C3-676C5906329A}" srcId="{DF078B9D-49B1-4F92-BF22-3CA899BE5B62}" destId="{1D1250E1-44F1-4E18-80EC-2BFC4C92CE8A}" srcOrd="2" destOrd="0" parTransId="{37C709E6-B937-4596-BB08-FCF099647529}" sibTransId="{6C1A52B2-1719-4815-AEDB-5285C38FCE59}"/>
    <dgm:cxn modelId="{CD85CEFE-07FA-43FD-BC33-B7BBD2B3D6D4}" type="presOf" srcId="{9C0C03A8-4812-4334-AD32-0412CA55A363}" destId="{87D1C258-6ED9-4586-A30F-8169DF0AE7A2}" srcOrd="0" destOrd="0" presId="urn:microsoft.com/office/officeart/2005/8/layout/lProcess3"/>
    <dgm:cxn modelId="{8B0250A3-1E8D-4515-8E2A-5781F8439051}" type="presParOf" srcId="{A069D1AA-9227-434E-865A-10483196C0AD}" destId="{432DF5D8-591B-468F-BF36-774789BA1E93}" srcOrd="0" destOrd="0" presId="urn:microsoft.com/office/officeart/2005/8/layout/lProcess3"/>
    <dgm:cxn modelId="{41D9BD26-1B56-40D4-B43C-5CE2F6D3AFE5}" type="presParOf" srcId="{432DF5D8-591B-468F-BF36-774789BA1E93}" destId="{EA4746AA-D8A6-49E1-A69E-9DD32F508543}" srcOrd="0" destOrd="0" presId="urn:microsoft.com/office/officeart/2005/8/layout/lProcess3"/>
    <dgm:cxn modelId="{06F8BEBE-E1B9-46D0-9F3D-94192FDF1F32}" type="presParOf" srcId="{432DF5D8-591B-468F-BF36-774789BA1E93}" destId="{A6AA3782-8586-4E6F-AD94-EAE81B90E5BA}" srcOrd="1" destOrd="0" presId="urn:microsoft.com/office/officeart/2005/8/layout/lProcess3"/>
    <dgm:cxn modelId="{FED8319F-2D9A-4666-8885-4C5917F740F7}" type="presParOf" srcId="{432DF5D8-591B-468F-BF36-774789BA1E93}" destId="{94EDA48C-2F86-437A-98BD-853F110B4753}" srcOrd="2" destOrd="0" presId="urn:microsoft.com/office/officeart/2005/8/layout/lProcess3"/>
    <dgm:cxn modelId="{9C13571D-6724-488F-A789-B2F56CA7CD33}" type="presParOf" srcId="{432DF5D8-591B-468F-BF36-774789BA1E93}" destId="{CF6447A9-1BF7-49A7-B8B0-4089711D43D4}" srcOrd="3" destOrd="0" presId="urn:microsoft.com/office/officeart/2005/8/layout/lProcess3"/>
    <dgm:cxn modelId="{F48291A1-14DE-46BD-BFD3-0584122AF154}" type="presParOf" srcId="{432DF5D8-591B-468F-BF36-774789BA1E93}" destId="{87D1C258-6ED9-4586-A30F-8169DF0AE7A2}" srcOrd="4" destOrd="0" presId="urn:microsoft.com/office/officeart/2005/8/layout/lProcess3"/>
    <dgm:cxn modelId="{62D448BF-8187-44A4-848E-9906FC0C974B}" type="presParOf" srcId="{A069D1AA-9227-434E-865A-10483196C0AD}" destId="{BA7C2A10-77C9-4149-AC5A-DACC28B99E17}" srcOrd="1" destOrd="0" presId="urn:microsoft.com/office/officeart/2005/8/layout/lProcess3"/>
    <dgm:cxn modelId="{7B5B99DB-CABC-4E59-844F-4E25696ECD49}" type="presParOf" srcId="{A069D1AA-9227-434E-865A-10483196C0AD}" destId="{0CA18D9B-4B21-4862-80D9-F3583077C7A1}" srcOrd="2" destOrd="0" presId="urn:microsoft.com/office/officeart/2005/8/layout/lProcess3"/>
    <dgm:cxn modelId="{B4835928-A6F0-468D-8EB1-C3084028E400}" type="presParOf" srcId="{0CA18D9B-4B21-4862-80D9-F3583077C7A1}" destId="{A016728B-4B78-474B-B3E1-AE5316B5403E}" srcOrd="0" destOrd="0" presId="urn:microsoft.com/office/officeart/2005/8/layout/lProcess3"/>
    <dgm:cxn modelId="{005890F4-8508-4095-B00B-3631933E17C8}" type="presParOf" srcId="{0CA18D9B-4B21-4862-80D9-F3583077C7A1}" destId="{4F1CC636-F077-4702-8B9A-673C23730984}" srcOrd="1" destOrd="0" presId="urn:microsoft.com/office/officeart/2005/8/layout/lProcess3"/>
    <dgm:cxn modelId="{90B1BAC9-CACF-4895-BFD6-75FDDE92CF28}" type="presParOf" srcId="{0CA18D9B-4B21-4862-80D9-F3583077C7A1}" destId="{69B26051-E56C-4891-9111-AD9A2B4DEA3E}" srcOrd="2" destOrd="0" presId="urn:microsoft.com/office/officeart/2005/8/layout/lProcess3"/>
    <dgm:cxn modelId="{60762C38-A173-48A4-8A67-144BB359896E}" type="presParOf" srcId="{0CA18D9B-4B21-4862-80D9-F3583077C7A1}" destId="{725940E4-6C45-4073-9B82-E6D78936D435}" srcOrd="3" destOrd="0" presId="urn:microsoft.com/office/officeart/2005/8/layout/lProcess3"/>
    <dgm:cxn modelId="{0FFCF12B-2B26-4898-BCB1-E241C3775070}" type="presParOf" srcId="{0CA18D9B-4B21-4862-80D9-F3583077C7A1}" destId="{E280BD50-03E6-49D5-9836-618C6AFCC46E}" srcOrd="4" destOrd="0" presId="urn:microsoft.com/office/officeart/2005/8/layout/lProcess3"/>
    <dgm:cxn modelId="{F634A612-0C7A-4088-8510-5593BDB45610}" type="presParOf" srcId="{A069D1AA-9227-434E-865A-10483196C0AD}" destId="{1FE0CF74-D21C-49F1-939D-36FBAA6A3F0E}" srcOrd="3" destOrd="0" presId="urn:microsoft.com/office/officeart/2005/8/layout/lProcess3"/>
    <dgm:cxn modelId="{034C584A-9046-4C3A-A845-105A24BBF058}" type="presParOf" srcId="{A069D1AA-9227-434E-865A-10483196C0AD}" destId="{CE58151C-D2D1-4E32-BE25-4B50F767E7D1}" srcOrd="4" destOrd="0" presId="urn:microsoft.com/office/officeart/2005/8/layout/lProcess3"/>
    <dgm:cxn modelId="{C6B59D80-2E40-4298-8EBB-4FAFE40A9C80}" type="presParOf" srcId="{CE58151C-D2D1-4E32-BE25-4B50F767E7D1}" destId="{1B743AD2-6350-428D-98AF-8A68D2ACD2F1}" srcOrd="0" destOrd="0" presId="urn:microsoft.com/office/officeart/2005/8/layout/lProcess3"/>
    <dgm:cxn modelId="{6A589050-1D25-448F-9410-74AC75CF4F62}" type="presParOf" srcId="{CE58151C-D2D1-4E32-BE25-4B50F767E7D1}" destId="{FAE431AD-FB62-4D0F-B70A-381301C925DB}" srcOrd="1" destOrd="0" presId="urn:microsoft.com/office/officeart/2005/8/layout/lProcess3"/>
    <dgm:cxn modelId="{9AE1142E-5C27-4880-89D1-F85176E5BBA7}" type="presParOf" srcId="{CE58151C-D2D1-4E32-BE25-4B50F767E7D1}" destId="{C9106922-07FD-449F-B635-19E106497ACD}" srcOrd="2" destOrd="0" presId="urn:microsoft.com/office/officeart/2005/8/layout/lProcess3"/>
    <dgm:cxn modelId="{20A23AC1-80F9-40E1-902F-874291825049}" type="presParOf" srcId="{CE58151C-D2D1-4E32-BE25-4B50F767E7D1}" destId="{0D82B756-CC0D-460C-BE43-8335050263E8}" srcOrd="3" destOrd="0" presId="urn:microsoft.com/office/officeart/2005/8/layout/lProcess3"/>
    <dgm:cxn modelId="{9E5D7C97-6C7A-4C2E-84C3-52C1AF43AFCA}" type="presParOf" srcId="{CE58151C-D2D1-4E32-BE25-4B50F767E7D1}" destId="{5B965DCB-FDE5-4E15-A30B-21D5C1A2C028}" srcOrd="4" destOrd="0" presId="urn:microsoft.com/office/officeart/2005/8/layout/lProcess3"/>
    <dgm:cxn modelId="{7D6965A2-3056-4392-BAEA-3F3E5975896A}" type="presParOf" srcId="{CE58151C-D2D1-4E32-BE25-4B50F767E7D1}" destId="{BB778318-1864-44B7-90B7-E15862C81381}" srcOrd="5" destOrd="0" presId="urn:microsoft.com/office/officeart/2005/8/layout/lProcess3"/>
    <dgm:cxn modelId="{72BF65D6-75CA-4B61-924C-0F48F754CFC2}" type="presParOf" srcId="{CE58151C-D2D1-4E32-BE25-4B50F767E7D1}" destId="{8D753C32-0646-4608-9877-849C0427D052}" srcOrd="6" destOrd="0" presId="urn:microsoft.com/office/officeart/2005/8/layout/lProcess3"/>
    <dgm:cxn modelId="{D91105FF-BAF0-4D4B-A094-C60466BE8A13}" type="presParOf" srcId="{CE58151C-D2D1-4E32-BE25-4B50F767E7D1}" destId="{42D21730-33AC-4BC7-88C0-6E8196B27F96}" srcOrd="7" destOrd="0" presId="urn:microsoft.com/office/officeart/2005/8/layout/lProcess3"/>
    <dgm:cxn modelId="{7583FD9B-C3FD-4AA1-BF9F-3FF25CE9C4CE}" type="presParOf" srcId="{CE58151C-D2D1-4E32-BE25-4B50F767E7D1}" destId="{A6542A82-9FC9-4CB5-B2B7-3CB1E50D2BCF}" srcOrd="8" destOrd="0" presId="urn:microsoft.com/office/officeart/2005/8/layout/lProcess3"/>
    <dgm:cxn modelId="{3CBBABE3-7864-4F31-B830-1B146B95C7CC}" type="presParOf" srcId="{A069D1AA-9227-434E-865A-10483196C0AD}" destId="{47672A91-CA70-467C-B4A2-0B4BFF53E0DE}" srcOrd="5" destOrd="0" presId="urn:microsoft.com/office/officeart/2005/8/layout/lProcess3"/>
    <dgm:cxn modelId="{A1FDCDD4-E947-43CE-8039-E44F28C1AD7B}" type="presParOf" srcId="{A069D1AA-9227-434E-865A-10483196C0AD}" destId="{55022B89-85DF-49FC-93D4-8C32C6551223}" srcOrd="6" destOrd="0" presId="urn:microsoft.com/office/officeart/2005/8/layout/lProcess3"/>
    <dgm:cxn modelId="{20EA245B-7A55-452B-8866-C4ADAC6BB911}" type="presParOf" srcId="{55022B89-85DF-49FC-93D4-8C32C6551223}" destId="{12746564-370A-4E9A-A454-C096836D6AEE}" srcOrd="0" destOrd="0" presId="urn:microsoft.com/office/officeart/2005/8/layout/lProcess3"/>
    <dgm:cxn modelId="{A01C72C4-EEAA-4BAF-B9BB-E23D84CD9AED}" type="presParOf" srcId="{55022B89-85DF-49FC-93D4-8C32C6551223}" destId="{50F60015-6DDC-48BF-B87A-495C10B884E1}" srcOrd="1" destOrd="0" presId="urn:microsoft.com/office/officeart/2005/8/layout/lProcess3"/>
    <dgm:cxn modelId="{DFEBBEAF-B41D-4E61-834E-1594570FBA01}" type="presParOf" srcId="{55022B89-85DF-49FC-93D4-8C32C6551223}" destId="{F441B998-95FE-404C-A918-118161E335E7}" srcOrd="2" destOrd="0" presId="urn:microsoft.com/office/officeart/2005/8/layout/lProcess3"/>
    <dgm:cxn modelId="{BEF0DB5F-DE67-4CD3-A7D1-ED5B0F839FAC}" type="presParOf" srcId="{55022B89-85DF-49FC-93D4-8C32C6551223}" destId="{F3FC47E2-02AD-458E-8C32-890A26760617}" srcOrd="3" destOrd="0" presId="urn:microsoft.com/office/officeart/2005/8/layout/lProcess3"/>
    <dgm:cxn modelId="{7C62DFD0-BD00-4B35-B12A-ECCFB15EF738}" type="presParOf" srcId="{55022B89-85DF-49FC-93D4-8C32C6551223}" destId="{E4030AEB-D5B0-4C1A-9F28-0C07821C37BA}" srcOrd="4" destOrd="0" presId="urn:microsoft.com/office/officeart/2005/8/layout/l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537296C-ED99-41C3-8BCF-6A85FFCDEB2C}" type="doc">
      <dgm:prSet loTypeId="urn:microsoft.com/office/officeart/2005/8/layout/arrow4" loCatId="process" qsTypeId="urn:microsoft.com/office/officeart/2005/8/quickstyle/simple1" qsCatId="simple" csTypeId="urn:microsoft.com/office/officeart/2005/8/colors/colorful3" csCatId="colorful" phldr="1"/>
      <dgm:spPr/>
      <dgm:t>
        <a:bodyPr/>
        <a:lstStyle/>
        <a:p>
          <a:endParaRPr lang="en-GB"/>
        </a:p>
      </dgm:t>
    </dgm:pt>
    <dgm:pt modelId="{6E581089-1018-420F-9D67-E7E123293190}">
      <dgm:prSet phldrT="[Text]" custT="1"/>
      <dgm:spPr/>
      <dgm:t>
        <a:bodyPr/>
        <a:lstStyle/>
        <a:p>
          <a:r>
            <a:rPr lang="en-GB" sz="2200" dirty="0"/>
            <a:t>If first experience is of a loving relationship with a reliable caregiver, infant will form an expectation that all relationships are as loving and reliable, and will bring these qualities to future relationships. </a:t>
          </a:r>
        </a:p>
      </dgm:t>
    </dgm:pt>
    <dgm:pt modelId="{08BD9FD5-B4EB-40A9-9C16-70305C59FF70}" type="parTrans" cxnId="{811B9A3F-A83D-4AB9-8BA4-EA82B0FD9A6E}">
      <dgm:prSet/>
      <dgm:spPr/>
      <dgm:t>
        <a:bodyPr/>
        <a:lstStyle/>
        <a:p>
          <a:endParaRPr lang="en-GB"/>
        </a:p>
      </dgm:t>
    </dgm:pt>
    <dgm:pt modelId="{A45A7883-4E59-4777-90E7-0330FE7023E8}" type="sibTrans" cxnId="{811B9A3F-A83D-4AB9-8BA4-EA82B0FD9A6E}">
      <dgm:prSet/>
      <dgm:spPr/>
      <dgm:t>
        <a:bodyPr/>
        <a:lstStyle/>
        <a:p>
          <a:endParaRPr lang="en-GB"/>
        </a:p>
      </dgm:t>
    </dgm:pt>
    <dgm:pt modelId="{254BAEFE-3F89-4648-9C64-06D13948D0EF}">
      <dgm:prSet custT="1"/>
      <dgm:spPr/>
      <dgm:t>
        <a:bodyPr/>
        <a:lstStyle/>
        <a:p>
          <a:r>
            <a:rPr lang="en-GB" sz="2200" dirty="0"/>
            <a:t>If first relationship involves poor treatment, infant will tend to form future poor relationships in which they expect such treatment from others and/or treat others in that way. </a:t>
          </a:r>
        </a:p>
      </dgm:t>
    </dgm:pt>
    <dgm:pt modelId="{DB982A12-4300-46CE-AE56-921B888E0798}" type="parTrans" cxnId="{C88B9E46-A9E1-4B89-AB28-025DE32060B1}">
      <dgm:prSet/>
      <dgm:spPr/>
      <dgm:t>
        <a:bodyPr/>
        <a:lstStyle/>
        <a:p>
          <a:endParaRPr lang="en-GB"/>
        </a:p>
      </dgm:t>
    </dgm:pt>
    <dgm:pt modelId="{1D71F118-5179-4A42-8E5B-C8F182BF20AF}" type="sibTrans" cxnId="{C88B9E46-A9E1-4B89-AB28-025DE32060B1}">
      <dgm:prSet/>
      <dgm:spPr/>
      <dgm:t>
        <a:bodyPr/>
        <a:lstStyle/>
        <a:p>
          <a:endParaRPr lang="en-GB"/>
        </a:p>
      </dgm:t>
    </dgm:pt>
    <dgm:pt modelId="{74C35FBB-C794-4654-A71D-4F15E7B3C360}" type="pres">
      <dgm:prSet presAssocID="{6537296C-ED99-41C3-8BCF-6A85FFCDEB2C}" presName="compositeShape" presStyleCnt="0">
        <dgm:presLayoutVars>
          <dgm:chMax val="2"/>
          <dgm:dir/>
          <dgm:resizeHandles val="exact"/>
        </dgm:presLayoutVars>
      </dgm:prSet>
      <dgm:spPr/>
    </dgm:pt>
    <dgm:pt modelId="{C0855CC0-4378-4412-9FCD-84C6C31E3F0A}" type="pres">
      <dgm:prSet presAssocID="{6E581089-1018-420F-9D67-E7E123293190}" presName="upArrow" presStyleLbl="node1" presStyleIdx="0" presStyleCnt="2"/>
      <dgm:spPr/>
    </dgm:pt>
    <dgm:pt modelId="{4DC48FF1-8702-4401-A1C2-E5E3908EAFEA}" type="pres">
      <dgm:prSet presAssocID="{6E581089-1018-420F-9D67-E7E123293190}" presName="upArrowText" presStyleLbl="revTx" presStyleIdx="0" presStyleCnt="2" custScaleX="135262">
        <dgm:presLayoutVars>
          <dgm:chMax val="0"/>
          <dgm:bulletEnabled val="1"/>
        </dgm:presLayoutVars>
      </dgm:prSet>
      <dgm:spPr/>
    </dgm:pt>
    <dgm:pt modelId="{F25AD3E4-678B-4F14-A8D6-73DBA2FF3FD9}" type="pres">
      <dgm:prSet presAssocID="{254BAEFE-3F89-4648-9C64-06D13948D0EF}" presName="downArrow" presStyleLbl="node1" presStyleIdx="1" presStyleCnt="2"/>
      <dgm:spPr>
        <a:solidFill>
          <a:srgbClr val="FF0000"/>
        </a:solidFill>
      </dgm:spPr>
    </dgm:pt>
    <dgm:pt modelId="{94432ACB-65A6-483E-A6F4-E325C7585A0B}" type="pres">
      <dgm:prSet presAssocID="{254BAEFE-3F89-4648-9C64-06D13948D0EF}" presName="downArrowText" presStyleLbl="revTx" presStyleIdx="1" presStyleCnt="2" custScaleX="135262">
        <dgm:presLayoutVars>
          <dgm:chMax val="0"/>
          <dgm:bulletEnabled val="1"/>
        </dgm:presLayoutVars>
      </dgm:prSet>
      <dgm:spPr/>
    </dgm:pt>
  </dgm:ptLst>
  <dgm:cxnLst>
    <dgm:cxn modelId="{811B9A3F-A83D-4AB9-8BA4-EA82B0FD9A6E}" srcId="{6537296C-ED99-41C3-8BCF-6A85FFCDEB2C}" destId="{6E581089-1018-420F-9D67-E7E123293190}" srcOrd="0" destOrd="0" parTransId="{08BD9FD5-B4EB-40A9-9C16-70305C59FF70}" sibTransId="{A45A7883-4E59-4777-90E7-0330FE7023E8}"/>
    <dgm:cxn modelId="{C88B9E46-A9E1-4B89-AB28-025DE32060B1}" srcId="{6537296C-ED99-41C3-8BCF-6A85FFCDEB2C}" destId="{254BAEFE-3F89-4648-9C64-06D13948D0EF}" srcOrd="1" destOrd="0" parTransId="{DB982A12-4300-46CE-AE56-921B888E0798}" sibTransId="{1D71F118-5179-4A42-8E5B-C8F182BF20AF}"/>
    <dgm:cxn modelId="{A151416C-F591-40AF-B9BC-0F56BAF0F43F}" type="presOf" srcId="{254BAEFE-3F89-4648-9C64-06D13948D0EF}" destId="{94432ACB-65A6-483E-A6F4-E325C7585A0B}" srcOrd="0" destOrd="0" presId="urn:microsoft.com/office/officeart/2005/8/layout/arrow4"/>
    <dgm:cxn modelId="{C816B3AA-3728-460C-B820-3356FFD7DA3C}" type="presOf" srcId="{6537296C-ED99-41C3-8BCF-6A85FFCDEB2C}" destId="{74C35FBB-C794-4654-A71D-4F15E7B3C360}" srcOrd="0" destOrd="0" presId="urn:microsoft.com/office/officeart/2005/8/layout/arrow4"/>
    <dgm:cxn modelId="{1C697DE4-AC85-4E3D-8736-F68D412F6988}" type="presOf" srcId="{6E581089-1018-420F-9D67-E7E123293190}" destId="{4DC48FF1-8702-4401-A1C2-E5E3908EAFEA}" srcOrd="0" destOrd="0" presId="urn:microsoft.com/office/officeart/2005/8/layout/arrow4"/>
    <dgm:cxn modelId="{17F36861-BEBE-4772-BB49-311DF60180BB}" type="presParOf" srcId="{74C35FBB-C794-4654-A71D-4F15E7B3C360}" destId="{C0855CC0-4378-4412-9FCD-84C6C31E3F0A}" srcOrd="0" destOrd="0" presId="urn:microsoft.com/office/officeart/2005/8/layout/arrow4"/>
    <dgm:cxn modelId="{B95EF9BF-3538-4556-8D53-001672EFE16E}" type="presParOf" srcId="{74C35FBB-C794-4654-A71D-4F15E7B3C360}" destId="{4DC48FF1-8702-4401-A1C2-E5E3908EAFEA}" srcOrd="1" destOrd="0" presId="urn:microsoft.com/office/officeart/2005/8/layout/arrow4"/>
    <dgm:cxn modelId="{DA1B0C4A-D46A-4B81-BC07-E94746DC018A}" type="presParOf" srcId="{74C35FBB-C794-4654-A71D-4F15E7B3C360}" destId="{F25AD3E4-678B-4F14-A8D6-73DBA2FF3FD9}" srcOrd="2" destOrd="0" presId="urn:microsoft.com/office/officeart/2005/8/layout/arrow4"/>
    <dgm:cxn modelId="{8F04AC4B-693A-4938-A12F-4E45C34C07EA}" type="presParOf" srcId="{74C35FBB-C794-4654-A71D-4F15E7B3C360}" destId="{94432ACB-65A6-483E-A6F4-E325C7585A0B}" srcOrd="3" destOrd="0" presId="urn:microsoft.com/office/officeart/2005/8/layout/arrow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F89E9F3-CB3D-4F18-BCB4-BE83A2308421}" type="doc">
      <dgm:prSet loTypeId="urn:microsoft.com/office/officeart/2005/8/layout/arrow2" loCatId="process" qsTypeId="urn:microsoft.com/office/officeart/2005/8/quickstyle/simple1" qsCatId="simple" csTypeId="urn:microsoft.com/office/officeart/2005/8/colors/accent1_2" csCatId="accent1" phldr="1"/>
      <dgm:spPr/>
    </dgm:pt>
    <dgm:pt modelId="{78E306B1-C4F4-474D-BA56-3B5729702E4E}">
      <dgm:prSet phldrT="[Text]"/>
      <dgm:spPr/>
      <dgm:t>
        <a:bodyPr/>
        <a:lstStyle/>
        <a:p>
          <a:r>
            <a:rPr lang="en-GB" dirty="0"/>
            <a:t>Securely attached babies </a:t>
          </a:r>
        </a:p>
      </dgm:t>
    </dgm:pt>
    <dgm:pt modelId="{B7DF2364-3759-498B-B617-A6410E22D993}" type="parTrans" cxnId="{1CB539D7-D81D-41CB-92EA-14B8D53212D0}">
      <dgm:prSet/>
      <dgm:spPr/>
      <dgm:t>
        <a:bodyPr/>
        <a:lstStyle/>
        <a:p>
          <a:endParaRPr lang="en-GB"/>
        </a:p>
      </dgm:t>
    </dgm:pt>
    <dgm:pt modelId="{FBBA8444-3FB4-45A7-8145-9DE1149213E7}" type="sibTrans" cxnId="{1CB539D7-D81D-41CB-92EA-14B8D53212D0}">
      <dgm:prSet/>
      <dgm:spPr/>
      <dgm:t>
        <a:bodyPr/>
        <a:lstStyle/>
        <a:p>
          <a:endParaRPr lang="en-GB"/>
        </a:p>
      </dgm:t>
    </dgm:pt>
    <dgm:pt modelId="{FB69612C-F9DF-482E-B60D-5D182265B73D}">
      <dgm:prSet phldrT="[Text]"/>
      <dgm:spPr/>
      <dgm:t>
        <a:bodyPr/>
        <a:lstStyle/>
        <a:p>
          <a:r>
            <a:rPr lang="en-GB" dirty="0"/>
            <a:t>Grew up to form best quality of childhood friendship (Kerns, 1994)</a:t>
          </a:r>
        </a:p>
        <a:p>
          <a:r>
            <a:rPr lang="en-GB" dirty="0"/>
            <a:t>They were very unlikely to be involved in bullying (Smith &amp; Myron-Wilson, 1998)</a:t>
          </a:r>
        </a:p>
        <a:p>
          <a:r>
            <a:rPr lang="en-GB" dirty="0"/>
            <a:t>Grew up to have better mental health in adulthood (Ward, Lee and  </a:t>
          </a:r>
          <a:r>
            <a:rPr lang="en-GB" dirty="0" err="1"/>
            <a:t>Polan</a:t>
          </a:r>
          <a:r>
            <a:rPr lang="en-GB" dirty="0"/>
            <a:t>, 2006)</a:t>
          </a:r>
        </a:p>
      </dgm:t>
    </dgm:pt>
    <dgm:pt modelId="{6EE543F1-5A45-41AD-B626-4261F0BC996A}" type="parTrans" cxnId="{BE5107B2-13E1-4E76-8610-23F3318A592F}">
      <dgm:prSet/>
      <dgm:spPr/>
      <dgm:t>
        <a:bodyPr/>
        <a:lstStyle/>
        <a:p>
          <a:endParaRPr lang="en-GB"/>
        </a:p>
      </dgm:t>
    </dgm:pt>
    <dgm:pt modelId="{4214662D-2CF1-47DB-B7D1-B6C81D750247}" type="sibTrans" cxnId="{BE5107B2-13E1-4E76-8610-23F3318A592F}">
      <dgm:prSet/>
      <dgm:spPr/>
      <dgm:t>
        <a:bodyPr/>
        <a:lstStyle/>
        <a:p>
          <a:endParaRPr lang="en-GB"/>
        </a:p>
      </dgm:t>
    </dgm:pt>
    <dgm:pt modelId="{7B4E6E5D-0796-4AE1-8709-A1C1CE2ACF9B}" type="pres">
      <dgm:prSet presAssocID="{7F89E9F3-CB3D-4F18-BCB4-BE83A2308421}" presName="arrowDiagram" presStyleCnt="0">
        <dgm:presLayoutVars>
          <dgm:chMax val="5"/>
          <dgm:dir/>
          <dgm:resizeHandles val="exact"/>
        </dgm:presLayoutVars>
      </dgm:prSet>
      <dgm:spPr/>
    </dgm:pt>
    <dgm:pt modelId="{5B6F4D70-8BB9-471C-961B-827BBFC3301F}" type="pres">
      <dgm:prSet presAssocID="{7F89E9F3-CB3D-4F18-BCB4-BE83A2308421}" presName="arrow" presStyleLbl="bgShp" presStyleIdx="0" presStyleCnt="1" custLinFactNeighborX="-19692" custLinFactNeighborY="-3101"/>
      <dgm:spPr>
        <a:solidFill>
          <a:schemeClr val="accent6">
            <a:lumMod val="75000"/>
          </a:schemeClr>
        </a:solidFill>
      </dgm:spPr>
    </dgm:pt>
    <dgm:pt modelId="{060554F0-EF71-4431-8270-9A4D3399984A}" type="pres">
      <dgm:prSet presAssocID="{7F89E9F3-CB3D-4F18-BCB4-BE83A2308421}" presName="arrowDiagram2" presStyleCnt="0"/>
      <dgm:spPr/>
    </dgm:pt>
    <dgm:pt modelId="{190AE988-69DA-404C-887C-5940EFEE7BD5}" type="pres">
      <dgm:prSet presAssocID="{78E306B1-C4F4-474D-BA56-3B5729702E4E}" presName="bullet2a" presStyleLbl="node1" presStyleIdx="0" presStyleCnt="2" custLinFactX="-200000" custLinFactNeighborX="-289915" custLinFactNeighborY="5212"/>
      <dgm:spPr/>
    </dgm:pt>
    <dgm:pt modelId="{C63AF02E-C24D-4D49-8EA1-1F17E859B862}" type="pres">
      <dgm:prSet presAssocID="{78E306B1-C4F4-474D-BA56-3B5729702E4E}" presName="textBox2a" presStyleLbl="revTx" presStyleIdx="0" presStyleCnt="2" custScaleX="128064" custScaleY="71805" custLinFactX="-20883" custLinFactNeighborX="-100000" custLinFactNeighborY="40491">
        <dgm:presLayoutVars>
          <dgm:bulletEnabled val="1"/>
        </dgm:presLayoutVars>
      </dgm:prSet>
      <dgm:spPr/>
    </dgm:pt>
    <dgm:pt modelId="{9CDDF492-DCF0-4AA8-91DB-6380540F82B0}" type="pres">
      <dgm:prSet presAssocID="{FB69612C-F9DF-482E-B60D-5D182265B73D}" presName="bullet2b" presStyleLbl="node1" presStyleIdx="1" presStyleCnt="2" custAng="2053677" custLinFactX="45932" custLinFactNeighborX="100000" custLinFactNeighborY="-94248"/>
      <dgm:spPr/>
    </dgm:pt>
    <dgm:pt modelId="{AC75F374-29AA-49E6-8902-8F6AF281A428}" type="pres">
      <dgm:prSet presAssocID="{FB69612C-F9DF-482E-B60D-5D182265B73D}" presName="textBox2b" presStyleLbl="revTx" presStyleIdx="1" presStyleCnt="2" custScaleX="258548" custScaleY="85053" custLinFactNeighborX="62142" custLinFactNeighborY="15938">
        <dgm:presLayoutVars>
          <dgm:bulletEnabled val="1"/>
        </dgm:presLayoutVars>
      </dgm:prSet>
      <dgm:spPr/>
    </dgm:pt>
  </dgm:ptLst>
  <dgm:cxnLst>
    <dgm:cxn modelId="{E230EDAA-3B86-4410-B709-3683C508A40D}" type="presOf" srcId="{FB69612C-F9DF-482E-B60D-5D182265B73D}" destId="{AC75F374-29AA-49E6-8902-8F6AF281A428}" srcOrd="0" destOrd="0" presId="urn:microsoft.com/office/officeart/2005/8/layout/arrow2"/>
    <dgm:cxn modelId="{BE5107B2-13E1-4E76-8610-23F3318A592F}" srcId="{7F89E9F3-CB3D-4F18-BCB4-BE83A2308421}" destId="{FB69612C-F9DF-482E-B60D-5D182265B73D}" srcOrd="1" destOrd="0" parTransId="{6EE543F1-5A45-41AD-B626-4261F0BC996A}" sibTransId="{4214662D-2CF1-47DB-B7D1-B6C81D750247}"/>
    <dgm:cxn modelId="{44EFFCB8-65EC-49A3-8AE9-D9DD8A43D817}" type="presOf" srcId="{78E306B1-C4F4-474D-BA56-3B5729702E4E}" destId="{C63AF02E-C24D-4D49-8EA1-1F17E859B862}" srcOrd="0" destOrd="0" presId="urn:microsoft.com/office/officeart/2005/8/layout/arrow2"/>
    <dgm:cxn modelId="{40602BD4-D101-4546-8795-F0EEE080CBF3}" type="presOf" srcId="{7F89E9F3-CB3D-4F18-BCB4-BE83A2308421}" destId="{7B4E6E5D-0796-4AE1-8709-A1C1CE2ACF9B}" srcOrd="0" destOrd="0" presId="urn:microsoft.com/office/officeart/2005/8/layout/arrow2"/>
    <dgm:cxn modelId="{1CB539D7-D81D-41CB-92EA-14B8D53212D0}" srcId="{7F89E9F3-CB3D-4F18-BCB4-BE83A2308421}" destId="{78E306B1-C4F4-474D-BA56-3B5729702E4E}" srcOrd="0" destOrd="0" parTransId="{B7DF2364-3759-498B-B617-A6410E22D993}" sibTransId="{FBBA8444-3FB4-45A7-8145-9DE1149213E7}"/>
    <dgm:cxn modelId="{C6078CF7-47A4-431E-A13D-368BA3A533C7}" type="presParOf" srcId="{7B4E6E5D-0796-4AE1-8709-A1C1CE2ACF9B}" destId="{5B6F4D70-8BB9-471C-961B-827BBFC3301F}" srcOrd="0" destOrd="0" presId="urn:microsoft.com/office/officeart/2005/8/layout/arrow2"/>
    <dgm:cxn modelId="{21125D77-D969-4EE0-8A6D-F8AA990633FC}" type="presParOf" srcId="{7B4E6E5D-0796-4AE1-8709-A1C1CE2ACF9B}" destId="{060554F0-EF71-4431-8270-9A4D3399984A}" srcOrd="1" destOrd="0" presId="urn:microsoft.com/office/officeart/2005/8/layout/arrow2"/>
    <dgm:cxn modelId="{F88465B6-F23A-4AD8-BFE8-E95C05BE7238}" type="presParOf" srcId="{060554F0-EF71-4431-8270-9A4D3399984A}" destId="{190AE988-69DA-404C-887C-5940EFEE7BD5}" srcOrd="0" destOrd="0" presId="urn:microsoft.com/office/officeart/2005/8/layout/arrow2"/>
    <dgm:cxn modelId="{83817895-6F52-47AE-9ECE-3BEC38BCD18C}" type="presParOf" srcId="{060554F0-EF71-4431-8270-9A4D3399984A}" destId="{C63AF02E-C24D-4D49-8EA1-1F17E859B862}" srcOrd="1" destOrd="0" presId="urn:microsoft.com/office/officeart/2005/8/layout/arrow2"/>
    <dgm:cxn modelId="{8854B5BB-0F92-4923-B260-E17A6CA7FE66}" type="presParOf" srcId="{060554F0-EF71-4431-8270-9A4D3399984A}" destId="{9CDDF492-DCF0-4AA8-91DB-6380540F82B0}" srcOrd="2" destOrd="0" presId="urn:microsoft.com/office/officeart/2005/8/layout/arrow2"/>
    <dgm:cxn modelId="{C6B9A740-FF19-454C-A924-0072FDA09C28}" type="presParOf" srcId="{060554F0-EF71-4431-8270-9A4D3399984A}" destId="{AC75F374-29AA-49E6-8902-8F6AF281A428}" srcOrd="3" destOrd="0" presId="urn:microsoft.com/office/officeart/2005/8/layout/arrow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286E929-2560-4B49-8FB5-EE41293D083E}" type="doc">
      <dgm:prSet loTypeId="urn:microsoft.com/office/officeart/2009/3/layout/DescendingProcess" loCatId="process" qsTypeId="urn:microsoft.com/office/officeart/2005/8/quickstyle/simple1" qsCatId="simple" csTypeId="urn:microsoft.com/office/officeart/2005/8/colors/accent1_2" csCatId="accent1" phldr="1"/>
      <dgm:spPr/>
      <dgm:t>
        <a:bodyPr/>
        <a:lstStyle/>
        <a:p>
          <a:endParaRPr lang="en-GB"/>
        </a:p>
      </dgm:t>
    </dgm:pt>
    <dgm:pt modelId="{72BEA541-D637-455E-A536-B0FF5BCC94F6}">
      <dgm:prSet phldrT="[Text]" custT="1"/>
      <dgm:spPr/>
      <dgm:t>
        <a:bodyPr/>
        <a:lstStyle/>
        <a:p>
          <a:r>
            <a:rPr lang="en-GB" sz="3600" dirty="0"/>
            <a:t>Insecurely attached babies </a:t>
          </a:r>
        </a:p>
      </dgm:t>
    </dgm:pt>
    <dgm:pt modelId="{47C9F5FA-06A0-4C6B-94F6-FB2AA50F8070}" type="parTrans" cxnId="{2881A06C-1C0D-4806-9028-C5176681C980}">
      <dgm:prSet/>
      <dgm:spPr/>
      <dgm:t>
        <a:bodyPr/>
        <a:lstStyle/>
        <a:p>
          <a:endParaRPr lang="en-GB"/>
        </a:p>
      </dgm:t>
    </dgm:pt>
    <dgm:pt modelId="{B73242FE-DE28-4921-BAB6-A50157FD72E4}" type="sibTrans" cxnId="{2881A06C-1C0D-4806-9028-C5176681C980}">
      <dgm:prSet/>
      <dgm:spPr/>
      <dgm:t>
        <a:bodyPr/>
        <a:lstStyle/>
        <a:p>
          <a:endParaRPr lang="en-GB"/>
        </a:p>
      </dgm:t>
    </dgm:pt>
    <dgm:pt modelId="{2D1AA8A3-16EC-4927-A7AD-077E9C2A9181}">
      <dgm:prSet phldrT="[Text]" custT="1"/>
      <dgm:spPr/>
      <dgm:t>
        <a:bodyPr/>
        <a:lstStyle/>
        <a:p>
          <a:r>
            <a:rPr lang="en-GB" sz="3200" dirty="0"/>
            <a:t>Grew to be children with more friendship difficulties (Kerns, 1994)</a:t>
          </a:r>
        </a:p>
      </dgm:t>
    </dgm:pt>
    <dgm:pt modelId="{EDCD4174-EFC3-4DF8-88D8-706A61420495}" type="parTrans" cxnId="{DE7D0EE0-5A42-4F47-83A0-0820BE634E89}">
      <dgm:prSet/>
      <dgm:spPr/>
      <dgm:t>
        <a:bodyPr/>
        <a:lstStyle/>
        <a:p>
          <a:endParaRPr lang="en-GB"/>
        </a:p>
      </dgm:t>
    </dgm:pt>
    <dgm:pt modelId="{8A414C1D-B35C-4A93-8D82-C59BBDB03B87}" type="sibTrans" cxnId="{DE7D0EE0-5A42-4F47-83A0-0820BE634E89}">
      <dgm:prSet/>
      <dgm:spPr/>
      <dgm:t>
        <a:bodyPr/>
        <a:lstStyle/>
        <a:p>
          <a:endParaRPr lang="en-GB"/>
        </a:p>
      </dgm:t>
    </dgm:pt>
    <dgm:pt modelId="{E9969427-C10D-45BC-BCB4-61EBBF8CD339}">
      <dgm:prSet phldrT="[Text]" custT="1"/>
      <dgm:spPr/>
      <dgm:t>
        <a:bodyPr/>
        <a:lstStyle/>
        <a:p>
          <a:r>
            <a:rPr lang="en-GB" sz="2400" dirty="0"/>
            <a:t>Avoidant babies were found to grow into children with higher levels of social withdrawals across different cultures (</a:t>
          </a:r>
          <a:r>
            <a:rPr lang="en-GB" sz="2400" b="0" i="0" dirty="0"/>
            <a:t>van </a:t>
          </a:r>
          <a:r>
            <a:rPr lang="en-GB" sz="2400" b="0" i="0" dirty="0" err="1"/>
            <a:t>Ijzendoorn</a:t>
          </a:r>
          <a:r>
            <a:rPr lang="en-GB" sz="2400" b="0" i="0" dirty="0"/>
            <a:t> and </a:t>
          </a:r>
          <a:r>
            <a:rPr lang="en-GB" sz="2400" b="0" i="0" dirty="0" err="1"/>
            <a:t>Kroonerberg</a:t>
          </a:r>
          <a:r>
            <a:rPr lang="en-GB" sz="2400" b="0" i="0" dirty="0"/>
            <a:t> (1988) </a:t>
          </a:r>
          <a:endParaRPr lang="en-GB" sz="2400" dirty="0"/>
        </a:p>
      </dgm:t>
    </dgm:pt>
    <dgm:pt modelId="{32D6C5F8-0BA9-45C0-B328-C1082189F297}" type="parTrans" cxnId="{FDF2B9DA-A544-47E0-85BD-D9089D2294E5}">
      <dgm:prSet/>
      <dgm:spPr/>
      <dgm:t>
        <a:bodyPr/>
        <a:lstStyle/>
        <a:p>
          <a:endParaRPr lang="en-GB"/>
        </a:p>
      </dgm:t>
    </dgm:pt>
    <dgm:pt modelId="{D6441776-2884-4CAF-B2BD-462F5679286B}" type="sibTrans" cxnId="{FDF2B9DA-A544-47E0-85BD-D9089D2294E5}">
      <dgm:prSet/>
      <dgm:spPr/>
      <dgm:t>
        <a:bodyPr/>
        <a:lstStyle/>
        <a:p>
          <a:endParaRPr lang="en-GB"/>
        </a:p>
      </dgm:t>
    </dgm:pt>
    <dgm:pt modelId="{365AA50A-DC45-4C1B-ABDF-740942C2BE24}">
      <dgm:prSet phldrT="[Text]" custT="1"/>
      <dgm:spPr/>
      <dgm:t>
        <a:bodyPr/>
        <a:lstStyle/>
        <a:p>
          <a:r>
            <a:rPr lang="en-GB" sz="2800" dirty="0"/>
            <a:t>When older, avoidant babies more likely to be victims of bullying whereas resistant babies more likely to be bullies (Smith and Myron-Wilson, 1998)</a:t>
          </a:r>
        </a:p>
      </dgm:t>
    </dgm:pt>
    <dgm:pt modelId="{38AD9F93-9061-428C-9D94-B6C1C6C56230}" type="parTrans" cxnId="{8D89CE6A-1C51-47B3-8A8F-458A5C63405D}">
      <dgm:prSet/>
      <dgm:spPr/>
      <dgm:t>
        <a:bodyPr/>
        <a:lstStyle/>
        <a:p>
          <a:endParaRPr lang="en-GB"/>
        </a:p>
      </dgm:t>
    </dgm:pt>
    <dgm:pt modelId="{DDE89687-948D-4A0C-9EBC-64E771174842}" type="sibTrans" cxnId="{8D89CE6A-1C51-47B3-8A8F-458A5C63405D}">
      <dgm:prSet/>
      <dgm:spPr/>
      <dgm:t>
        <a:bodyPr/>
        <a:lstStyle/>
        <a:p>
          <a:endParaRPr lang="en-GB"/>
        </a:p>
      </dgm:t>
    </dgm:pt>
    <dgm:pt modelId="{7CCA6464-4B29-4D49-AA02-F6CA06CAB3B4}" type="pres">
      <dgm:prSet presAssocID="{B286E929-2560-4B49-8FB5-EE41293D083E}" presName="Name0" presStyleCnt="0">
        <dgm:presLayoutVars>
          <dgm:chMax val="7"/>
          <dgm:chPref val="5"/>
        </dgm:presLayoutVars>
      </dgm:prSet>
      <dgm:spPr/>
    </dgm:pt>
    <dgm:pt modelId="{0356D23A-2656-4756-9A1D-609E9DD5BE89}" type="pres">
      <dgm:prSet presAssocID="{B286E929-2560-4B49-8FB5-EE41293D083E}" presName="arrowNode" presStyleLbl="node1" presStyleIdx="0" presStyleCnt="1" custAng="323739" custScaleX="177725"/>
      <dgm:spPr>
        <a:solidFill>
          <a:srgbClr val="FF0000"/>
        </a:solidFill>
      </dgm:spPr>
    </dgm:pt>
    <dgm:pt modelId="{8C9BAE92-7045-49D0-8BFF-0F2C3AA09FFE}" type="pres">
      <dgm:prSet presAssocID="{72BEA541-D637-455E-A536-B0FF5BCC94F6}" presName="txNode1" presStyleLbl="revTx" presStyleIdx="0" presStyleCnt="4" custScaleX="265318" custLinFactX="-35534" custLinFactNeighborX="-100000" custLinFactNeighborY="98504">
        <dgm:presLayoutVars>
          <dgm:bulletEnabled val="1"/>
        </dgm:presLayoutVars>
      </dgm:prSet>
      <dgm:spPr/>
    </dgm:pt>
    <dgm:pt modelId="{BFBB2539-D45C-4D20-B6FE-00B9C84B2C2D}" type="pres">
      <dgm:prSet presAssocID="{2D1AA8A3-16EC-4927-A7AD-077E9C2A9181}" presName="txNode2" presStyleLbl="revTx" presStyleIdx="1" presStyleCnt="4" custScaleX="175499" custScaleY="304988" custLinFactY="-11273" custLinFactNeighborX="76584" custLinFactNeighborY="-100000">
        <dgm:presLayoutVars>
          <dgm:bulletEnabled val="1"/>
        </dgm:presLayoutVars>
      </dgm:prSet>
      <dgm:spPr/>
    </dgm:pt>
    <dgm:pt modelId="{21116057-D88F-4CDA-87DA-47E580D877E2}" type="pres">
      <dgm:prSet presAssocID="{8A414C1D-B35C-4A93-8D82-C59BBDB03B87}" presName="dotNode2" presStyleCnt="0"/>
      <dgm:spPr/>
    </dgm:pt>
    <dgm:pt modelId="{8EA0D7BD-5278-4EF1-A97D-4778ECF8070F}" type="pres">
      <dgm:prSet presAssocID="{8A414C1D-B35C-4A93-8D82-C59BBDB03B87}" presName="dotRepeatNode" presStyleLbl="fgShp" presStyleIdx="0" presStyleCnt="2"/>
      <dgm:spPr/>
    </dgm:pt>
    <dgm:pt modelId="{3C2450B6-6B3B-4E26-9734-8C44E3F8814E}" type="pres">
      <dgm:prSet presAssocID="{365AA50A-DC45-4C1B-ABDF-740942C2BE24}" presName="txNode3" presStyleLbl="revTx" presStyleIdx="2" presStyleCnt="4" custScaleX="172950" custLinFactY="20394" custLinFactNeighborX="-44045" custLinFactNeighborY="100000">
        <dgm:presLayoutVars>
          <dgm:bulletEnabled val="1"/>
        </dgm:presLayoutVars>
      </dgm:prSet>
      <dgm:spPr/>
    </dgm:pt>
    <dgm:pt modelId="{7EFD74B7-9D33-4821-A9B9-2917C60E5BFA}" type="pres">
      <dgm:prSet presAssocID="{DDE89687-948D-4A0C-9EBC-64E771174842}" presName="dotNode3" presStyleCnt="0"/>
      <dgm:spPr/>
    </dgm:pt>
    <dgm:pt modelId="{0AFA9180-0B9F-4E37-A46A-354200A12C31}" type="pres">
      <dgm:prSet presAssocID="{DDE89687-948D-4A0C-9EBC-64E771174842}" presName="dotRepeatNode" presStyleLbl="fgShp" presStyleIdx="1" presStyleCnt="2"/>
      <dgm:spPr/>
    </dgm:pt>
    <dgm:pt modelId="{D5D7EEAF-BD46-4F03-B9E7-6A8B1FC16F38}" type="pres">
      <dgm:prSet presAssocID="{E9969427-C10D-45BC-BCB4-61EBBF8CD339}" presName="txNode4" presStyleLbl="revTx" presStyleIdx="3" presStyleCnt="4" custScaleX="169173" custScaleY="164046" custLinFactNeighborX="94458" custLinFactNeighborY="-9121">
        <dgm:presLayoutVars>
          <dgm:bulletEnabled val="1"/>
        </dgm:presLayoutVars>
      </dgm:prSet>
      <dgm:spPr/>
    </dgm:pt>
  </dgm:ptLst>
  <dgm:cxnLst>
    <dgm:cxn modelId="{44E27A01-DC74-453D-B0B2-6CAD99649309}" type="presOf" srcId="{E9969427-C10D-45BC-BCB4-61EBBF8CD339}" destId="{D5D7EEAF-BD46-4F03-B9E7-6A8B1FC16F38}" srcOrd="0" destOrd="0" presId="urn:microsoft.com/office/officeart/2009/3/layout/DescendingProcess"/>
    <dgm:cxn modelId="{1D17FF16-134C-4E86-B8A4-BF951E736F9D}" type="presOf" srcId="{2D1AA8A3-16EC-4927-A7AD-077E9C2A9181}" destId="{BFBB2539-D45C-4D20-B6FE-00B9C84B2C2D}" srcOrd="0" destOrd="0" presId="urn:microsoft.com/office/officeart/2009/3/layout/DescendingProcess"/>
    <dgm:cxn modelId="{7FD46A4A-D569-4AE2-8854-529216F328C7}" type="presOf" srcId="{DDE89687-948D-4A0C-9EBC-64E771174842}" destId="{0AFA9180-0B9F-4E37-A46A-354200A12C31}" srcOrd="0" destOrd="0" presId="urn:microsoft.com/office/officeart/2009/3/layout/DescendingProcess"/>
    <dgm:cxn modelId="{8D89CE6A-1C51-47B3-8A8F-458A5C63405D}" srcId="{B286E929-2560-4B49-8FB5-EE41293D083E}" destId="{365AA50A-DC45-4C1B-ABDF-740942C2BE24}" srcOrd="2" destOrd="0" parTransId="{38AD9F93-9061-428C-9D94-B6C1C6C56230}" sibTransId="{DDE89687-948D-4A0C-9EBC-64E771174842}"/>
    <dgm:cxn modelId="{2881A06C-1C0D-4806-9028-C5176681C980}" srcId="{B286E929-2560-4B49-8FB5-EE41293D083E}" destId="{72BEA541-D637-455E-A536-B0FF5BCC94F6}" srcOrd="0" destOrd="0" parTransId="{47C9F5FA-06A0-4C6B-94F6-FB2AA50F8070}" sibTransId="{B73242FE-DE28-4921-BAB6-A50157FD72E4}"/>
    <dgm:cxn modelId="{84B159A5-18CC-46CE-963E-0A6EA664A087}" type="presOf" srcId="{365AA50A-DC45-4C1B-ABDF-740942C2BE24}" destId="{3C2450B6-6B3B-4E26-9734-8C44E3F8814E}" srcOrd="0" destOrd="0" presId="urn:microsoft.com/office/officeart/2009/3/layout/DescendingProcess"/>
    <dgm:cxn modelId="{FDF2B9DA-A544-47E0-85BD-D9089D2294E5}" srcId="{B286E929-2560-4B49-8FB5-EE41293D083E}" destId="{E9969427-C10D-45BC-BCB4-61EBBF8CD339}" srcOrd="3" destOrd="0" parTransId="{32D6C5F8-0BA9-45C0-B328-C1082189F297}" sibTransId="{D6441776-2884-4CAF-B2BD-462F5679286B}"/>
    <dgm:cxn modelId="{DE7D0EE0-5A42-4F47-83A0-0820BE634E89}" srcId="{B286E929-2560-4B49-8FB5-EE41293D083E}" destId="{2D1AA8A3-16EC-4927-A7AD-077E9C2A9181}" srcOrd="1" destOrd="0" parTransId="{EDCD4174-EFC3-4DF8-88D8-706A61420495}" sibTransId="{8A414C1D-B35C-4A93-8D82-C59BBDB03B87}"/>
    <dgm:cxn modelId="{5B8390E4-875A-4C21-A0A6-74863933EDD9}" type="presOf" srcId="{8A414C1D-B35C-4A93-8D82-C59BBDB03B87}" destId="{8EA0D7BD-5278-4EF1-A97D-4778ECF8070F}" srcOrd="0" destOrd="0" presId="urn:microsoft.com/office/officeart/2009/3/layout/DescendingProcess"/>
    <dgm:cxn modelId="{F067A9FB-7C85-4DF4-9126-8B4F83ED6FCB}" type="presOf" srcId="{B286E929-2560-4B49-8FB5-EE41293D083E}" destId="{7CCA6464-4B29-4D49-AA02-F6CA06CAB3B4}" srcOrd="0" destOrd="0" presId="urn:microsoft.com/office/officeart/2009/3/layout/DescendingProcess"/>
    <dgm:cxn modelId="{3991B1FC-F1AC-4F06-B3B6-A18DE664D3D3}" type="presOf" srcId="{72BEA541-D637-455E-A536-B0FF5BCC94F6}" destId="{8C9BAE92-7045-49D0-8BFF-0F2C3AA09FFE}" srcOrd="0" destOrd="0" presId="urn:microsoft.com/office/officeart/2009/3/layout/DescendingProcess"/>
    <dgm:cxn modelId="{E1A6FAAF-0DC5-4C9A-880D-478414D7C477}" type="presParOf" srcId="{7CCA6464-4B29-4D49-AA02-F6CA06CAB3B4}" destId="{0356D23A-2656-4756-9A1D-609E9DD5BE89}" srcOrd="0" destOrd="0" presId="urn:microsoft.com/office/officeart/2009/3/layout/DescendingProcess"/>
    <dgm:cxn modelId="{0A862C83-40C4-42AE-87A3-2C8D29DF39BB}" type="presParOf" srcId="{7CCA6464-4B29-4D49-AA02-F6CA06CAB3B4}" destId="{8C9BAE92-7045-49D0-8BFF-0F2C3AA09FFE}" srcOrd="1" destOrd="0" presId="urn:microsoft.com/office/officeart/2009/3/layout/DescendingProcess"/>
    <dgm:cxn modelId="{14F8D4E8-B3AB-402C-8379-99450CA84FF3}" type="presParOf" srcId="{7CCA6464-4B29-4D49-AA02-F6CA06CAB3B4}" destId="{BFBB2539-D45C-4D20-B6FE-00B9C84B2C2D}" srcOrd="2" destOrd="0" presId="urn:microsoft.com/office/officeart/2009/3/layout/DescendingProcess"/>
    <dgm:cxn modelId="{AB18D8F9-2F24-4104-955F-83F0554360C8}" type="presParOf" srcId="{7CCA6464-4B29-4D49-AA02-F6CA06CAB3B4}" destId="{21116057-D88F-4CDA-87DA-47E580D877E2}" srcOrd="3" destOrd="0" presId="urn:microsoft.com/office/officeart/2009/3/layout/DescendingProcess"/>
    <dgm:cxn modelId="{333543FD-9678-4B34-BDBE-E698E51BA9EF}" type="presParOf" srcId="{21116057-D88F-4CDA-87DA-47E580D877E2}" destId="{8EA0D7BD-5278-4EF1-A97D-4778ECF8070F}" srcOrd="0" destOrd="0" presId="urn:microsoft.com/office/officeart/2009/3/layout/DescendingProcess"/>
    <dgm:cxn modelId="{E9706698-6005-45B2-914B-C77C6254E88E}" type="presParOf" srcId="{7CCA6464-4B29-4D49-AA02-F6CA06CAB3B4}" destId="{3C2450B6-6B3B-4E26-9734-8C44E3F8814E}" srcOrd="4" destOrd="0" presId="urn:microsoft.com/office/officeart/2009/3/layout/DescendingProcess"/>
    <dgm:cxn modelId="{2965DEE6-A3A0-49D8-9EAE-18C9A0E6EAD7}" type="presParOf" srcId="{7CCA6464-4B29-4D49-AA02-F6CA06CAB3B4}" destId="{7EFD74B7-9D33-4821-A9B9-2917C60E5BFA}" srcOrd="5" destOrd="0" presId="urn:microsoft.com/office/officeart/2009/3/layout/DescendingProcess"/>
    <dgm:cxn modelId="{66EEB5B1-45FB-4D73-B584-11D64F1C3528}" type="presParOf" srcId="{7EFD74B7-9D33-4821-A9B9-2917C60E5BFA}" destId="{0AFA9180-0B9F-4E37-A46A-354200A12C31}" srcOrd="0" destOrd="0" presId="urn:microsoft.com/office/officeart/2009/3/layout/DescendingProcess"/>
    <dgm:cxn modelId="{2F5397E2-3515-4A8F-8D25-78D6E5D39B59}" type="presParOf" srcId="{7CCA6464-4B29-4D49-AA02-F6CA06CAB3B4}" destId="{D5D7EEAF-BD46-4F03-B9E7-6A8B1FC16F38}" srcOrd="6" destOrd="0" presId="urn:microsoft.com/office/officeart/2009/3/layout/Descending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4D9E9A88-A939-4EC2-B7F8-5A2A1E088A7D}" type="doc">
      <dgm:prSet loTypeId="urn:microsoft.com/office/officeart/2005/8/layout/hList7" loCatId="list" qsTypeId="urn:microsoft.com/office/officeart/2005/8/quickstyle/simple1" qsCatId="simple" csTypeId="urn:microsoft.com/office/officeart/2005/8/colors/colorful1" csCatId="colorful" phldr="1"/>
      <dgm:spPr/>
    </dgm:pt>
    <dgm:pt modelId="{1F1BF77E-31F4-4E3F-965B-85E6AE4AA363}">
      <dgm:prSet phldrT="[Text]"/>
      <dgm:spPr/>
      <dgm:t>
        <a:bodyPr/>
        <a:lstStyle/>
        <a:p>
          <a:r>
            <a:rPr lang="en-GB" dirty="0"/>
            <a:t>Secure </a:t>
          </a:r>
        </a:p>
      </dgm:t>
    </dgm:pt>
    <dgm:pt modelId="{6782BFA9-DCCF-4F2C-9D5E-8DF3B545F038}" type="parTrans" cxnId="{3697CCD5-DDED-42E3-87E6-1E60E5083D04}">
      <dgm:prSet/>
      <dgm:spPr/>
      <dgm:t>
        <a:bodyPr/>
        <a:lstStyle/>
        <a:p>
          <a:endParaRPr lang="en-GB"/>
        </a:p>
      </dgm:t>
    </dgm:pt>
    <dgm:pt modelId="{2E53C8DD-B14F-4E70-B3B8-86292B49D1F8}" type="sibTrans" cxnId="{3697CCD5-DDED-42E3-87E6-1E60E5083D04}">
      <dgm:prSet/>
      <dgm:spPr/>
      <dgm:t>
        <a:bodyPr/>
        <a:lstStyle/>
        <a:p>
          <a:endParaRPr lang="en-GB"/>
        </a:p>
      </dgm:t>
    </dgm:pt>
    <dgm:pt modelId="{F3F45E1B-A19E-4112-B76D-76CB4DC13B85}">
      <dgm:prSet phldrT="[Text]"/>
      <dgm:spPr/>
      <dgm:t>
        <a:bodyPr/>
        <a:lstStyle/>
        <a:p>
          <a:r>
            <a:rPr lang="en-GB" dirty="0"/>
            <a:t>Resistant</a:t>
          </a:r>
        </a:p>
      </dgm:t>
    </dgm:pt>
    <dgm:pt modelId="{41CBB109-E83A-4F1C-A54D-DF70A99E398D}" type="parTrans" cxnId="{732BC562-E179-4271-BD7C-675E2DAAB30D}">
      <dgm:prSet/>
      <dgm:spPr/>
      <dgm:t>
        <a:bodyPr/>
        <a:lstStyle/>
        <a:p>
          <a:endParaRPr lang="en-GB"/>
        </a:p>
      </dgm:t>
    </dgm:pt>
    <dgm:pt modelId="{2D90A445-7431-4D55-BA6A-9EED83836546}" type="sibTrans" cxnId="{732BC562-E179-4271-BD7C-675E2DAAB30D}">
      <dgm:prSet/>
      <dgm:spPr/>
      <dgm:t>
        <a:bodyPr/>
        <a:lstStyle/>
        <a:p>
          <a:endParaRPr lang="en-GB"/>
        </a:p>
      </dgm:t>
    </dgm:pt>
    <dgm:pt modelId="{0207E19B-1D94-47D3-A6E6-1EDB7D7B9437}">
      <dgm:prSet phldrT="[Text]"/>
      <dgm:spPr/>
      <dgm:t>
        <a:bodyPr/>
        <a:lstStyle/>
        <a:p>
          <a:r>
            <a:rPr lang="en-GB" dirty="0"/>
            <a:t>Sensitive to baby’s need</a:t>
          </a:r>
        </a:p>
      </dgm:t>
    </dgm:pt>
    <dgm:pt modelId="{1C16ACDC-7A04-41DA-AD5E-E5312652B8A0}" type="parTrans" cxnId="{FC6BD1D1-3B4C-40E8-9387-4A502C8F12C2}">
      <dgm:prSet/>
      <dgm:spPr/>
      <dgm:t>
        <a:bodyPr/>
        <a:lstStyle/>
        <a:p>
          <a:endParaRPr lang="en-GB"/>
        </a:p>
      </dgm:t>
    </dgm:pt>
    <dgm:pt modelId="{14238790-9971-453B-8341-208FEAF4EF93}" type="sibTrans" cxnId="{FC6BD1D1-3B4C-40E8-9387-4A502C8F12C2}">
      <dgm:prSet/>
      <dgm:spPr/>
      <dgm:t>
        <a:bodyPr/>
        <a:lstStyle/>
        <a:p>
          <a:endParaRPr lang="en-GB"/>
        </a:p>
      </dgm:t>
    </dgm:pt>
    <dgm:pt modelId="{E6EB058F-DA77-43BC-9226-144600AFA266}">
      <dgm:prSet phldrT="[Text]"/>
      <dgm:spPr/>
      <dgm:t>
        <a:bodyPr/>
        <a:lstStyle/>
        <a:p>
          <a:r>
            <a:rPr lang="en-GB" dirty="0"/>
            <a:t>Responsive </a:t>
          </a:r>
        </a:p>
      </dgm:t>
    </dgm:pt>
    <dgm:pt modelId="{CA863CBD-D54E-4A0E-85E3-A14A0C64324D}" type="parTrans" cxnId="{0A45F0E1-CAD2-4C7C-BE54-9424D9F1B807}">
      <dgm:prSet/>
      <dgm:spPr/>
      <dgm:t>
        <a:bodyPr/>
        <a:lstStyle/>
        <a:p>
          <a:endParaRPr lang="en-GB"/>
        </a:p>
      </dgm:t>
    </dgm:pt>
    <dgm:pt modelId="{2B0162F5-AB80-42E3-927D-39EF56F2B14F}" type="sibTrans" cxnId="{0A45F0E1-CAD2-4C7C-BE54-9424D9F1B807}">
      <dgm:prSet/>
      <dgm:spPr/>
      <dgm:t>
        <a:bodyPr/>
        <a:lstStyle/>
        <a:p>
          <a:endParaRPr lang="en-GB"/>
        </a:p>
      </dgm:t>
    </dgm:pt>
    <dgm:pt modelId="{534C46EC-D976-4FFC-9FA0-3EED6947537F}">
      <dgm:prSet phldrT="[Text]"/>
      <dgm:spPr/>
      <dgm:t>
        <a:bodyPr/>
        <a:lstStyle/>
        <a:p>
          <a:r>
            <a:rPr lang="en-GB" dirty="0"/>
            <a:t>Warm and close contact </a:t>
          </a:r>
        </a:p>
      </dgm:t>
    </dgm:pt>
    <dgm:pt modelId="{DEA50EA4-A4D0-4C3B-989E-FB36E7CCF8EA}" type="parTrans" cxnId="{743BE6B5-7E4C-45A8-A65A-04E7A0C374D8}">
      <dgm:prSet/>
      <dgm:spPr/>
      <dgm:t>
        <a:bodyPr/>
        <a:lstStyle/>
        <a:p>
          <a:endParaRPr lang="en-GB"/>
        </a:p>
      </dgm:t>
    </dgm:pt>
    <dgm:pt modelId="{389D3BEA-32A7-4B4F-9841-AB4BA8B582BC}" type="sibTrans" cxnId="{743BE6B5-7E4C-45A8-A65A-04E7A0C374D8}">
      <dgm:prSet/>
      <dgm:spPr/>
      <dgm:t>
        <a:bodyPr/>
        <a:lstStyle/>
        <a:p>
          <a:endParaRPr lang="en-GB"/>
        </a:p>
      </dgm:t>
    </dgm:pt>
    <dgm:pt modelId="{ED19CB2D-D073-4EA0-8565-2E0E9AAE0EDC}">
      <dgm:prSet phldrT="[Text]"/>
      <dgm:spPr/>
      <dgm:t>
        <a:bodyPr/>
        <a:lstStyle/>
        <a:p>
          <a:r>
            <a:rPr lang="en-GB" dirty="0"/>
            <a:t>Accepting and accessible </a:t>
          </a:r>
        </a:p>
      </dgm:t>
    </dgm:pt>
    <dgm:pt modelId="{07B5973E-48AE-4795-BD12-E047B6054DF9}" type="parTrans" cxnId="{F3F7C17E-B6BE-4C68-AB46-179247111347}">
      <dgm:prSet/>
      <dgm:spPr/>
      <dgm:t>
        <a:bodyPr/>
        <a:lstStyle/>
        <a:p>
          <a:endParaRPr lang="en-GB"/>
        </a:p>
      </dgm:t>
    </dgm:pt>
    <dgm:pt modelId="{CA2EFE33-DB75-4B77-81FA-1B16F7F892F7}" type="sibTrans" cxnId="{F3F7C17E-B6BE-4C68-AB46-179247111347}">
      <dgm:prSet/>
      <dgm:spPr/>
      <dgm:t>
        <a:bodyPr/>
        <a:lstStyle/>
        <a:p>
          <a:endParaRPr lang="en-GB"/>
        </a:p>
      </dgm:t>
    </dgm:pt>
    <dgm:pt modelId="{8D9F7913-AFA6-4484-9355-968BF8537448}">
      <dgm:prSet phldrT="[Text]"/>
      <dgm:spPr/>
      <dgm:t>
        <a:bodyPr/>
        <a:lstStyle/>
        <a:p>
          <a:r>
            <a:rPr lang="en-GB" dirty="0"/>
            <a:t>Avoid </a:t>
          </a:r>
        </a:p>
      </dgm:t>
    </dgm:pt>
    <dgm:pt modelId="{2840316C-0DC2-4960-99F2-6F1C2FD6132B}" type="parTrans" cxnId="{5059D426-9482-4C47-A4E0-1E5E7EEC7DB4}">
      <dgm:prSet/>
      <dgm:spPr/>
      <dgm:t>
        <a:bodyPr/>
        <a:lstStyle/>
        <a:p>
          <a:endParaRPr lang="en-GB"/>
        </a:p>
      </dgm:t>
    </dgm:pt>
    <dgm:pt modelId="{BDCB5753-3062-4D50-9DA1-4759594C91FF}" type="sibTrans" cxnId="{5059D426-9482-4C47-A4E0-1E5E7EEC7DB4}">
      <dgm:prSet/>
      <dgm:spPr/>
      <dgm:t>
        <a:bodyPr/>
        <a:lstStyle/>
        <a:p>
          <a:endParaRPr lang="en-GB"/>
        </a:p>
      </dgm:t>
    </dgm:pt>
    <dgm:pt modelId="{5CC9F477-0BA7-4E7F-A756-43F14082309A}">
      <dgm:prSet phldrT="[Text]"/>
      <dgm:spPr/>
      <dgm:t>
        <a:bodyPr/>
        <a:lstStyle/>
        <a:p>
          <a:r>
            <a:rPr lang="en-GB" dirty="0"/>
            <a:t>Not sensitive to baby’s needs </a:t>
          </a:r>
        </a:p>
      </dgm:t>
    </dgm:pt>
    <dgm:pt modelId="{B3CF9F8B-4833-48B9-BEE5-B61EAA797209}" type="parTrans" cxnId="{E375CBBC-A218-4D8C-9F6E-ABB26F97BBD7}">
      <dgm:prSet/>
      <dgm:spPr/>
      <dgm:t>
        <a:bodyPr/>
        <a:lstStyle/>
        <a:p>
          <a:endParaRPr lang="en-GB"/>
        </a:p>
      </dgm:t>
    </dgm:pt>
    <dgm:pt modelId="{6FE85131-F66B-4354-8044-49BE18287FF4}" type="sibTrans" cxnId="{E375CBBC-A218-4D8C-9F6E-ABB26F97BBD7}">
      <dgm:prSet/>
      <dgm:spPr/>
      <dgm:t>
        <a:bodyPr/>
        <a:lstStyle/>
        <a:p>
          <a:endParaRPr lang="en-GB"/>
        </a:p>
      </dgm:t>
    </dgm:pt>
    <dgm:pt modelId="{530761CB-E7F8-49C4-8650-3123A5FE0D3A}">
      <dgm:prSet phldrT="[Text]"/>
      <dgm:spPr/>
      <dgm:t>
        <a:bodyPr/>
        <a:lstStyle/>
        <a:p>
          <a:r>
            <a:rPr lang="en-GB" dirty="0"/>
            <a:t>Not responsive </a:t>
          </a:r>
        </a:p>
      </dgm:t>
    </dgm:pt>
    <dgm:pt modelId="{4EDCB9A8-2090-4E8B-A9D5-BC5F691C0194}" type="parTrans" cxnId="{7183064C-62A9-492E-9617-628B5BBFA4D9}">
      <dgm:prSet/>
      <dgm:spPr/>
      <dgm:t>
        <a:bodyPr/>
        <a:lstStyle/>
        <a:p>
          <a:endParaRPr lang="en-GB"/>
        </a:p>
      </dgm:t>
    </dgm:pt>
    <dgm:pt modelId="{23258499-BD8B-4E44-960F-082C1056C462}" type="sibTrans" cxnId="{7183064C-62A9-492E-9617-628B5BBFA4D9}">
      <dgm:prSet/>
      <dgm:spPr/>
      <dgm:t>
        <a:bodyPr/>
        <a:lstStyle/>
        <a:p>
          <a:endParaRPr lang="en-GB"/>
        </a:p>
      </dgm:t>
    </dgm:pt>
    <dgm:pt modelId="{CC238788-38EA-49D1-99B9-1C79BD4D0759}">
      <dgm:prSet phldrT="[Text]"/>
      <dgm:spPr/>
      <dgm:t>
        <a:bodyPr/>
        <a:lstStyle/>
        <a:p>
          <a:r>
            <a:rPr lang="en-GB" dirty="0"/>
            <a:t>More impatient and neglectful</a:t>
          </a:r>
        </a:p>
      </dgm:t>
    </dgm:pt>
    <dgm:pt modelId="{101E1F6D-3177-4389-B6F7-41D4337C4162}" type="parTrans" cxnId="{57336C6F-32BA-4598-ADF0-A08F595B0F72}">
      <dgm:prSet/>
      <dgm:spPr/>
      <dgm:t>
        <a:bodyPr/>
        <a:lstStyle/>
        <a:p>
          <a:endParaRPr lang="en-GB"/>
        </a:p>
      </dgm:t>
    </dgm:pt>
    <dgm:pt modelId="{CA629F79-626C-4593-8EF0-84A117C87336}" type="sibTrans" cxnId="{57336C6F-32BA-4598-ADF0-A08F595B0F72}">
      <dgm:prSet/>
      <dgm:spPr/>
      <dgm:t>
        <a:bodyPr/>
        <a:lstStyle/>
        <a:p>
          <a:endParaRPr lang="en-GB"/>
        </a:p>
      </dgm:t>
    </dgm:pt>
    <dgm:pt modelId="{7C4D25FC-82F7-4D2C-85BA-9CD53DF9BDC0}">
      <dgm:prSet phldrT="[Text]"/>
      <dgm:spPr/>
      <dgm:t>
        <a:bodyPr/>
        <a:lstStyle/>
        <a:p>
          <a:r>
            <a:rPr lang="en-GB" dirty="0"/>
            <a:t>Inconsistent in terms of their sensitivity and responsiveness </a:t>
          </a:r>
        </a:p>
      </dgm:t>
    </dgm:pt>
    <dgm:pt modelId="{28A26095-F6D5-4403-B4FA-39E6CB17D37B}" type="parTrans" cxnId="{51B5DD2B-18E0-4AEC-98F3-24BFC35F6CED}">
      <dgm:prSet/>
      <dgm:spPr/>
      <dgm:t>
        <a:bodyPr/>
        <a:lstStyle/>
        <a:p>
          <a:endParaRPr lang="en-GB"/>
        </a:p>
      </dgm:t>
    </dgm:pt>
    <dgm:pt modelId="{B21C29D0-BDC2-4AC2-BFEF-B94F4D6C8DF9}" type="sibTrans" cxnId="{51B5DD2B-18E0-4AEC-98F3-24BFC35F6CED}">
      <dgm:prSet/>
      <dgm:spPr/>
      <dgm:t>
        <a:bodyPr/>
        <a:lstStyle/>
        <a:p>
          <a:endParaRPr lang="en-GB"/>
        </a:p>
      </dgm:t>
    </dgm:pt>
    <dgm:pt modelId="{8D7F04B4-FCED-488B-BBF6-5D91046CDB86}" type="pres">
      <dgm:prSet presAssocID="{4D9E9A88-A939-4EC2-B7F8-5A2A1E088A7D}" presName="Name0" presStyleCnt="0">
        <dgm:presLayoutVars>
          <dgm:dir/>
          <dgm:resizeHandles val="exact"/>
        </dgm:presLayoutVars>
      </dgm:prSet>
      <dgm:spPr/>
    </dgm:pt>
    <dgm:pt modelId="{FC5870F8-0780-4FDB-941E-5DA5A4190082}" type="pres">
      <dgm:prSet presAssocID="{4D9E9A88-A939-4EC2-B7F8-5A2A1E088A7D}" presName="fgShape" presStyleLbl="fgShp" presStyleIdx="0" presStyleCnt="1" custScaleX="108696" custScaleY="228395" custLinFactNeighborX="0" custLinFactNeighborY="12150"/>
      <dgm:spPr/>
    </dgm:pt>
    <dgm:pt modelId="{3C86F2E7-ADC9-41DF-9CB0-7EF486631906}" type="pres">
      <dgm:prSet presAssocID="{4D9E9A88-A939-4EC2-B7F8-5A2A1E088A7D}" presName="linComp" presStyleCnt="0"/>
      <dgm:spPr/>
    </dgm:pt>
    <dgm:pt modelId="{75D4D543-6CA4-4B53-9AA1-BB55F99059B6}" type="pres">
      <dgm:prSet presAssocID="{1F1BF77E-31F4-4E3F-965B-85E6AE4AA363}" presName="compNode" presStyleCnt="0"/>
      <dgm:spPr/>
    </dgm:pt>
    <dgm:pt modelId="{382D163F-0A3A-4715-A964-19EFD4AA36B4}" type="pres">
      <dgm:prSet presAssocID="{1F1BF77E-31F4-4E3F-965B-85E6AE4AA363}" presName="bkgdShape" presStyleLbl="node1" presStyleIdx="0" presStyleCnt="3"/>
      <dgm:spPr/>
    </dgm:pt>
    <dgm:pt modelId="{BA7285A2-80B4-49B4-B87E-30A7C8EF6823}" type="pres">
      <dgm:prSet presAssocID="{1F1BF77E-31F4-4E3F-965B-85E6AE4AA363}" presName="nodeTx" presStyleLbl="node1" presStyleIdx="0" presStyleCnt="3">
        <dgm:presLayoutVars>
          <dgm:bulletEnabled val="1"/>
        </dgm:presLayoutVars>
      </dgm:prSet>
      <dgm:spPr/>
    </dgm:pt>
    <dgm:pt modelId="{B35A7D29-98D7-462C-8BC1-7AA3F2DDFFD9}" type="pres">
      <dgm:prSet presAssocID="{1F1BF77E-31F4-4E3F-965B-85E6AE4AA363}" presName="invisiNode" presStyleLbl="node1" presStyleIdx="0" presStyleCnt="3"/>
      <dgm:spPr/>
    </dgm:pt>
    <dgm:pt modelId="{D21E3193-7566-454A-A543-B36AD62562DD}" type="pres">
      <dgm:prSet presAssocID="{1F1BF77E-31F4-4E3F-965B-85E6AE4AA363}" presName="imagNode" presStyleLbl="fgImgPlace1" presStyleIdx="0" presStyleCnt="3" custScaleX="140458" custScaleY="144333"/>
      <dgm:spPr>
        <a:blipFill>
          <a:blip xmlns:r="http://schemas.openxmlformats.org/officeDocument/2006/relationships" r:embed="rId1"/>
          <a:srcRect/>
          <a:stretch>
            <a:fillRect l="-26000" r="-26000"/>
          </a:stretch>
        </a:blipFill>
      </dgm:spPr>
    </dgm:pt>
    <dgm:pt modelId="{27F74BE4-292E-480C-9B1B-CDC5520445C0}" type="pres">
      <dgm:prSet presAssocID="{2E53C8DD-B14F-4E70-B3B8-86292B49D1F8}" presName="sibTrans" presStyleLbl="sibTrans2D1" presStyleIdx="0" presStyleCnt="0"/>
      <dgm:spPr/>
    </dgm:pt>
    <dgm:pt modelId="{4A3DB66A-F5B6-44F7-B436-3DF32837B3BC}" type="pres">
      <dgm:prSet presAssocID="{F3F45E1B-A19E-4112-B76D-76CB4DC13B85}" presName="compNode" presStyleCnt="0"/>
      <dgm:spPr/>
    </dgm:pt>
    <dgm:pt modelId="{7DD3D75D-E7BD-4D04-829C-8DBD387812ED}" type="pres">
      <dgm:prSet presAssocID="{F3F45E1B-A19E-4112-B76D-76CB4DC13B85}" presName="bkgdShape" presStyleLbl="node1" presStyleIdx="1" presStyleCnt="3" custLinFactNeighborX="0" custLinFactNeighborY="9157"/>
      <dgm:spPr/>
    </dgm:pt>
    <dgm:pt modelId="{D90010AA-5D6F-49A3-8AB3-41970503860C}" type="pres">
      <dgm:prSet presAssocID="{F3F45E1B-A19E-4112-B76D-76CB4DC13B85}" presName="nodeTx" presStyleLbl="node1" presStyleIdx="1" presStyleCnt="3">
        <dgm:presLayoutVars>
          <dgm:bulletEnabled val="1"/>
        </dgm:presLayoutVars>
      </dgm:prSet>
      <dgm:spPr/>
    </dgm:pt>
    <dgm:pt modelId="{01BE2A8E-364C-47E3-9B3C-BF843246252D}" type="pres">
      <dgm:prSet presAssocID="{F3F45E1B-A19E-4112-B76D-76CB4DC13B85}" presName="invisiNode" presStyleLbl="node1" presStyleIdx="1" presStyleCnt="3"/>
      <dgm:spPr/>
    </dgm:pt>
    <dgm:pt modelId="{1EB77048-4D2E-491E-8479-34B26C895A7C}" type="pres">
      <dgm:prSet presAssocID="{F3F45E1B-A19E-4112-B76D-76CB4DC13B85}" presName="imagNode" presStyleLbl="fgImgPlace1" presStyleIdx="1" presStyleCnt="3" custScaleX="139157" custScaleY="132361"/>
      <dgm:spPr>
        <a:blipFill>
          <a:blip xmlns:r="http://schemas.openxmlformats.org/officeDocument/2006/relationships" r:embed="rId2"/>
          <a:srcRect/>
          <a:stretch>
            <a:fillRect/>
          </a:stretch>
        </a:blipFill>
      </dgm:spPr>
    </dgm:pt>
    <dgm:pt modelId="{7B55A588-57AB-4221-B81E-85373C506842}" type="pres">
      <dgm:prSet presAssocID="{2D90A445-7431-4D55-BA6A-9EED83836546}" presName="sibTrans" presStyleLbl="sibTrans2D1" presStyleIdx="0" presStyleCnt="0"/>
      <dgm:spPr/>
    </dgm:pt>
    <dgm:pt modelId="{90E8FDBF-6D7D-4DB7-934D-B202EBE433E6}" type="pres">
      <dgm:prSet presAssocID="{8D9F7913-AFA6-4484-9355-968BF8537448}" presName="compNode" presStyleCnt="0"/>
      <dgm:spPr/>
    </dgm:pt>
    <dgm:pt modelId="{B2CBEACE-C3C6-47FE-BDEA-0BAFB5BB15CB}" type="pres">
      <dgm:prSet presAssocID="{8D9F7913-AFA6-4484-9355-968BF8537448}" presName="bkgdShape" presStyleLbl="node1" presStyleIdx="2" presStyleCnt="3"/>
      <dgm:spPr/>
    </dgm:pt>
    <dgm:pt modelId="{392E3A39-DBE2-47C9-936C-4ECA0C26260C}" type="pres">
      <dgm:prSet presAssocID="{8D9F7913-AFA6-4484-9355-968BF8537448}" presName="nodeTx" presStyleLbl="node1" presStyleIdx="2" presStyleCnt="3">
        <dgm:presLayoutVars>
          <dgm:bulletEnabled val="1"/>
        </dgm:presLayoutVars>
      </dgm:prSet>
      <dgm:spPr/>
    </dgm:pt>
    <dgm:pt modelId="{76B19293-8CB4-45D1-8D3F-D1865C625158}" type="pres">
      <dgm:prSet presAssocID="{8D9F7913-AFA6-4484-9355-968BF8537448}" presName="invisiNode" presStyleLbl="node1" presStyleIdx="2" presStyleCnt="3"/>
      <dgm:spPr/>
    </dgm:pt>
    <dgm:pt modelId="{625DCDD6-C9C7-4818-8622-863E495FC0F2}" type="pres">
      <dgm:prSet presAssocID="{8D9F7913-AFA6-4484-9355-968BF8537448}" presName="imagNode" presStyleLbl="fgImgPlace1" presStyleIdx="2" presStyleCnt="3" custScaleX="130438" custScaleY="127381"/>
      <dgm:spPr>
        <a:blipFill>
          <a:blip xmlns:r="http://schemas.openxmlformats.org/officeDocument/2006/relationships" r:embed="rId3"/>
          <a:srcRect/>
          <a:stretch>
            <a:fillRect/>
          </a:stretch>
        </a:blipFill>
      </dgm:spPr>
    </dgm:pt>
  </dgm:ptLst>
  <dgm:cxnLst>
    <dgm:cxn modelId="{96CE9902-A466-43D4-86FC-E58D15F7128E}" type="presOf" srcId="{5CC9F477-0BA7-4E7F-A756-43F14082309A}" destId="{392E3A39-DBE2-47C9-936C-4ECA0C26260C}" srcOrd="1" destOrd="1" presId="urn:microsoft.com/office/officeart/2005/8/layout/hList7"/>
    <dgm:cxn modelId="{E3C4A01F-1628-4D03-BA2D-8C4789A736F0}" type="presOf" srcId="{534C46EC-D976-4FFC-9FA0-3EED6947537F}" destId="{BA7285A2-80B4-49B4-B87E-30A7C8EF6823}" srcOrd="1" destOrd="3" presId="urn:microsoft.com/office/officeart/2005/8/layout/hList7"/>
    <dgm:cxn modelId="{37C15426-84A7-4DEC-B246-6CDE7A6CD127}" type="presOf" srcId="{F3F45E1B-A19E-4112-B76D-76CB4DC13B85}" destId="{D90010AA-5D6F-49A3-8AB3-41970503860C}" srcOrd="1" destOrd="0" presId="urn:microsoft.com/office/officeart/2005/8/layout/hList7"/>
    <dgm:cxn modelId="{5059D426-9482-4C47-A4E0-1E5E7EEC7DB4}" srcId="{4D9E9A88-A939-4EC2-B7F8-5A2A1E088A7D}" destId="{8D9F7913-AFA6-4484-9355-968BF8537448}" srcOrd="2" destOrd="0" parTransId="{2840316C-0DC2-4960-99F2-6F1C2FD6132B}" sibTransId="{BDCB5753-3062-4D50-9DA1-4759594C91FF}"/>
    <dgm:cxn modelId="{35ABC028-FC63-4669-8ADA-FD2DB90CE21B}" type="presOf" srcId="{8D9F7913-AFA6-4484-9355-968BF8537448}" destId="{392E3A39-DBE2-47C9-936C-4ECA0C26260C}" srcOrd="1" destOrd="0" presId="urn:microsoft.com/office/officeart/2005/8/layout/hList7"/>
    <dgm:cxn modelId="{51B5DD2B-18E0-4AEC-98F3-24BFC35F6CED}" srcId="{F3F45E1B-A19E-4112-B76D-76CB4DC13B85}" destId="{7C4D25FC-82F7-4D2C-85BA-9CD53DF9BDC0}" srcOrd="0" destOrd="0" parTransId="{28A26095-F6D5-4403-B4FA-39E6CB17D37B}" sibTransId="{B21C29D0-BDC2-4AC2-BFEF-B94F4D6C8DF9}"/>
    <dgm:cxn modelId="{3886D02E-1DF2-420A-B186-6B3A042EC3F1}" type="presOf" srcId="{1F1BF77E-31F4-4E3F-965B-85E6AE4AA363}" destId="{382D163F-0A3A-4715-A964-19EFD4AA36B4}" srcOrd="0" destOrd="0" presId="urn:microsoft.com/office/officeart/2005/8/layout/hList7"/>
    <dgm:cxn modelId="{64DE0C31-FE94-4915-B1FB-A361B22EB284}" type="presOf" srcId="{0207E19B-1D94-47D3-A6E6-1EDB7D7B9437}" destId="{BA7285A2-80B4-49B4-B87E-30A7C8EF6823}" srcOrd="1" destOrd="1" presId="urn:microsoft.com/office/officeart/2005/8/layout/hList7"/>
    <dgm:cxn modelId="{33E2053D-398F-46D9-8AD4-70156A808F1E}" type="presOf" srcId="{530761CB-E7F8-49C4-8650-3123A5FE0D3A}" destId="{B2CBEACE-C3C6-47FE-BDEA-0BAFB5BB15CB}" srcOrd="0" destOrd="2" presId="urn:microsoft.com/office/officeart/2005/8/layout/hList7"/>
    <dgm:cxn modelId="{7E3BE03E-F1E8-4B39-8645-E6682DD4CCB3}" type="presOf" srcId="{E6EB058F-DA77-43BC-9226-144600AFA266}" destId="{382D163F-0A3A-4715-A964-19EFD4AA36B4}" srcOrd="0" destOrd="2" presId="urn:microsoft.com/office/officeart/2005/8/layout/hList7"/>
    <dgm:cxn modelId="{63B9C35B-D17A-4D33-BACC-2365D4DE45C5}" type="presOf" srcId="{ED19CB2D-D073-4EA0-8565-2E0E9AAE0EDC}" destId="{382D163F-0A3A-4715-A964-19EFD4AA36B4}" srcOrd="0" destOrd="4" presId="urn:microsoft.com/office/officeart/2005/8/layout/hList7"/>
    <dgm:cxn modelId="{732BC562-E179-4271-BD7C-675E2DAAB30D}" srcId="{4D9E9A88-A939-4EC2-B7F8-5A2A1E088A7D}" destId="{F3F45E1B-A19E-4112-B76D-76CB4DC13B85}" srcOrd="1" destOrd="0" parTransId="{41CBB109-E83A-4F1C-A54D-DF70A99E398D}" sibTransId="{2D90A445-7431-4D55-BA6A-9EED83836546}"/>
    <dgm:cxn modelId="{7183064C-62A9-492E-9617-628B5BBFA4D9}" srcId="{8D9F7913-AFA6-4484-9355-968BF8537448}" destId="{530761CB-E7F8-49C4-8650-3123A5FE0D3A}" srcOrd="1" destOrd="0" parTransId="{4EDCB9A8-2090-4E8B-A9D5-BC5F691C0194}" sibTransId="{23258499-BD8B-4E44-960F-082C1056C462}"/>
    <dgm:cxn modelId="{57336C6F-32BA-4598-ADF0-A08F595B0F72}" srcId="{8D9F7913-AFA6-4484-9355-968BF8537448}" destId="{CC238788-38EA-49D1-99B9-1C79BD4D0759}" srcOrd="2" destOrd="0" parTransId="{101E1F6D-3177-4389-B6F7-41D4337C4162}" sibTransId="{CA629F79-626C-4593-8EF0-84A117C87336}"/>
    <dgm:cxn modelId="{E779AD55-F35F-45B0-AF1C-9FB1F1B39BE5}" type="presOf" srcId="{CC238788-38EA-49D1-99B9-1C79BD4D0759}" destId="{392E3A39-DBE2-47C9-936C-4ECA0C26260C}" srcOrd="1" destOrd="3" presId="urn:microsoft.com/office/officeart/2005/8/layout/hList7"/>
    <dgm:cxn modelId="{112D6778-7E8C-4214-A32C-AF5EA03A5FD5}" type="presOf" srcId="{ED19CB2D-D073-4EA0-8565-2E0E9AAE0EDC}" destId="{BA7285A2-80B4-49B4-B87E-30A7C8EF6823}" srcOrd="1" destOrd="4" presId="urn:microsoft.com/office/officeart/2005/8/layout/hList7"/>
    <dgm:cxn modelId="{F3F7C17E-B6BE-4C68-AB46-179247111347}" srcId="{1F1BF77E-31F4-4E3F-965B-85E6AE4AA363}" destId="{ED19CB2D-D073-4EA0-8565-2E0E9AAE0EDC}" srcOrd="3" destOrd="0" parTransId="{07B5973E-48AE-4795-BD12-E047B6054DF9}" sibTransId="{CA2EFE33-DB75-4B77-81FA-1B16F7F892F7}"/>
    <dgm:cxn modelId="{12957A81-3168-4118-93B4-7B6DF94C2D5B}" type="presOf" srcId="{2E53C8DD-B14F-4E70-B3B8-86292B49D1F8}" destId="{27F74BE4-292E-480C-9B1B-CDC5520445C0}" srcOrd="0" destOrd="0" presId="urn:microsoft.com/office/officeart/2005/8/layout/hList7"/>
    <dgm:cxn modelId="{29227E87-6DE5-4A54-B074-6DBFCF5B3A69}" type="presOf" srcId="{7C4D25FC-82F7-4D2C-85BA-9CD53DF9BDC0}" destId="{D90010AA-5D6F-49A3-8AB3-41970503860C}" srcOrd="1" destOrd="1" presId="urn:microsoft.com/office/officeart/2005/8/layout/hList7"/>
    <dgm:cxn modelId="{237C4096-DAAE-4EE2-A222-5A169329FF77}" type="presOf" srcId="{7C4D25FC-82F7-4D2C-85BA-9CD53DF9BDC0}" destId="{7DD3D75D-E7BD-4D04-829C-8DBD387812ED}" srcOrd="0" destOrd="1" presId="urn:microsoft.com/office/officeart/2005/8/layout/hList7"/>
    <dgm:cxn modelId="{A5E9AFA3-ED88-4E6C-9A07-A0950E9CFE7F}" type="presOf" srcId="{5CC9F477-0BA7-4E7F-A756-43F14082309A}" destId="{B2CBEACE-C3C6-47FE-BDEA-0BAFB5BB15CB}" srcOrd="0" destOrd="1" presId="urn:microsoft.com/office/officeart/2005/8/layout/hList7"/>
    <dgm:cxn modelId="{D25AD3A5-76B2-4071-9148-E2A53AFA427E}" type="presOf" srcId="{4D9E9A88-A939-4EC2-B7F8-5A2A1E088A7D}" destId="{8D7F04B4-FCED-488B-BBF6-5D91046CDB86}" srcOrd="0" destOrd="0" presId="urn:microsoft.com/office/officeart/2005/8/layout/hList7"/>
    <dgm:cxn modelId="{743BE6B5-7E4C-45A8-A65A-04E7A0C374D8}" srcId="{1F1BF77E-31F4-4E3F-965B-85E6AE4AA363}" destId="{534C46EC-D976-4FFC-9FA0-3EED6947537F}" srcOrd="2" destOrd="0" parTransId="{DEA50EA4-A4D0-4C3B-989E-FB36E7CCF8EA}" sibTransId="{389D3BEA-32A7-4B4F-9841-AB4BA8B582BC}"/>
    <dgm:cxn modelId="{E375CBBC-A218-4D8C-9F6E-ABB26F97BBD7}" srcId="{8D9F7913-AFA6-4484-9355-968BF8537448}" destId="{5CC9F477-0BA7-4E7F-A756-43F14082309A}" srcOrd="0" destOrd="0" parTransId="{B3CF9F8B-4833-48B9-BEE5-B61EAA797209}" sibTransId="{6FE85131-F66B-4354-8044-49BE18287FF4}"/>
    <dgm:cxn modelId="{FC6BD1D1-3B4C-40E8-9387-4A502C8F12C2}" srcId="{1F1BF77E-31F4-4E3F-965B-85E6AE4AA363}" destId="{0207E19B-1D94-47D3-A6E6-1EDB7D7B9437}" srcOrd="0" destOrd="0" parTransId="{1C16ACDC-7A04-41DA-AD5E-E5312652B8A0}" sibTransId="{14238790-9971-453B-8341-208FEAF4EF93}"/>
    <dgm:cxn modelId="{3697CCD5-DDED-42E3-87E6-1E60E5083D04}" srcId="{4D9E9A88-A939-4EC2-B7F8-5A2A1E088A7D}" destId="{1F1BF77E-31F4-4E3F-965B-85E6AE4AA363}" srcOrd="0" destOrd="0" parTransId="{6782BFA9-DCCF-4F2C-9D5E-8DF3B545F038}" sibTransId="{2E53C8DD-B14F-4E70-B3B8-86292B49D1F8}"/>
    <dgm:cxn modelId="{3ED7B3E0-C130-40A1-8BF4-194377AE4DF0}" type="presOf" srcId="{1F1BF77E-31F4-4E3F-965B-85E6AE4AA363}" destId="{BA7285A2-80B4-49B4-B87E-30A7C8EF6823}" srcOrd="1" destOrd="0" presId="urn:microsoft.com/office/officeart/2005/8/layout/hList7"/>
    <dgm:cxn modelId="{88E93BE1-E120-4A02-8A53-02D4FEE83A4A}" type="presOf" srcId="{E6EB058F-DA77-43BC-9226-144600AFA266}" destId="{BA7285A2-80B4-49B4-B87E-30A7C8EF6823}" srcOrd="1" destOrd="2" presId="urn:microsoft.com/office/officeart/2005/8/layout/hList7"/>
    <dgm:cxn modelId="{0A45F0E1-CAD2-4C7C-BE54-9424D9F1B807}" srcId="{1F1BF77E-31F4-4E3F-965B-85E6AE4AA363}" destId="{E6EB058F-DA77-43BC-9226-144600AFA266}" srcOrd="1" destOrd="0" parTransId="{CA863CBD-D54E-4A0E-85E3-A14A0C64324D}" sibTransId="{2B0162F5-AB80-42E3-927D-39EF56F2B14F}"/>
    <dgm:cxn modelId="{68DC24E2-E683-4A56-AB90-2D367AEC3A0C}" type="presOf" srcId="{F3F45E1B-A19E-4112-B76D-76CB4DC13B85}" destId="{7DD3D75D-E7BD-4D04-829C-8DBD387812ED}" srcOrd="0" destOrd="0" presId="urn:microsoft.com/office/officeart/2005/8/layout/hList7"/>
    <dgm:cxn modelId="{740A6AE2-1E9B-4B94-AAB2-CE77D78B18F4}" type="presOf" srcId="{530761CB-E7F8-49C4-8650-3123A5FE0D3A}" destId="{392E3A39-DBE2-47C9-936C-4ECA0C26260C}" srcOrd="1" destOrd="2" presId="urn:microsoft.com/office/officeart/2005/8/layout/hList7"/>
    <dgm:cxn modelId="{9F24E5E3-B0E5-431D-AE5F-D78BA2BA9A27}" type="presOf" srcId="{8D9F7913-AFA6-4484-9355-968BF8537448}" destId="{B2CBEACE-C3C6-47FE-BDEA-0BAFB5BB15CB}" srcOrd="0" destOrd="0" presId="urn:microsoft.com/office/officeart/2005/8/layout/hList7"/>
    <dgm:cxn modelId="{82A1B2EB-36C2-4974-AC04-065E8FC61684}" type="presOf" srcId="{CC238788-38EA-49D1-99B9-1C79BD4D0759}" destId="{B2CBEACE-C3C6-47FE-BDEA-0BAFB5BB15CB}" srcOrd="0" destOrd="3" presId="urn:microsoft.com/office/officeart/2005/8/layout/hList7"/>
    <dgm:cxn modelId="{1A1AECEB-90C7-456D-9F7C-B493ADC1C8D5}" type="presOf" srcId="{0207E19B-1D94-47D3-A6E6-1EDB7D7B9437}" destId="{382D163F-0A3A-4715-A964-19EFD4AA36B4}" srcOrd="0" destOrd="1" presId="urn:microsoft.com/office/officeart/2005/8/layout/hList7"/>
    <dgm:cxn modelId="{C93D5DEF-5BEA-48C6-967F-26A616D421D1}" type="presOf" srcId="{2D90A445-7431-4D55-BA6A-9EED83836546}" destId="{7B55A588-57AB-4221-B81E-85373C506842}" srcOrd="0" destOrd="0" presId="urn:microsoft.com/office/officeart/2005/8/layout/hList7"/>
    <dgm:cxn modelId="{41B761F0-8FC2-4059-BBF8-68F1D1190EB6}" type="presOf" srcId="{534C46EC-D976-4FFC-9FA0-3EED6947537F}" destId="{382D163F-0A3A-4715-A964-19EFD4AA36B4}" srcOrd="0" destOrd="3" presId="urn:microsoft.com/office/officeart/2005/8/layout/hList7"/>
    <dgm:cxn modelId="{A3A537F9-95F3-4914-8C36-A36DB3801BD7}" type="presParOf" srcId="{8D7F04B4-FCED-488B-BBF6-5D91046CDB86}" destId="{FC5870F8-0780-4FDB-941E-5DA5A4190082}" srcOrd="0" destOrd="0" presId="urn:microsoft.com/office/officeart/2005/8/layout/hList7"/>
    <dgm:cxn modelId="{BBDB71A2-7D83-4F98-B1F9-8FCBA73D0CC4}" type="presParOf" srcId="{8D7F04B4-FCED-488B-BBF6-5D91046CDB86}" destId="{3C86F2E7-ADC9-41DF-9CB0-7EF486631906}" srcOrd="1" destOrd="0" presId="urn:microsoft.com/office/officeart/2005/8/layout/hList7"/>
    <dgm:cxn modelId="{10FCF962-3A42-480A-A1AD-018473977BC8}" type="presParOf" srcId="{3C86F2E7-ADC9-41DF-9CB0-7EF486631906}" destId="{75D4D543-6CA4-4B53-9AA1-BB55F99059B6}" srcOrd="0" destOrd="0" presId="urn:microsoft.com/office/officeart/2005/8/layout/hList7"/>
    <dgm:cxn modelId="{4A860024-2338-47F3-99C3-1398F12D8887}" type="presParOf" srcId="{75D4D543-6CA4-4B53-9AA1-BB55F99059B6}" destId="{382D163F-0A3A-4715-A964-19EFD4AA36B4}" srcOrd="0" destOrd="0" presId="urn:microsoft.com/office/officeart/2005/8/layout/hList7"/>
    <dgm:cxn modelId="{399A8580-957A-4DF0-9E4F-88C99FD4AAE6}" type="presParOf" srcId="{75D4D543-6CA4-4B53-9AA1-BB55F99059B6}" destId="{BA7285A2-80B4-49B4-B87E-30A7C8EF6823}" srcOrd="1" destOrd="0" presId="urn:microsoft.com/office/officeart/2005/8/layout/hList7"/>
    <dgm:cxn modelId="{DB5C7261-94D0-429C-A5C2-965ED81246EF}" type="presParOf" srcId="{75D4D543-6CA4-4B53-9AA1-BB55F99059B6}" destId="{B35A7D29-98D7-462C-8BC1-7AA3F2DDFFD9}" srcOrd="2" destOrd="0" presId="urn:microsoft.com/office/officeart/2005/8/layout/hList7"/>
    <dgm:cxn modelId="{79F66FC5-F94D-4B3A-80DE-85961FA544DA}" type="presParOf" srcId="{75D4D543-6CA4-4B53-9AA1-BB55F99059B6}" destId="{D21E3193-7566-454A-A543-B36AD62562DD}" srcOrd="3" destOrd="0" presId="urn:microsoft.com/office/officeart/2005/8/layout/hList7"/>
    <dgm:cxn modelId="{D0CC6835-3950-46DC-BD75-3BFECC587225}" type="presParOf" srcId="{3C86F2E7-ADC9-41DF-9CB0-7EF486631906}" destId="{27F74BE4-292E-480C-9B1B-CDC5520445C0}" srcOrd="1" destOrd="0" presId="urn:microsoft.com/office/officeart/2005/8/layout/hList7"/>
    <dgm:cxn modelId="{C59BB90B-8D9F-493D-9477-0D673CB2F9FC}" type="presParOf" srcId="{3C86F2E7-ADC9-41DF-9CB0-7EF486631906}" destId="{4A3DB66A-F5B6-44F7-B436-3DF32837B3BC}" srcOrd="2" destOrd="0" presId="urn:microsoft.com/office/officeart/2005/8/layout/hList7"/>
    <dgm:cxn modelId="{D31C2F9C-76F3-4028-BC96-24BB02CD418D}" type="presParOf" srcId="{4A3DB66A-F5B6-44F7-B436-3DF32837B3BC}" destId="{7DD3D75D-E7BD-4D04-829C-8DBD387812ED}" srcOrd="0" destOrd="0" presId="urn:microsoft.com/office/officeart/2005/8/layout/hList7"/>
    <dgm:cxn modelId="{2818E98A-07A0-4B76-B201-F48DA6150728}" type="presParOf" srcId="{4A3DB66A-F5B6-44F7-B436-3DF32837B3BC}" destId="{D90010AA-5D6F-49A3-8AB3-41970503860C}" srcOrd="1" destOrd="0" presId="urn:microsoft.com/office/officeart/2005/8/layout/hList7"/>
    <dgm:cxn modelId="{69374B33-92E8-4950-8616-439EEDF3990C}" type="presParOf" srcId="{4A3DB66A-F5B6-44F7-B436-3DF32837B3BC}" destId="{01BE2A8E-364C-47E3-9B3C-BF843246252D}" srcOrd="2" destOrd="0" presId="urn:microsoft.com/office/officeart/2005/8/layout/hList7"/>
    <dgm:cxn modelId="{D930166C-2B73-4952-B18E-D24DBCF19A11}" type="presParOf" srcId="{4A3DB66A-F5B6-44F7-B436-3DF32837B3BC}" destId="{1EB77048-4D2E-491E-8479-34B26C895A7C}" srcOrd="3" destOrd="0" presId="urn:microsoft.com/office/officeart/2005/8/layout/hList7"/>
    <dgm:cxn modelId="{53403B18-BDBF-408B-95BE-167FE7782FE9}" type="presParOf" srcId="{3C86F2E7-ADC9-41DF-9CB0-7EF486631906}" destId="{7B55A588-57AB-4221-B81E-85373C506842}" srcOrd="3" destOrd="0" presId="urn:microsoft.com/office/officeart/2005/8/layout/hList7"/>
    <dgm:cxn modelId="{EE6DFE23-AE17-4D07-ABE3-E6B55D6D628C}" type="presParOf" srcId="{3C86F2E7-ADC9-41DF-9CB0-7EF486631906}" destId="{90E8FDBF-6D7D-4DB7-934D-B202EBE433E6}" srcOrd="4" destOrd="0" presId="urn:microsoft.com/office/officeart/2005/8/layout/hList7"/>
    <dgm:cxn modelId="{4E0C9CAB-016C-4BD9-AB03-CEDBB5787D87}" type="presParOf" srcId="{90E8FDBF-6D7D-4DB7-934D-B202EBE433E6}" destId="{B2CBEACE-C3C6-47FE-BDEA-0BAFB5BB15CB}" srcOrd="0" destOrd="0" presId="urn:microsoft.com/office/officeart/2005/8/layout/hList7"/>
    <dgm:cxn modelId="{E37F853E-2A85-4FD5-BC80-21E8A0D3A763}" type="presParOf" srcId="{90E8FDBF-6D7D-4DB7-934D-B202EBE433E6}" destId="{392E3A39-DBE2-47C9-936C-4ECA0C26260C}" srcOrd="1" destOrd="0" presId="urn:microsoft.com/office/officeart/2005/8/layout/hList7"/>
    <dgm:cxn modelId="{C9E95659-9807-4390-8E67-6F41A74903A0}" type="presParOf" srcId="{90E8FDBF-6D7D-4DB7-934D-B202EBE433E6}" destId="{76B19293-8CB4-45D1-8D3F-D1865C625158}" srcOrd="2" destOrd="0" presId="urn:microsoft.com/office/officeart/2005/8/layout/hList7"/>
    <dgm:cxn modelId="{52B7F92F-AD7A-43ED-AC2C-87B3E726050C}" type="presParOf" srcId="{90E8FDBF-6D7D-4DB7-934D-B202EBE433E6}" destId="{625DCDD6-C9C7-4818-8622-863E495FC0F2}" srcOrd="3" destOrd="0" presId="urn:microsoft.com/office/officeart/2005/8/layout/hList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2FBE6C3C-D3D3-48A8-A340-C7DADC38E641}" type="doc">
      <dgm:prSet loTypeId="urn:microsoft.com/office/officeart/2005/8/layout/arrow3" loCatId="relationship" qsTypeId="urn:microsoft.com/office/officeart/2005/8/quickstyle/simple1" qsCatId="simple" csTypeId="urn:microsoft.com/office/officeart/2005/8/colors/colorful1" csCatId="colorful" phldr="1"/>
      <dgm:spPr/>
      <dgm:t>
        <a:bodyPr/>
        <a:lstStyle/>
        <a:p>
          <a:endParaRPr lang="en-GB"/>
        </a:p>
      </dgm:t>
    </dgm:pt>
    <dgm:pt modelId="{3BC20F49-CF45-4959-B545-C9C2FC3B8D33}">
      <dgm:prSet/>
      <dgm:spPr/>
      <dgm:t>
        <a:bodyPr/>
        <a:lstStyle/>
        <a:p>
          <a:endParaRPr lang="en-GB"/>
        </a:p>
      </dgm:t>
    </dgm:pt>
    <dgm:pt modelId="{F874FC38-5419-4F7C-9A1B-C44C68DC53F3}" type="parTrans" cxnId="{7EA7D1DE-407A-4D90-A710-30001858FFBF}">
      <dgm:prSet/>
      <dgm:spPr/>
      <dgm:t>
        <a:bodyPr/>
        <a:lstStyle/>
        <a:p>
          <a:endParaRPr lang="en-GB"/>
        </a:p>
      </dgm:t>
    </dgm:pt>
    <dgm:pt modelId="{571CA0F7-4D21-4A02-B056-6C5C9D69899F}" type="sibTrans" cxnId="{7EA7D1DE-407A-4D90-A710-30001858FFBF}">
      <dgm:prSet/>
      <dgm:spPr/>
      <dgm:t>
        <a:bodyPr/>
        <a:lstStyle/>
        <a:p>
          <a:endParaRPr lang="en-GB"/>
        </a:p>
      </dgm:t>
    </dgm:pt>
    <dgm:pt modelId="{B88AB55C-F3A9-49E7-A3C6-B71A9C0350C7}">
      <dgm:prSet/>
      <dgm:spPr/>
      <dgm:t>
        <a:bodyPr/>
        <a:lstStyle/>
        <a:p>
          <a:endParaRPr lang="en-US" noProof="0" dirty="0"/>
        </a:p>
      </dgm:t>
    </dgm:pt>
    <dgm:pt modelId="{6F32A348-4CA7-418A-8F0D-421077B5C46E}" type="parTrans" cxnId="{4ED55844-E6A5-41B4-BD57-728717EAC9BD}">
      <dgm:prSet/>
      <dgm:spPr/>
      <dgm:t>
        <a:bodyPr/>
        <a:lstStyle/>
        <a:p>
          <a:endParaRPr lang="en-GB"/>
        </a:p>
      </dgm:t>
    </dgm:pt>
    <dgm:pt modelId="{B6D3A6C8-1B59-47F1-A67F-858CC21102F2}" type="sibTrans" cxnId="{4ED55844-E6A5-41B4-BD57-728717EAC9BD}">
      <dgm:prSet/>
      <dgm:spPr/>
      <dgm:t>
        <a:bodyPr/>
        <a:lstStyle/>
        <a:p>
          <a:endParaRPr lang="en-GB"/>
        </a:p>
      </dgm:t>
    </dgm:pt>
    <dgm:pt modelId="{E14F7058-86DC-47CD-B9B0-E5F544FA1777}">
      <dgm:prSet/>
      <dgm:spPr/>
      <dgm:t>
        <a:bodyPr/>
        <a:lstStyle/>
        <a:p>
          <a:r>
            <a:rPr lang="en-US" noProof="0" dirty="0"/>
            <a:t>Economically or emotionally distressed</a:t>
          </a:r>
          <a:endParaRPr lang="en-GB" dirty="0"/>
        </a:p>
      </dgm:t>
    </dgm:pt>
    <dgm:pt modelId="{2C5429F5-185A-4D00-9F35-0E0C4577CF57}" type="parTrans" cxnId="{D9995736-9F40-4775-AB2B-0AA8A1CC73DD}">
      <dgm:prSet/>
      <dgm:spPr/>
      <dgm:t>
        <a:bodyPr/>
        <a:lstStyle/>
        <a:p>
          <a:endParaRPr lang="en-GB"/>
        </a:p>
      </dgm:t>
    </dgm:pt>
    <dgm:pt modelId="{C6A8991D-2329-4B80-80CD-A5B7E522C981}" type="sibTrans" cxnId="{D9995736-9F40-4775-AB2B-0AA8A1CC73DD}">
      <dgm:prSet/>
      <dgm:spPr/>
      <dgm:t>
        <a:bodyPr/>
        <a:lstStyle/>
        <a:p>
          <a:endParaRPr lang="en-GB"/>
        </a:p>
      </dgm:t>
    </dgm:pt>
    <dgm:pt modelId="{22030DCE-784B-43B7-AA2C-757842EE07FA}">
      <dgm:prSet phldrT="[Text]" custT="1"/>
      <dgm:spPr/>
      <dgm:t>
        <a:bodyPr/>
        <a:lstStyle/>
        <a:p>
          <a:r>
            <a:rPr lang="en-US" sz="2400" b="1" noProof="0" dirty="0">
              <a:solidFill>
                <a:schemeClr val="accent5">
                  <a:lumMod val="50000"/>
                </a:schemeClr>
              </a:solidFill>
            </a:rPr>
            <a:t>Contingent responsiveness</a:t>
          </a:r>
          <a:endParaRPr lang="en-GB" sz="2400" b="1" dirty="0">
            <a:solidFill>
              <a:schemeClr val="accent5">
                <a:lumMod val="50000"/>
              </a:schemeClr>
            </a:solidFill>
          </a:endParaRPr>
        </a:p>
      </dgm:t>
    </dgm:pt>
    <dgm:pt modelId="{BBF60E9A-D6B6-4B61-AAD8-C618174BFCC8}" type="parTrans" cxnId="{CC73E36F-EEEE-4715-815E-B9893634F0A3}">
      <dgm:prSet/>
      <dgm:spPr/>
      <dgm:t>
        <a:bodyPr/>
        <a:lstStyle/>
        <a:p>
          <a:endParaRPr lang="en-GB"/>
        </a:p>
      </dgm:t>
    </dgm:pt>
    <dgm:pt modelId="{5FB3910F-E1DF-4978-9A7E-3F06D7CC896D}" type="sibTrans" cxnId="{CC73E36F-EEEE-4715-815E-B9893634F0A3}">
      <dgm:prSet/>
      <dgm:spPr/>
      <dgm:t>
        <a:bodyPr/>
        <a:lstStyle/>
        <a:p>
          <a:endParaRPr lang="en-GB"/>
        </a:p>
      </dgm:t>
    </dgm:pt>
    <dgm:pt modelId="{B93D1949-1559-477C-93F2-2C4A70844935}">
      <dgm:prSet phldrT="[Text]" custT="1"/>
      <dgm:spPr/>
      <dgm:t>
        <a:bodyPr/>
        <a:lstStyle/>
        <a:p>
          <a:r>
            <a:rPr lang="en-US" sz="2400" noProof="0" dirty="0"/>
            <a:t>Essential in forming secure attachment </a:t>
          </a:r>
          <a:endParaRPr lang="en-GB" sz="2400" dirty="0"/>
        </a:p>
      </dgm:t>
    </dgm:pt>
    <dgm:pt modelId="{38C77C00-EC06-4EBE-A374-4AEC08B66A36}" type="parTrans" cxnId="{4410A51B-E92B-4EB0-A882-0CA478AC91CC}">
      <dgm:prSet/>
      <dgm:spPr/>
      <dgm:t>
        <a:bodyPr/>
        <a:lstStyle/>
        <a:p>
          <a:endParaRPr lang="en-GB"/>
        </a:p>
      </dgm:t>
    </dgm:pt>
    <dgm:pt modelId="{4D868E26-2853-4E7A-9C4D-D96792CFCD6A}" type="sibTrans" cxnId="{4410A51B-E92B-4EB0-A882-0CA478AC91CC}">
      <dgm:prSet/>
      <dgm:spPr/>
      <dgm:t>
        <a:bodyPr/>
        <a:lstStyle/>
        <a:p>
          <a:endParaRPr lang="en-GB"/>
        </a:p>
      </dgm:t>
    </dgm:pt>
    <dgm:pt modelId="{45DEF589-4EEB-4B03-990B-76C73252D05A}">
      <dgm:prSet/>
      <dgm:spPr/>
      <dgm:t>
        <a:bodyPr/>
        <a:lstStyle/>
        <a:p>
          <a:r>
            <a:rPr lang="en-GB" dirty="0"/>
            <a:t>Hindering factors</a:t>
          </a:r>
        </a:p>
      </dgm:t>
    </dgm:pt>
    <dgm:pt modelId="{8EB7723D-0BD0-4086-B4AF-FF52FB6C10AF}" type="parTrans" cxnId="{366477A6-BA9E-489E-93AD-2819AE76EE87}">
      <dgm:prSet/>
      <dgm:spPr/>
      <dgm:t>
        <a:bodyPr/>
        <a:lstStyle/>
        <a:p>
          <a:endParaRPr lang="en-GB"/>
        </a:p>
      </dgm:t>
    </dgm:pt>
    <dgm:pt modelId="{C49EE8C3-0CA4-427F-AB27-C4FC8A5EAAF3}" type="sibTrans" cxnId="{366477A6-BA9E-489E-93AD-2819AE76EE87}">
      <dgm:prSet/>
      <dgm:spPr/>
      <dgm:t>
        <a:bodyPr/>
        <a:lstStyle/>
        <a:p>
          <a:endParaRPr lang="en-GB"/>
        </a:p>
      </dgm:t>
    </dgm:pt>
    <dgm:pt modelId="{1DB4DF19-7771-4311-8F6B-D4DD64C82D64}">
      <dgm:prSet phldrT="[Text]" custT="1"/>
      <dgm:spPr/>
      <dgm:t>
        <a:bodyPr/>
        <a:lstStyle/>
        <a:p>
          <a:r>
            <a:rPr lang="en-US" sz="2400" b="1" noProof="0" dirty="0">
              <a:solidFill>
                <a:schemeClr val="accent5">
                  <a:lumMod val="50000"/>
                </a:schemeClr>
              </a:solidFill>
            </a:rPr>
            <a:t>Emotional availability</a:t>
          </a:r>
          <a:endParaRPr lang="en-GB" sz="2400" b="1" dirty="0">
            <a:solidFill>
              <a:schemeClr val="accent5">
                <a:lumMod val="50000"/>
              </a:schemeClr>
            </a:solidFill>
          </a:endParaRPr>
        </a:p>
      </dgm:t>
    </dgm:pt>
    <dgm:pt modelId="{916DCE2C-341C-49D5-B063-4B61A4B73989}" type="parTrans" cxnId="{AEBA4B62-693F-47F3-BF38-751F1DC40665}">
      <dgm:prSet/>
      <dgm:spPr/>
      <dgm:t>
        <a:bodyPr/>
        <a:lstStyle/>
        <a:p>
          <a:endParaRPr lang="en-GB"/>
        </a:p>
      </dgm:t>
    </dgm:pt>
    <dgm:pt modelId="{B054C86F-AF72-47AB-8403-3CFCB73BC05A}" type="sibTrans" cxnId="{AEBA4B62-693F-47F3-BF38-751F1DC40665}">
      <dgm:prSet/>
      <dgm:spPr/>
      <dgm:t>
        <a:bodyPr/>
        <a:lstStyle/>
        <a:p>
          <a:endParaRPr lang="en-GB"/>
        </a:p>
      </dgm:t>
    </dgm:pt>
    <dgm:pt modelId="{90836AB9-5AA2-4186-8864-50E4E1931FAC}" type="pres">
      <dgm:prSet presAssocID="{2FBE6C3C-D3D3-48A8-A340-C7DADC38E641}" presName="compositeShape" presStyleCnt="0">
        <dgm:presLayoutVars>
          <dgm:chMax val="2"/>
          <dgm:dir/>
          <dgm:resizeHandles val="exact"/>
        </dgm:presLayoutVars>
      </dgm:prSet>
      <dgm:spPr/>
    </dgm:pt>
    <dgm:pt modelId="{15EC83C9-DD9A-42F5-BEA8-568A9A9EE28D}" type="pres">
      <dgm:prSet presAssocID="{2FBE6C3C-D3D3-48A8-A340-C7DADC38E641}" presName="divider" presStyleLbl="fgShp" presStyleIdx="0" presStyleCnt="1" custAng="21364859" custLinFactNeighborX="0" custLinFactNeighborY="-12259"/>
      <dgm:spPr>
        <a:solidFill>
          <a:srgbClr val="002060"/>
        </a:solidFill>
      </dgm:spPr>
    </dgm:pt>
    <dgm:pt modelId="{847BB3BB-5283-4BD6-BA5B-42ACE09EC753}" type="pres">
      <dgm:prSet presAssocID="{45DEF589-4EEB-4B03-990B-76C73252D05A}" presName="downArrow" presStyleLbl="node1" presStyleIdx="0" presStyleCnt="2"/>
      <dgm:spPr/>
    </dgm:pt>
    <dgm:pt modelId="{B8F442A9-1A0B-46AA-946D-3F2B9329F195}" type="pres">
      <dgm:prSet presAssocID="{45DEF589-4EEB-4B03-990B-76C73252D05A}" presName="downArrowText" presStyleLbl="revTx" presStyleIdx="0" presStyleCnt="2" custScaleX="164463">
        <dgm:presLayoutVars>
          <dgm:bulletEnabled val="1"/>
        </dgm:presLayoutVars>
      </dgm:prSet>
      <dgm:spPr/>
    </dgm:pt>
    <dgm:pt modelId="{87F733EE-AEDE-427F-854E-245940591993}" type="pres">
      <dgm:prSet presAssocID="{B93D1949-1559-477C-93F2-2C4A70844935}" presName="upArrow" presStyleLbl="node1" presStyleIdx="1" presStyleCnt="2"/>
      <dgm:spPr/>
    </dgm:pt>
    <dgm:pt modelId="{288BC531-89D2-4815-9ADA-227B23121771}" type="pres">
      <dgm:prSet presAssocID="{B93D1949-1559-477C-93F2-2C4A70844935}" presName="upArrowText" presStyleLbl="revTx" presStyleIdx="1" presStyleCnt="2" custScaleX="178054">
        <dgm:presLayoutVars>
          <dgm:bulletEnabled val="1"/>
        </dgm:presLayoutVars>
      </dgm:prSet>
      <dgm:spPr/>
    </dgm:pt>
  </dgm:ptLst>
  <dgm:cxnLst>
    <dgm:cxn modelId="{415D5704-1340-4FC0-84BF-871BE2411BA0}" type="presOf" srcId="{22030DCE-784B-43B7-AA2C-757842EE07FA}" destId="{288BC531-89D2-4815-9ADA-227B23121771}" srcOrd="0" destOrd="2" presId="urn:microsoft.com/office/officeart/2005/8/layout/arrow3"/>
    <dgm:cxn modelId="{4410A51B-E92B-4EB0-A882-0CA478AC91CC}" srcId="{2FBE6C3C-D3D3-48A8-A340-C7DADC38E641}" destId="{B93D1949-1559-477C-93F2-2C4A70844935}" srcOrd="1" destOrd="0" parTransId="{38C77C00-EC06-4EBE-A374-4AEC08B66A36}" sibTransId="{4D868E26-2853-4E7A-9C4D-D96792CFCD6A}"/>
    <dgm:cxn modelId="{D9995736-9F40-4775-AB2B-0AA8A1CC73DD}" srcId="{45DEF589-4EEB-4B03-990B-76C73252D05A}" destId="{E14F7058-86DC-47CD-B9B0-E5F544FA1777}" srcOrd="0" destOrd="0" parTransId="{2C5429F5-185A-4D00-9F35-0E0C4577CF57}" sibTransId="{C6A8991D-2329-4B80-80CD-A5B7E522C981}"/>
    <dgm:cxn modelId="{53D06B3B-7D2E-4980-AFCB-A7516456050B}" type="presOf" srcId="{2FBE6C3C-D3D3-48A8-A340-C7DADC38E641}" destId="{90836AB9-5AA2-4186-8864-50E4E1931FAC}" srcOrd="0" destOrd="0" presId="urn:microsoft.com/office/officeart/2005/8/layout/arrow3"/>
    <dgm:cxn modelId="{AEBA4B62-693F-47F3-BF38-751F1DC40665}" srcId="{B93D1949-1559-477C-93F2-2C4A70844935}" destId="{1DB4DF19-7771-4311-8F6B-D4DD64C82D64}" srcOrd="0" destOrd="0" parTransId="{916DCE2C-341C-49D5-B063-4B61A4B73989}" sibTransId="{B054C86F-AF72-47AB-8403-3CFCB73BC05A}"/>
    <dgm:cxn modelId="{4ED55844-E6A5-41B4-BD57-728717EAC9BD}" srcId="{2FBE6C3C-D3D3-48A8-A340-C7DADC38E641}" destId="{B88AB55C-F3A9-49E7-A3C6-B71A9C0350C7}" srcOrd="3" destOrd="0" parTransId="{6F32A348-4CA7-418A-8F0D-421077B5C46E}" sibTransId="{B6D3A6C8-1B59-47F1-A67F-858CC21102F2}"/>
    <dgm:cxn modelId="{9AAF2467-2E4C-4D70-BCE1-D3BD5B20751B}" type="presOf" srcId="{45DEF589-4EEB-4B03-990B-76C73252D05A}" destId="{B8F442A9-1A0B-46AA-946D-3F2B9329F195}" srcOrd="0" destOrd="0" presId="urn:microsoft.com/office/officeart/2005/8/layout/arrow3"/>
    <dgm:cxn modelId="{CC73E36F-EEEE-4715-815E-B9893634F0A3}" srcId="{B93D1949-1559-477C-93F2-2C4A70844935}" destId="{22030DCE-784B-43B7-AA2C-757842EE07FA}" srcOrd="1" destOrd="0" parTransId="{BBF60E9A-D6B6-4B61-AAD8-C618174BFCC8}" sibTransId="{5FB3910F-E1DF-4978-9A7E-3F06D7CC896D}"/>
    <dgm:cxn modelId="{6221BC59-78E3-4EC3-88D3-D50A5C999C63}" type="presOf" srcId="{B93D1949-1559-477C-93F2-2C4A70844935}" destId="{288BC531-89D2-4815-9ADA-227B23121771}" srcOrd="0" destOrd="0" presId="urn:microsoft.com/office/officeart/2005/8/layout/arrow3"/>
    <dgm:cxn modelId="{366477A6-BA9E-489E-93AD-2819AE76EE87}" srcId="{2FBE6C3C-D3D3-48A8-A340-C7DADC38E641}" destId="{45DEF589-4EEB-4B03-990B-76C73252D05A}" srcOrd="0" destOrd="0" parTransId="{8EB7723D-0BD0-4086-B4AF-FF52FB6C10AF}" sibTransId="{C49EE8C3-0CA4-427F-AB27-C4FC8A5EAAF3}"/>
    <dgm:cxn modelId="{6D41E2B5-24EE-443E-BF62-F5754A0A9CE1}" type="presOf" srcId="{E14F7058-86DC-47CD-B9B0-E5F544FA1777}" destId="{B8F442A9-1A0B-46AA-946D-3F2B9329F195}" srcOrd="0" destOrd="1" presId="urn:microsoft.com/office/officeart/2005/8/layout/arrow3"/>
    <dgm:cxn modelId="{7EA7D1DE-407A-4D90-A710-30001858FFBF}" srcId="{2FBE6C3C-D3D3-48A8-A340-C7DADC38E641}" destId="{3BC20F49-CF45-4959-B545-C9C2FC3B8D33}" srcOrd="2" destOrd="0" parTransId="{F874FC38-5419-4F7C-9A1B-C44C68DC53F3}" sibTransId="{571CA0F7-4D21-4A02-B056-6C5C9D69899F}"/>
    <dgm:cxn modelId="{3508AEFD-CFD9-440C-A3B6-F11D4ED9C30E}" type="presOf" srcId="{1DB4DF19-7771-4311-8F6B-D4DD64C82D64}" destId="{288BC531-89D2-4815-9ADA-227B23121771}" srcOrd="0" destOrd="1" presId="urn:microsoft.com/office/officeart/2005/8/layout/arrow3"/>
    <dgm:cxn modelId="{ABBD327A-F1F5-465B-9C95-39300956823F}" type="presParOf" srcId="{90836AB9-5AA2-4186-8864-50E4E1931FAC}" destId="{15EC83C9-DD9A-42F5-BEA8-568A9A9EE28D}" srcOrd="0" destOrd="0" presId="urn:microsoft.com/office/officeart/2005/8/layout/arrow3"/>
    <dgm:cxn modelId="{50B9C476-5C46-4BCA-8B1C-413C309FFD1D}" type="presParOf" srcId="{90836AB9-5AA2-4186-8864-50E4E1931FAC}" destId="{847BB3BB-5283-4BD6-BA5B-42ACE09EC753}" srcOrd="1" destOrd="0" presId="urn:microsoft.com/office/officeart/2005/8/layout/arrow3"/>
    <dgm:cxn modelId="{68443700-8AED-4675-93C5-869781368921}" type="presParOf" srcId="{90836AB9-5AA2-4186-8864-50E4E1931FAC}" destId="{B8F442A9-1A0B-46AA-946D-3F2B9329F195}" srcOrd="2" destOrd="0" presId="urn:microsoft.com/office/officeart/2005/8/layout/arrow3"/>
    <dgm:cxn modelId="{2DDF2581-6FEB-4CA0-8992-48158956DDD0}" type="presParOf" srcId="{90836AB9-5AA2-4186-8864-50E4E1931FAC}" destId="{87F733EE-AEDE-427F-854E-245940591993}" srcOrd="3" destOrd="0" presId="urn:microsoft.com/office/officeart/2005/8/layout/arrow3"/>
    <dgm:cxn modelId="{F4ACF94D-920E-4B87-BC13-1DEF9E11A41F}" type="presParOf" srcId="{90836AB9-5AA2-4186-8864-50E4E1931FAC}" destId="{288BC531-89D2-4815-9ADA-227B23121771}" srcOrd="4" destOrd="0" presId="urn:microsoft.com/office/officeart/2005/8/layout/arrow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6204E3-36A2-4882-9BD5-FBD36BF35B08}">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8E2C8B-7C87-4FE5-98D5-CD7335C2806F}">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The Lifespan Perspective</a:t>
          </a:r>
          <a:endParaRPr lang="en-US" sz="3800" kern="1200"/>
        </a:p>
      </dsp:txBody>
      <dsp:txXfrm>
        <a:off x="0" y="0"/>
        <a:ext cx="6900512" cy="1384035"/>
      </dsp:txXfrm>
    </dsp:sp>
    <dsp:sp modelId="{FA561F82-3D27-455E-9641-4E51A395182B}">
      <dsp:nvSpPr>
        <dsp:cNvPr id="0" name=""/>
        <dsp:cNvSpPr/>
      </dsp:nvSpPr>
      <dsp:spPr>
        <a:xfrm>
          <a:off x="0" y="1384035"/>
          <a:ext cx="6900512"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5B4AE9-0D83-4F3A-8B05-38CDAB46A4D2}">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Erikson’s theory of psychosocial development  </a:t>
          </a:r>
          <a:endParaRPr lang="en-US" sz="3800" kern="1200"/>
        </a:p>
      </dsp:txBody>
      <dsp:txXfrm>
        <a:off x="0" y="1384035"/>
        <a:ext cx="6900512" cy="1384035"/>
      </dsp:txXfrm>
    </dsp:sp>
    <dsp:sp modelId="{3BD1A408-41E9-4724-B6A9-640CA1435FBD}">
      <dsp:nvSpPr>
        <dsp:cNvPr id="0" name=""/>
        <dsp:cNvSpPr/>
      </dsp:nvSpPr>
      <dsp:spPr>
        <a:xfrm>
          <a:off x="0" y="2768070"/>
          <a:ext cx="6900512"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6A5F97-2DAA-47EB-A117-0C42EF1ABA57}">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Attachment theory</a:t>
          </a:r>
        </a:p>
      </dsp:txBody>
      <dsp:txXfrm>
        <a:off x="0" y="2768070"/>
        <a:ext cx="6900512" cy="1384035"/>
      </dsp:txXfrm>
    </dsp:sp>
    <dsp:sp modelId="{01D5336A-9DC6-4F21-B9CC-57C012D4A077}">
      <dsp:nvSpPr>
        <dsp:cNvPr id="0" name=""/>
        <dsp:cNvSpPr/>
      </dsp:nvSpPr>
      <dsp:spPr>
        <a:xfrm>
          <a:off x="0" y="4152105"/>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EED450-4316-41C4-A658-FC25918061E4}">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How to prepare for your presentation </a:t>
          </a:r>
        </a:p>
      </dsp:txBody>
      <dsp:txXfrm>
        <a:off x="0" y="4152105"/>
        <a:ext cx="6900512" cy="13840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5721D8-74FA-4A32-9A45-C37D5041B6EA}">
      <dsp:nvSpPr>
        <dsp:cNvPr id="0" name=""/>
        <dsp:cNvSpPr/>
      </dsp:nvSpPr>
      <dsp:spPr>
        <a:xfrm>
          <a:off x="3230444" y="67358"/>
          <a:ext cx="2385000" cy="104644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1244600">
            <a:lnSpc>
              <a:spcPct val="90000"/>
            </a:lnSpc>
            <a:spcBef>
              <a:spcPct val="0"/>
            </a:spcBef>
            <a:spcAft>
              <a:spcPct val="35000"/>
            </a:spcAft>
            <a:buNone/>
          </a:pPr>
          <a:r>
            <a:rPr lang="en-GB" sz="2800" kern="1200" dirty="0"/>
            <a:t>Stage 2. </a:t>
          </a:r>
        </a:p>
        <a:p>
          <a:pPr marL="0" lvl="0" indent="0" algn="ctr" defTabSz="1244600">
            <a:lnSpc>
              <a:spcPct val="90000"/>
            </a:lnSpc>
            <a:spcBef>
              <a:spcPct val="0"/>
            </a:spcBef>
            <a:spcAft>
              <a:spcPct val="35000"/>
            </a:spcAft>
            <a:buNone/>
          </a:pPr>
          <a:r>
            <a:rPr lang="en-GB" sz="2800" kern="1200" dirty="0"/>
            <a:t>Early childhood </a:t>
          </a:r>
        </a:p>
      </dsp:txBody>
      <dsp:txXfrm>
        <a:off x="3230444" y="67358"/>
        <a:ext cx="2385000" cy="1046442"/>
      </dsp:txXfrm>
    </dsp:sp>
    <dsp:sp modelId="{7AE65A20-DAFD-491A-8D96-B2808EA374D7}">
      <dsp:nvSpPr>
        <dsp:cNvPr id="0" name=""/>
        <dsp:cNvSpPr/>
      </dsp:nvSpPr>
      <dsp:spPr>
        <a:xfrm>
          <a:off x="3380403" y="1103065"/>
          <a:ext cx="1980000" cy="104644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1244600">
            <a:lnSpc>
              <a:spcPct val="90000"/>
            </a:lnSpc>
            <a:spcBef>
              <a:spcPct val="0"/>
            </a:spcBef>
            <a:spcAft>
              <a:spcPct val="35000"/>
            </a:spcAft>
            <a:buNone/>
          </a:pPr>
          <a:r>
            <a:rPr lang="en-GB" sz="2800" kern="1200" dirty="0"/>
            <a:t>Stage 5. Adolescence </a:t>
          </a:r>
        </a:p>
      </dsp:txBody>
      <dsp:txXfrm>
        <a:off x="3380403" y="1103065"/>
        <a:ext cx="1980000" cy="1046442"/>
      </dsp:txXfrm>
    </dsp:sp>
    <dsp:sp modelId="{3F9E55C4-9142-44DE-9175-257E9277014C}">
      <dsp:nvSpPr>
        <dsp:cNvPr id="0" name=""/>
        <dsp:cNvSpPr/>
      </dsp:nvSpPr>
      <dsp:spPr>
        <a:xfrm>
          <a:off x="3065402" y="2201830"/>
          <a:ext cx="2610000" cy="104644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1244600">
            <a:lnSpc>
              <a:spcPct val="90000"/>
            </a:lnSpc>
            <a:spcBef>
              <a:spcPct val="0"/>
            </a:spcBef>
            <a:spcAft>
              <a:spcPct val="35000"/>
            </a:spcAft>
            <a:buNone/>
          </a:pPr>
          <a:r>
            <a:rPr lang="en-GB" sz="2800" kern="1200" dirty="0"/>
            <a:t>Stage 6. </a:t>
          </a:r>
        </a:p>
        <a:p>
          <a:pPr marL="0" lvl="0" indent="0" algn="ctr" defTabSz="1244600">
            <a:lnSpc>
              <a:spcPct val="90000"/>
            </a:lnSpc>
            <a:spcBef>
              <a:spcPct val="0"/>
            </a:spcBef>
            <a:spcAft>
              <a:spcPct val="35000"/>
            </a:spcAft>
            <a:buNone/>
          </a:pPr>
          <a:r>
            <a:rPr lang="en-GB" sz="2800" kern="1200" dirty="0"/>
            <a:t>Young adulthood </a:t>
          </a:r>
        </a:p>
      </dsp:txBody>
      <dsp:txXfrm>
        <a:off x="3065402" y="2201830"/>
        <a:ext cx="2610000" cy="1046442"/>
      </dsp:txXfrm>
    </dsp:sp>
    <dsp:sp modelId="{A9140E0B-0DDF-4AFD-AB3E-2F695A50045E}">
      <dsp:nvSpPr>
        <dsp:cNvPr id="0" name=""/>
        <dsp:cNvSpPr/>
      </dsp:nvSpPr>
      <dsp:spPr>
        <a:xfrm>
          <a:off x="3729153" y="3300594"/>
          <a:ext cx="1282500" cy="104644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1244600">
            <a:lnSpc>
              <a:spcPct val="90000"/>
            </a:lnSpc>
            <a:spcBef>
              <a:spcPct val="0"/>
            </a:spcBef>
            <a:spcAft>
              <a:spcPct val="35000"/>
            </a:spcAft>
            <a:buNone/>
          </a:pPr>
          <a:r>
            <a:rPr lang="en-GB" sz="2800" kern="1200" dirty="0"/>
            <a:t>Stage 8. Old age </a:t>
          </a:r>
        </a:p>
      </dsp:txBody>
      <dsp:txXfrm>
        <a:off x="3729153" y="3300594"/>
        <a:ext cx="1282500" cy="104644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01ABE9-CCA9-4D71-9F48-4E3909F02289}">
      <dsp:nvSpPr>
        <dsp:cNvPr id="0" name=""/>
        <dsp:cNvSpPr/>
      </dsp:nvSpPr>
      <dsp:spPr>
        <a:xfrm>
          <a:off x="1335031" y="2711"/>
          <a:ext cx="5457937" cy="130439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1244600">
            <a:lnSpc>
              <a:spcPct val="90000"/>
            </a:lnSpc>
            <a:spcBef>
              <a:spcPct val="0"/>
            </a:spcBef>
            <a:spcAft>
              <a:spcPct val="35000"/>
            </a:spcAft>
            <a:buNone/>
          </a:pPr>
          <a:r>
            <a:rPr lang="en-GB" sz="2800" kern="1200" dirty="0"/>
            <a:t>a. People forming close relationships or long-term partnership </a:t>
          </a:r>
        </a:p>
      </dsp:txBody>
      <dsp:txXfrm>
        <a:off x="1335031" y="2711"/>
        <a:ext cx="5457937" cy="1304395"/>
      </dsp:txXfrm>
    </dsp:sp>
    <dsp:sp modelId="{AA906D49-D6FE-4584-A02E-C0A29FFD77F7}">
      <dsp:nvSpPr>
        <dsp:cNvPr id="0" name=""/>
        <dsp:cNvSpPr/>
      </dsp:nvSpPr>
      <dsp:spPr>
        <a:xfrm>
          <a:off x="1543999" y="1372327"/>
          <a:ext cx="5040000" cy="1304395"/>
        </a:xfrm>
        <a:prstGeom prst="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1244600">
            <a:lnSpc>
              <a:spcPct val="90000"/>
            </a:lnSpc>
            <a:spcBef>
              <a:spcPct val="0"/>
            </a:spcBef>
            <a:spcAft>
              <a:spcPct val="35000"/>
            </a:spcAft>
            <a:buNone/>
          </a:pPr>
          <a:r>
            <a:rPr lang="en-GB" sz="2800" kern="1200" dirty="0"/>
            <a:t>b. People becoming self-sufficient with support from others</a:t>
          </a:r>
        </a:p>
      </dsp:txBody>
      <dsp:txXfrm>
        <a:off x="1543999" y="1372327"/>
        <a:ext cx="5040000" cy="1304395"/>
      </dsp:txXfrm>
    </dsp:sp>
    <dsp:sp modelId="{CC73BAAD-D398-429F-8D2C-84E97442553A}">
      <dsp:nvSpPr>
        <dsp:cNvPr id="0" name=""/>
        <dsp:cNvSpPr/>
      </dsp:nvSpPr>
      <dsp:spPr>
        <a:xfrm>
          <a:off x="1318999" y="2741943"/>
          <a:ext cx="5490000" cy="1304395"/>
        </a:xfrm>
        <a:prstGeom prst="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1244600">
            <a:lnSpc>
              <a:spcPct val="90000"/>
            </a:lnSpc>
            <a:spcBef>
              <a:spcPct val="0"/>
            </a:spcBef>
            <a:spcAft>
              <a:spcPct val="35000"/>
            </a:spcAft>
            <a:buNone/>
          </a:pPr>
          <a:r>
            <a:rPr lang="en-GB" sz="2800" kern="1200" dirty="0"/>
            <a:t>c. People thinking of and recognising their personal life accomplishments </a:t>
          </a:r>
        </a:p>
      </dsp:txBody>
      <dsp:txXfrm>
        <a:off x="1318999" y="2741943"/>
        <a:ext cx="5490000" cy="1304395"/>
      </dsp:txXfrm>
    </dsp:sp>
    <dsp:sp modelId="{03E8E611-0EFA-47DC-8B94-719BC4DE8C92}">
      <dsp:nvSpPr>
        <dsp:cNvPr id="0" name=""/>
        <dsp:cNvSpPr/>
      </dsp:nvSpPr>
      <dsp:spPr>
        <a:xfrm>
          <a:off x="373999" y="4111559"/>
          <a:ext cx="7380000" cy="1304395"/>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1244600">
            <a:lnSpc>
              <a:spcPct val="90000"/>
            </a:lnSpc>
            <a:spcBef>
              <a:spcPct val="0"/>
            </a:spcBef>
            <a:spcAft>
              <a:spcPct val="35000"/>
            </a:spcAft>
            <a:buNone/>
          </a:pPr>
          <a:r>
            <a:rPr lang="en-GB" sz="2800" kern="1200" dirty="0"/>
            <a:t>d. People “finding themselves” from reviewing their experiences and other’s expectation of them  </a:t>
          </a:r>
        </a:p>
      </dsp:txBody>
      <dsp:txXfrm>
        <a:off x="373999" y="4111559"/>
        <a:ext cx="7380000" cy="130439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308D65-9197-487D-8BE0-7D2B602BBB61}">
      <dsp:nvSpPr>
        <dsp:cNvPr id="0" name=""/>
        <dsp:cNvSpPr/>
      </dsp:nvSpPr>
      <dsp:spPr>
        <a:xfrm>
          <a:off x="743513" y="3156"/>
          <a:ext cx="2766495" cy="250228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4140" tIns="104140" rIns="104140" bIns="104140" numCol="1" spcCol="1270" anchor="ctr" anchorCtr="0">
          <a:noAutofit/>
        </a:bodyPr>
        <a:lstStyle/>
        <a:p>
          <a:pPr marL="0" lvl="0" indent="0" algn="ctr" defTabSz="1822450">
            <a:lnSpc>
              <a:spcPct val="90000"/>
            </a:lnSpc>
            <a:spcBef>
              <a:spcPct val="0"/>
            </a:spcBef>
            <a:spcAft>
              <a:spcPct val="35000"/>
            </a:spcAft>
            <a:buNone/>
          </a:pPr>
          <a:r>
            <a:rPr lang="en-GB" sz="4100" kern="1200" dirty="0"/>
            <a:t>1. </a:t>
          </a:r>
          <a:r>
            <a:rPr lang="en-GB" sz="4000" kern="1200" dirty="0"/>
            <a:t>Social referencing </a:t>
          </a:r>
        </a:p>
        <a:p>
          <a:pPr marL="0" lvl="0" indent="0" algn="ctr" defTabSz="1822450">
            <a:lnSpc>
              <a:spcPct val="90000"/>
            </a:lnSpc>
            <a:spcBef>
              <a:spcPct val="0"/>
            </a:spcBef>
            <a:spcAft>
              <a:spcPct val="35000"/>
            </a:spcAft>
            <a:buNone/>
          </a:pPr>
          <a:r>
            <a:rPr lang="en-GB" sz="3200" kern="1200" dirty="0"/>
            <a:t>(Carver &amp; </a:t>
          </a:r>
          <a:r>
            <a:rPr lang="en-GB" sz="3200" kern="1200" dirty="0" err="1"/>
            <a:t>Cornew</a:t>
          </a:r>
          <a:r>
            <a:rPr lang="en-GB" sz="3200" kern="1200" dirty="0"/>
            <a:t>, 2009)</a:t>
          </a:r>
        </a:p>
      </dsp:txBody>
      <dsp:txXfrm>
        <a:off x="743513" y="3156"/>
        <a:ext cx="2766495" cy="2502282"/>
      </dsp:txXfrm>
    </dsp:sp>
    <dsp:sp modelId="{90628250-427D-4124-8B37-95A34BE8E0EC}">
      <dsp:nvSpPr>
        <dsp:cNvPr id="0" name=""/>
        <dsp:cNvSpPr/>
      </dsp:nvSpPr>
      <dsp:spPr>
        <a:xfrm>
          <a:off x="0" y="2699444"/>
          <a:ext cx="4253523" cy="165028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4140" tIns="104140" rIns="104140" bIns="104140" numCol="1" spcCol="1270" anchor="ctr" anchorCtr="0">
          <a:noAutofit/>
        </a:bodyPr>
        <a:lstStyle/>
        <a:p>
          <a:pPr marL="0" lvl="0" indent="0" algn="ctr" defTabSz="1822450">
            <a:lnSpc>
              <a:spcPct val="90000"/>
            </a:lnSpc>
            <a:spcBef>
              <a:spcPct val="0"/>
            </a:spcBef>
            <a:spcAft>
              <a:spcPct val="35000"/>
            </a:spcAft>
            <a:buNone/>
          </a:pPr>
          <a:r>
            <a:rPr lang="en-GB" sz="4100" kern="1200" dirty="0"/>
            <a:t>2. Separation anxiety </a:t>
          </a:r>
        </a:p>
      </dsp:txBody>
      <dsp:txXfrm>
        <a:off x="0" y="2699444"/>
        <a:ext cx="4253523" cy="1650288"/>
      </dsp:txXfrm>
    </dsp:sp>
    <dsp:sp modelId="{BAD100CF-06A9-4297-9C78-5BEAA29531D1}">
      <dsp:nvSpPr>
        <dsp:cNvPr id="0" name=""/>
        <dsp:cNvSpPr/>
      </dsp:nvSpPr>
      <dsp:spPr>
        <a:xfrm>
          <a:off x="0" y="4543738"/>
          <a:ext cx="4253523" cy="1129150"/>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4140" tIns="104140" rIns="104140" bIns="104140" numCol="1" spcCol="1270" anchor="ctr" anchorCtr="0">
          <a:noAutofit/>
        </a:bodyPr>
        <a:lstStyle/>
        <a:p>
          <a:pPr marL="0" lvl="0" indent="0" algn="ctr" defTabSz="1822450">
            <a:lnSpc>
              <a:spcPct val="90000"/>
            </a:lnSpc>
            <a:spcBef>
              <a:spcPct val="0"/>
            </a:spcBef>
            <a:spcAft>
              <a:spcPct val="35000"/>
            </a:spcAft>
            <a:buNone/>
          </a:pPr>
          <a:r>
            <a:rPr lang="en-GB" sz="4100" kern="1200" dirty="0"/>
            <a:t>3. Stranger anxiety </a:t>
          </a:r>
        </a:p>
      </dsp:txBody>
      <dsp:txXfrm>
        <a:off x="0" y="4543738"/>
        <a:ext cx="4253523" cy="112915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1A6EAA-7CD6-4BAD-8A18-BC62A720D63E}">
      <dsp:nvSpPr>
        <dsp:cNvPr id="0" name=""/>
        <dsp:cNvSpPr/>
      </dsp:nvSpPr>
      <dsp:spPr>
        <a:xfrm>
          <a:off x="1388107" y="0"/>
          <a:ext cx="4551727" cy="185905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1333500">
            <a:lnSpc>
              <a:spcPct val="90000"/>
            </a:lnSpc>
            <a:spcBef>
              <a:spcPct val="0"/>
            </a:spcBef>
            <a:spcAft>
              <a:spcPct val="35000"/>
            </a:spcAft>
            <a:buNone/>
          </a:pPr>
          <a:r>
            <a:rPr lang="en-GB" sz="3000" kern="1200" dirty="0"/>
            <a:t>a. Infant feels anxious with the presence of strangers </a:t>
          </a:r>
        </a:p>
      </dsp:txBody>
      <dsp:txXfrm>
        <a:off x="1388107" y="0"/>
        <a:ext cx="4551727" cy="1859059"/>
      </dsp:txXfrm>
    </dsp:sp>
    <dsp:sp modelId="{EB5581C3-78B9-4AB4-9A1E-350739BCD357}">
      <dsp:nvSpPr>
        <dsp:cNvPr id="0" name=""/>
        <dsp:cNvSpPr/>
      </dsp:nvSpPr>
      <dsp:spPr>
        <a:xfrm>
          <a:off x="511293" y="1954829"/>
          <a:ext cx="5940000" cy="1859059"/>
        </a:xfrm>
        <a:prstGeom prst="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1333500">
            <a:lnSpc>
              <a:spcPct val="90000"/>
            </a:lnSpc>
            <a:spcBef>
              <a:spcPct val="0"/>
            </a:spcBef>
            <a:spcAft>
              <a:spcPct val="35000"/>
            </a:spcAft>
            <a:buNone/>
          </a:pPr>
          <a:r>
            <a:rPr lang="en-GB" sz="3000" kern="1200" dirty="0"/>
            <a:t>b. Infant uses their attachment figure’s facial expression and emotional response to help them decide what to do in a new situation.   </a:t>
          </a:r>
        </a:p>
      </dsp:txBody>
      <dsp:txXfrm>
        <a:off x="511293" y="1954829"/>
        <a:ext cx="5940000" cy="1859059"/>
      </dsp:txXfrm>
    </dsp:sp>
    <dsp:sp modelId="{639A7847-C409-46F7-BAA2-73FCFFDCCF4E}">
      <dsp:nvSpPr>
        <dsp:cNvPr id="0" name=""/>
        <dsp:cNvSpPr/>
      </dsp:nvSpPr>
      <dsp:spPr>
        <a:xfrm>
          <a:off x="2372079" y="3909659"/>
          <a:ext cx="3690000" cy="1859059"/>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1333500">
            <a:lnSpc>
              <a:spcPct val="90000"/>
            </a:lnSpc>
            <a:spcBef>
              <a:spcPct val="0"/>
            </a:spcBef>
            <a:spcAft>
              <a:spcPct val="35000"/>
            </a:spcAft>
            <a:buNone/>
          </a:pPr>
          <a:r>
            <a:rPr lang="en-GB" sz="3000" kern="1200" dirty="0"/>
            <a:t>c. Infant shows distress when they are separate from their attachment figure </a:t>
          </a:r>
        </a:p>
      </dsp:txBody>
      <dsp:txXfrm>
        <a:off x="2372079" y="3909659"/>
        <a:ext cx="3690000" cy="185905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4746AA-D8A6-49E1-A69E-9DD32F508543}">
      <dsp:nvSpPr>
        <dsp:cNvPr id="0" name=""/>
        <dsp:cNvSpPr/>
      </dsp:nvSpPr>
      <dsp:spPr>
        <a:xfrm>
          <a:off x="592" y="131661"/>
          <a:ext cx="2728327" cy="1091331"/>
        </a:xfrm>
        <a:prstGeom prst="chevron">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15240" rIns="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Phase 1 (birth to 3 months)</a:t>
          </a:r>
        </a:p>
      </dsp:txBody>
      <dsp:txXfrm>
        <a:off x="546258" y="131661"/>
        <a:ext cx="1636996" cy="1091331"/>
      </dsp:txXfrm>
    </dsp:sp>
    <dsp:sp modelId="{94EDA48C-2F86-437A-98BD-853F110B4753}">
      <dsp:nvSpPr>
        <dsp:cNvPr id="0" name=""/>
        <dsp:cNvSpPr/>
      </dsp:nvSpPr>
      <dsp:spPr>
        <a:xfrm>
          <a:off x="2374237" y="224424"/>
          <a:ext cx="2264512" cy="905804"/>
        </a:xfrm>
        <a:prstGeom prst="chevron">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1430" rIns="0" bIns="11430" numCol="1" spcCol="1270" anchor="ctr" anchorCtr="0">
          <a:noAutofit/>
        </a:bodyPr>
        <a:lstStyle/>
        <a:p>
          <a:pPr marL="0" lvl="0" indent="0" algn="ctr" defTabSz="800100">
            <a:lnSpc>
              <a:spcPct val="90000"/>
            </a:lnSpc>
            <a:spcBef>
              <a:spcPct val="0"/>
            </a:spcBef>
            <a:spcAft>
              <a:spcPct val="35000"/>
            </a:spcAft>
            <a:buNone/>
          </a:pPr>
          <a:r>
            <a:rPr lang="en-GB" sz="1800" kern="1200" dirty="0" err="1"/>
            <a:t>Nonfocused</a:t>
          </a:r>
          <a:r>
            <a:rPr lang="en-GB" sz="1800" kern="1200" dirty="0"/>
            <a:t> orienting and signalling </a:t>
          </a:r>
        </a:p>
      </dsp:txBody>
      <dsp:txXfrm>
        <a:off x="2827139" y="224424"/>
        <a:ext cx="1358708" cy="905804"/>
      </dsp:txXfrm>
    </dsp:sp>
    <dsp:sp modelId="{87D1C258-6ED9-4586-A30F-8169DF0AE7A2}">
      <dsp:nvSpPr>
        <dsp:cNvPr id="0" name=""/>
        <dsp:cNvSpPr/>
      </dsp:nvSpPr>
      <dsp:spPr>
        <a:xfrm>
          <a:off x="4321718" y="224424"/>
          <a:ext cx="5720927" cy="905804"/>
        </a:xfrm>
        <a:prstGeom prst="chevron">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1430" rIns="0" bIns="11430" numCol="1" spcCol="1270" anchor="ctr" anchorCtr="0">
          <a:noAutofit/>
        </a:bodyPr>
        <a:lstStyle/>
        <a:p>
          <a:pPr marL="0" lvl="0" indent="0" algn="ctr" defTabSz="800100">
            <a:lnSpc>
              <a:spcPct val="90000"/>
            </a:lnSpc>
            <a:spcBef>
              <a:spcPct val="0"/>
            </a:spcBef>
            <a:spcAft>
              <a:spcPct val="35000"/>
            </a:spcAft>
            <a:buNone/>
          </a:pPr>
          <a:r>
            <a:rPr lang="en-GB" sz="1800" kern="1200" dirty="0"/>
            <a:t>Crying, smiling and making eye contact to draw other’s attention</a:t>
          </a:r>
        </a:p>
      </dsp:txBody>
      <dsp:txXfrm>
        <a:off x="4774620" y="224424"/>
        <a:ext cx="4815123" cy="905804"/>
      </dsp:txXfrm>
    </dsp:sp>
    <dsp:sp modelId="{A016728B-4B78-474B-B3E1-AE5316B5403E}">
      <dsp:nvSpPr>
        <dsp:cNvPr id="0" name=""/>
        <dsp:cNvSpPr/>
      </dsp:nvSpPr>
      <dsp:spPr>
        <a:xfrm>
          <a:off x="592" y="1375779"/>
          <a:ext cx="2728327" cy="1091331"/>
        </a:xfrm>
        <a:prstGeom prst="chevron">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15240" rIns="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Phase 2                  (3- months)</a:t>
          </a:r>
        </a:p>
      </dsp:txBody>
      <dsp:txXfrm>
        <a:off x="546258" y="1375779"/>
        <a:ext cx="1636996" cy="1091331"/>
      </dsp:txXfrm>
    </dsp:sp>
    <dsp:sp modelId="{69B26051-E56C-4891-9111-AD9A2B4DEA3E}">
      <dsp:nvSpPr>
        <dsp:cNvPr id="0" name=""/>
        <dsp:cNvSpPr/>
      </dsp:nvSpPr>
      <dsp:spPr>
        <a:xfrm>
          <a:off x="2374237" y="1468542"/>
          <a:ext cx="2264512" cy="905804"/>
        </a:xfrm>
        <a:prstGeom prst="chevron">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1430" rIns="0" bIns="11430" numCol="1" spcCol="1270" anchor="ctr" anchorCtr="0">
          <a:noAutofit/>
        </a:bodyPr>
        <a:lstStyle/>
        <a:p>
          <a:pPr marL="0" lvl="0" indent="0" algn="ctr" defTabSz="800100">
            <a:lnSpc>
              <a:spcPct val="90000"/>
            </a:lnSpc>
            <a:spcBef>
              <a:spcPct val="0"/>
            </a:spcBef>
            <a:spcAft>
              <a:spcPct val="35000"/>
            </a:spcAft>
            <a:buNone/>
          </a:pPr>
          <a:r>
            <a:rPr lang="en-GB" sz="1800" kern="1200" dirty="0"/>
            <a:t>Focus on one or more figures</a:t>
          </a:r>
        </a:p>
      </dsp:txBody>
      <dsp:txXfrm>
        <a:off x="2827139" y="1468542"/>
        <a:ext cx="1358708" cy="905804"/>
      </dsp:txXfrm>
    </dsp:sp>
    <dsp:sp modelId="{E280BD50-03E6-49D5-9836-618C6AFCC46E}">
      <dsp:nvSpPr>
        <dsp:cNvPr id="0" name=""/>
        <dsp:cNvSpPr/>
      </dsp:nvSpPr>
      <dsp:spPr>
        <a:xfrm>
          <a:off x="4321718" y="1468542"/>
          <a:ext cx="3196268" cy="905804"/>
        </a:xfrm>
        <a:prstGeom prst="chevron">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1430" rIns="0" bIns="11430" numCol="1" spcCol="1270" anchor="ctr" anchorCtr="0">
          <a:noAutofit/>
        </a:bodyPr>
        <a:lstStyle/>
        <a:p>
          <a:pPr marL="0" lvl="0" indent="0" algn="ctr" defTabSz="800100">
            <a:lnSpc>
              <a:spcPct val="90000"/>
            </a:lnSpc>
            <a:spcBef>
              <a:spcPct val="0"/>
            </a:spcBef>
            <a:spcAft>
              <a:spcPct val="35000"/>
            </a:spcAft>
            <a:buNone/>
          </a:pPr>
          <a:r>
            <a:rPr lang="en-GB" sz="1800" kern="1200" dirty="0"/>
            <a:t>Signals mostly to and more responsive familiar people  </a:t>
          </a:r>
        </a:p>
      </dsp:txBody>
      <dsp:txXfrm>
        <a:off x="4774620" y="1468542"/>
        <a:ext cx="2290464" cy="905804"/>
      </dsp:txXfrm>
    </dsp:sp>
    <dsp:sp modelId="{1B743AD2-6350-428D-98AF-8A68D2ACD2F1}">
      <dsp:nvSpPr>
        <dsp:cNvPr id="0" name=""/>
        <dsp:cNvSpPr/>
      </dsp:nvSpPr>
      <dsp:spPr>
        <a:xfrm>
          <a:off x="592" y="2619896"/>
          <a:ext cx="2728327" cy="1091331"/>
        </a:xfrm>
        <a:prstGeom prst="chevron">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15240" rIns="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Phase 3        (6-24 months)</a:t>
          </a:r>
        </a:p>
      </dsp:txBody>
      <dsp:txXfrm>
        <a:off x="546258" y="2619896"/>
        <a:ext cx="1636996" cy="1091331"/>
      </dsp:txXfrm>
    </dsp:sp>
    <dsp:sp modelId="{C9106922-07FD-449F-B635-19E106497ACD}">
      <dsp:nvSpPr>
        <dsp:cNvPr id="0" name=""/>
        <dsp:cNvSpPr/>
      </dsp:nvSpPr>
      <dsp:spPr>
        <a:xfrm>
          <a:off x="2374237" y="2712659"/>
          <a:ext cx="2264512" cy="905804"/>
        </a:xfrm>
        <a:prstGeom prst="chevron">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1430" rIns="0" bIns="11430" numCol="1" spcCol="1270" anchor="ctr" anchorCtr="0">
          <a:noAutofit/>
        </a:bodyPr>
        <a:lstStyle/>
        <a:p>
          <a:pPr marL="0" lvl="0" indent="0" algn="ctr" defTabSz="800100">
            <a:lnSpc>
              <a:spcPct val="90000"/>
            </a:lnSpc>
            <a:spcBef>
              <a:spcPct val="0"/>
            </a:spcBef>
            <a:spcAft>
              <a:spcPct val="35000"/>
            </a:spcAft>
            <a:buNone/>
          </a:pPr>
          <a:r>
            <a:rPr lang="en-GB" sz="1800" kern="1200" dirty="0"/>
            <a:t>Secure base behaviour</a:t>
          </a:r>
        </a:p>
      </dsp:txBody>
      <dsp:txXfrm>
        <a:off x="2827139" y="2712659"/>
        <a:ext cx="1358708" cy="905804"/>
      </dsp:txXfrm>
    </dsp:sp>
    <dsp:sp modelId="{5B965DCB-FDE5-4E15-A30B-21D5C1A2C028}">
      <dsp:nvSpPr>
        <dsp:cNvPr id="0" name=""/>
        <dsp:cNvSpPr/>
      </dsp:nvSpPr>
      <dsp:spPr>
        <a:xfrm>
          <a:off x="4321718" y="2712659"/>
          <a:ext cx="2832497" cy="905804"/>
        </a:xfrm>
        <a:prstGeom prst="chevron">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1430" rIns="0" bIns="11430" numCol="1" spcCol="1270" anchor="ctr" anchorCtr="0">
          <a:noAutofit/>
        </a:bodyPr>
        <a:lstStyle/>
        <a:p>
          <a:pPr marL="0" lvl="0" indent="0" algn="ctr" defTabSz="800100">
            <a:lnSpc>
              <a:spcPct val="90000"/>
            </a:lnSpc>
            <a:spcBef>
              <a:spcPct val="0"/>
            </a:spcBef>
            <a:spcAft>
              <a:spcPct val="35000"/>
            </a:spcAft>
            <a:buNone/>
          </a:pPr>
          <a:r>
            <a:rPr lang="en-GB" sz="1800" kern="1200" dirty="0"/>
            <a:t>Proximity seeking from the primary carer as a secure base  </a:t>
          </a:r>
        </a:p>
      </dsp:txBody>
      <dsp:txXfrm>
        <a:off x="4774620" y="2712659"/>
        <a:ext cx="1926693" cy="905804"/>
      </dsp:txXfrm>
    </dsp:sp>
    <dsp:sp modelId="{8D753C32-0646-4608-9877-849C0427D052}">
      <dsp:nvSpPr>
        <dsp:cNvPr id="0" name=""/>
        <dsp:cNvSpPr/>
      </dsp:nvSpPr>
      <dsp:spPr>
        <a:xfrm>
          <a:off x="6837183" y="2712659"/>
          <a:ext cx="3913869" cy="905804"/>
        </a:xfrm>
        <a:prstGeom prst="chevron">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1430" rIns="0" bIns="11430" numCol="1" spcCol="1270" anchor="ctr" anchorCtr="0">
          <a:noAutofit/>
        </a:bodyPr>
        <a:lstStyle/>
        <a:p>
          <a:pPr marL="0" lvl="0" indent="0" algn="ctr" defTabSz="800100">
            <a:lnSpc>
              <a:spcPct val="90000"/>
            </a:lnSpc>
            <a:spcBef>
              <a:spcPct val="0"/>
            </a:spcBef>
            <a:spcAft>
              <a:spcPct val="35000"/>
            </a:spcAft>
            <a:buNone/>
          </a:pPr>
          <a:r>
            <a:rPr lang="en-GB" sz="1800" kern="1200" dirty="0"/>
            <a:t>Stranger anxiety and separation anxiety from around 5/6 mons then peaks at around 12-16 months</a:t>
          </a:r>
        </a:p>
      </dsp:txBody>
      <dsp:txXfrm>
        <a:off x="7290085" y="2712659"/>
        <a:ext cx="3008065" cy="905804"/>
      </dsp:txXfrm>
    </dsp:sp>
    <dsp:sp modelId="{A6542A82-9FC9-4CB5-B2B7-3CB1E50D2BCF}">
      <dsp:nvSpPr>
        <dsp:cNvPr id="0" name=""/>
        <dsp:cNvSpPr/>
      </dsp:nvSpPr>
      <dsp:spPr>
        <a:xfrm>
          <a:off x="10434021" y="2712659"/>
          <a:ext cx="2264512" cy="905804"/>
        </a:xfrm>
        <a:prstGeom prst="chevron">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1430" rIns="0" bIns="11430" numCol="1" spcCol="1270" anchor="ctr" anchorCtr="0">
          <a:noAutofit/>
        </a:bodyPr>
        <a:lstStyle/>
        <a:p>
          <a:pPr marL="0" lvl="0" indent="0" algn="ctr" defTabSz="800100">
            <a:lnSpc>
              <a:spcPct val="90000"/>
            </a:lnSpc>
            <a:spcBef>
              <a:spcPct val="0"/>
            </a:spcBef>
            <a:spcAft>
              <a:spcPct val="35000"/>
            </a:spcAft>
            <a:buNone/>
          </a:pPr>
          <a:r>
            <a:rPr lang="en-GB" sz="1800" kern="1200" dirty="0"/>
            <a:t>Social referencing   </a:t>
          </a:r>
        </a:p>
      </dsp:txBody>
      <dsp:txXfrm>
        <a:off x="10886923" y="2712659"/>
        <a:ext cx="1358708" cy="905804"/>
      </dsp:txXfrm>
    </dsp:sp>
    <dsp:sp modelId="{12746564-370A-4E9A-A454-C096836D6AEE}">
      <dsp:nvSpPr>
        <dsp:cNvPr id="0" name=""/>
        <dsp:cNvSpPr/>
      </dsp:nvSpPr>
      <dsp:spPr>
        <a:xfrm>
          <a:off x="592" y="3864014"/>
          <a:ext cx="2728327" cy="1091331"/>
        </a:xfrm>
        <a:prstGeom prst="chevron">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15240" rIns="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Phase 4               (24 months and beyond)</a:t>
          </a:r>
        </a:p>
      </dsp:txBody>
      <dsp:txXfrm>
        <a:off x="546258" y="3864014"/>
        <a:ext cx="1636996" cy="1091331"/>
      </dsp:txXfrm>
    </dsp:sp>
    <dsp:sp modelId="{F441B998-95FE-404C-A918-118161E335E7}">
      <dsp:nvSpPr>
        <dsp:cNvPr id="0" name=""/>
        <dsp:cNvSpPr/>
      </dsp:nvSpPr>
      <dsp:spPr>
        <a:xfrm>
          <a:off x="2374237" y="3956777"/>
          <a:ext cx="2264512" cy="905804"/>
        </a:xfrm>
        <a:prstGeom prst="chevron">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1430" rIns="0" bIns="11430" numCol="1" spcCol="1270" anchor="ctr" anchorCtr="0">
          <a:noAutofit/>
        </a:bodyPr>
        <a:lstStyle/>
        <a:p>
          <a:pPr marL="0" lvl="0" indent="0" algn="ctr" defTabSz="800100">
            <a:lnSpc>
              <a:spcPct val="90000"/>
            </a:lnSpc>
            <a:spcBef>
              <a:spcPct val="0"/>
            </a:spcBef>
            <a:spcAft>
              <a:spcPct val="35000"/>
            </a:spcAft>
            <a:buNone/>
          </a:pPr>
          <a:r>
            <a:rPr lang="en-GB" sz="1800" kern="1200" dirty="0"/>
            <a:t>Internal model</a:t>
          </a:r>
        </a:p>
      </dsp:txBody>
      <dsp:txXfrm>
        <a:off x="2827139" y="3956777"/>
        <a:ext cx="1358708" cy="905804"/>
      </dsp:txXfrm>
    </dsp:sp>
    <dsp:sp modelId="{E4030AEB-D5B0-4C1A-9F28-0C07821C37BA}">
      <dsp:nvSpPr>
        <dsp:cNvPr id="0" name=""/>
        <dsp:cNvSpPr/>
      </dsp:nvSpPr>
      <dsp:spPr>
        <a:xfrm>
          <a:off x="4321718" y="3956777"/>
          <a:ext cx="5297214" cy="905804"/>
        </a:xfrm>
        <a:prstGeom prst="chevron">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1430" rIns="0" bIns="11430" numCol="1" spcCol="1270" anchor="ctr" anchorCtr="0">
          <a:noAutofit/>
        </a:bodyPr>
        <a:lstStyle/>
        <a:p>
          <a:pPr marL="0" lvl="0" indent="0" algn="ctr" defTabSz="800100">
            <a:lnSpc>
              <a:spcPct val="90000"/>
            </a:lnSpc>
            <a:spcBef>
              <a:spcPct val="0"/>
            </a:spcBef>
            <a:spcAft>
              <a:spcPct val="35000"/>
            </a:spcAft>
            <a:buNone/>
          </a:pPr>
          <a:r>
            <a:rPr lang="en-GB" sz="1800" kern="1200" dirty="0"/>
            <a:t>Lasting effect on the grown-up child and their carers and in other significant relationship </a:t>
          </a:r>
        </a:p>
      </dsp:txBody>
      <dsp:txXfrm>
        <a:off x="4774620" y="3956777"/>
        <a:ext cx="4391410" cy="90580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855CC0-4378-4412-9FCD-84C6C31E3F0A}">
      <dsp:nvSpPr>
        <dsp:cNvPr id="0" name=""/>
        <dsp:cNvSpPr/>
      </dsp:nvSpPr>
      <dsp:spPr>
        <a:xfrm>
          <a:off x="-287952" y="0"/>
          <a:ext cx="1946548" cy="2285999"/>
        </a:xfrm>
        <a:prstGeom prst="upArrow">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C48FF1-8702-4401-A1C2-E5E3908EAFEA}">
      <dsp:nvSpPr>
        <dsp:cNvPr id="0" name=""/>
        <dsp:cNvSpPr/>
      </dsp:nvSpPr>
      <dsp:spPr>
        <a:xfrm>
          <a:off x="1134599" y="0"/>
          <a:ext cx="4468019" cy="22859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464" tIns="0" rIns="156464" bIns="156464" numCol="1" spcCol="1270" anchor="ctr" anchorCtr="0">
          <a:noAutofit/>
        </a:bodyPr>
        <a:lstStyle/>
        <a:p>
          <a:pPr marL="0" lvl="0" indent="0" algn="l" defTabSz="977900">
            <a:lnSpc>
              <a:spcPct val="90000"/>
            </a:lnSpc>
            <a:spcBef>
              <a:spcPct val="0"/>
            </a:spcBef>
            <a:spcAft>
              <a:spcPct val="35000"/>
            </a:spcAft>
            <a:buNone/>
          </a:pPr>
          <a:r>
            <a:rPr lang="en-GB" sz="2200" kern="1200" dirty="0"/>
            <a:t>If first experience is of a loving relationship with a reliable caregiver, infant will form an expectation that all relationships are as loving and reliable, and will bring these qualities to future relationships. </a:t>
          </a:r>
        </a:p>
      </dsp:txBody>
      <dsp:txXfrm>
        <a:off x="1134599" y="0"/>
        <a:ext cx="4468019" cy="2285999"/>
      </dsp:txXfrm>
    </dsp:sp>
    <dsp:sp modelId="{F25AD3E4-678B-4F14-A8D6-73DBA2FF3FD9}">
      <dsp:nvSpPr>
        <dsp:cNvPr id="0" name=""/>
        <dsp:cNvSpPr/>
      </dsp:nvSpPr>
      <dsp:spPr>
        <a:xfrm>
          <a:off x="296012" y="2476499"/>
          <a:ext cx="1946548" cy="2285999"/>
        </a:xfrm>
        <a:prstGeom prst="downArrow">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432ACB-65A6-483E-A6F4-E325C7585A0B}">
      <dsp:nvSpPr>
        <dsp:cNvPr id="0" name=""/>
        <dsp:cNvSpPr/>
      </dsp:nvSpPr>
      <dsp:spPr>
        <a:xfrm>
          <a:off x="1718563" y="2476499"/>
          <a:ext cx="4468019" cy="22859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464" tIns="0" rIns="156464" bIns="156464" numCol="1" spcCol="1270" anchor="ctr" anchorCtr="0">
          <a:noAutofit/>
        </a:bodyPr>
        <a:lstStyle/>
        <a:p>
          <a:pPr marL="0" lvl="0" indent="0" algn="l" defTabSz="977900">
            <a:lnSpc>
              <a:spcPct val="90000"/>
            </a:lnSpc>
            <a:spcBef>
              <a:spcPct val="0"/>
            </a:spcBef>
            <a:spcAft>
              <a:spcPct val="35000"/>
            </a:spcAft>
            <a:buNone/>
          </a:pPr>
          <a:r>
            <a:rPr lang="en-GB" sz="2200" kern="1200" dirty="0"/>
            <a:t>If first relationship involves poor treatment, infant will tend to form future poor relationships in which they expect such treatment from others and/or treat others in that way. </a:t>
          </a:r>
        </a:p>
      </dsp:txBody>
      <dsp:txXfrm>
        <a:off x="1718563" y="2476499"/>
        <a:ext cx="4468019" cy="228599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6F4D70-8BB9-471C-961B-827BBFC3301F}">
      <dsp:nvSpPr>
        <dsp:cNvPr id="0" name=""/>
        <dsp:cNvSpPr/>
      </dsp:nvSpPr>
      <dsp:spPr>
        <a:xfrm>
          <a:off x="0" y="0"/>
          <a:ext cx="7178040" cy="4486275"/>
        </a:xfrm>
        <a:prstGeom prst="swooshArrow">
          <a:avLst>
            <a:gd name="adj1" fmla="val 25000"/>
            <a:gd name="adj2" fmla="val 25000"/>
          </a:avLst>
        </a:prstGeom>
        <a:solidFill>
          <a:schemeClr val="accent6">
            <a:lumMod val="75000"/>
          </a:schemeClr>
        </a:solidFill>
        <a:ln>
          <a:noFill/>
        </a:ln>
        <a:effectLst/>
      </dsp:spPr>
      <dsp:style>
        <a:lnRef idx="0">
          <a:scrgbClr r="0" g="0" b="0"/>
        </a:lnRef>
        <a:fillRef idx="1">
          <a:scrgbClr r="0" g="0" b="0"/>
        </a:fillRef>
        <a:effectRef idx="0">
          <a:scrgbClr r="0" g="0" b="0"/>
        </a:effectRef>
        <a:fontRef idx="minor"/>
      </dsp:style>
    </dsp:sp>
    <dsp:sp modelId="{190AE988-69DA-404C-887C-5940EFEE7BD5}">
      <dsp:nvSpPr>
        <dsp:cNvPr id="0" name=""/>
        <dsp:cNvSpPr/>
      </dsp:nvSpPr>
      <dsp:spPr>
        <a:xfrm>
          <a:off x="1790938" y="2458114"/>
          <a:ext cx="251231" cy="25123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3AF02E-C24D-4D49-8EA1-1F17E859B862}">
      <dsp:nvSpPr>
        <dsp:cNvPr id="0" name=""/>
        <dsp:cNvSpPr/>
      </dsp:nvSpPr>
      <dsp:spPr>
        <a:xfrm>
          <a:off x="0" y="3110750"/>
          <a:ext cx="2987557" cy="13755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122" tIns="0" rIns="0" bIns="0" numCol="1" spcCol="1270" anchor="t" anchorCtr="0">
          <a:noAutofit/>
        </a:bodyPr>
        <a:lstStyle/>
        <a:p>
          <a:pPr marL="0" lvl="0" indent="0" algn="l" defTabSz="1155700">
            <a:lnSpc>
              <a:spcPct val="90000"/>
            </a:lnSpc>
            <a:spcBef>
              <a:spcPct val="0"/>
            </a:spcBef>
            <a:spcAft>
              <a:spcPct val="35000"/>
            </a:spcAft>
            <a:buNone/>
          </a:pPr>
          <a:r>
            <a:rPr lang="en-GB" sz="2600" kern="1200" dirty="0"/>
            <a:t>Securely attached babies </a:t>
          </a:r>
        </a:p>
      </dsp:txBody>
      <dsp:txXfrm>
        <a:off x="0" y="3110750"/>
        <a:ext cx="2987557" cy="1375524"/>
      </dsp:txXfrm>
    </dsp:sp>
    <dsp:sp modelId="{9CDDF492-DCF0-4AA8-91DB-6380540F82B0}">
      <dsp:nvSpPr>
        <dsp:cNvPr id="0" name=""/>
        <dsp:cNvSpPr/>
      </dsp:nvSpPr>
      <dsp:spPr>
        <a:xfrm rot="2053677">
          <a:off x="5965180" y="895110"/>
          <a:ext cx="430682" cy="43068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75F374-29AA-49E6-8902-8F6AF281A428}">
      <dsp:nvSpPr>
        <dsp:cNvPr id="0" name=""/>
        <dsp:cNvSpPr/>
      </dsp:nvSpPr>
      <dsp:spPr>
        <a:xfrm>
          <a:off x="5055529" y="1960274"/>
          <a:ext cx="6031570" cy="2526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210" tIns="0" rIns="0" bIns="0" numCol="1" spcCol="1270" anchor="t" anchorCtr="0">
          <a:noAutofit/>
        </a:bodyPr>
        <a:lstStyle/>
        <a:p>
          <a:pPr marL="0" lvl="0" indent="0" algn="l" defTabSz="1155700">
            <a:lnSpc>
              <a:spcPct val="90000"/>
            </a:lnSpc>
            <a:spcBef>
              <a:spcPct val="0"/>
            </a:spcBef>
            <a:spcAft>
              <a:spcPct val="35000"/>
            </a:spcAft>
            <a:buNone/>
          </a:pPr>
          <a:r>
            <a:rPr lang="en-GB" sz="2600" kern="1200" dirty="0"/>
            <a:t>Grew up to form best quality of childhood friendship (Kerns, 1994)</a:t>
          </a:r>
        </a:p>
        <a:p>
          <a:pPr marL="0" lvl="0" indent="0" algn="l" defTabSz="1155700">
            <a:lnSpc>
              <a:spcPct val="90000"/>
            </a:lnSpc>
            <a:spcBef>
              <a:spcPct val="0"/>
            </a:spcBef>
            <a:spcAft>
              <a:spcPct val="35000"/>
            </a:spcAft>
            <a:buNone/>
          </a:pPr>
          <a:r>
            <a:rPr lang="en-GB" sz="2600" kern="1200" dirty="0"/>
            <a:t>They were very unlikely to be involved in bullying (Smith &amp; Myron-Wilson, 1998)</a:t>
          </a:r>
        </a:p>
        <a:p>
          <a:pPr marL="0" lvl="0" indent="0" algn="l" defTabSz="1155700">
            <a:lnSpc>
              <a:spcPct val="90000"/>
            </a:lnSpc>
            <a:spcBef>
              <a:spcPct val="0"/>
            </a:spcBef>
            <a:spcAft>
              <a:spcPct val="35000"/>
            </a:spcAft>
            <a:buNone/>
          </a:pPr>
          <a:r>
            <a:rPr lang="en-GB" sz="2600" kern="1200" dirty="0"/>
            <a:t>Grew up to have better mental health in adulthood (Ward, Lee and  </a:t>
          </a:r>
          <a:r>
            <a:rPr lang="en-GB" sz="2600" kern="1200" dirty="0" err="1"/>
            <a:t>Polan</a:t>
          </a:r>
          <a:r>
            <a:rPr lang="en-GB" sz="2600" kern="1200" dirty="0"/>
            <a:t>, 2006)</a:t>
          </a:r>
        </a:p>
      </dsp:txBody>
      <dsp:txXfrm>
        <a:off x="5055529" y="1960274"/>
        <a:ext cx="6031570" cy="25260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56D23A-2656-4756-9A1D-609E9DD5BE89}">
      <dsp:nvSpPr>
        <dsp:cNvPr id="0" name=""/>
        <dsp:cNvSpPr/>
      </dsp:nvSpPr>
      <dsp:spPr>
        <a:xfrm rot="4720113">
          <a:off x="3868832" y="-846973"/>
          <a:ext cx="2793806" cy="5822335"/>
        </a:xfrm>
        <a:prstGeom prst="swooshArrow">
          <a:avLst>
            <a:gd name="adj1" fmla="val 16310"/>
            <a:gd name="adj2" fmla="val 31370"/>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A0D7BD-5278-4EF1-A97D-4778ECF8070F}">
      <dsp:nvSpPr>
        <dsp:cNvPr id="0" name=""/>
        <dsp:cNvSpPr/>
      </dsp:nvSpPr>
      <dsp:spPr>
        <a:xfrm>
          <a:off x="4955050" y="1213072"/>
          <a:ext cx="94859" cy="94859"/>
        </a:xfrm>
        <a:prstGeom prst="ellipse">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AFA9180-0B9F-4E37-A46A-354200A12C31}">
      <dsp:nvSpPr>
        <dsp:cNvPr id="0" name=""/>
        <dsp:cNvSpPr/>
      </dsp:nvSpPr>
      <dsp:spPr>
        <a:xfrm>
          <a:off x="5781195" y="2018505"/>
          <a:ext cx="94859" cy="94859"/>
        </a:xfrm>
        <a:prstGeom prst="ellipse">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C9BAE92-7045-49D0-8BFF-0F2C3AA09FFE}">
      <dsp:nvSpPr>
        <dsp:cNvPr id="0" name=""/>
        <dsp:cNvSpPr/>
      </dsp:nvSpPr>
      <dsp:spPr>
        <a:xfrm>
          <a:off x="0" y="574324"/>
          <a:ext cx="4698767" cy="696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b" anchorCtr="0">
          <a:noAutofit/>
        </a:bodyPr>
        <a:lstStyle/>
        <a:p>
          <a:pPr marL="0" lvl="0" indent="0" algn="ctr" defTabSz="1600200">
            <a:lnSpc>
              <a:spcPct val="90000"/>
            </a:lnSpc>
            <a:spcBef>
              <a:spcPct val="0"/>
            </a:spcBef>
            <a:spcAft>
              <a:spcPct val="35000"/>
            </a:spcAft>
            <a:buNone/>
          </a:pPr>
          <a:r>
            <a:rPr lang="en-GB" sz="3600" kern="1200" dirty="0"/>
            <a:t>Insecurely attached babies </a:t>
          </a:r>
        </a:p>
      </dsp:txBody>
      <dsp:txXfrm>
        <a:off x="0" y="574324"/>
        <a:ext cx="4698767" cy="696214"/>
      </dsp:txXfrm>
    </dsp:sp>
    <dsp:sp modelId="{BFBB2539-D45C-4D20-B6FE-00B9C84B2C2D}">
      <dsp:nvSpPr>
        <dsp:cNvPr id="0" name=""/>
        <dsp:cNvSpPr/>
      </dsp:nvSpPr>
      <dsp:spPr>
        <a:xfrm>
          <a:off x="6231492" y="0"/>
          <a:ext cx="4284107" cy="21233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l" defTabSz="1422400">
            <a:lnSpc>
              <a:spcPct val="90000"/>
            </a:lnSpc>
            <a:spcBef>
              <a:spcPct val="0"/>
            </a:spcBef>
            <a:spcAft>
              <a:spcPct val="35000"/>
            </a:spcAft>
            <a:buNone/>
          </a:pPr>
          <a:r>
            <a:rPr lang="en-GB" sz="3200" kern="1200" dirty="0"/>
            <a:t>Grew to be children with more friendship difficulties (Kerns, 1994)</a:t>
          </a:r>
        </a:p>
      </dsp:txBody>
      <dsp:txXfrm>
        <a:off x="6231492" y="0"/>
        <a:ext cx="4284107" cy="2123369"/>
      </dsp:txXfrm>
    </dsp:sp>
    <dsp:sp modelId="{3C2450B6-6B3B-4E26-9734-8C44E3F8814E}">
      <dsp:nvSpPr>
        <dsp:cNvPr id="0" name=""/>
        <dsp:cNvSpPr/>
      </dsp:nvSpPr>
      <dsp:spPr>
        <a:xfrm>
          <a:off x="1208722" y="2556028"/>
          <a:ext cx="4139101" cy="696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r" defTabSz="1244600">
            <a:lnSpc>
              <a:spcPct val="90000"/>
            </a:lnSpc>
            <a:spcBef>
              <a:spcPct val="0"/>
            </a:spcBef>
            <a:spcAft>
              <a:spcPct val="35000"/>
            </a:spcAft>
            <a:buNone/>
          </a:pPr>
          <a:r>
            <a:rPr lang="en-GB" sz="2800" kern="1200" dirty="0"/>
            <a:t>When older, avoidant babies more likely to be victims of bullying whereas resistant babies more likely to be bullies (Smith and Myron-Wilson, 1998)</a:t>
          </a:r>
        </a:p>
      </dsp:txBody>
      <dsp:txXfrm>
        <a:off x="1208722" y="2556028"/>
        <a:ext cx="4139101" cy="696214"/>
      </dsp:txXfrm>
    </dsp:sp>
    <dsp:sp modelId="{D5D7EEAF-BD46-4F03-B9E7-6A8B1FC16F38}">
      <dsp:nvSpPr>
        <dsp:cNvPr id="0" name=""/>
        <dsp:cNvSpPr/>
      </dsp:nvSpPr>
      <dsp:spPr>
        <a:xfrm>
          <a:off x="6466891" y="3257199"/>
          <a:ext cx="4048708" cy="1142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ctr" defTabSz="1066800">
            <a:lnSpc>
              <a:spcPct val="90000"/>
            </a:lnSpc>
            <a:spcBef>
              <a:spcPct val="0"/>
            </a:spcBef>
            <a:spcAft>
              <a:spcPct val="35000"/>
            </a:spcAft>
            <a:buNone/>
          </a:pPr>
          <a:r>
            <a:rPr lang="en-GB" sz="2400" kern="1200" dirty="0"/>
            <a:t>Avoidant babies were found to grow into children with higher levels of social withdrawals across different cultures (</a:t>
          </a:r>
          <a:r>
            <a:rPr lang="en-GB" sz="2400" b="0" i="0" kern="1200" dirty="0"/>
            <a:t>van </a:t>
          </a:r>
          <a:r>
            <a:rPr lang="en-GB" sz="2400" b="0" i="0" kern="1200" dirty="0" err="1"/>
            <a:t>Ijzendoorn</a:t>
          </a:r>
          <a:r>
            <a:rPr lang="en-GB" sz="2400" b="0" i="0" kern="1200" dirty="0"/>
            <a:t> and </a:t>
          </a:r>
          <a:r>
            <a:rPr lang="en-GB" sz="2400" b="0" i="0" kern="1200" dirty="0" err="1"/>
            <a:t>Kroonerberg</a:t>
          </a:r>
          <a:r>
            <a:rPr lang="en-GB" sz="2400" b="0" i="0" kern="1200" dirty="0"/>
            <a:t> (1988) </a:t>
          </a:r>
          <a:endParaRPr lang="en-GB" sz="2400" kern="1200" dirty="0"/>
        </a:p>
      </dsp:txBody>
      <dsp:txXfrm>
        <a:off x="6466891" y="3257199"/>
        <a:ext cx="4048708" cy="114211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2D163F-0A3A-4715-A964-19EFD4AA36B4}">
      <dsp:nvSpPr>
        <dsp:cNvPr id="0" name=""/>
        <dsp:cNvSpPr/>
      </dsp:nvSpPr>
      <dsp:spPr>
        <a:xfrm>
          <a:off x="2311" y="-64675"/>
          <a:ext cx="3596822" cy="505777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1">
          <a:noAutofit/>
        </a:bodyPr>
        <a:lstStyle/>
        <a:p>
          <a:pPr marL="0" lvl="0" indent="0" algn="l" defTabSz="1066800">
            <a:lnSpc>
              <a:spcPct val="90000"/>
            </a:lnSpc>
            <a:spcBef>
              <a:spcPct val="0"/>
            </a:spcBef>
            <a:spcAft>
              <a:spcPct val="35000"/>
            </a:spcAft>
            <a:buNone/>
          </a:pPr>
          <a:r>
            <a:rPr lang="en-GB" sz="2400" kern="1200" dirty="0"/>
            <a:t>Secure </a:t>
          </a:r>
        </a:p>
        <a:p>
          <a:pPr marL="171450" lvl="1" indent="-171450" algn="l" defTabSz="844550">
            <a:lnSpc>
              <a:spcPct val="90000"/>
            </a:lnSpc>
            <a:spcBef>
              <a:spcPct val="0"/>
            </a:spcBef>
            <a:spcAft>
              <a:spcPct val="15000"/>
            </a:spcAft>
            <a:buChar char="•"/>
          </a:pPr>
          <a:r>
            <a:rPr lang="en-GB" sz="1900" kern="1200" dirty="0"/>
            <a:t>Sensitive to baby’s need</a:t>
          </a:r>
        </a:p>
        <a:p>
          <a:pPr marL="171450" lvl="1" indent="-171450" algn="l" defTabSz="844550">
            <a:lnSpc>
              <a:spcPct val="90000"/>
            </a:lnSpc>
            <a:spcBef>
              <a:spcPct val="0"/>
            </a:spcBef>
            <a:spcAft>
              <a:spcPct val="15000"/>
            </a:spcAft>
            <a:buChar char="•"/>
          </a:pPr>
          <a:r>
            <a:rPr lang="en-GB" sz="1900" kern="1200" dirty="0"/>
            <a:t>Responsive </a:t>
          </a:r>
        </a:p>
        <a:p>
          <a:pPr marL="171450" lvl="1" indent="-171450" algn="l" defTabSz="844550">
            <a:lnSpc>
              <a:spcPct val="90000"/>
            </a:lnSpc>
            <a:spcBef>
              <a:spcPct val="0"/>
            </a:spcBef>
            <a:spcAft>
              <a:spcPct val="15000"/>
            </a:spcAft>
            <a:buChar char="•"/>
          </a:pPr>
          <a:r>
            <a:rPr lang="en-GB" sz="1900" kern="1200" dirty="0"/>
            <a:t>Warm and close contact </a:t>
          </a:r>
        </a:p>
        <a:p>
          <a:pPr marL="171450" lvl="1" indent="-171450" algn="l" defTabSz="844550">
            <a:lnSpc>
              <a:spcPct val="90000"/>
            </a:lnSpc>
            <a:spcBef>
              <a:spcPct val="0"/>
            </a:spcBef>
            <a:spcAft>
              <a:spcPct val="15000"/>
            </a:spcAft>
            <a:buChar char="•"/>
          </a:pPr>
          <a:r>
            <a:rPr lang="en-GB" sz="1900" kern="1200" dirty="0"/>
            <a:t>Accepting and accessible </a:t>
          </a:r>
        </a:p>
      </dsp:txBody>
      <dsp:txXfrm>
        <a:off x="2311" y="1958434"/>
        <a:ext cx="3596822" cy="2023110"/>
      </dsp:txXfrm>
    </dsp:sp>
    <dsp:sp modelId="{D21E3193-7566-454A-A543-B36AD62562DD}">
      <dsp:nvSpPr>
        <dsp:cNvPr id="0" name=""/>
        <dsp:cNvSpPr/>
      </dsp:nvSpPr>
      <dsp:spPr>
        <a:xfrm>
          <a:off x="617898" y="-134545"/>
          <a:ext cx="2365648" cy="2430912"/>
        </a:xfrm>
        <a:prstGeom prst="ellipse">
          <a:avLst/>
        </a:prstGeom>
        <a:blipFill>
          <a:blip xmlns:r="http://schemas.openxmlformats.org/officeDocument/2006/relationships" r:embed="rId1"/>
          <a:srcRect/>
          <a:stretch>
            <a:fillRect l="-26000" r="-26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DD3D75D-E7BD-4D04-829C-8DBD387812ED}">
      <dsp:nvSpPr>
        <dsp:cNvPr id="0" name=""/>
        <dsp:cNvSpPr/>
      </dsp:nvSpPr>
      <dsp:spPr>
        <a:xfrm>
          <a:off x="3707038" y="0"/>
          <a:ext cx="3596822" cy="505777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1">
          <a:noAutofit/>
        </a:bodyPr>
        <a:lstStyle/>
        <a:p>
          <a:pPr marL="0" lvl="0" indent="0" algn="l" defTabSz="1066800">
            <a:lnSpc>
              <a:spcPct val="90000"/>
            </a:lnSpc>
            <a:spcBef>
              <a:spcPct val="0"/>
            </a:spcBef>
            <a:spcAft>
              <a:spcPct val="35000"/>
            </a:spcAft>
            <a:buNone/>
          </a:pPr>
          <a:r>
            <a:rPr lang="en-GB" sz="2400" kern="1200" dirty="0"/>
            <a:t>Resistant</a:t>
          </a:r>
        </a:p>
        <a:p>
          <a:pPr marL="171450" lvl="1" indent="-171450" algn="l" defTabSz="844550">
            <a:lnSpc>
              <a:spcPct val="90000"/>
            </a:lnSpc>
            <a:spcBef>
              <a:spcPct val="0"/>
            </a:spcBef>
            <a:spcAft>
              <a:spcPct val="15000"/>
            </a:spcAft>
            <a:buChar char="•"/>
          </a:pPr>
          <a:r>
            <a:rPr lang="en-GB" sz="1900" kern="1200" dirty="0"/>
            <a:t>Inconsistent in terms of their sensitivity and responsiveness </a:t>
          </a:r>
        </a:p>
      </dsp:txBody>
      <dsp:txXfrm>
        <a:off x="3707038" y="2023110"/>
        <a:ext cx="3596822" cy="2023110"/>
      </dsp:txXfrm>
    </dsp:sp>
    <dsp:sp modelId="{1EB77048-4D2E-491E-8479-34B26C895A7C}">
      <dsp:nvSpPr>
        <dsp:cNvPr id="0" name=""/>
        <dsp:cNvSpPr/>
      </dsp:nvSpPr>
      <dsp:spPr>
        <a:xfrm>
          <a:off x="4333581" y="-68662"/>
          <a:ext cx="2343736" cy="2229275"/>
        </a:xfrm>
        <a:prstGeom prst="ellipse">
          <a:avLst/>
        </a:prstGeom>
        <a:blipFill>
          <a:blip xmlns:r="http://schemas.openxmlformats.org/officeDocument/2006/relationships" r:embed="rId2"/>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2CBEACE-C3C6-47FE-BDEA-0BAFB5BB15CB}">
      <dsp:nvSpPr>
        <dsp:cNvPr id="0" name=""/>
        <dsp:cNvSpPr/>
      </dsp:nvSpPr>
      <dsp:spPr>
        <a:xfrm>
          <a:off x="7411765" y="-99610"/>
          <a:ext cx="3596822" cy="5057775"/>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1">
          <a:noAutofit/>
        </a:bodyPr>
        <a:lstStyle/>
        <a:p>
          <a:pPr marL="0" lvl="0" indent="0" algn="l" defTabSz="1066800">
            <a:lnSpc>
              <a:spcPct val="90000"/>
            </a:lnSpc>
            <a:spcBef>
              <a:spcPct val="0"/>
            </a:spcBef>
            <a:spcAft>
              <a:spcPct val="35000"/>
            </a:spcAft>
            <a:buNone/>
          </a:pPr>
          <a:r>
            <a:rPr lang="en-GB" sz="2400" kern="1200" dirty="0"/>
            <a:t>Avoid </a:t>
          </a:r>
        </a:p>
        <a:p>
          <a:pPr marL="171450" lvl="1" indent="-171450" algn="l" defTabSz="844550">
            <a:lnSpc>
              <a:spcPct val="90000"/>
            </a:lnSpc>
            <a:spcBef>
              <a:spcPct val="0"/>
            </a:spcBef>
            <a:spcAft>
              <a:spcPct val="15000"/>
            </a:spcAft>
            <a:buChar char="•"/>
          </a:pPr>
          <a:r>
            <a:rPr lang="en-GB" sz="1900" kern="1200" dirty="0"/>
            <a:t>Not sensitive to baby’s needs </a:t>
          </a:r>
        </a:p>
        <a:p>
          <a:pPr marL="171450" lvl="1" indent="-171450" algn="l" defTabSz="844550">
            <a:lnSpc>
              <a:spcPct val="90000"/>
            </a:lnSpc>
            <a:spcBef>
              <a:spcPct val="0"/>
            </a:spcBef>
            <a:spcAft>
              <a:spcPct val="15000"/>
            </a:spcAft>
            <a:buChar char="•"/>
          </a:pPr>
          <a:r>
            <a:rPr lang="en-GB" sz="1900" kern="1200" dirty="0"/>
            <a:t>Not responsive </a:t>
          </a:r>
        </a:p>
        <a:p>
          <a:pPr marL="171450" lvl="1" indent="-171450" algn="l" defTabSz="844550">
            <a:lnSpc>
              <a:spcPct val="90000"/>
            </a:lnSpc>
            <a:spcBef>
              <a:spcPct val="0"/>
            </a:spcBef>
            <a:spcAft>
              <a:spcPct val="15000"/>
            </a:spcAft>
            <a:buChar char="•"/>
          </a:pPr>
          <a:r>
            <a:rPr lang="en-GB" sz="1900" kern="1200" dirty="0"/>
            <a:t>More impatient and neglectful</a:t>
          </a:r>
        </a:p>
      </dsp:txBody>
      <dsp:txXfrm>
        <a:off x="7411765" y="1923499"/>
        <a:ext cx="3596822" cy="2023110"/>
      </dsp:txXfrm>
    </dsp:sp>
    <dsp:sp modelId="{625DCDD6-C9C7-4818-8622-863E495FC0F2}">
      <dsp:nvSpPr>
        <dsp:cNvPr id="0" name=""/>
        <dsp:cNvSpPr/>
      </dsp:nvSpPr>
      <dsp:spPr>
        <a:xfrm>
          <a:off x="8111733" y="-26724"/>
          <a:ext cx="2196887" cy="2145400"/>
        </a:xfrm>
        <a:prstGeom prst="ellipse">
          <a:avLst/>
        </a:prstGeom>
        <a:blipFill>
          <a:blip xmlns:r="http://schemas.openxmlformats.org/officeDocument/2006/relationships" r:embed="rId3"/>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C5870F8-0780-4FDB-941E-5DA5A4190082}">
      <dsp:nvSpPr>
        <dsp:cNvPr id="0" name=""/>
        <dsp:cNvSpPr/>
      </dsp:nvSpPr>
      <dsp:spPr>
        <a:xfrm>
          <a:off x="-17" y="3459564"/>
          <a:ext cx="11010935" cy="1732755"/>
        </a:xfrm>
        <a:prstGeom prst="leftRightArrow">
          <a:avLst/>
        </a:prstGeom>
        <a:solidFill>
          <a:schemeClr val="accent2">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EC83C9-DD9A-42F5-BEA8-568A9A9EE28D}">
      <dsp:nvSpPr>
        <dsp:cNvPr id="0" name=""/>
        <dsp:cNvSpPr/>
      </dsp:nvSpPr>
      <dsp:spPr>
        <a:xfrm rot="21064859">
          <a:off x="23477" y="1498616"/>
          <a:ext cx="7603525" cy="870718"/>
        </a:xfrm>
        <a:prstGeom prst="mathMinus">
          <a:avLst/>
        </a:prstGeom>
        <a:solidFill>
          <a:srgbClr val="0020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47BB3BB-5283-4BD6-BA5B-42ACE09EC753}">
      <dsp:nvSpPr>
        <dsp:cNvPr id="0" name=""/>
        <dsp:cNvSpPr/>
      </dsp:nvSpPr>
      <dsp:spPr>
        <a:xfrm>
          <a:off x="918057" y="212155"/>
          <a:ext cx="2295144" cy="1697240"/>
        </a:xfrm>
        <a:prstGeom prst="downArrow">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F442A9-1A0B-46AA-946D-3F2B9329F195}">
      <dsp:nvSpPr>
        <dsp:cNvPr id="0" name=""/>
        <dsp:cNvSpPr/>
      </dsp:nvSpPr>
      <dsp:spPr>
        <a:xfrm>
          <a:off x="3265677" y="0"/>
          <a:ext cx="4026306" cy="1782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0472" tIns="220472" rIns="220472" bIns="220472" numCol="1" spcCol="1270" anchor="ctr" anchorCtr="0">
          <a:noAutofit/>
        </a:bodyPr>
        <a:lstStyle/>
        <a:p>
          <a:pPr marL="0" lvl="0" indent="0" algn="l" defTabSz="1377950">
            <a:lnSpc>
              <a:spcPct val="90000"/>
            </a:lnSpc>
            <a:spcBef>
              <a:spcPct val="0"/>
            </a:spcBef>
            <a:spcAft>
              <a:spcPct val="35000"/>
            </a:spcAft>
            <a:buNone/>
          </a:pPr>
          <a:r>
            <a:rPr lang="en-GB" sz="3100" kern="1200" dirty="0"/>
            <a:t>Hindering factors</a:t>
          </a:r>
        </a:p>
        <a:p>
          <a:pPr marL="228600" lvl="1" indent="-228600" algn="l" defTabSz="1066800">
            <a:lnSpc>
              <a:spcPct val="90000"/>
            </a:lnSpc>
            <a:spcBef>
              <a:spcPct val="0"/>
            </a:spcBef>
            <a:spcAft>
              <a:spcPct val="15000"/>
            </a:spcAft>
            <a:buChar char="•"/>
          </a:pPr>
          <a:r>
            <a:rPr lang="en-US" sz="2400" kern="1200" noProof="0" dirty="0"/>
            <a:t>Economically or emotionally distressed</a:t>
          </a:r>
          <a:endParaRPr lang="en-GB" sz="2400" kern="1200" dirty="0"/>
        </a:p>
      </dsp:txBody>
      <dsp:txXfrm>
        <a:off x="3265677" y="0"/>
        <a:ext cx="4026306" cy="1782102"/>
      </dsp:txXfrm>
    </dsp:sp>
    <dsp:sp modelId="{87F733EE-AEDE-427F-854E-245940591993}">
      <dsp:nvSpPr>
        <dsp:cNvPr id="0" name=""/>
        <dsp:cNvSpPr/>
      </dsp:nvSpPr>
      <dsp:spPr>
        <a:xfrm>
          <a:off x="4437278" y="2333705"/>
          <a:ext cx="2295144" cy="1697240"/>
        </a:xfrm>
        <a:prstGeom prst="upArrow">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8BC531-89D2-4815-9ADA-227B23121771}">
      <dsp:nvSpPr>
        <dsp:cNvPr id="0" name=""/>
        <dsp:cNvSpPr/>
      </dsp:nvSpPr>
      <dsp:spPr>
        <a:xfrm>
          <a:off x="192131" y="2460998"/>
          <a:ext cx="4359035" cy="1782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noProof="0" dirty="0"/>
            <a:t>Essential in forming secure attachment </a:t>
          </a:r>
          <a:endParaRPr lang="en-GB" sz="2400" kern="1200" dirty="0"/>
        </a:p>
        <a:p>
          <a:pPr marL="228600" lvl="1" indent="-228600" algn="l" defTabSz="1066800">
            <a:lnSpc>
              <a:spcPct val="90000"/>
            </a:lnSpc>
            <a:spcBef>
              <a:spcPct val="0"/>
            </a:spcBef>
            <a:spcAft>
              <a:spcPct val="15000"/>
            </a:spcAft>
            <a:buChar char="•"/>
          </a:pPr>
          <a:r>
            <a:rPr lang="en-US" sz="2400" b="1" kern="1200" noProof="0" dirty="0">
              <a:solidFill>
                <a:schemeClr val="accent5">
                  <a:lumMod val="50000"/>
                </a:schemeClr>
              </a:solidFill>
            </a:rPr>
            <a:t>Emotional availability</a:t>
          </a:r>
          <a:endParaRPr lang="en-GB" sz="2400" b="1" kern="1200" dirty="0">
            <a:solidFill>
              <a:schemeClr val="accent5">
                <a:lumMod val="50000"/>
              </a:schemeClr>
            </a:solidFill>
          </a:endParaRPr>
        </a:p>
        <a:p>
          <a:pPr marL="228600" lvl="1" indent="-228600" algn="l" defTabSz="1066800">
            <a:lnSpc>
              <a:spcPct val="90000"/>
            </a:lnSpc>
            <a:spcBef>
              <a:spcPct val="0"/>
            </a:spcBef>
            <a:spcAft>
              <a:spcPct val="15000"/>
            </a:spcAft>
            <a:buChar char="•"/>
          </a:pPr>
          <a:r>
            <a:rPr lang="en-US" sz="2400" b="1" kern="1200" noProof="0" dirty="0">
              <a:solidFill>
                <a:schemeClr val="accent5">
                  <a:lumMod val="50000"/>
                </a:schemeClr>
              </a:solidFill>
            </a:rPr>
            <a:t>Contingent responsiveness</a:t>
          </a:r>
          <a:endParaRPr lang="en-GB" sz="2400" b="1" kern="1200" dirty="0">
            <a:solidFill>
              <a:schemeClr val="accent5">
                <a:lumMod val="50000"/>
              </a:schemeClr>
            </a:solidFill>
          </a:endParaRPr>
        </a:p>
      </dsp:txBody>
      <dsp:txXfrm>
        <a:off x="192131" y="2460998"/>
        <a:ext cx="4359035" cy="178210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diagrams.loki3.com/VaryingWidthList">
  <dgm:title val="Varying Width List"/>
  <dgm:desc val="Use for emphasizing items of different weights.  Good for large amounts of Level 1 text.  The width of each shape is independently determined based on its text."/>
  <dgm:catLst>
    <dgm:cat type="list" pri="4160"/>
    <dgm:cat type="officeonline" pri="5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resizeHandles/>
    </dgm:varLst>
    <dgm:alg type="lin">
      <dgm:param type="linDir" val="fromT"/>
    </dgm:alg>
    <dgm:shape xmlns:r="http://schemas.openxmlformats.org/officeDocument/2006/relationships" r:blip="">
      <dgm:adjLst/>
    </dgm:shape>
    <dgm:presOf/>
    <dgm:constrLst>
      <dgm:constr type="w" for="ch" forName="text" val="20"/>
      <dgm:constr type="h" for="ch" forName="text" refType="h"/>
      <dgm:constr type="primFontSz" for="ch" forName="text" op="equ" val="65"/>
      <dgm:constr type="h" for="ch" forName="space" refType="h" fact="0.05"/>
    </dgm:constrLst>
    <dgm:forEach name="Name1" axis="ch" ptType="node">
      <dgm:layoutNode name="text" styleLbl="node1">
        <dgm:varLst>
          <dgm:bulletEnabled val="1"/>
        </dgm:varLst>
        <dgm:alg type="tx"/>
        <dgm:shape xmlns:r="http://schemas.openxmlformats.org/officeDocument/2006/relationships" type="rect" r:blip="">
          <dgm:adjLst/>
        </dgm:shape>
        <dgm:presOf axis="desOrSelf" ptType="node"/>
        <dgm:constrLst>
          <dgm:constr type="tMarg" refType="primFontSz" fact="0.2"/>
          <dgm:constr type="bMarg" refType="primFontSz" fact="0.2"/>
          <dgm:constr type="lMarg" refType="primFontSz" fact="0.2"/>
          <dgm:constr type="rMarg" refType="primFontSz" fact="0.2"/>
        </dgm:constrLst>
        <dgm:ruleLst>
          <dgm:rule type="w" val="INF" fact="NaN" max="NaN"/>
          <dgm:rule type="primFontSz" val="5" fact="NaN" max="NaN"/>
        </dgm:ruleLst>
      </dgm:layoutNode>
      <dgm:choose name="Name2">
        <dgm:if name="Name3" axis="par ch" ptType="doc node" func="cnt" op="gte" val="2">
          <dgm:forEach name="Name4" axis="followSib" ptType="sibTrans" cnt="1">
            <dgm:layoutNode name="space">
              <dgm:alg type="sp"/>
              <dgm:shape xmlns:r="http://schemas.openxmlformats.org/officeDocument/2006/relationships" r:blip="">
                <dgm:adjLst/>
              </dgm:shape>
              <dgm:presOf/>
            </dgm:layoutNode>
          </dgm:forEach>
        </dgm:if>
        <dgm:else name="Name5"/>
      </dgm:choose>
    </dgm:forEach>
  </dgm:layoutNode>
</dgm:layoutDef>
</file>

<file path=ppt/diagrams/layout3.xml><?xml version="1.0" encoding="utf-8"?>
<dgm:layoutDef xmlns:dgm="http://schemas.openxmlformats.org/drawingml/2006/diagram" xmlns:a="http://schemas.openxmlformats.org/drawingml/2006/main" uniqueId="urn:diagrams.loki3.com/VaryingWidthList">
  <dgm:title val="Varying Width List"/>
  <dgm:desc val="Use for emphasizing items of different weights.  Good for large amounts of Level 1 text.  The width of each shape is independently determined based on its text."/>
  <dgm:catLst>
    <dgm:cat type="list" pri="4160"/>
    <dgm:cat type="officeonline" pri="5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resizeHandles/>
    </dgm:varLst>
    <dgm:alg type="lin">
      <dgm:param type="linDir" val="fromT"/>
    </dgm:alg>
    <dgm:shape xmlns:r="http://schemas.openxmlformats.org/officeDocument/2006/relationships" r:blip="">
      <dgm:adjLst/>
    </dgm:shape>
    <dgm:presOf/>
    <dgm:constrLst>
      <dgm:constr type="w" for="ch" forName="text" val="20"/>
      <dgm:constr type="h" for="ch" forName="text" refType="h"/>
      <dgm:constr type="primFontSz" for="ch" forName="text" op="equ" val="65"/>
      <dgm:constr type="h" for="ch" forName="space" refType="h" fact="0.05"/>
    </dgm:constrLst>
    <dgm:forEach name="Name1" axis="ch" ptType="node">
      <dgm:layoutNode name="text" styleLbl="node1">
        <dgm:varLst>
          <dgm:bulletEnabled val="1"/>
        </dgm:varLst>
        <dgm:alg type="tx"/>
        <dgm:shape xmlns:r="http://schemas.openxmlformats.org/officeDocument/2006/relationships" type="rect" r:blip="">
          <dgm:adjLst/>
        </dgm:shape>
        <dgm:presOf axis="desOrSelf" ptType="node"/>
        <dgm:constrLst>
          <dgm:constr type="tMarg" refType="primFontSz" fact="0.2"/>
          <dgm:constr type="bMarg" refType="primFontSz" fact="0.2"/>
          <dgm:constr type="lMarg" refType="primFontSz" fact="0.2"/>
          <dgm:constr type="rMarg" refType="primFontSz" fact="0.2"/>
        </dgm:constrLst>
        <dgm:ruleLst>
          <dgm:rule type="w" val="INF" fact="NaN" max="NaN"/>
          <dgm:rule type="primFontSz" val="5" fact="NaN" max="NaN"/>
        </dgm:ruleLst>
      </dgm:layoutNode>
      <dgm:choose name="Name2">
        <dgm:if name="Name3" axis="par ch" ptType="doc node" func="cnt" op="gte" val="2">
          <dgm:forEach name="Name4" axis="followSib" ptType="sibTrans" cnt="1">
            <dgm:layoutNode name="space">
              <dgm:alg type="sp"/>
              <dgm:shape xmlns:r="http://schemas.openxmlformats.org/officeDocument/2006/relationships" r:blip="">
                <dgm:adjLst/>
              </dgm:shape>
              <dgm:presOf/>
            </dgm:layoutNode>
          </dgm:forEach>
        </dgm:if>
        <dgm:else name="Name5"/>
      </dgm:choose>
    </dgm:forEach>
  </dgm:layoutNode>
</dgm:layoutDef>
</file>

<file path=ppt/diagrams/layout4.xml><?xml version="1.0" encoding="utf-8"?>
<dgm:layoutDef xmlns:dgm="http://schemas.openxmlformats.org/drawingml/2006/diagram" xmlns:a="http://schemas.openxmlformats.org/drawingml/2006/main" uniqueId="urn:diagrams.loki3.com/VaryingWidthList">
  <dgm:title val="Varying Width List"/>
  <dgm:desc val="Use for emphasizing items of different weights.  Good for large amounts of Level 1 text.  The width of each shape is independently determined based on its text."/>
  <dgm:catLst>
    <dgm:cat type="list" pri="4160"/>
    <dgm:cat type="officeonline" pri="5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resizeHandles/>
    </dgm:varLst>
    <dgm:alg type="lin">
      <dgm:param type="linDir" val="fromT"/>
    </dgm:alg>
    <dgm:shape xmlns:r="http://schemas.openxmlformats.org/officeDocument/2006/relationships" r:blip="">
      <dgm:adjLst/>
    </dgm:shape>
    <dgm:presOf/>
    <dgm:constrLst>
      <dgm:constr type="w" for="ch" forName="text" val="20"/>
      <dgm:constr type="h" for="ch" forName="text" refType="h"/>
      <dgm:constr type="primFontSz" for="ch" forName="text" op="equ" val="65"/>
      <dgm:constr type="h" for="ch" forName="space" refType="h" fact="0.05"/>
    </dgm:constrLst>
    <dgm:forEach name="Name1" axis="ch" ptType="node">
      <dgm:layoutNode name="text" styleLbl="node1">
        <dgm:varLst>
          <dgm:bulletEnabled val="1"/>
        </dgm:varLst>
        <dgm:alg type="tx"/>
        <dgm:shape xmlns:r="http://schemas.openxmlformats.org/officeDocument/2006/relationships" type="rect" r:blip="">
          <dgm:adjLst/>
        </dgm:shape>
        <dgm:presOf axis="desOrSelf" ptType="node"/>
        <dgm:constrLst>
          <dgm:constr type="tMarg" refType="primFontSz" fact="0.2"/>
          <dgm:constr type="bMarg" refType="primFontSz" fact="0.2"/>
          <dgm:constr type="lMarg" refType="primFontSz" fact="0.2"/>
          <dgm:constr type="rMarg" refType="primFontSz" fact="0.2"/>
        </dgm:constrLst>
        <dgm:ruleLst>
          <dgm:rule type="w" val="INF" fact="NaN" max="NaN"/>
          <dgm:rule type="primFontSz" val="5" fact="NaN" max="NaN"/>
        </dgm:ruleLst>
      </dgm:layoutNode>
      <dgm:choose name="Name2">
        <dgm:if name="Name3" axis="par ch" ptType="doc node" func="cnt" op="gte" val="2">
          <dgm:forEach name="Name4" axis="followSib" ptType="sibTrans" cnt="1">
            <dgm:layoutNode name="space">
              <dgm:alg type="sp"/>
              <dgm:shape xmlns:r="http://schemas.openxmlformats.org/officeDocument/2006/relationships" r:blip="">
                <dgm:adjLst/>
              </dgm:shape>
              <dgm:presOf/>
            </dgm:layoutNode>
          </dgm:forEach>
        </dgm:if>
        <dgm:else name="Name5"/>
      </dgm:choose>
    </dgm:forEach>
  </dgm:layoutNode>
</dgm:layoutDef>
</file>

<file path=ppt/diagrams/layout5.xml><?xml version="1.0" encoding="utf-8"?>
<dgm:layoutDef xmlns:dgm="http://schemas.openxmlformats.org/drawingml/2006/diagram" xmlns:a="http://schemas.openxmlformats.org/drawingml/2006/main" uniqueId="urn:diagrams.loki3.com/VaryingWidthList">
  <dgm:title val="Varying Width List"/>
  <dgm:desc val="Use for emphasizing items of different weights.  Good for large amounts of Level 1 text.  The width of each shape is independently determined based on its text."/>
  <dgm:catLst>
    <dgm:cat type="list" pri="4160"/>
    <dgm:cat type="officeonline" pri="5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resizeHandles/>
    </dgm:varLst>
    <dgm:alg type="lin">
      <dgm:param type="linDir" val="fromT"/>
    </dgm:alg>
    <dgm:shape xmlns:r="http://schemas.openxmlformats.org/officeDocument/2006/relationships" r:blip="">
      <dgm:adjLst/>
    </dgm:shape>
    <dgm:presOf/>
    <dgm:constrLst>
      <dgm:constr type="w" for="ch" forName="text" val="20"/>
      <dgm:constr type="h" for="ch" forName="text" refType="h"/>
      <dgm:constr type="primFontSz" for="ch" forName="text" op="equ" val="65"/>
      <dgm:constr type="h" for="ch" forName="space" refType="h" fact="0.05"/>
    </dgm:constrLst>
    <dgm:forEach name="Name1" axis="ch" ptType="node">
      <dgm:layoutNode name="text" styleLbl="node1">
        <dgm:varLst>
          <dgm:bulletEnabled val="1"/>
        </dgm:varLst>
        <dgm:alg type="tx"/>
        <dgm:shape xmlns:r="http://schemas.openxmlformats.org/officeDocument/2006/relationships" type="rect" r:blip="">
          <dgm:adjLst/>
        </dgm:shape>
        <dgm:presOf axis="desOrSelf" ptType="node"/>
        <dgm:constrLst>
          <dgm:constr type="tMarg" refType="primFontSz" fact="0.2"/>
          <dgm:constr type="bMarg" refType="primFontSz" fact="0.2"/>
          <dgm:constr type="lMarg" refType="primFontSz" fact="0.2"/>
          <dgm:constr type="rMarg" refType="primFontSz" fact="0.2"/>
        </dgm:constrLst>
        <dgm:ruleLst>
          <dgm:rule type="w" val="INF" fact="NaN" max="NaN"/>
          <dgm:rule type="primFontSz" val="5" fact="NaN" max="NaN"/>
        </dgm:ruleLst>
      </dgm:layoutNode>
      <dgm:choose name="Name2">
        <dgm:if name="Name3" axis="par ch" ptType="doc node" func="cnt" op="gte" val="2">
          <dgm:forEach name="Name4" axis="followSib" ptType="sibTrans" cnt="1">
            <dgm:layoutNode name="space">
              <dgm:alg type="sp"/>
              <dgm:shape xmlns:r="http://schemas.openxmlformats.org/officeDocument/2006/relationships" r:blip="">
                <dgm:adjLst/>
              </dgm:shape>
              <dgm:presOf/>
            </dgm:layoutNode>
          </dgm:forEach>
        </dgm:if>
        <dgm:else name="Name5"/>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arrow4">
  <dgm:title val=""/>
  <dgm:desc val=""/>
  <dgm:catLst>
    <dgm:cat type="relationship" pri="8000"/>
    <dgm:cat type="process" pri="30000"/>
  </dgm:catLst>
  <dgm:samp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shape xmlns:r="http://schemas.openxmlformats.org/officeDocument/2006/relationships" r:blip="">
      <dgm:adjLst/>
    </dgm:shape>
    <dgm:presOf/>
    <dgm:choose name="Name0">
      <dgm:if name="Name1" func="var" arg="dir" op="equ" val="norm">
        <dgm:choose name="Name2">
          <dgm:if name="Name3" axis="ch" ptType="node" func="cnt" op="lte" val="1">
            <dgm:constrLst>
              <dgm:constr type="primFontSz" for="des" ptType="node" op="equ" val="65"/>
              <dgm:constr type="w" for="ch" forName="upArrow" refType="w" fact="0.33"/>
              <dgm:constr type="h" for="ch" forName="upArrow" refType="h"/>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dgm:constr type="b" for="ch" forName="upArrowText" refType="h" fact="0.48"/>
              <dgm:constr type="l" for="ch" forName="upArrowText" refType="w" refFor="ch" refForName="upArrow" fact="1.03"/>
            </dgm:constrLst>
          </dgm:if>
          <dgm:else name="Name4">
            <dgm:constrLst>
              <dgm:constr type="primFontSz" for="des" ptType="node" op="equ" val="65"/>
              <dgm:constr type="w" for="ch" forName="upArrow" refType="w" fact="0.33"/>
              <dgm:constr type="h" for="ch" forName="upArrow" refType="h" fact="0.48"/>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fact="0.48"/>
              <dgm:constr type="b" for="ch" forName="upArrowText" refType="h" fact="0.48"/>
              <dgm:constr type="l" for="ch" forName="upArrowText" refType="w" refFor="ch" refForName="upArrow" fact="1.03"/>
              <dgm:constr type="w" for="ch" forName="downArrow" refType="w" fact="0.33"/>
              <dgm:constr type="h" for="ch" forName="downArrow" refType="h" fact="0.48"/>
              <dgm:constr type="t" for="ch" forName="downArrow" refType="h" fact="0.52"/>
              <dgm:constr type="l" for="ch" forName="downArrow" refType="w" refFor="ch" refForName="downArrow" fact="0.3"/>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refType="w" refFor="ch" refForName="downArrow" fact="1.33"/>
            </dgm:constrLst>
          </dgm:else>
        </dgm:choose>
      </dgm:if>
      <dgm:else name="Name5">
        <dgm:choose name="Name6">
          <dgm:if name="Name7" axis="ch" ptType="node" func="cnt" op="lte" val="1">
            <dgm:constrLst>
              <dgm:constr type="primFontSz" for="des" ptType="node" op="equ" val="65"/>
              <dgm:constr type="w" for="ch" forName="upArrow" refType="w" fact="0.33"/>
              <dgm:constr type="h" for="ch" forName="upArrow" refType="h"/>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dgm:constr type="t" for="ch" forName="upArrowText"/>
              <dgm:constr type="l" for="ch" forName="upArrowText" refType="w" fact="0.1"/>
            </dgm:constrLst>
          </dgm:if>
          <dgm:else name="Name8">
            <dgm:constrLst>
              <dgm:constr type="primFontSz" for="des" ptType="node" op="equ" val="65"/>
              <dgm:constr type="w" for="ch" forName="upArrow" refType="w" fact="0.33"/>
              <dgm:constr type="h" for="ch" forName="upArrow" refType="h" fact="0.48"/>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fact="0.48"/>
              <dgm:constr type="t" for="ch" forName="upArrowText"/>
              <dgm:constr type="l" for="ch" forName="upArrowText" refType="w" fact="0.1"/>
              <dgm:constr type="w" for="ch" forName="downArrow" refType="w" fact="0.33"/>
              <dgm:constr type="h" for="ch" forName="downArrow" refType="h" fact="0.48"/>
              <dgm:constr type="t" for="ch" forName="downArrow" refType="h" fact="0.52"/>
              <dgm:constr type="l" for="ch" forName="downArrow" refType="w" fact="0.57"/>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dgm:constrLst>
          </dgm:else>
        </dgm:choose>
      </dgm:else>
    </dgm:choose>
    <dgm:ruleLst/>
    <dgm:forEach name="Name9" axis="ch" ptType="node" cnt="1">
      <dgm:layoutNode name="upArrow" styleLbl="node1">
        <dgm:alg type="sp"/>
        <dgm:shape xmlns:r="http://schemas.openxmlformats.org/officeDocument/2006/relationships" type="upArrow" r:blip="">
          <dgm:adjLst/>
        </dgm:shape>
        <dgm:presOf/>
        <dgm:constrLst/>
        <dgm:ruleLst/>
      </dgm:layoutNode>
      <dgm:layoutNode name="upArrowText" styleLbl="revTx">
        <dgm:varLst>
          <dgm:chMax val="0"/>
          <dgm:bulletEnabled val="1"/>
        </dgm:varLst>
        <dgm:choose name="Name10">
          <dgm:if name="Name11" axis="root des" ptType="all node" func="maxDepth" op="gt" val="1">
            <dgm:alg type="tx">
              <dgm:param type="parTxLTRAlign" val="l"/>
              <dgm:param type="parTxRTLAlign" val="r"/>
              <dgm:param type="txAnchorVertCh" val="mid"/>
            </dgm:alg>
          </dgm:if>
          <dgm:else name="Name12">
            <dgm:choose name="Name13">
              <dgm:if name="Name14" func="var" arg="dir" op="equ" val="norm">
                <dgm:alg type="tx">
                  <dgm:param type="parTxLTRAlign" val="l"/>
                  <dgm:param type="parTxRTLAlign" val="l"/>
                  <dgm:param type="txAnchorVertCh" val="mid"/>
                </dgm:alg>
              </dgm:if>
              <dgm:else name="Name15">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forEach name="Name16" axis="ch" ptType="node" st="2"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chMax val="0"/>
          <dgm:bulletEnabled val="1"/>
        </dgm:varLst>
        <dgm:choose name="Name17">
          <dgm:if name="Name18" axis="root des" ptType="all node" func="maxDepth" op="gt" val="1">
            <dgm:alg type="tx">
              <dgm:param type="parTxLTRAlign" val="l"/>
              <dgm:param type="parTxRTLAlign" val="r"/>
              <dgm:param type="txAnchorVertCh" val="mid"/>
            </dgm:alg>
          </dgm:if>
          <dgm:else name="Name19">
            <dgm:choose name="Name20">
              <dgm:if name="Name21" func="var" arg="dir" op="equ" val="norm">
                <dgm:alg type="tx">
                  <dgm:param type="parTxLTRAlign" val="l"/>
                  <dgm:param type="parTxRTLAlign" val="l"/>
                  <dgm:param type="txAnchorVertCh" val="mid"/>
                </dgm:alg>
              </dgm:if>
              <dgm:else name="Name22">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layout9.xml><?xml version="1.0" encoding="utf-8"?>
<dgm:layoutDef xmlns:dgm="http://schemas.openxmlformats.org/drawingml/2006/diagram" xmlns:a="http://schemas.openxmlformats.org/drawingml/2006/main" uniqueId="urn:microsoft.com/office/officeart/2009/3/layout/DescendingProcess">
  <dgm:title val=""/>
  <dgm:desc val=""/>
  <dgm:catLst>
    <dgm:cat type="process" pri="23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clrData>
  <dgm:layoutNode name="Name0">
    <dgm:varLst>
      <dgm:chMax val="7"/>
      <dgm:chPref val="5"/>
    </dgm:varLst>
    <dgm:alg type="composite">
      <dgm:param type="ar" val="1.1"/>
    </dgm:alg>
    <dgm:shape xmlns:r="http://schemas.openxmlformats.org/officeDocument/2006/relationships" r:blip="">
      <dgm:adjLst/>
    </dgm:shape>
    <dgm:choose name="Name1">
      <dgm:if name="Name2" axis="ch" ptType="node" func="cnt" op="equ" val="1">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Lst>
      </dgm:if>
      <dgm:if name="Name3" axis="ch" ptType="node" func="cnt" op="equ" val="2">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5"/>
          <dgm:constr type="b" for="ch" forName="txNode2" refType="h"/>
          <dgm:constr type="r" for="ch" forName="txNode2" refType="w"/>
          <dgm:constr type="h" for="ch" forName="txNode2" refType="h" fact="0.16"/>
        </dgm:constrLst>
      </dgm:if>
      <dgm:if name="Name4" axis="ch" ptType="node" func="cnt" op="equ" val="3">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56"/>
          <dgm:constr type="ctrY" for="ch" forName="txNode2" refType="h" fact="0.3992"/>
          <dgm:constr type="r" for="ch" forName="txNode2" refType="w"/>
          <dgm:constr type="h" for="ch" forName="txNode2" refType="h" fact="0.16"/>
          <dgm:constr type="l" for="ch" forName="txNode3" refType="w" fact="0.5"/>
          <dgm:constr type="b" for="ch" forName="txNode3" refType="h"/>
          <dgm:constr type="r" for="ch" forName="txNode3" refType="w"/>
          <dgm:constr type="h" for="ch" forName="txNode3" refType="h" fact="0.16"/>
          <dgm:constr type="ctrX" for="ch" forName="dotNode2" refType="w" fact="0.4782"/>
          <dgm:constr type="ctrY" for="ch" forName="dotNode2" refType="h" fact="0.3992"/>
          <dgm:constr type="h" for="ch" forName="dotNode2" refType="h" fact="0.0218"/>
          <dgm:constr type="w" for="ch" forName="dotNode2" refType="h" refFor="ch" refForName="dotNode2"/>
        </dgm:constrLst>
      </dgm:if>
      <dgm:if name="Name5" axis="ch" ptType="node" func="cnt" op="equ" val="4">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49"/>
          <dgm:constr type="ctrY" for="ch" forName="txNode2" refType="h" fact="0.3153"/>
          <dgm:constr type="r" for="ch" forName="txNode2" refType="w"/>
          <dgm:constr type="h" for="ch" forName="txNode2" refType="h" fact="0.16"/>
          <dgm:constr type="l" for="ch" forName="txNode3" refType="w" fact="0"/>
          <dgm:constr type="ctrY" for="ch" forName="txNode3" refType="h" fact="0.5004"/>
          <dgm:constr type="r" for="ch" forName="txNode3" refType="w" fact="0.5"/>
          <dgm:constr type="h" for="ch" forName="txNode3" refType="h" fact="0.16"/>
          <dgm:constr type="l" for="ch" forName="txNode4" refType="w" fact="0.5"/>
          <dgm:constr type="b" for="ch" forName="txNode4" refType="h"/>
          <dgm:constr type="r" for="ch" forName="txNode4" refType="w"/>
          <dgm:constr type="h" for="ch" forName="txNode4" refType="h" fact="0.16"/>
          <dgm:constr type="ctrX" for="ch" forName="dotNode2" refType="w" fact="0.39"/>
          <dgm:constr type="ctrY" for="ch" forName="dotNode2" refType="h" fact="0.3153"/>
          <dgm:constr type="h" for="ch" forName="dotNode2" refType="h" fact="0.0218"/>
          <dgm:constr type="w" for="ch" forName="dotNode2" refType="h" refFor="ch" refForName="dotNode2"/>
          <dgm:constr type="ctrX" for="ch" forName="dotNode3" refType="w" fact="0.5626"/>
          <dgm:constr type="ctrY" for="ch" forName="dotNode3" refType="h" fact="0.5004"/>
          <dgm:constr type="h" for="ch" forName="dotNode3" refType="h" fact="0.0218"/>
          <dgm:constr type="w" for="ch" forName="dotNode3" refType="h" refFor="ch" refForName="dotNode3"/>
        </dgm:constrLst>
      </dgm:if>
      <dgm:if name="Name6" axis="ch" ptType="node" func="cnt" op="equ" val="5">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46"/>
          <dgm:constr type="ctrY" for="ch" forName="txNode2" refType="h" fact="0.2885"/>
          <dgm:constr type="r" for="ch" forName="txNode2" refType="w"/>
          <dgm:constr type="h" for="ch" forName="txNode2" refType="h" fact="0.16"/>
          <dgm:constr type="l" for="ch" forName="txNode3" refType="w" fact="0"/>
          <dgm:constr type="ctrY" for="ch" forName="txNode3" refType="h" fact="0.4089"/>
          <dgm:constr type="r" for="ch" forName="txNode3" refType="w" fact="0.43"/>
          <dgm:constr type="h" for="ch" forName="txNode3" refType="h" fact="0.16"/>
          <dgm:constr type="l" for="ch" forName="txNode4" refType="w" fact="0.67"/>
          <dgm:constr type="ctrY" for="ch" forName="txNode4" refType="h" fact="0.5497"/>
          <dgm:constr type="r" for="ch" forName="txNode4" refType="w"/>
          <dgm:constr type="h" for="ch" forName="txNode4" refType="h" fact="0.16"/>
          <dgm:constr type="l" for="ch" forName="txNode5" refType="w" fact="0.5"/>
          <dgm:constr type="b" for="ch" forName="txNode5" refType="h"/>
          <dgm:constr type="r" for="ch" forName="txNode5" refType="w"/>
          <dgm:constr type="h" for="ch" forName="txNode5" refType="h" fact="0.16"/>
          <dgm:constr type="ctrX" for="ch" forName="dotNode2" refType="w" fact="0.3565"/>
          <dgm:constr type="ctrY" for="ch" forName="dotNode2" refType="h" fact="0.2885"/>
          <dgm:constr type="h" for="ch" forName="dotNode2" refType="h" fact="0.0218"/>
          <dgm:constr type="w" for="ch" forName="dotNode2" refType="h" refFor="ch" refForName="dotNode2"/>
          <dgm:constr type="ctrX" for="ch" forName="dotNode3" refType="w" fact="0.4922"/>
          <dgm:constr type="ctrY" for="ch" forName="dotNode3" refType="h" fact="0.4089"/>
          <dgm:constr type="h" for="ch" forName="dotNode3" refType="h" fact="0.0218"/>
          <dgm:constr type="w" for="ch" forName="dotNode3" refType="h" refFor="ch" refForName="dotNode3"/>
          <dgm:constr type="ctrX" for="ch" forName="dotNode4" refType="w" fact="0.5939"/>
          <dgm:constr type="ctrY" for="ch" forName="dotNode4" refType="h" fact="0.5497"/>
          <dgm:constr type="h" for="ch" forName="dotNode4" refType="h" fact="0.0218"/>
          <dgm:constr type="w" for="ch" forName="dotNode4" refType="h" refFor="ch" refForName="dotNode4"/>
        </dgm:constrLst>
      </dgm:if>
      <dgm:if name="Name7" axis="ch" ptType="node" func="cnt" op="equ" val="6">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45"/>
          <dgm:constr type="ctrY" for="ch" forName="txNode2" refType="h" fact="0.2693"/>
          <dgm:constr type="r" for="ch" forName="txNode2" refType="w"/>
          <dgm:constr type="h" for="ch" forName="txNode2" refType="h" fact="0.16"/>
          <dgm:constr type="l" for="ch" forName="txNode3" refType="w" fact="0"/>
          <dgm:constr type="ctrY" for="ch" forName="txNode3" refType="h" fact="0.3638"/>
          <dgm:constr type="r" for="ch" forName="txNode3" refType="w" fact="0.37"/>
          <dgm:constr type="h" for="ch" forName="txNode3" refType="h" fact="0.16"/>
          <dgm:constr type="l" for="ch" forName="txNode4" refType="w" fact="0.63"/>
          <dgm:constr type="ctrY" for="ch" forName="txNode4" refType="h" fact="0.4744"/>
          <dgm:constr type="r" for="ch" forName="txNode4" refType="w"/>
          <dgm:constr type="h" for="ch" forName="txNode4" refType="h" fact="0.16"/>
          <dgm:constr type="l" for="ch" forName="txNode5" refType="w" fact="0"/>
          <dgm:constr type="ctrY" for="ch" forName="txNode5" refType="h" fact="0.5961"/>
          <dgm:constr type="r" for="ch" forName="txNode5" refType="w" fact="0.55"/>
          <dgm:constr type="h" for="ch" forName="txNode5" refType="h" fact="0.16"/>
          <dgm:constr type="l" for="ch" forName="txNode6" refType="w" fact="0.5"/>
          <dgm:constr type="b" for="ch" forName="txNode6" refType="h"/>
          <dgm:constr type="r" for="ch" forName="txNode6" refType="w"/>
          <dgm:constr type="h" for="ch" forName="txNode6" refType="h" fact="0.16"/>
          <dgm:constr type="ctrX" for="ch" forName="dotNode2" refType="w" fact="0.33"/>
          <dgm:constr type="ctrY" for="ch" forName="dotNode2" refType="h" fact="0.2693"/>
          <dgm:constr type="h" for="ch" forName="dotNode2" refType="h" fact="0.0218"/>
          <dgm:constr type="w" for="ch" forName="dotNode2" refType="h" refFor="ch" refForName="dotNode2"/>
          <dgm:constr type="ctrX" for="ch" forName="dotNode3" refType="w" fact="0.4419"/>
          <dgm:constr type="ctrY" for="ch" forName="dotNode3" refType="h" fact="0.3638"/>
          <dgm:constr type="h" for="ch" forName="dotNode3" refType="h" fact="0.0218"/>
          <dgm:constr type="w" for="ch" forName="dotNode3" refType="h" refFor="ch" refForName="dotNode3"/>
          <dgm:constr type="ctrX" for="ch" forName="dotNode4" refType="w" fact="0.5425"/>
          <dgm:constr type="ctrY" for="ch" forName="dotNode4" refType="h" fact="0.4744"/>
          <dgm:constr type="h" for="ch" forName="dotNode4" refType="h" fact="0.0218"/>
          <dgm:constr type="w" for="ch" forName="dotNode4" refType="h" refFor="ch" refForName="dotNode4"/>
          <dgm:constr type="ctrX" for="ch" forName="dotNode5" refType="w" fact="0.6153"/>
          <dgm:constr type="ctrY" for="ch" forName="dotNode5" refType="h" fact="0.5961"/>
          <dgm:constr type="h" for="ch" forName="dotNode5" refType="h" fact="0.0218"/>
          <dgm:constr type="w" for="ch" forName="dotNode5" refType="h" refFor="ch" refForName="dotNode5"/>
        </dgm:constrLst>
      </dgm:if>
      <dgm:else name="Name8">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44"/>
          <dgm:constr type="ctrY" for="ch" forName="txNode2" refType="h" fact="0.2693"/>
          <dgm:constr type="r" for="ch" forName="txNode2" refType="w"/>
          <dgm:constr type="h" for="ch" forName="txNode2" refType="h" fact="0.16"/>
          <dgm:constr type="l" for="ch" forName="txNode3" refType="w" fact="0"/>
          <dgm:constr type="ctrY" for="ch" forName="txNode3" refType="h" fact="0.3424"/>
          <dgm:constr type="r" for="ch" forName="txNode3" refType="w" fact="0.33"/>
          <dgm:constr type="h" for="ch" forName="txNode3" refType="h" fact="0.16"/>
          <dgm:constr type="l" for="ch" forName="txNode4" refType="w" fact="0.61"/>
          <dgm:constr type="ctrY" for="ch" forName="txNode4" refType="h" fact="0.4276"/>
          <dgm:constr type="r" for="ch" forName="txNode4" refType="w"/>
          <dgm:constr type="h" for="ch" forName="txNode4" refType="h" fact="0.16"/>
          <dgm:constr type="l" for="ch" forName="txNode5" refType="w" fact="0"/>
          <dgm:constr type="ctrY" for="ch" forName="txNode5" refType="h" fact="0.5218"/>
          <dgm:constr type="r" for="ch" forName="txNode5" refType="w" fact="0.5"/>
          <dgm:constr type="h" for="ch" forName="txNode5" refType="h" fact="0.16"/>
          <dgm:constr type="l" for="ch" forName="txNode6" refType="w" fact="0.71"/>
          <dgm:constr type="ctrY" for="ch" forName="txNode6" refType="h" fact="0.6179"/>
          <dgm:constr type="r" for="ch" forName="txNode6" refType="w"/>
          <dgm:constr type="h" for="ch" forName="txNode6" refType="h" fact="0.16"/>
          <dgm:constr type="l" for="ch" forName="txNode7" refType="w" fact="0.5"/>
          <dgm:constr type="b" for="ch" forName="txNode7" refType="h"/>
          <dgm:constr type="r" for="ch" forName="txNode7" refType="w"/>
          <dgm:constr type="h" for="ch" forName="txNode7" refType="h" fact="0.16"/>
          <dgm:constr type="ctrX" for="ch" forName="dotNode2" refType="w" fact="0.33"/>
          <dgm:constr type="ctrY" for="ch" forName="dotNode2" refType="h" fact="0.2693"/>
          <dgm:constr type="h" for="ch" forName="dotNode2" refType="h" fact="0.0218"/>
          <dgm:constr type="w" for="ch" forName="dotNode2" refType="h" refFor="ch" refForName="dotNode2"/>
          <dgm:constr type="ctrX" for="ch" forName="dotNode3" refType="w" fact="0.425"/>
          <dgm:constr type="ctrY" for="ch" forName="dotNode3" refType="h" fact="0.3424"/>
          <dgm:constr type="h" for="ch" forName="dotNode3" refType="h" fact="0.0218"/>
          <dgm:constr type="w" for="ch" forName="dotNode3" refType="h" refFor="ch" refForName="dotNode3"/>
          <dgm:constr type="ctrX" for="ch" forName="dotNode4" refType="w" fact="0.505"/>
          <dgm:constr type="ctrY" for="ch" forName="dotNode4" refType="h" fact="0.4276"/>
          <dgm:constr type="h" for="ch" forName="dotNode4" refType="h" fact="0.0218"/>
          <dgm:constr type="w" for="ch" forName="dotNode4" refType="h" refFor="ch" refForName="dotNode4"/>
          <dgm:constr type="ctrX" for="ch" forName="dotNode5" refType="w" fact="0.5742"/>
          <dgm:constr type="ctrY" for="ch" forName="dotNode5" refType="h" fact="0.5218"/>
          <dgm:constr type="h" for="ch" forName="dotNode5" refType="h" fact="0.0218"/>
          <dgm:constr type="w" for="ch" forName="dotNode5" refType="h" refFor="ch" refForName="dotNode5"/>
          <dgm:constr type="ctrX" for="ch" forName="dotNode6" refType="w" fact="0.63"/>
          <dgm:constr type="ctrY" for="ch" forName="dotNode6" refType="h" fact="0.6179"/>
          <dgm:constr type="h" for="ch" forName="dotNode6" refType="h" fact="0.0218"/>
          <dgm:constr type="w" for="ch" forName="dotNode6" refType="h" refFor="ch" refForName="dotNode6"/>
        </dgm:constrLst>
      </dgm:else>
    </dgm:choose>
    <dgm:forEach name="Name9" axis="self" ptType="parTrans">
      <dgm:forEach name="Name10" axis="self" ptType="sibTrans" st="2">
        <dgm:forEach name="dotRepeat" axis="self">
          <dgm:layoutNode name="dotRepeatNode" styleLbl="fgShp">
            <dgm:alg type="sp"/>
            <dgm:shape xmlns:r="http://schemas.openxmlformats.org/officeDocument/2006/relationships" type="ellipse" r:blip="">
              <dgm:adjLst/>
            </dgm:shape>
            <dgm:presOf axis="self"/>
          </dgm:layoutNode>
        </dgm:forEach>
      </dgm:forEach>
    </dgm:forEach>
    <dgm:choose name="Name11">
      <dgm:if name="Name12" axis="ch" ptType="node" func="cnt" op="gte" val="1">
        <dgm:layoutNode name="arrowNode" styleLbl="node1">
          <dgm:alg type="sp"/>
          <dgm:shape xmlns:r="http://schemas.openxmlformats.org/officeDocument/2006/relationships" rot="73.2729" type="swooshArrow" r:blip="">
            <dgm:adjLst>
              <dgm:adj idx="1" val="0.1631"/>
              <dgm:adj idx="2" val="0.3137"/>
            </dgm:adjLst>
          </dgm:shape>
          <dgm:presOf/>
        </dgm:layoutNode>
      </dgm:if>
      <dgm:else name="Name13"/>
    </dgm:choose>
    <dgm:forEach name="Name14" axis="ch" ptType="node" cnt="1">
      <dgm:layoutNode name="txNode1" styleLbl="revTx">
        <dgm:varLst>
          <dgm:bulletEnabled val="1"/>
        </dgm:varLst>
        <dgm:alg type="tx">
          <dgm:param type="txAnchorVert" val="b"/>
        </dgm:alg>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15" axis="ch" ptType="node" st="2" cnt="1">
      <dgm:layoutNode name="txNode2" styleLbl="revTx">
        <dgm:varLst>
          <dgm:bulletEnabled val="1"/>
        </dgm:varLst>
        <dgm:choose name="Name16">
          <dgm:if name="Name17" axis="self" ptType="node" func="revPos" op="equ" val="1">
            <dgm:alg type="tx">
              <dgm:param type="txAnchorVert" val="t"/>
            </dgm:alg>
          </dgm:if>
          <dgm:if name="Name18" axis="self" ptType="node" func="posOdd" op="equ" val="1">
            <dgm:alg type="tx">
              <dgm:param type="parTxLTRAlign" val="r"/>
              <dgm:param type="parTxRTLAlign" val="r"/>
            </dgm:alg>
          </dgm:if>
          <dgm:else name="Name19">
            <dgm:alg type="tx">
              <dgm:param type="parTxLTRAlign" val="l"/>
              <dgm:param type="parTxRTLAlign" val="l"/>
            </dgm:alg>
          </dgm:else>
        </dgm:choose>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0">
        <dgm:if name="Name21" axis="par ch" ptType="all node" func="cnt" op="neq" val="2">
          <dgm:forEach name="Name22" axis="follow" ptType="sibTrans" cnt="1">
            <dgm:layoutNode name="dotNode2">
              <dgm:alg type="sp"/>
              <dgm:shape xmlns:r="http://schemas.openxmlformats.org/officeDocument/2006/relationships" r:blip="">
                <dgm:adjLst/>
              </dgm:shape>
              <dgm:presOf/>
              <dgm:forEach name="Name23" ref="dotRepeat"/>
            </dgm:layoutNode>
          </dgm:forEach>
        </dgm:if>
        <dgm:else name="Name24"/>
      </dgm:choose>
    </dgm:forEach>
    <dgm:forEach name="Name25" axis="ch" ptType="node" st="3" cnt="1">
      <dgm:layoutNode name="txNode3" styleLbl="revTx">
        <dgm:varLst>
          <dgm:bulletEnabled val="1"/>
        </dgm:varLst>
        <dgm:choose name="Name26">
          <dgm:if name="Name27" axis="self" ptType="node" func="revPos" op="equ" val="1">
            <dgm:alg type="tx">
              <dgm:param type="txAnchorVert" val="t"/>
            </dgm:alg>
          </dgm:if>
          <dgm:if name="Name28" axis="self" ptType="node" func="posOdd" op="equ" val="1">
            <dgm:alg type="tx">
              <dgm:param type="parTxLTRAlign" val="r"/>
              <dgm:param type="parTxRTLAlign" val="r"/>
            </dgm:alg>
          </dgm:if>
          <dgm:else name="Name29">
            <dgm:alg type="tx">
              <dgm:param type="parTxLTRAlign" val="l"/>
              <dgm:param type="parTxRTLAlign" val="l"/>
            </dgm:alg>
          </dgm:else>
        </dgm:choose>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30">
        <dgm:if name="Name31" axis="par ch" ptType="all node" func="cnt" op="neq" val="3">
          <dgm:forEach name="Name32" axis="follow" ptType="sibTrans" cnt="1">
            <dgm:layoutNode name="dotNode3">
              <dgm:alg type="sp"/>
              <dgm:shape xmlns:r="http://schemas.openxmlformats.org/officeDocument/2006/relationships" r:blip="">
                <dgm:adjLst/>
              </dgm:shape>
              <dgm:presOf/>
              <dgm:forEach name="Name33" ref="dotRepeat"/>
            </dgm:layoutNode>
          </dgm:forEach>
        </dgm:if>
        <dgm:else name="Name34"/>
      </dgm:choose>
    </dgm:forEach>
    <dgm:forEach name="Name35" axis="ch" ptType="node" st="4" cnt="1">
      <dgm:layoutNode name="txNode4" styleLbl="revTx">
        <dgm:varLst>
          <dgm:bulletEnabled val="1"/>
        </dgm:varLst>
        <dgm:choose name="Name36">
          <dgm:if name="Name37" axis="self" ptType="node" func="revPos" op="equ" val="1">
            <dgm:alg type="tx">
              <dgm:param type="txAnchorVert" val="t"/>
            </dgm:alg>
          </dgm:if>
          <dgm:if name="Name38" axis="self" ptType="node" func="posOdd" op="equ" val="1">
            <dgm:alg type="tx">
              <dgm:param type="parTxLTRAlign" val="r"/>
              <dgm:param type="parTxRTLAlign" val="r"/>
            </dgm:alg>
          </dgm:if>
          <dgm:else name="Name39">
            <dgm:alg type="tx">
              <dgm:param type="parTxLTRAlign" val="l"/>
              <dgm:param type="parTxRTLAlign" val="l"/>
            </dgm:alg>
          </dgm:else>
        </dgm:choose>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40">
        <dgm:if name="Name41" axis="par ch" ptType="all node" func="cnt" op="neq" val="4">
          <dgm:forEach name="Name42" axis="follow" ptType="sibTrans" cnt="1">
            <dgm:layoutNode name="dotNode4">
              <dgm:alg type="sp"/>
              <dgm:shape xmlns:r="http://schemas.openxmlformats.org/officeDocument/2006/relationships" r:blip="">
                <dgm:adjLst/>
              </dgm:shape>
              <dgm:presOf/>
              <dgm:forEach name="Name43" ref="dotRepeat"/>
            </dgm:layoutNode>
          </dgm:forEach>
        </dgm:if>
        <dgm:else name="Name44"/>
      </dgm:choose>
    </dgm:forEach>
    <dgm:forEach name="Name45" axis="ch" ptType="node" st="5" cnt="1">
      <dgm:layoutNode name="txNode5" styleLbl="revTx">
        <dgm:varLst>
          <dgm:bulletEnabled val="1"/>
        </dgm:varLst>
        <dgm:choose name="Name46">
          <dgm:if name="Name47" axis="self" ptType="node" func="revPos" op="equ" val="1">
            <dgm:alg type="tx">
              <dgm:param type="txAnchorVert" val="t"/>
            </dgm:alg>
          </dgm:if>
          <dgm:if name="Name48" axis="self" ptType="node" func="posOdd" op="equ" val="1">
            <dgm:alg type="tx">
              <dgm:param type="parTxLTRAlign" val="r"/>
              <dgm:param type="parTxRTLAlign" val="r"/>
            </dgm:alg>
          </dgm:if>
          <dgm:else name="Name49">
            <dgm:alg type="tx">
              <dgm:param type="parTxLTRAlign" val="l"/>
              <dgm:param type="parTxRTLAlign" val="l"/>
            </dgm:alg>
          </dgm:else>
        </dgm:choose>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50">
        <dgm:if name="Name51" axis="par ch" ptType="all node" func="cnt" op="neq" val="5">
          <dgm:forEach name="Name52" axis="follow" ptType="sibTrans" cnt="1">
            <dgm:layoutNode name="dotNode5">
              <dgm:alg type="sp"/>
              <dgm:shape xmlns:r="http://schemas.openxmlformats.org/officeDocument/2006/relationships" r:blip="">
                <dgm:adjLst/>
              </dgm:shape>
              <dgm:presOf/>
              <dgm:forEach name="Name53" ref="dotRepeat"/>
            </dgm:layoutNode>
          </dgm:forEach>
        </dgm:if>
        <dgm:else name="Name54"/>
      </dgm:choose>
    </dgm:forEach>
    <dgm:forEach name="Name55" axis="ch" ptType="node" st="6" cnt="1">
      <dgm:layoutNode name="txNode6" styleLbl="revTx">
        <dgm:varLst>
          <dgm:bulletEnabled val="1"/>
        </dgm:varLst>
        <dgm:choose name="Name56">
          <dgm:if name="Name57" axis="self" ptType="node" func="revPos" op="equ" val="1">
            <dgm:alg type="tx">
              <dgm:param type="txAnchorVert" val="t"/>
            </dgm:alg>
          </dgm:if>
          <dgm:if name="Name58" axis="self" ptType="node" func="posOdd" op="equ" val="1">
            <dgm:alg type="tx">
              <dgm:param type="parTxLTRAlign" val="r"/>
              <dgm:param type="parTxRTLAlign" val="r"/>
            </dgm:alg>
          </dgm:if>
          <dgm:else name="Name59">
            <dgm:alg type="tx">
              <dgm:param type="parTxLTRAlign" val="l"/>
              <dgm:param type="parTxRTLAlign" val="l"/>
            </dgm:alg>
          </dgm:else>
        </dgm:choose>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60">
        <dgm:if name="Name61" axis="par ch" ptType="all node" func="cnt" op="neq" val="6">
          <dgm:forEach name="Name62" axis="follow" ptType="sibTrans" cnt="1">
            <dgm:layoutNode name="dotNode6">
              <dgm:alg type="sp"/>
              <dgm:shape xmlns:r="http://schemas.openxmlformats.org/officeDocument/2006/relationships" r:blip="">
                <dgm:adjLst/>
              </dgm:shape>
              <dgm:presOf/>
              <dgm:forEach name="Name63" ref="dotRepeat"/>
            </dgm:layoutNode>
          </dgm:forEach>
        </dgm:if>
        <dgm:else name="Name64"/>
      </dgm:choose>
    </dgm:forEach>
    <dgm:forEach name="Name65" axis="ch" ptType="node" st="7" cnt="1">
      <dgm:layoutNode name="txNode7" styleLbl="revTx">
        <dgm:varLst>
          <dgm:bulletEnabled val="1"/>
        </dgm:varLst>
        <dgm:alg type="tx">
          <dgm:param type="txAnchorVert" val="t"/>
        </dgm:alg>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11.xml><?xml version="1.0" encoding="utf-8"?>
<dgm:layoutDef xmlns:dgm="http://schemas.openxmlformats.org/drawingml/2006/diagram" xmlns:a="http://schemas.openxmlformats.org/drawingml/2006/main" uniqueId="urn:microsoft.com/office/officeart/2005/8/layout/arrow3">
  <dgm:title val=""/>
  <dgm:desc val=""/>
  <dgm:catLst>
    <dgm:cat type="relationship" pri="5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none"/>
      <dgm:param type="vertAlign" val="none"/>
    </dgm:alg>
    <dgm:shape xmlns:r="http://schemas.openxmlformats.org/officeDocument/2006/relationships" r:blip="">
      <dgm:adjLst/>
    </dgm:shape>
    <dgm:presOf/>
    <dgm:choose name="Name0">
      <dgm:if name="Name1" func="var" arg="dir" op="equ" val="norm">
        <dgm:choose name="Name2">
          <dgm:if name="Name3"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l" for="ch" forName="downArrow" refType="w" fact="0.1"/>
              <dgm:constr type="t" for="ch" forName="downArrow" refType="h" fact="0.05"/>
              <dgm:constr type="lOff" for="ch" forName="downArrow" refType="w" fact="0.02"/>
              <dgm:constr type="w" for="ch" forName="downArrowText" refType="w" fact="0.32"/>
              <dgm:constr type="h" for="ch" forName="downArrowText" refType="h" fact="0.42"/>
              <dgm:constr type="t" for="ch" forName="downArrowText"/>
              <dgm:constr type="r" for="ch" forName="downArrowText" refType="w" fact="0.85"/>
              <dgm:constr type="w" for="ch" forName="upArrow" refType="w" fact="0.3"/>
              <dgm:constr type="h" for="ch" forName="upArrow" refType="h" fact="0.4"/>
              <dgm:constr type="b" for="ch" forName="upArrow" refType="h" fact="0.95"/>
              <dgm:constr type="r" for="ch" forName="upArrow" refType="w" fact="0.9"/>
              <dgm:constr type="rOff" for="ch" forName="upArrow" refType="w" fact="-0.02"/>
              <dgm:constr type="w" for="ch" forName="upArrowText" refType="w" fact="0.32"/>
              <dgm:constr type="h" for="ch" forName="upArrowText" refType="h" fact="0.42"/>
              <dgm:constr type="b" for="ch" forName="upArrowText" refType="h"/>
              <dgm:constr type="l" for="ch" forName="upArrowText" refType="w" fact="0.15"/>
              <dgm:constr type="primFontSz" for="ch" ptType="node" op="equ" val="65"/>
            </dgm:constrLst>
          </dgm:if>
          <dgm:else name="Name4">
            <dgm:constrLst>
              <dgm:constr type="w" for="ch" forName="downArrow" refType="w" fact="0.4"/>
              <dgm:constr type="h" for="ch" forName="downArrow" refType="h" fact="0.8"/>
              <dgm:constr type="l" for="ch" forName="downArrow" refType="w" fact="0.02"/>
              <dgm:constr type="t" for="ch" forName="downArrow" refType="h" fact="0.05"/>
              <dgm:constr type="lOff" for="ch" forName="downArrow" refType="w" fact="0.02"/>
              <dgm:constr type="w" for="ch" forName="downArrowText" refType="w" fact="0.5"/>
              <dgm:constr type="h" for="ch" forName="downArrowText" refType="h"/>
              <dgm:constr type="t" for="ch" forName="downArrowText"/>
              <dgm:constr type="r" for="ch" forName="downArrowText" refType="w"/>
              <dgm:constr type="primFontSz" for="ch" ptType="node" op="equ" val="65"/>
            </dgm:constrLst>
          </dgm:else>
        </dgm:choose>
      </dgm:if>
      <dgm:else name="Name5">
        <dgm:choose name="Name6">
          <dgm:if name="Name7"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r" for="ch" forName="downArrow" refType="w" fact="0.9"/>
              <dgm:constr type="t" for="ch" forName="downArrow" refType="h" fact="0.05"/>
              <dgm:constr type="rOff" for="ch" forName="downArrow" refType="w" fact="-0.02"/>
              <dgm:constr type="w" for="ch" forName="downArrowText" refType="w" fact="0.32"/>
              <dgm:constr type="h" for="ch" forName="downArrowText" refType="h" fact="0.42"/>
              <dgm:constr type="t" for="ch" forName="downArrowText"/>
              <dgm:constr type="l" for="ch" forName="downArrowText" refType="w" fact="0.15"/>
              <dgm:constr type="w" for="ch" forName="upArrow" refType="w" fact="0.3"/>
              <dgm:constr type="h" for="ch" forName="upArrow" refType="h" fact="0.4"/>
              <dgm:constr type="b" for="ch" forName="upArrow" refType="h" fact="0.95"/>
              <dgm:constr type="l" for="ch" forName="upArrow" refType="w" fact="0.1"/>
              <dgm:constr type="lOff" for="ch" forName="upArrow" refType="w" fact="0.02"/>
              <dgm:constr type="w" for="ch" forName="upArrowText" refType="w" fact="0.32"/>
              <dgm:constr type="h" for="ch" forName="upArrowText" refType="h" fact="0.42"/>
              <dgm:constr type="b" for="ch" forName="upArrowText" refType="h"/>
              <dgm:constr type="r" for="ch" forName="upArrowText" refType="w" fact="0.85"/>
              <dgm:constr type="primFontSz" for="ch" ptType="node" op="equ" val="65"/>
            </dgm:constrLst>
          </dgm:if>
          <dgm:else name="Name8">
            <dgm:constrLst>
              <dgm:constr type="w" for="ch" forName="downArrow" refType="w" fact="0.4"/>
              <dgm:constr type="h" for="ch" forName="downArrow" refType="h" fact="0.8"/>
              <dgm:constr type="r" for="ch" forName="downArrow" refType="w" fact="0.98"/>
              <dgm:constr type="t" for="ch" forName="downArrow" refType="h" fact="0.05"/>
              <dgm:constr type="rOff" for="ch" forName="downArrow" refType="w" fact="-0.02"/>
              <dgm:constr type="w" for="ch" forName="downArrowText" refType="w" fact="0.5"/>
              <dgm:constr type="h" for="ch" forName="downArrowText" refType="h"/>
              <dgm:constr type="t" for="ch" forName="downArrowText"/>
              <dgm:constr type="l" for="ch" forName="downArrowText"/>
              <dgm:constr type="primFontSz" for="ch" ptType="node" op="equ" val="65"/>
            </dgm:constrLst>
          </dgm:else>
        </dgm:choose>
      </dgm:else>
    </dgm:choose>
    <dgm:ruleLst/>
    <dgm:choose name="Name9">
      <dgm:if name="Name10" axis="ch" ptType="node" func="cnt" op="gte" val="2">
        <dgm:layoutNode name="divider" styleLbl="fgShp">
          <dgm:alg type="sp"/>
          <dgm:choose name="Name11">
            <dgm:if name="Name12" func="var" arg="dir" op="equ" val="norm">
              <dgm:shape xmlns:r="http://schemas.openxmlformats.org/officeDocument/2006/relationships" rot="-5" type="mathMinus" r:blip="">
                <dgm:adjLst/>
              </dgm:shape>
            </dgm:if>
            <dgm:else name="Name13">
              <dgm:shape xmlns:r="http://schemas.openxmlformats.org/officeDocument/2006/relationships" rot="5" type="mathMinus" r:blip="">
                <dgm:adjLst/>
              </dgm:shape>
            </dgm:else>
          </dgm:choose>
          <dgm:presOf/>
          <dgm:constrLst/>
          <dgm:ruleLst/>
        </dgm:layoutNode>
      </dgm:if>
      <dgm:else name="Name14"/>
    </dgm:choose>
    <dgm:forEach name="Name15" axis="ch" ptType="node"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forEach name="Name16" axis="ch" ptType="node" st="2" cnt="1">
      <dgm:layoutNode name="upArrow" styleLbl="node1">
        <dgm:alg type="sp"/>
        <dgm:shape xmlns:r="http://schemas.openxmlformats.org/officeDocument/2006/relationships" type="upArrow" r:blip="">
          <dgm:adjLst/>
        </dgm:shape>
        <dgm:presOf/>
        <dgm:constrLst/>
        <dgm:ruleLst/>
      </dgm:layoutNode>
      <dgm:layoutNode name="up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962E32-8643-42FA-B225-17293107B411}" type="datetimeFigureOut">
              <a:rPr lang="en-GB" smtClean="0"/>
              <a:t>16/05/2025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162095-0AB8-47B1-92DF-31A47AB2FC18}" type="slidenum">
              <a:rPr lang="en-GB" smtClean="0"/>
              <a:t>‹#›</a:t>
            </a:fld>
            <a:endParaRPr lang="en-GB"/>
          </a:p>
        </p:txBody>
      </p:sp>
    </p:spTree>
    <p:extLst>
      <p:ext uri="{BB962C8B-B14F-4D97-AF65-F5344CB8AC3E}">
        <p14:creationId xmlns:p14="http://schemas.microsoft.com/office/powerpoint/2010/main" val="37947247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bing.com/ck/a?!&amp;&amp;p=f432be14867771b7JmltdHM9MTY5ODE5MjAwMCZpZ3VpZD0zNWE4NDYxZC1jZjZkLTZmZWYtM2RiMy01NGUwY2UzMzZlODMmaW5zaWQ9NTY2NQ&amp;ptn=3&amp;hsh=3&amp;fclid=35a8461d-cf6d-6fef-3db3-54e0ce336e83&amp;u=a1L3NlYXJjaD9xPUVyaWtzb24ncyUyMHN0YWdlcyUyMG9mJTIwcHN5Y2hvc29jaWFsJTIwZGV2ZWxvcG1lbnQlMjB3aWtpcGVkaWEmZm9ybT1XSUtJUkU&amp;ntb=1" TargetMode="External"/><Relationship Id="rId2" Type="http://schemas.openxmlformats.org/officeDocument/2006/relationships/slide" Target="../slides/slide4.xml"/><Relationship Id="rId1" Type="http://schemas.openxmlformats.org/officeDocument/2006/relationships/notesMaster" Target="../notesMasters/notesMaster1.xml"/><Relationship Id="rId4" Type="http://schemas.openxmlformats.org/officeDocument/2006/relationships/hyperlink" Target="https://www.bing.com/ck/a?!&amp;&amp;p=eead70a7cb3a9882JmltdHM9MTY5ODE5MjAwMCZpZ3VpZD0zNWE4NDYxZC1jZjZkLTZmZWYtM2RiMy01NGUwY2UzMzZlODMmaW5zaWQ9NTY2Ng&amp;ptn=3&amp;hsh=3&amp;fclid=35a8461d-cf6d-6fef-3db3-54e0ce336e83&amp;u=a1L3NlYXJjaD9xPUlkZW50aXR5JTIwY3Jpc2lzJTIwd2lraXBlZGlhJmZvcm09V0lLSVJF&amp;ntb=1"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youtube.com/watch?v=JqlbvpXp74k"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018F4F3-3C6C-4A42-9AB2-7777092E81B4}" type="slidenum">
              <a:rPr kumimoji="0" lang="en-GB"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774782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buFont typeface="Wingdings" panose="05000000000000000000" pitchFamily="2" charset="2"/>
              <a:buChar char="§"/>
              <a:defRPr/>
            </a:pPr>
            <a:r>
              <a:rPr lang="en-GB" sz="1200" dirty="0">
                <a:latin typeface="+mn-lt"/>
              </a:rPr>
              <a:t>Erik Homburger Erikson (born Erik </a:t>
            </a:r>
            <a:r>
              <a:rPr lang="en-GB" sz="1200" dirty="0" err="1">
                <a:latin typeface="+mn-lt"/>
              </a:rPr>
              <a:t>Salomonsen</a:t>
            </a:r>
            <a:r>
              <a:rPr lang="en-GB" sz="1200" dirty="0">
                <a:latin typeface="+mn-lt"/>
              </a:rPr>
              <a:t>; 15 June 1902 – 12 May 199</a:t>
            </a:r>
          </a:p>
          <a:p>
            <a:pPr marL="342900" indent="-342900">
              <a:buFont typeface="Wingdings" panose="05000000000000000000" pitchFamily="2" charset="2"/>
              <a:buChar char="§"/>
              <a:defRPr/>
            </a:pPr>
            <a:r>
              <a:rPr lang="en-GB" sz="1200" dirty="0">
                <a:latin typeface="+mn-lt"/>
              </a:rPr>
              <a:t>German-American psychoanalyst</a:t>
            </a:r>
          </a:p>
          <a:p>
            <a:pPr marL="342900" indent="-342900">
              <a:buFont typeface="Wingdings" panose="05000000000000000000" pitchFamily="2" charset="2"/>
              <a:buChar char="§"/>
              <a:defRPr/>
            </a:pPr>
            <a:r>
              <a:rPr lang="en-GB" sz="1200" dirty="0">
                <a:latin typeface="+mn-lt"/>
              </a:rPr>
              <a:t>Known for his </a:t>
            </a:r>
            <a:r>
              <a:rPr lang="en-GB" sz="1200" dirty="0">
                <a:latin typeface="+mn-lt"/>
                <a:hlinkClick r:id="rId3"/>
              </a:rPr>
              <a:t>theory on psychological development</a:t>
            </a:r>
            <a:r>
              <a:rPr lang="en-GB" sz="1200" dirty="0">
                <a:latin typeface="+mn-lt"/>
              </a:rPr>
              <a:t> of human beings. </a:t>
            </a:r>
          </a:p>
          <a:p>
            <a:pPr marL="342900" indent="-342900">
              <a:buFont typeface="Wingdings" panose="05000000000000000000" pitchFamily="2" charset="2"/>
              <a:buChar char="§"/>
              <a:defRPr/>
            </a:pPr>
            <a:r>
              <a:rPr lang="en-GB" sz="1200" dirty="0">
                <a:latin typeface="+mn-lt"/>
              </a:rPr>
              <a:t>He coined the phrase </a:t>
            </a:r>
            <a:r>
              <a:rPr lang="en-GB" sz="1200" dirty="0">
                <a:latin typeface="+mn-lt"/>
                <a:hlinkClick r:id="rId4"/>
              </a:rPr>
              <a:t>identity crisis</a:t>
            </a:r>
            <a:endParaRPr lang="en-GB" sz="1200" dirty="0">
              <a:latin typeface="+mn-lt"/>
            </a:endParaRPr>
          </a:p>
          <a:p>
            <a:endParaRPr lang="en-GB" dirty="0"/>
          </a:p>
          <a:p>
            <a:r>
              <a:rPr lang="en-GB" dirty="0"/>
              <a:t>Don’t need to go over each stage in detail as the video on the next page will provide overview.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Arial" charset="0"/>
                <a:ea typeface="+mn-ea"/>
                <a:cs typeface="Arial" charset="0"/>
              </a:rPr>
              <a:t>Erikson’s humanist theory of psychosocial development deviated significantly from the traditional Freudian psychosexual theory of human development in two ways. Erikson believed that humans’ personalities continued to develop past the age of five, and he believed that the development of personality depended directly on the resolution of existential crises like trust, autonomy, intimacy, individuality, integrity, and identity (which were viewed in traditional psychoanalytic theory as mere by-products of the resolution of sexual crises). Erikson’s highly influential eight-stage theory of development also expanded Freud’s original five stages to encompass the years of life after early childhood. Within this theory, Erikson introduced and described the characteristics of adolescent identity crisis and the adult’s midlife crisis.</a:t>
            </a:r>
            <a:endParaRPr lang="en-GB" dirty="0"/>
          </a:p>
          <a:p>
            <a:endParaRPr lang="en-GB" dirty="0"/>
          </a:p>
          <a:p>
            <a:endParaRPr lang="en-GB" dirty="0"/>
          </a:p>
          <a:p>
            <a:r>
              <a:rPr lang="en-GB" dirty="0"/>
              <a:t>Please explain to students that Erikson did not initially specify the age range for each stage.   Depending on which textbook or sources, the age range might change slightly.  </a:t>
            </a:r>
          </a:p>
          <a:p>
            <a:r>
              <a:rPr lang="en-GB" dirty="0"/>
              <a:t>  </a:t>
            </a:r>
          </a:p>
          <a:p>
            <a:endParaRPr lang="en-GB" dirty="0"/>
          </a:p>
        </p:txBody>
      </p:sp>
      <p:sp>
        <p:nvSpPr>
          <p:cNvPr id="4" name="Slide Number Placeholder 3"/>
          <p:cNvSpPr>
            <a:spLocks noGrp="1"/>
          </p:cNvSpPr>
          <p:nvPr>
            <p:ph type="sldNum" sz="quarter" idx="5"/>
          </p:nvPr>
        </p:nvSpPr>
        <p:spPr/>
        <p:txBody>
          <a:bodyPr/>
          <a:lstStyle/>
          <a:p>
            <a:fld id="{22162095-0AB8-47B1-92DF-31A47AB2FC18}" type="slidenum">
              <a:rPr lang="en-GB" smtClean="0"/>
              <a:t>4</a:t>
            </a:fld>
            <a:endParaRPr lang="en-GB"/>
          </a:p>
        </p:txBody>
      </p:sp>
    </p:spTree>
    <p:extLst>
      <p:ext uri="{BB962C8B-B14F-4D97-AF65-F5344CB8AC3E}">
        <p14:creationId xmlns:p14="http://schemas.microsoft.com/office/powerpoint/2010/main" val="1401007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2400" dirty="0"/>
              <a:t>Development is seen as sequential and staged throughout lifespan. </a:t>
            </a:r>
            <a:r>
              <a:rPr lang="en-GB" sz="1200" dirty="0"/>
              <a:t>The fixed and staged developmental framework was influenced by Freud’s theory of psychosexual and Piaget’s theory of cognitive development.    </a:t>
            </a:r>
          </a:p>
          <a:p>
            <a:pPr algn="l"/>
            <a:r>
              <a:rPr lang="en-GB" sz="1200" dirty="0"/>
              <a:t> </a:t>
            </a:r>
          </a:p>
          <a:p>
            <a:pPr algn="l"/>
            <a:endParaRPr lang="en-GB" sz="1200" dirty="0"/>
          </a:p>
          <a:p>
            <a:endParaRPr lang="en-GB" dirty="0"/>
          </a:p>
        </p:txBody>
      </p:sp>
      <p:sp>
        <p:nvSpPr>
          <p:cNvPr id="4" name="Slide Number Placeholder 3"/>
          <p:cNvSpPr>
            <a:spLocks noGrp="1"/>
          </p:cNvSpPr>
          <p:nvPr>
            <p:ph type="sldNum" sz="quarter" idx="5"/>
          </p:nvPr>
        </p:nvSpPr>
        <p:spPr/>
        <p:txBody>
          <a:bodyPr/>
          <a:lstStyle/>
          <a:p>
            <a:fld id="{22162095-0AB8-47B1-92DF-31A47AB2FC18}" type="slidenum">
              <a:rPr lang="en-GB" smtClean="0"/>
              <a:t>6</a:t>
            </a:fld>
            <a:endParaRPr lang="en-GB"/>
          </a:p>
        </p:txBody>
      </p:sp>
    </p:spTree>
    <p:extLst>
      <p:ext uri="{BB962C8B-B14F-4D97-AF65-F5344CB8AC3E}">
        <p14:creationId xmlns:p14="http://schemas.microsoft.com/office/powerpoint/2010/main" val="42733896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85FE447D-5DDA-4A8C-A83A-6D8E4F5B91DE}" type="slidenum">
              <a:rPr lang="el-GR" smtClean="0"/>
              <a:pPr>
                <a:defRPr/>
              </a:pPr>
              <a:t>7</a:t>
            </a:fld>
            <a:endParaRPr lang="el-GR"/>
          </a:p>
        </p:txBody>
      </p:sp>
    </p:spTree>
    <p:extLst>
      <p:ext uri="{BB962C8B-B14F-4D97-AF65-F5344CB8AC3E}">
        <p14:creationId xmlns:p14="http://schemas.microsoft.com/office/powerpoint/2010/main" val="33059734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Children develop their self concept around 18 months.  </a:t>
            </a:r>
          </a:p>
          <a:p>
            <a:r>
              <a:rPr lang="en-GB" dirty="0"/>
              <a:t>Since this, their sense of self has a strong impacts on how they develop more complex emotions.  This sense of self is fostered through interactions and how others respond to the child’s behaviour </a:t>
            </a:r>
          </a:p>
          <a:p>
            <a:endParaRPr lang="en-GB" dirty="0"/>
          </a:p>
        </p:txBody>
      </p:sp>
      <p:sp>
        <p:nvSpPr>
          <p:cNvPr id="4" name="Slide Number Placeholder 3"/>
          <p:cNvSpPr>
            <a:spLocks noGrp="1"/>
          </p:cNvSpPr>
          <p:nvPr>
            <p:ph type="sldNum" sz="quarter" idx="5"/>
          </p:nvPr>
        </p:nvSpPr>
        <p:spPr/>
        <p:txBody>
          <a:bodyPr/>
          <a:lstStyle/>
          <a:p>
            <a:fld id="{22162095-0AB8-47B1-92DF-31A47AB2FC18}" type="slidenum">
              <a:rPr lang="en-GB" smtClean="0"/>
              <a:t>8</a:t>
            </a:fld>
            <a:endParaRPr lang="en-GB"/>
          </a:p>
        </p:txBody>
      </p:sp>
    </p:spTree>
    <p:extLst>
      <p:ext uri="{BB962C8B-B14F-4D97-AF65-F5344CB8AC3E}">
        <p14:creationId xmlns:p14="http://schemas.microsoft.com/office/powerpoint/2010/main" val="7408090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Children at this age will be in pre-school education in the US and in nursery and foundation stage in the UK.   So they start to get a lot  more feedback about their behaviour from people outside of their family in early years settings. Also many opportunities to gauge where they stand in learning compared to their peers.  This also affects their developing sense of self, self efficacy and evaluation of self. </a:t>
            </a:r>
          </a:p>
        </p:txBody>
      </p:sp>
      <p:sp>
        <p:nvSpPr>
          <p:cNvPr id="4" name="Slide Number Placeholder 3"/>
          <p:cNvSpPr>
            <a:spLocks noGrp="1"/>
          </p:cNvSpPr>
          <p:nvPr>
            <p:ph type="sldNum" sz="quarter" idx="5"/>
          </p:nvPr>
        </p:nvSpPr>
        <p:spPr/>
        <p:txBody>
          <a:bodyPr/>
          <a:lstStyle/>
          <a:p>
            <a:fld id="{22162095-0AB8-47B1-92DF-31A47AB2FC18}" type="slidenum">
              <a:rPr lang="en-GB" smtClean="0"/>
              <a:t>9</a:t>
            </a:fld>
            <a:endParaRPr lang="en-GB"/>
          </a:p>
        </p:txBody>
      </p:sp>
    </p:spTree>
    <p:extLst>
      <p:ext uri="{BB962C8B-B14F-4D97-AF65-F5344CB8AC3E}">
        <p14:creationId xmlns:p14="http://schemas.microsoft.com/office/powerpoint/2010/main" val="1130233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individuals of different sexual orientation may experience more challenges and stresses in a society where acceptance of diverse sextual orientation is limited </a:t>
            </a:r>
          </a:p>
          <a:p>
            <a:endParaRPr lang="en-GB" dirty="0"/>
          </a:p>
          <a:p>
            <a:r>
              <a:rPr lang="en-GB" dirty="0"/>
              <a:t>Note the changing family structure</a:t>
            </a:r>
          </a:p>
        </p:txBody>
      </p:sp>
      <p:sp>
        <p:nvSpPr>
          <p:cNvPr id="4" name="Slide Number Placeholder 3"/>
          <p:cNvSpPr>
            <a:spLocks noGrp="1"/>
          </p:cNvSpPr>
          <p:nvPr>
            <p:ph type="sldNum" sz="quarter" idx="5"/>
          </p:nvPr>
        </p:nvSpPr>
        <p:spPr/>
        <p:txBody>
          <a:bodyPr/>
          <a:lstStyle/>
          <a:p>
            <a:fld id="{22162095-0AB8-47B1-92DF-31A47AB2FC18}" type="slidenum">
              <a:rPr lang="en-GB" smtClean="0"/>
              <a:t>12</a:t>
            </a:fld>
            <a:endParaRPr lang="en-GB"/>
          </a:p>
        </p:txBody>
      </p:sp>
    </p:spTree>
    <p:extLst>
      <p:ext uri="{BB962C8B-B14F-4D97-AF65-F5344CB8AC3E}">
        <p14:creationId xmlns:p14="http://schemas.microsoft.com/office/powerpoint/2010/main" val="12899021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Answer: </a:t>
            </a:r>
          </a:p>
          <a:p>
            <a:r>
              <a:rPr lang="en-GB" dirty="0"/>
              <a:t>2-b</a:t>
            </a:r>
          </a:p>
          <a:p>
            <a:r>
              <a:rPr lang="en-GB" dirty="0"/>
              <a:t>5-d</a:t>
            </a:r>
          </a:p>
          <a:p>
            <a:r>
              <a:rPr lang="en-GB" dirty="0"/>
              <a:t>6-a</a:t>
            </a:r>
          </a:p>
          <a:p>
            <a:r>
              <a:rPr lang="en-GB" dirty="0"/>
              <a:t>8-c</a:t>
            </a:r>
          </a:p>
        </p:txBody>
      </p:sp>
      <p:sp>
        <p:nvSpPr>
          <p:cNvPr id="4" name="Slide Number Placeholder 3"/>
          <p:cNvSpPr>
            <a:spLocks noGrp="1"/>
          </p:cNvSpPr>
          <p:nvPr>
            <p:ph type="sldNum" sz="quarter" idx="5"/>
          </p:nvPr>
        </p:nvSpPr>
        <p:spPr/>
        <p:txBody>
          <a:bodyPr/>
          <a:lstStyle/>
          <a:p>
            <a:fld id="{22162095-0AB8-47B1-92DF-31A47AB2FC18}" type="slidenum">
              <a:rPr lang="en-GB" smtClean="0"/>
              <a:t>15</a:t>
            </a:fld>
            <a:endParaRPr lang="en-GB"/>
          </a:p>
        </p:txBody>
      </p:sp>
    </p:spTree>
    <p:extLst>
      <p:ext uri="{BB962C8B-B14F-4D97-AF65-F5344CB8AC3E}">
        <p14:creationId xmlns:p14="http://schemas.microsoft.com/office/powerpoint/2010/main" val="25483133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Top Photo from one of the iron man films, explaining how Tony’s relationship with his parents in his 20s impacted on his decision making and risk taking behaviour throughout his adult life </a:t>
            </a:r>
          </a:p>
          <a:p>
            <a:endParaRPr lang="en-GB" dirty="0"/>
          </a:p>
        </p:txBody>
      </p:sp>
      <p:sp>
        <p:nvSpPr>
          <p:cNvPr id="4" name="Slide Number Placeholder 3"/>
          <p:cNvSpPr>
            <a:spLocks noGrp="1"/>
          </p:cNvSpPr>
          <p:nvPr>
            <p:ph type="sldNum" sz="quarter" idx="5"/>
          </p:nvPr>
        </p:nvSpPr>
        <p:spPr/>
        <p:txBody>
          <a:bodyPr/>
          <a:lstStyle/>
          <a:p>
            <a:fld id="{22162095-0AB8-47B1-92DF-31A47AB2FC18}" type="slidenum">
              <a:rPr lang="en-GB" smtClean="0"/>
              <a:t>16</a:t>
            </a:fld>
            <a:endParaRPr lang="en-GB"/>
          </a:p>
        </p:txBody>
      </p:sp>
    </p:spTree>
    <p:extLst>
      <p:ext uri="{BB962C8B-B14F-4D97-AF65-F5344CB8AC3E}">
        <p14:creationId xmlns:p14="http://schemas.microsoft.com/office/powerpoint/2010/main" val="38062539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Even though Erikson’s theory focuses on psychosocial development,  the changes in physiological and neurological development would also be helpful. We will cover this developmental aspect more later.  </a:t>
            </a:r>
          </a:p>
          <a:p>
            <a:endParaRPr lang="en-GB" dirty="0"/>
          </a:p>
          <a:p>
            <a:r>
              <a:rPr lang="en-GB" dirty="0"/>
              <a:t>Bottom photo are Rupert Murdoch’s children:  Murdoch’s eldest was born in 1958 and youngest  in 2003,  His oldest grandchild is 13 years older his youngest child.  So for Murdoch in his grand old age, he might still be doing some parenting work (or not???) </a:t>
            </a:r>
          </a:p>
          <a:p>
            <a:endParaRPr lang="en-GB" dirty="0"/>
          </a:p>
          <a:p>
            <a:r>
              <a:rPr lang="en-GB" dirty="0"/>
              <a:t>The longer life expectancy and changes in job market may mean not many of us are rushing into the last stage past 60s.  At least, the state pension age for us is 66 nowadays.  </a:t>
            </a:r>
          </a:p>
          <a:p>
            <a:r>
              <a:rPr lang="en-GB" dirty="0"/>
              <a:t>  </a:t>
            </a:r>
          </a:p>
        </p:txBody>
      </p:sp>
      <p:sp>
        <p:nvSpPr>
          <p:cNvPr id="4" name="Slide Number Placeholder 3"/>
          <p:cNvSpPr>
            <a:spLocks noGrp="1"/>
          </p:cNvSpPr>
          <p:nvPr>
            <p:ph type="sldNum" sz="quarter" idx="5"/>
          </p:nvPr>
        </p:nvSpPr>
        <p:spPr/>
        <p:txBody>
          <a:bodyPr/>
          <a:lstStyle/>
          <a:p>
            <a:fld id="{22162095-0AB8-47B1-92DF-31A47AB2FC18}" type="slidenum">
              <a:rPr lang="en-GB" smtClean="0"/>
              <a:t>17</a:t>
            </a:fld>
            <a:endParaRPr lang="en-GB"/>
          </a:p>
        </p:txBody>
      </p:sp>
    </p:spTree>
    <p:extLst>
      <p:ext uri="{BB962C8B-B14F-4D97-AF65-F5344CB8AC3E}">
        <p14:creationId xmlns:p14="http://schemas.microsoft.com/office/powerpoint/2010/main" val="10911616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12121"/>
                </a:solidFill>
                <a:effectLst/>
                <a:highlight>
                  <a:srgbClr val="FFFFFF"/>
                </a:highlight>
                <a:latin typeface="Cambria" panose="02040503050406030204" pitchFamily="18" charset="0"/>
              </a:rPr>
              <a:t>a unique relationship between an infant and his caregiver that is the foundation for further healthy development</a:t>
            </a:r>
          </a:p>
          <a:p>
            <a:endParaRPr lang="en-GB" b="0" i="0" dirty="0">
              <a:solidFill>
                <a:srgbClr val="212121"/>
              </a:solidFill>
              <a:effectLst/>
              <a:highlight>
                <a:srgbClr val="FFFFFF"/>
              </a:highlight>
              <a:latin typeface="Cambria" panose="02040503050406030204" pitchFamily="18" charset="0"/>
            </a:endParaRPr>
          </a:p>
          <a:p>
            <a:endParaRPr lang="en-GB" b="0" i="0" dirty="0">
              <a:solidFill>
                <a:srgbClr val="212121"/>
              </a:solidFill>
              <a:effectLst/>
              <a:highlight>
                <a:srgbClr val="FFFFFF"/>
              </a:highlight>
              <a:latin typeface="Cambria" panose="02040503050406030204" pitchFamily="18" charset="0"/>
            </a:endParaRPr>
          </a:p>
          <a:p>
            <a:r>
              <a:rPr lang="en-GB" b="0" i="0" dirty="0">
                <a:solidFill>
                  <a:srgbClr val="212121"/>
                </a:solidFill>
                <a:effectLst/>
                <a:highlight>
                  <a:srgbClr val="FFFFFF"/>
                </a:highlight>
                <a:latin typeface="Cambria" panose="02040503050406030204" pitchFamily="18" charset="0"/>
              </a:rPr>
              <a:t>Bowlby focused on the attachment between a mother and her infant.  The role played by the father was not initially considered.  However, due to the changes in childing rearing practice and gender role, modern research also considers the impact of father in attachment  </a:t>
            </a:r>
            <a:endParaRPr lang="en-GB" dirty="0"/>
          </a:p>
        </p:txBody>
      </p:sp>
      <p:sp>
        <p:nvSpPr>
          <p:cNvPr id="4" name="Slide Number Placeholder 3"/>
          <p:cNvSpPr>
            <a:spLocks noGrp="1"/>
          </p:cNvSpPr>
          <p:nvPr>
            <p:ph type="sldNum" sz="quarter" idx="5"/>
          </p:nvPr>
        </p:nvSpPr>
        <p:spPr/>
        <p:txBody>
          <a:bodyPr/>
          <a:lstStyle/>
          <a:p>
            <a:fld id="{C498B9B5-4283-4FA6-99A9-9C7FDA2AA5D4}" type="slidenum">
              <a:rPr lang="en-GB" smtClean="0"/>
              <a:t>19</a:t>
            </a:fld>
            <a:endParaRPr lang="en-GB"/>
          </a:p>
        </p:txBody>
      </p:sp>
    </p:spTree>
    <p:extLst>
      <p:ext uri="{BB962C8B-B14F-4D97-AF65-F5344CB8AC3E}">
        <p14:creationId xmlns:p14="http://schemas.microsoft.com/office/powerpoint/2010/main" val="36269607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Ainsworth Strange Situation (youtube.com)</a:t>
            </a:r>
            <a:endParaRPr lang="en-GB" dirty="0"/>
          </a:p>
          <a:p>
            <a:r>
              <a:rPr lang="en-GB" sz="2000" dirty="0"/>
              <a:t>Early literature may seem to focus on the carer in their ability to build the synchronicity with their baby. </a:t>
            </a:r>
          </a:p>
          <a:p>
            <a:pPr lvl="1"/>
            <a:r>
              <a:rPr lang="en-GB" sz="2000" dirty="0"/>
              <a:t>It may seem that attachment is all about ‘parenting’.  </a:t>
            </a:r>
          </a:p>
          <a:p>
            <a:endParaRPr lang="en-GB" dirty="0"/>
          </a:p>
        </p:txBody>
      </p:sp>
      <p:sp>
        <p:nvSpPr>
          <p:cNvPr id="4" name="Slide Number Placeholder 3"/>
          <p:cNvSpPr>
            <a:spLocks noGrp="1"/>
          </p:cNvSpPr>
          <p:nvPr>
            <p:ph type="sldNum" sz="quarter" idx="5"/>
          </p:nvPr>
        </p:nvSpPr>
        <p:spPr/>
        <p:txBody>
          <a:bodyPr/>
          <a:lstStyle/>
          <a:p>
            <a:fld id="{C498B9B5-4283-4FA6-99A9-9C7FDA2AA5D4}" type="slidenum">
              <a:rPr lang="en-GB" smtClean="0"/>
              <a:t>21</a:t>
            </a:fld>
            <a:endParaRPr lang="en-GB"/>
          </a:p>
        </p:txBody>
      </p:sp>
    </p:spTree>
    <p:extLst>
      <p:ext uri="{BB962C8B-B14F-4D97-AF65-F5344CB8AC3E}">
        <p14:creationId xmlns:p14="http://schemas.microsoft.com/office/powerpoint/2010/main" val="4194999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 watching the video, ask students to discuss how the three types of attachment were determined by the infant’s behaviour.  </a:t>
            </a:r>
          </a:p>
          <a:p>
            <a:r>
              <a:rPr lang="en-GB" dirty="0"/>
              <a:t>Mention that the disorganised attachment was later added to the three.  </a:t>
            </a:r>
          </a:p>
        </p:txBody>
      </p:sp>
      <p:sp>
        <p:nvSpPr>
          <p:cNvPr id="4" name="Slide Number Placeholder 3"/>
          <p:cNvSpPr>
            <a:spLocks noGrp="1"/>
          </p:cNvSpPr>
          <p:nvPr>
            <p:ph type="sldNum" sz="quarter" idx="5"/>
          </p:nvPr>
        </p:nvSpPr>
        <p:spPr/>
        <p:txBody>
          <a:bodyPr/>
          <a:lstStyle/>
          <a:p>
            <a:fld id="{C498B9B5-4283-4FA6-99A9-9C7FDA2AA5D4}" type="slidenum">
              <a:rPr lang="en-GB" smtClean="0"/>
              <a:t>22</a:t>
            </a:fld>
            <a:endParaRPr lang="en-GB"/>
          </a:p>
        </p:txBody>
      </p:sp>
    </p:spTree>
    <p:extLst>
      <p:ext uri="{BB962C8B-B14F-4D97-AF65-F5344CB8AC3E}">
        <p14:creationId xmlns:p14="http://schemas.microsoft.com/office/powerpoint/2010/main" val="934376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Matching the ideas </a:t>
            </a:r>
          </a:p>
          <a:p>
            <a:r>
              <a:rPr lang="en-GB" dirty="0"/>
              <a:t>1-b</a:t>
            </a:r>
          </a:p>
          <a:p>
            <a:r>
              <a:rPr lang="en-GB" dirty="0"/>
              <a:t>2-c</a:t>
            </a:r>
          </a:p>
          <a:p>
            <a:r>
              <a:rPr lang="en-GB" dirty="0"/>
              <a:t>3-a </a:t>
            </a:r>
          </a:p>
        </p:txBody>
      </p:sp>
      <p:sp>
        <p:nvSpPr>
          <p:cNvPr id="4" name="Slide Number Placeholder 3"/>
          <p:cNvSpPr>
            <a:spLocks noGrp="1"/>
          </p:cNvSpPr>
          <p:nvPr>
            <p:ph type="sldNum" sz="quarter" idx="5"/>
          </p:nvPr>
        </p:nvSpPr>
        <p:spPr/>
        <p:txBody>
          <a:bodyPr/>
          <a:lstStyle/>
          <a:p>
            <a:fld id="{C498B9B5-4283-4FA6-99A9-9C7FDA2AA5D4}" type="slidenum">
              <a:rPr lang="en-GB" smtClean="0"/>
              <a:t>23</a:t>
            </a:fld>
            <a:endParaRPr lang="en-GB"/>
          </a:p>
        </p:txBody>
      </p:sp>
    </p:spTree>
    <p:extLst>
      <p:ext uri="{BB962C8B-B14F-4D97-AF65-F5344CB8AC3E}">
        <p14:creationId xmlns:p14="http://schemas.microsoft.com/office/powerpoint/2010/main" val="24445541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a:p>
            <a:r>
              <a:rPr lang="en-GB" sz="1200" dirty="0"/>
              <a:t>The infant shows no set pattern of behaviour at separation or reunion, hence the term disorganised e.g. they may appear wary of the caregiver rather than the stranger, and may move towards the caregiver yet not look at her. </a:t>
            </a:r>
          </a:p>
          <a:p>
            <a:r>
              <a:rPr lang="en-GB" sz="1200" dirty="0"/>
              <a:t>They are unusual and have generally experienced some form of severe neglect or abuse. </a:t>
            </a:r>
          </a:p>
          <a:p>
            <a:r>
              <a:rPr lang="en-GB" sz="1200" dirty="0"/>
              <a:t>Most will go on to develop psychological disorders by adulthood. </a:t>
            </a:r>
          </a:p>
          <a:p>
            <a:endParaRPr lang="en-GB" dirty="0"/>
          </a:p>
        </p:txBody>
      </p:sp>
      <p:sp>
        <p:nvSpPr>
          <p:cNvPr id="4" name="Slide Number Placeholder 3"/>
          <p:cNvSpPr>
            <a:spLocks noGrp="1"/>
          </p:cNvSpPr>
          <p:nvPr>
            <p:ph type="sldNum" sz="quarter" idx="5"/>
          </p:nvPr>
        </p:nvSpPr>
        <p:spPr/>
        <p:txBody>
          <a:bodyPr/>
          <a:lstStyle/>
          <a:p>
            <a:fld id="{C498B9B5-4283-4FA6-99A9-9C7FDA2AA5D4}" type="slidenum">
              <a:rPr lang="en-GB" smtClean="0"/>
              <a:t>24</a:t>
            </a:fld>
            <a:endParaRPr lang="en-GB"/>
          </a:p>
        </p:txBody>
      </p:sp>
    </p:spTree>
    <p:extLst>
      <p:ext uri="{BB962C8B-B14F-4D97-AF65-F5344CB8AC3E}">
        <p14:creationId xmlns:p14="http://schemas.microsoft.com/office/powerpoint/2010/main" val="29009139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Worth mentioning to students that most babies show secure attachment with their main caregiver </a:t>
            </a:r>
          </a:p>
          <a:p>
            <a:r>
              <a:rPr lang="en-US" dirty="0"/>
              <a:t>The disorganized attachment type is  rare</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pPr marL="0" marR="0" lvl="0" indent="0" algn="r" rtl="0">
                <a:spcBef>
                  <a:spcPts val="0"/>
                </a:spcBef>
                <a:buSzPct val="25000"/>
                <a:buNone/>
              </a:pPr>
              <a:t>25</a:t>
            </a:fld>
            <a:endParaRPr lang="en-US" sz="12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227456490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give the students a bit more time to digest the information we cover so far when completing the table.  </a:t>
            </a:r>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C498B9B5-4283-4FA6-99A9-9C7FDA2AA5D4}" type="slidenum">
              <a:rPr lang="en-GB" smtClean="0"/>
              <a:t>26</a:t>
            </a:fld>
            <a:endParaRPr lang="en-GB"/>
          </a:p>
        </p:txBody>
      </p:sp>
    </p:spTree>
    <p:extLst>
      <p:ext uri="{BB962C8B-B14F-4D97-AF65-F5344CB8AC3E}">
        <p14:creationId xmlns:p14="http://schemas.microsoft.com/office/powerpoint/2010/main" val="309816645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development of attachment behaviour is underpinned by the baby’s perceptual development and memory as well:  being able to recognise familiar people and differentiate them from strangers</a:t>
            </a:r>
          </a:p>
          <a:p>
            <a:endParaRPr lang="en-GB" dirty="0"/>
          </a:p>
          <a:p>
            <a:r>
              <a:rPr lang="en-GB" dirty="0"/>
              <a:t>The exchange between their own response towards other and decoding other’s behaviour also grows more specific to people and the context </a:t>
            </a:r>
          </a:p>
        </p:txBody>
      </p:sp>
      <p:sp>
        <p:nvSpPr>
          <p:cNvPr id="4" name="Slide Number Placeholder 3"/>
          <p:cNvSpPr>
            <a:spLocks noGrp="1"/>
          </p:cNvSpPr>
          <p:nvPr>
            <p:ph type="sldNum" sz="quarter" idx="5"/>
          </p:nvPr>
        </p:nvSpPr>
        <p:spPr/>
        <p:txBody>
          <a:bodyPr/>
          <a:lstStyle/>
          <a:p>
            <a:fld id="{22162095-0AB8-47B1-92DF-31A47AB2FC18}" type="slidenum">
              <a:rPr lang="en-GB" smtClean="0"/>
              <a:t>27</a:t>
            </a:fld>
            <a:endParaRPr lang="en-GB"/>
          </a:p>
        </p:txBody>
      </p:sp>
    </p:spTree>
    <p:extLst>
      <p:ext uri="{BB962C8B-B14F-4D97-AF65-F5344CB8AC3E}">
        <p14:creationId xmlns:p14="http://schemas.microsoft.com/office/powerpoint/2010/main" val="163222922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 have time, you could mention that the validity of Bowlby’s study was very poor.   Some of so-called criminal behaviours in the 44 cases were likely to stem from deprivation.  There was no double blind procedure. So Bowlby was the police, the judge and the jury to ‘evidence’ early shortage of maternal care was linked to the young people’s delinquent behaviour.  Also, poor analytical strategy and use of statistical analysis.    </a:t>
            </a:r>
          </a:p>
        </p:txBody>
      </p:sp>
      <p:sp>
        <p:nvSpPr>
          <p:cNvPr id="4" name="Slide Number Placeholder 3"/>
          <p:cNvSpPr>
            <a:spLocks noGrp="1"/>
          </p:cNvSpPr>
          <p:nvPr>
            <p:ph type="sldNum" sz="quarter" idx="5"/>
          </p:nvPr>
        </p:nvSpPr>
        <p:spPr/>
        <p:txBody>
          <a:bodyPr/>
          <a:lstStyle/>
          <a:p>
            <a:fld id="{C498B9B5-4283-4FA6-99A9-9C7FDA2AA5D4}" type="slidenum">
              <a:rPr lang="en-GB" smtClean="0"/>
              <a:t>28</a:t>
            </a:fld>
            <a:endParaRPr lang="en-GB"/>
          </a:p>
        </p:txBody>
      </p:sp>
    </p:spTree>
    <p:extLst>
      <p:ext uri="{BB962C8B-B14F-4D97-AF65-F5344CB8AC3E}">
        <p14:creationId xmlns:p14="http://schemas.microsoft.com/office/powerpoint/2010/main" val="65184292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62095-0AB8-47B1-92DF-31A47AB2FC18}" type="slidenum">
              <a:rPr lang="en-GB" smtClean="0"/>
              <a:t>29</a:t>
            </a:fld>
            <a:endParaRPr lang="en-GB"/>
          </a:p>
        </p:txBody>
      </p:sp>
    </p:spTree>
    <p:extLst>
      <p:ext uri="{BB962C8B-B14F-4D97-AF65-F5344CB8AC3E}">
        <p14:creationId xmlns:p14="http://schemas.microsoft.com/office/powerpoint/2010/main" val="62719332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6020F"/>
                </a:solidFill>
                <a:effectLst/>
                <a:latin typeface="Karla" pitchFamily="2" charset="0"/>
              </a:rPr>
              <a:t>Smith and Myron-Wilson (1998) parenting and bullying questionnaire in 196 children aged 7-11 from London.  </a:t>
            </a:r>
            <a:endParaRPr lang="en-GB" dirty="0"/>
          </a:p>
        </p:txBody>
      </p:sp>
      <p:sp>
        <p:nvSpPr>
          <p:cNvPr id="4" name="Slide Number Placeholder 3"/>
          <p:cNvSpPr>
            <a:spLocks noGrp="1"/>
          </p:cNvSpPr>
          <p:nvPr>
            <p:ph type="sldNum" sz="quarter" idx="5"/>
          </p:nvPr>
        </p:nvSpPr>
        <p:spPr/>
        <p:txBody>
          <a:bodyPr/>
          <a:lstStyle/>
          <a:p>
            <a:fld id="{C498B9B5-4283-4FA6-99A9-9C7FDA2AA5D4}" type="slidenum">
              <a:rPr lang="en-GB" smtClean="0"/>
              <a:t>30</a:t>
            </a:fld>
            <a:endParaRPr lang="en-GB"/>
          </a:p>
        </p:txBody>
      </p:sp>
    </p:spTree>
    <p:extLst>
      <p:ext uri="{BB962C8B-B14F-4D97-AF65-F5344CB8AC3E}">
        <p14:creationId xmlns:p14="http://schemas.microsoft.com/office/powerpoint/2010/main" val="407448598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that apart from social withdrawals (albeit with very small effect size),  there was not much of association between insecure attachment styles in infancy and later mental health issues, especially of the externalising kind.   </a:t>
            </a:r>
          </a:p>
        </p:txBody>
      </p:sp>
      <p:sp>
        <p:nvSpPr>
          <p:cNvPr id="4" name="Slide Number Placeholder 3"/>
          <p:cNvSpPr>
            <a:spLocks noGrp="1"/>
          </p:cNvSpPr>
          <p:nvPr>
            <p:ph type="sldNum" sz="quarter" idx="5"/>
          </p:nvPr>
        </p:nvSpPr>
        <p:spPr/>
        <p:txBody>
          <a:bodyPr/>
          <a:lstStyle/>
          <a:p>
            <a:fld id="{C498B9B5-4283-4FA6-99A9-9C7FDA2AA5D4}" type="slidenum">
              <a:rPr lang="en-GB" smtClean="0"/>
              <a:t>31</a:t>
            </a:fld>
            <a:endParaRPr lang="en-GB"/>
          </a:p>
        </p:txBody>
      </p:sp>
    </p:spTree>
    <p:extLst>
      <p:ext uri="{BB962C8B-B14F-4D97-AF65-F5344CB8AC3E}">
        <p14:creationId xmlns:p14="http://schemas.microsoft.com/office/powerpoint/2010/main" val="256961788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2"/>
          <p:cNvSpPr>
            <a:spLocks noGrp="1" noRot="1" noChangeAspect="1" noChangeArrowheads="1" noTextEdit="1"/>
          </p:cNvSpPr>
          <p:nvPr>
            <p:ph type="sldImg"/>
          </p:nvPr>
        </p:nvSpPr>
        <p:spPr>
          <a:ln cap="flat"/>
        </p:spPr>
      </p:sp>
      <p:sp>
        <p:nvSpPr>
          <p:cNvPr id="3379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lnSpc>
                <a:spcPct val="200000"/>
              </a:lnSpc>
              <a:buFont typeface="Arial"/>
              <a:buNone/>
            </a:pPr>
            <a:r>
              <a:rPr lang="en-US" dirty="0"/>
              <a:t>Essential characteristics influence the secure attachment process:</a:t>
            </a:r>
          </a:p>
          <a:p>
            <a:pPr marL="0" indent="0">
              <a:lnSpc>
                <a:spcPct val="200000"/>
              </a:lnSpc>
              <a:buFont typeface="Arial"/>
              <a:buNone/>
            </a:pPr>
            <a:r>
              <a:rPr lang="en-US" dirty="0"/>
              <a:t>	Emotional availability:</a:t>
            </a:r>
          </a:p>
          <a:p>
            <a:pPr marL="684737" lvl="1" indent="0">
              <a:lnSpc>
                <a:spcPct val="200000"/>
              </a:lnSpc>
              <a:buFont typeface="Arial"/>
              <a:buNone/>
            </a:pPr>
            <a:r>
              <a:rPr lang="en-US" dirty="0"/>
              <a:t>		Caregiver who is able and willing to form an emotional attachment</a:t>
            </a:r>
          </a:p>
          <a:p>
            <a:pPr marL="0" indent="0">
              <a:lnSpc>
                <a:spcPct val="200000"/>
              </a:lnSpc>
              <a:buFont typeface="Arial"/>
              <a:buNone/>
            </a:pPr>
            <a:r>
              <a:rPr lang="en-US" dirty="0"/>
              <a:t>	Contingent responsiveness:</a:t>
            </a:r>
          </a:p>
          <a:p>
            <a:pPr marL="684737" lvl="1" indent="0">
              <a:lnSpc>
                <a:spcPct val="200000"/>
              </a:lnSpc>
              <a:buFont typeface="Arial"/>
              <a:buNone/>
            </a:pPr>
            <a:r>
              <a:rPr lang="en-US" dirty="0"/>
              <a:t>		Caregivers who are sensitive to the child</a:t>
            </a:r>
            <a:r>
              <a:rPr lang="ja-JP" altLang="en-US" dirty="0"/>
              <a:t>’</a:t>
            </a:r>
            <a:r>
              <a:rPr lang="en-US" altLang="ja-JP" dirty="0"/>
              <a:t>s cues and respond appropriately (remind them about the still face paradigm)</a:t>
            </a:r>
            <a:endParaRPr lang="en-US" dirty="0"/>
          </a:p>
          <a:p>
            <a:pPr marL="576621" indent="-576621">
              <a:lnSpc>
                <a:spcPct val="200000"/>
              </a:lnSpc>
              <a:buFont typeface="Arial"/>
              <a:buChar char="•"/>
            </a:pPr>
            <a:endParaRPr lang="en-US" dirty="0"/>
          </a:p>
          <a:p>
            <a:pPr marL="576621" indent="-576621">
              <a:lnSpc>
                <a:spcPct val="200000"/>
              </a:lnSpc>
              <a:buFont typeface="Arial"/>
              <a:buChar char="•"/>
            </a:pPr>
            <a:endParaRPr lang="en-US" dirty="0"/>
          </a:p>
          <a:p>
            <a:pPr marL="0" indent="0">
              <a:lnSpc>
                <a:spcPct val="200000"/>
              </a:lnSpc>
              <a:buFont typeface="Arial"/>
              <a:buNone/>
            </a:pPr>
            <a:r>
              <a:rPr lang="en-US" dirty="0"/>
              <a:t>Economically or emotionally distressed parents may be too distracted by their problems;</a:t>
            </a:r>
            <a:r>
              <a:rPr lang="en-US" baseline="0" dirty="0"/>
              <a:t> this</a:t>
            </a:r>
            <a:r>
              <a:rPr lang="en-US" dirty="0"/>
              <a:t> prevents the investment of emotions in the parent–infant relationship.   For example, psychiatric illness or depressed mothers interact less.</a:t>
            </a:r>
          </a:p>
          <a:p>
            <a:pPr marL="576621" indent="-576621">
              <a:lnSpc>
                <a:spcPct val="150000"/>
              </a:lnSpc>
              <a:buFont typeface="Arial"/>
              <a:buChar char="•"/>
            </a:pPr>
            <a:endParaRPr lang="en-US" sz="2300" dirty="0"/>
          </a:p>
          <a:p>
            <a:pPr marL="0" indent="0">
              <a:lnSpc>
                <a:spcPct val="150000"/>
              </a:lnSpc>
              <a:buFont typeface="Arial"/>
              <a:buNone/>
            </a:pPr>
            <a:r>
              <a:rPr lang="en-US" sz="2300" dirty="0"/>
              <a:t>The four factors in the box can either hinder or facilitate secure attachment</a:t>
            </a:r>
          </a:p>
          <a:p>
            <a:pPr marL="576621" indent="-576621">
              <a:lnSpc>
                <a:spcPct val="150000"/>
              </a:lnSpc>
              <a:buFont typeface="Arial"/>
              <a:buChar char="•"/>
            </a:pPr>
            <a:endParaRPr lang="en-US" dirty="0"/>
          </a:p>
          <a:p>
            <a:pPr marL="0" indent="0">
              <a:lnSpc>
                <a:spcPct val="150000"/>
              </a:lnSpc>
              <a:buFont typeface="Arial"/>
              <a:buNone/>
            </a:pPr>
            <a:r>
              <a:rPr lang="en-US" dirty="0"/>
              <a:t>1. Married parents produce more secure attachments than cohabiting or single parents.</a:t>
            </a:r>
          </a:p>
          <a:p>
            <a:pPr marL="0" indent="0">
              <a:lnSpc>
                <a:spcPct val="150000"/>
              </a:lnSpc>
              <a:buFont typeface="Arial"/>
              <a:buNone/>
            </a:pPr>
            <a:r>
              <a:rPr lang="en-US" dirty="0"/>
              <a:t>2. Higher education produces better attachments.</a:t>
            </a:r>
          </a:p>
          <a:p>
            <a:pPr marL="0" indent="0">
              <a:lnSpc>
                <a:spcPct val="150000"/>
              </a:lnSpc>
              <a:buFont typeface="Arial"/>
              <a:buNone/>
            </a:pPr>
            <a:r>
              <a:rPr lang="en-US" dirty="0"/>
              <a:t>3. Older mothers display more sensitive caregiving skills.</a:t>
            </a:r>
          </a:p>
          <a:p>
            <a:pPr marL="0" marR="0" lvl="0" indent="0" algn="l" defTabSz="914400" rtl="0" eaLnBrk="1" fontAlgn="auto" latinLnBrk="0" hangingPunct="1">
              <a:lnSpc>
                <a:spcPct val="150000"/>
              </a:lnSpc>
              <a:spcBef>
                <a:spcPts val="0"/>
              </a:spcBef>
              <a:spcAft>
                <a:spcPts val="0"/>
              </a:spcAft>
              <a:buClrTx/>
              <a:buSzTx/>
              <a:buFont typeface="Arial"/>
              <a:buNone/>
              <a:tabLst/>
              <a:defRPr/>
            </a:pPr>
            <a:r>
              <a:rPr lang="en-US" dirty="0"/>
              <a:t>4. SES@ Poverty is hard on attachment.</a:t>
            </a:r>
          </a:p>
          <a:p>
            <a:pPr marL="0" indent="0">
              <a:lnSpc>
                <a:spcPct val="150000"/>
              </a:lnSpc>
              <a:buFont typeface="Arial"/>
              <a:buNone/>
            </a:pPr>
            <a:r>
              <a:rPr lang="en-US" dirty="0"/>
              <a:t>5. Children of depressed mothers are more likely to display aggression and social withdrawal in school</a:t>
            </a:r>
          </a:p>
        </p:txBody>
      </p:sp>
    </p:spTree>
    <p:extLst>
      <p:ext uri="{BB962C8B-B14F-4D97-AF65-F5344CB8AC3E}">
        <p14:creationId xmlns:p14="http://schemas.microsoft.com/office/powerpoint/2010/main" val="73625279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the often mistaken understanding when attachment is considered.   </a:t>
            </a:r>
          </a:p>
          <a:p>
            <a:endParaRPr lang="en-GB" dirty="0"/>
          </a:p>
          <a:p>
            <a:r>
              <a:rPr lang="en-GB" dirty="0"/>
              <a:t>Attachment is more than sensitive parenting because the baby makes signification contribution to how the caregiver reacts to them.  </a:t>
            </a:r>
          </a:p>
        </p:txBody>
      </p:sp>
      <p:sp>
        <p:nvSpPr>
          <p:cNvPr id="4" name="Slide Number Placeholder 3"/>
          <p:cNvSpPr>
            <a:spLocks noGrp="1"/>
          </p:cNvSpPr>
          <p:nvPr>
            <p:ph type="sldNum" sz="quarter" idx="5"/>
          </p:nvPr>
        </p:nvSpPr>
        <p:spPr/>
        <p:txBody>
          <a:bodyPr/>
          <a:lstStyle/>
          <a:p>
            <a:fld id="{22162095-0AB8-47B1-92DF-31A47AB2FC18}" type="slidenum">
              <a:rPr lang="en-GB" smtClean="0"/>
              <a:t>34</a:t>
            </a:fld>
            <a:endParaRPr lang="en-GB"/>
          </a:p>
        </p:txBody>
      </p:sp>
    </p:spTree>
    <p:extLst>
      <p:ext uri="{BB962C8B-B14F-4D97-AF65-F5344CB8AC3E}">
        <p14:creationId xmlns:p14="http://schemas.microsoft.com/office/powerpoint/2010/main" val="8434515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Play until 13.32.   Pause before the still face paradigm and ask the students to focus on the baby’s behaviour following their mother’s change to a still face half way through their interaction.  After stopping the video at 13:32, ask the students to discuss the baby’s role in this exchange. </a:t>
            </a:r>
          </a:p>
          <a:p>
            <a:endParaRPr lang="en-GB" dirty="0"/>
          </a:p>
          <a:p>
            <a:r>
              <a:rPr lang="en-GB" dirty="0"/>
              <a:t>Questions: </a:t>
            </a:r>
          </a:p>
          <a:p>
            <a:r>
              <a:rPr lang="en-GB" dirty="0"/>
              <a:t>Is the baby passive in this exchange? </a:t>
            </a:r>
          </a:p>
          <a:p>
            <a:r>
              <a:rPr lang="en-GB" dirty="0"/>
              <a:t>What would be the long term impacts of a baby not receiving sensitive and timely response from their carer? </a:t>
            </a:r>
          </a:p>
          <a:p>
            <a:r>
              <a:rPr lang="en-GB" dirty="0"/>
              <a:t>What would be the long term impacts of a carer not receiving response from their baby? </a:t>
            </a:r>
          </a:p>
          <a:p>
            <a:r>
              <a:rPr lang="en-GB" dirty="0"/>
              <a:t> </a:t>
            </a:r>
          </a:p>
        </p:txBody>
      </p:sp>
      <p:sp>
        <p:nvSpPr>
          <p:cNvPr id="4" name="Slide Number Placeholder 3"/>
          <p:cNvSpPr>
            <a:spLocks noGrp="1"/>
          </p:cNvSpPr>
          <p:nvPr>
            <p:ph type="sldNum" sz="quarter" idx="5"/>
          </p:nvPr>
        </p:nvSpPr>
        <p:spPr/>
        <p:txBody>
          <a:bodyPr/>
          <a:lstStyle/>
          <a:p>
            <a:fld id="{C498B9B5-4283-4FA6-99A9-9C7FDA2AA5D4}" type="slidenum">
              <a:rPr lang="en-GB" smtClean="0"/>
              <a:t>35</a:t>
            </a:fld>
            <a:endParaRPr lang="en-GB"/>
          </a:p>
        </p:txBody>
      </p:sp>
    </p:spTree>
    <p:extLst>
      <p:ext uri="{BB962C8B-B14F-4D97-AF65-F5344CB8AC3E}">
        <p14:creationId xmlns:p14="http://schemas.microsoft.com/office/powerpoint/2010/main" val="50836037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a:p>
            <a:endParaRPr lang="en-GB" dirty="0"/>
          </a:p>
          <a:p>
            <a:r>
              <a:rPr lang="en-GB" dirty="0"/>
              <a:t>Questions: </a:t>
            </a:r>
          </a:p>
          <a:p>
            <a:r>
              <a:rPr lang="en-GB" dirty="0"/>
              <a:t>Is the baby passive in this exchange? </a:t>
            </a:r>
          </a:p>
          <a:p>
            <a:r>
              <a:rPr lang="en-GB" dirty="0"/>
              <a:t>What would be the long term impacts of a baby not receiving sensitive and timely response from their carer? </a:t>
            </a:r>
          </a:p>
          <a:p>
            <a:r>
              <a:rPr lang="en-GB" dirty="0"/>
              <a:t>What would be the long term impacts of a carer not receiving response from their baby? </a:t>
            </a:r>
          </a:p>
          <a:p>
            <a:r>
              <a:rPr lang="en-GB" dirty="0"/>
              <a:t> </a:t>
            </a:r>
          </a:p>
        </p:txBody>
      </p:sp>
      <p:sp>
        <p:nvSpPr>
          <p:cNvPr id="4" name="Slide Number Placeholder 3"/>
          <p:cNvSpPr>
            <a:spLocks noGrp="1"/>
          </p:cNvSpPr>
          <p:nvPr>
            <p:ph type="sldNum" sz="quarter" idx="5"/>
          </p:nvPr>
        </p:nvSpPr>
        <p:spPr/>
        <p:txBody>
          <a:bodyPr/>
          <a:lstStyle/>
          <a:p>
            <a:fld id="{C498B9B5-4283-4FA6-99A9-9C7FDA2AA5D4}" type="slidenum">
              <a:rPr lang="en-GB" smtClean="0"/>
              <a:t>36</a:t>
            </a:fld>
            <a:endParaRPr lang="en-GB"/>
          </a:p>
        </p:txBody>
      </p:sp>
    </p:spTree>
    <p:extLst>
      <p:ext uri="{BB962C8B-B14F-4D97-AF65-F5344CB8AC3E}">
        <p14:creationId xmlns:p14="http://schemas.microsoft.com/office/powerpoint/2010/main" val="274483047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C498B9B5-4283-4FA6-99A9-9C7FDA2AA5D4}" type="slidenum">
              <a:rPr lang="en-GB" smtClean="0"/>
              <a:t>37</a:t>
            </a:fld>
            <a:endParaRPr lang="en-GB"/>
          </a:p>
        </p:txBody>
      </p:sp>
    </p:spTree>
    <p:extLst>
      <p:ext uri="{BB962C8B-B14F-4D97-AF65-F5344CB8AC3E}">
        <p14:creationId xmlns:p14="http://schemas.microsoft.com/office/powerpoint/2010/main" val="3889138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Rectangle 2"/>
          <p:cNvSpPr>
            <a:spLocks noGrp="1" noRot="1" noChangeAspect="1" noChangeArrowheads="1" noTextEdit="1"/>
          </p:cNvSpPr>
          <p:nvPr>
            <p:ph type="sldImg"/>
          </p:nvPr>
        </p:nvSpPr>
        <p:spPr>
          <a:ln cap="flat"/>
        </p:spPr>
      </p:sp>
      <p:sp>
        <p:nvSpPr>
          <p:cNvPr id="4403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Intracultural variation is 1.5 times higher than intercultural variation:  differences within a culture are greater than between cultures</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Arial" panose="020B0604020202020204" pitchFamily="34" charset="0"/>
              </a:rPr>
              <a:t>Van </a:t>
            </a:r>
            <a:r>
              <a:rPr lang="en-GB" sz="1800" dirty="0" err="1">
                <a:effectLst/>
                <a:latin typeface="Calibri" panose="020F0502020204030204" pitchFamily="34" charset="0"/>
                <a:ea typeface="Calibri" panose="020F0502020204030204" pitchFamily="34" charset="0"/>
                <a:cs typeface="Arial" panose="020B0604020202020204" pitchFamily="34" charset="0"/>
              </a:rPr>
              <a:t>Ijzendoorn</a:t>
            </a:r>
            <a:r>
              <a:rPr lang="en-GB" sz="1800" dirty="0">
                <a:effectLst/>
                <a:latin typeface="Calibri" panose="020F0502020204030204" pitchFamily="34" charset="0"/>
                <a:ea typeface="Calibri" panose="020F0502020204030204" pitchFamily="34" charset="0"/>
                <a:cs typeface="Arial" panose="020B0604020202020204" pitchFamily="34" charset="0"/>
              </a:rPr>
              <a:t> and Kroonenberg (1988) compared the results of 32 cross-cultural studies and found that there was often more consistency across cultures than within them in terms of variation of attachment. However, while the majority of children in each culture seem to be securely attached, there do seem to be variations in the proportion of avoidant and resistant attachments in certain countries. German infants appear to have a slightly higher proportion of avoidant attachments which Grossman et al. (1985) have suggested might result from a cultural tendency for German parents to maintain a large interpersonal distance and wean offspring early from close contact. Japanese babies are often raised by mothers keeping a close proximity most of the time even into school age. So these babies showing higher level of resistant attachment type. On the other hand, Chinese babies are likely to also being kept at close proximity with their carer for a long time, even though their main carer could be a mixture of mother, grandparent(s), aunt or child minder if their mother works. Both Chinese and Japanese babies had higher level resistant attachment compared to avoidant style.    Some studies of Israeli children raised on Kibbutzim have revealed a higher proportion of resistant attachments, e.g. </a:t>
            </a:r>
            <a:r>
              <a:rPr lang="en-GB" sz="1800" dirty="0" err="1">
                <a:effectLst/>
                <a:latin typeface="Calibri" panose="020F0502020204030204" pitchFamily="34" charset="0"/>
                <a:ea typeface="Calibri" panose="020F0502020204030204" pitchFamily="34" charset="0"/>
                <a:cs typeface="Arial" panose="020B0604020202020204" pitchFamily="34" charset="0"/>
              </a:rPr>
              <a:t>Sagi</a:t>
            </a:r>
            <a:r>
              <a:rPr lang="en-GB" sz="1800" dirty="0">
                <a:effectLst/>
                <a:latin typeface="Calibri" panose="020F0502020204030204" pitchFamily="34" charset="0"/>
                <a:ea typeface="Calibri" panose="020F0502020204030204" pitchFamily="34" charset="0"/>
                <a:cs typeface="Arial" panose="020B0604020202020204" pitchFamily="34" charset="0"/>
              </a:rPr>
              <a:t> et al. (1985), which may result from the fact that the children have contact with parents but are mainly raised communally in a large group. </a:t>
            </a:r>
            <a:r>
              <a:rPr lang="en-GB" sz="1800" b="1" dirty="0">
                <a:effectLst/>
                <a:latin typeface="Calibri" panose="020F0502020204030204" pitchFamily="34" charset="0"/>
                <a:ea typeface="Calibri" panose="020F0502020204030204" pitchFamily="34" charset="0"/>
                <a:cs typeface="Arial" panose="020B0604020202020204" pitchFamily="34" charset="0"/>
              </a:rPr>
              <a:t>However, the Strange Situation may be based on American cultural assumptions and therefore be a flawed technique for making cross-cultural comparisons.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Calibri" panose="020F0502020204030204" pitchFamily="34" charset="0"/>
                <a:ea typeface="Calibri" panose="020F0502020204030204" pitchFamily="34" charset="0"/>
                <a:cs typeface="Arial" panose="020B0604020202020204" pitchFamily="34" charset="0"/>
              </a:rPr>
              <a:t>Also, there were 18 US studies compared to one or two in China, Japan, Israel or Sweden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b="1" dirty="0">
              <a:effectLst/>
              <a:latin typeface="Calibri" panose="020F0502020204030204"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b="1" dirty="0">
              <a:effectLst/>
              <a:latin typeface="Calibri" panose="020F0502020204030204" pitchFamily="34" charset="0"/>
              <a:ea typeface="Calibri" panose="020F050202020403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373234893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62095-0AB8-47B1-92DF-31A47AB2FC18}" type="slidenum">
              <a:rPr lang="en-GB" smtClean="0"/>
              <a:t>41</a:t>
            </a:fld>
            <a:endParaRPr lang="en-GB"/>
          </a:p>
        </p:txBody>
      </p:sp>
    </p:spTree>
    <p:extLst>
      <p:ext uri="{BB962C8B-B14F-4D97-AF65-F5344CB8AC3E}">
        <p14:creationId xmlns:p14="http://schemas.microsoft.com/office/powerpoint/2010/main" val="414893831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It’s like the Russian dolls.   </a:t>
            </a:r>
          </a:p>
        </p:txBody>
      </p:sp>
      <p:sp>
        <p:nvSpPr>
          <p:cNvPr id="4" name="Slide Number Placeholder 3"/>
          <p:cNvSpPr>
            <a:spLocks noGrp="1"/>
          </p:cNvSpPr>
          <p:nvPr>
            <p:ph type="sldNum" sz="quarter" idx="5"/>
          </p:nvPr>
        </p:nvSpPr>
        <p:spPr/>
        <p:txBody>
          <a:bodyPr/>
          <a:lstStyle/>
          <a:p>
            <a:fld id="{22162095-0AB8-47B1-92DF-31A47AB2FC18}" type="slidenum">
              <a:rPr lang="en-GB" smtClean="0"/>
              <a:t>42</a:t>
            </a:fld>
            <a:endParaRPr lang="en-GB"/>
          </a:p>
        </p:txBody>
      </p:sp>
    </p:spTree>
    <p:extLst>
      <p:ext uri="{BB962C8B-B14F-4D97-AF65-F5344CB8AC3E}">
        <p14:creationId xmlns:p14="http://schemas.microsoft.com/office/powerpoint/2010/main" val="193526147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Although Bowlby did eventually recognise father’s contributions to attachment, the onuses has been traditionally on the mother.  There has not yet a paternal deprivation hypothesis yet, has it? </a:t>
            </a:r>
          </a:p>
          <a:p>
            <a:endParaRPr lang="en-GB" dirty="0"/>
          </a:p>
          <a:p>
            <a:r>
              <a:rPr lang="en-GB" dirty="0"/>
              <a:t>The applications of attachment theory should move with time to account for the diversity of family life. The activity on the use of nurture groups in school will pick this up will pick this point up further. </a:t>
            </a:r>
          </a:p>
          <a:p>
            <a:r>
              <a:rPr lang="en-GB" dirty="0"/>
              <a:t>With the changes in family structure and employment markets, the over emphasis on the mother’s role on early attachment and the supposedly long lasting impacts on later developmental outcomes has made people over focus on the negative impacts of maternal employment in early years.   </a:t>
            </a:r>
          </a:p>
        </p:txBody>
      </p:sp>
      <p:sp>
        <p:nvSpPr>
          <p:cNvPr id="4" name="Slide Number Placeholder 3"/>
          <p:cNvSpPr>
            <a:spLocks noGrp="1"/>
          </p:cNvSpPr>
          <p:nvPr>
            <p:ph type="sldNum" sz="quarter" idx="5"/>
          </p:nvPr>
        </p:nvSpPr>
        <p:spPr/>
        <p:txBody>
          <a:bodyPr/>
          <a:lstStyle/>
          <a:p>
            <a:fld id="{C498B9B5-4283-4FA6-99A9-9C7FDA2AA5D4}" type="slidenum">
              <a:rPr lang="en-GB" smtClean="0"/>
              <a:t>43</a:t>
            </a:fld>
            <a:endParaRPr lang="en-GB"/>
          </a:p>
        </p:txBody>
      </p:sp>
    </p:spTree>
    <p:extLst>
      <p:ext uri="{BB962C8B-B14F-4D97-AF65-F5344CB8AC3E}">
        <p14:creationId xmlns:p14="http://schemas.microsoft.com/office/powerpoint/2010/main" val="260006495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Question 1: in the UK: </a:t>
            </a:r>
          </a:p>
          <a:p>
            <a:r>
              <a:rPr lang="en-GB" dirty="0"/>
              <a:t>Grandparent/relative care</a:t>
            </a:r>
          </a:p>
          <a:p>
            <a:r>
              <a:rPr lang="en-GB" dirty="0"/>
              <a:t>Childminder</a:t>
            </a:r>
          </a:p>
          <a:p>
            <a:r>
              <a:rPr lang="en-GB" dirty="0"/>
              <a:t>Nursery  </a:t>
            </a:r>
          </a:p>
          <a:p>
            <a:r>
              <a:rPr lang="en-GB" dirty="0"/>
              <a:t>Nanny (privately hired to work at the family and more likely 1-2-1 or just for children in the same family)  </a:t>
            </a:r>
          </a:p>
          <a:p>
            <a:endParaRPr lang="en-GB" dirty="0"/>
          </a:p>
          <a:p>
            <a:r>
              <a:rPr lang="en-GB" dirty="0"/>
              <a:t>We are going to explore the development of cognition, emotion and language in the following weeks</a:t>
            </a:r>
          </a:p>
        </p:txBody>
      </p:sp>
      <p:sp>
        <p:nvSpPr>
          <p:cNvPr id="4" name="Slide Number Placeholder 3"/>
          <p:cNvSpPr>
            <a:spLocks noGrp="1"/>
          </p:cNvSpPr>
          <p:nvPr>
            <p:ph type="sldNum" sz="quarter" idx="5"/>
          </p:nvPr>
        </p:nvSpPr>
        <p:spPr/>
        <p:txBody>
          <a:bodyPr/>
          <a:lstStyle/>
          <a:p>
            <a:fld id="{C498B9B5-4283-4FA6-99A9-9C7FDA2AA5D4}" type="slidenum">
              <a:rPr lang="en-GB" smtClean="0"/>
              <a:t>44</a:t>
            </a:fld>
            <a:endParaRPr lang="en-GB"/>
          </a:p>
        </p:txBody>
      </p:sp>
    </p:spTree>
    <p:extLst>
      <p:ext uri="{BB962C8B-B14F-4D97-AF65-F5344CB8AC3E}">
        <p14:creationId xmlns:p14="http://schemas.microsoft.com/office/powerpoint/2010/main" val="27993827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34CC5-AE69-55B8-B6E8-EEC4F867BE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2E2C5EE-5E85-657F-B235-D8DA76E9846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5597882-2F12-CBBA-03AC-561B9889D03A}"/>
              </a:ext>
            </a:extLst>
          </p:cNvPr>
          <p:cNvSpPr>
            <a:spLocks noGrp="1"/>
          </p:cNvSpPr>
          <p:nvPr>
            <p:ph type="dt" sz="half" idx="10"/>
          </p:nvPr>
        </p:nvSpPr>
        <p:spPr/>
        <p:txBody>
          <a:bodyPr/>
          <a:lstStyle/>
          <a:p>
            <a:fld id="{7679BD4A-1AFF-40FC-B538-195EAFD36EEE}" type="datetimeFigureOut">
              <a:rPr lang="en-GB" smtClean="0"/>
              <a:t>16/05/2025</a:t>
            </a:fld>
            <a:endParaRPr lang="en-GB"/>
          </a:p>
        </p:txBody>
      </p:sp>
      <p:sp>
        <p:nvSpPr>
          <p:cNvPr id="5" name="Footer Placeholder 4">
            <a:extLst>
              <a:ext uri="{FF2B5EF4-FFF2-40B4-BE49-F238E27FC236}">
                <a16:creationId xmlns:a16="http://schemas.microsoft.com/office/drawing/2014/main" id="{59EDE978-9E25-9802-3036-C0785967A3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B36D37-F116-C120-3871-8CF359E6C71A}"/>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21679151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6D08D-E23E-B571-B918-DAC0ACB9942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0BC8817-4CF1-E3C3-7E59-82C54316053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D67C89-C78A-0311-A561-BCA0533E9719}"/>
              </a:ext>
            </a:extLst>
          </p:cNvPr>
          <p:cNvSpPr>
            <a:spLocks noGrp="1"/>
          </p:cNvSpPr>
          <p:nvPr>
            <p:ph type="dt" sz="half" idx="10"/>
          </p:nvPr>
        </p:nvSpPr>
        <p:spPr/>
        <p:txBody>
          <a:bodyPr/>
          <a:lstStyle/>
          <a:p>
            <a:fld id="{7679BD4A-1AFF-40FC-B538-195EAFD36EEE}" type="datetimeFigureOut">
              <a:rPr lang="en-GB" smtClean="0"/>
              <a:t>16/05/2025</a:t>
            </a:fld>
            <a:endParaRPr lang="en-GB"/>
          </a:p>
        </p:txBody>
      </p:sp>
      <p:sp>
        <p:nvSpPr>
          <p:cNvPr id="5" name="Footer Placeholder 4">
            <a:extLst>
              <a:ext uri="{FF2B5EF4-FFF2-40B4-BE49-F238E27FC236}">
                <a16:creationId xmlns:a16="http://schemas.microsoft.com/office/drawing/2014/main" id="{60E14025-22A1-33F5-6DEA-2E9B3FE410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9632E9-C95A-69CB-88F6-D9820D3FC3FE}"/>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3791604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6D07C-5EA5-F304-367E-9BCF5F68265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9B005B6-A860-832C-ECA7-590B63B1595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2C5F181-92B4-05ED-AAA7-6C973ADAAA52}"/>
              </a:ext>
            </a:extLst>
          </p:cNvPr>
          <p:cNvSpPr>
            <a:spLocks noGrp="1"/>
          </p:cNvSpPr>
          <p:nvPr>
            <p:ph type="dt" sz="half" idx="10"/>
          </p:nvPr>
        </p:nvSpPr>
        <p:spPr/>
        <p:txBody>
          <a:bodyPr/>
          <a:lstStyle/>
          <a:p>
            <a:fld id="{7679BD4A-1AFF-40FC-B538-195EAFD36EEE}" type="datetimeFigureOut">
              <a:rPr lang="en-GB" smtClean="0"/>
              <a:t>16/05/2025</a:t>
            </a:fld>
            <a:endParaRPr lang="en-GB"/>
          </a:p>
        </p:txBody>
      </p:sp>
      <p:sp>
        <p:nvSpPr>
          <p:cNvPr id="5" name="Footer Placeholder 4">
            <a:extLst>
              <a:ext uri="{FF2B5EF4-FFF2-40B4-BE49-F238E27FC236}">
                <a16:creationId xmlns:a16="http://schemas.microsoft.com/office/drawing/2014/main" id="{B5EB7263-63B2-788B-5614-C53D9E65CC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C6ED40-CA7B-C990-FDC2-340A0EFA2744}"/>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33181383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A3817-3098-6968-CB87-F12639351E7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282239B-8F30-D563-6E68-BDE4D60D790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308AA40-A94A-EB1F-5050-2DBC3B69B27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4A4992D-3F62-5FFC-DDFD-01D5120CD5F7}"/>
              </a:ext>
            </a:extLst>
          </p:cNvPr>
          <p:cNvSpPr>
            <a:spLocks noGrp="1"/>
          </p:cNvSpPr>
          <p:nvPr>
            <p:ph type="dt" sz="half" idx="10"/>
          </p:nvPr>
        </p:nvSpPr>
        <p:spPr/>
        <p:txBody>
          <a:bodyPr/>
          <a:lstStyle/>
          <a:p>
            <a:fld id="{7679BD4A-1AFF-40FC-B538-195EAFD36EEE}" type="datetimeFigureOut">
              <a:rPr lang="en-GB" smtClean="0"/>
              <a:t>16/05/2025</a:t>
            </a:fld>
            <a:endParaRPr lang="en-GB"/>
          </a:p>
        </p:txBody>
      </p:sp>
      <p:sp>
        <p:nvSpPr>
          <p:cNvPr id="6" name="Footer Placeholder 5">
            <a:extLst>
              <a:ext uri="{FF2B5EF4-FFF2-40B4-BE49-F238E27FC236}">
                <a16:creationId xmlns:a16="http://schemas.microsoft.com/office/drawing/2014/main" id="{1EC6D1FE-1876-25AA-C7F2-988C04D0AE2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3C47AD2-98DB-F8AB-F6DE-4DECA29306C3}"/>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31546926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E4008-A32B-6DA7-951B-F8D664049AF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FB75B0-B36B-ABDB-9CD9-A4D3D230BCA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F28FF74-7E9F-1DA3-6F77-A068CD43978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F4AADF8-AE27-78F3-7D89-8A026AACDD5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C91F50E-34C0-3E32-64FB-918CCFE01FA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8914D65-5DC3-7A30-E3C0-A9D5CDF3055E}"/>
              </a:ext>
            </a:extLst>
          </p:cNvPr>
          <p:cNvSpPr>
            <a:spLocks noGrp="1"/>
          </p:cNvSpPr>
          <p:nvPr>
            <p:ph type="dt" sz="half" idx="10"/>
          </p:nvPr>
        </p:nvSpPr>
        <p:spPr/>
        <p:txBody>
          <a:bodyPr/>
          <a:lstStyle/>
          <a:p>
            <a:fld id="{7679BD4A-1AFF-40FC-B538-195EAFD36EEE}" type="datetimeFigureOut">
              <a:rPr lang="en-GB" smtClean="0"/>
              <a:t>16/05/2025</a:t>
            </a:fld>
            <a:endParaRPr lang="en-GB"/>
          </a:p>
        </p:txBody>
      </p:sp>
      <p:sp>
        <p:nvSpPr>
          <p:cNvPr id="8" name="Footer Placeholder 7">
            <a:extLst>
              <a:ext uri="{FF2B5EF4-FFF2-40B4-BE49-F238E27FC236}">
                <a16:creationId xmlns:a16="http://schemas.microsoft.com/office/drawing/2014/main" id="{A7D416CC-E9EF-5C6B-8BE5-B1661EAFBA3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EC99093-5310-0A6E-FF80-78A6DDDCFDD1}"/>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10208107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B8C76-5327-462A-A38E-8EDB0BAD50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013B6D1-76FE-4E2E-3FA5-1D5E549CA0DC}"/>
              </a:ext>
            </a:extLst>
          </p:cNvPr>
          <p:cNvSpPr>
            <a:spLocks noGrp="1"/>
          </p:cNvSpPr>
          <p:nvPr>
            <p:ph type="dt" sz="half" idx="10"/>
          </p:nvPr>
        </p:nvSpPr>
        <p:spPr/>
        <p:txBody>
          <a:bodyPr/>
          <a:lstStyle/>
          <a:p>
            <a:fld id="{7679BD4A-1AFF-40FC-B538-195EAFD36EEE}" type="datetimeFigureOut">
              <a:rPr lang="en-GB" smtClean="0"/>
              <a:t>16/05/2025</a:t>
            </a:fld>
            <a:endParaRPr lang="en-GB"/>
          </a:p>
        </p:txBody>
      </p:sp>
      <p:sp>
        <p:nvSpPr>
          <p:cNvPr id="4" name="Footer Placeholder 3">
            <a:extLst>
              <a:ext uri="{FF2B5EF4-FFF2-40B4-BE49-F238E27FC236}">
                <a16:creationId xmlns:a16="http://schemas.microsoft.com/office/drawing/2014/main" id="{5ABADAB0-560D-D603-28EE-DF6D5DC2248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C5E1E15-6989-8ABF-638E-E02BB70A12E7}"/>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3318490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81092E5-1F23-49D4-2FFD-DD99681818A6}"/>
              </a:ext>
            </a:extLst>
          </p:cNvPr>
          <p:cNvSpPr>
            <a:spLocks noGrp="1"/>
          </p:cNvSpPr>
          <p:nvPr>
            <p:ph type="dt" sz="half" idx="10"/>
          </p:nvPr>
        </p:nvSpPr>
        <p:spPr/>
        <p:txBody>
          <a:bodyPr/>
          <a:lstStyle/>
          <a:p>
            <a:fld id="{7679BD4A-1AFF-40FC-B538-195EAFD36EEE}" type="datetimeFigureOut">
              <a:rPr lang="en-GB" smtClean="0"/>
              <a:t>16/05/2025</a:t>
            </a:fld>
            <a:endParaRPr lang="en-GB"/>
          </a:p>
        </p:txBody>
      </p:sp>
      <p:sp>
        <p:nvSpPr>
          <p:cNvPr id="3" name="Footer Placeholder 2">
            <a:extLst>
              <a:ext uri="{FF2B5EF4-FFF2-40B4-BE49-F238E27FC236}">
                <a16:creationId xmlns:a16="http://schemas.microsoft.com/office/drawing/2014/main" id="{AE6D0DDA-5C68-D3C6-13E8-91E55975D59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E1FC3D0-840B-A11C-A32F-4F8C6C278F20}"/>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32565552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C174D-E7C7-1B7C-699E-C9B18B1F404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AADCCD5-0284-B85F-F8F4-A09F31366EF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F29DB7A-8883-019C-AC5B-A312DBFF05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0F9D3D6-C568-B937-ECB6-188200973C25}"/>
              </a:ext>
            </a:extLst>
          </p:cNvPr>
          <p:cNvSpPr>
            <a:spLocks noGrp="1"/>
          </p:cNvSpPr>
          <p:nvPr>
            <p:ph type="dt" sz="half" idx="10"/>
          </p:nvPr>
        </p:nvSpPr>
        <p:spPr/>
        <p:txBody>
          <a:bodyPr/>
          <a:lstStyle/>
          <a:p>
            <a:fld id="{7679BD4A-1AFF-40FC-B538-195EAFD36EEE}" type="datetimeFigureOut">
              <a:rPr lang="en-GB" smtClean="0"/>
              <a:t>16/05/2025</a:t>
            </a:fld>
            <a:endParaRPr lang="en-GB"/>
          </a:p>
        </p:txBody>
      </p:sp>
      <p:sp>
        <p:nvSpPr>
          <p:cNvPr id="6" name="Footer Placeholder 5">
            <a:extLst>
              <a:ext uri="{FF2B5EF4-FFF2-40B4-BE49-F238E27FC236}">
                <a16:creationId xmlns:a16="http://schemas.microsoft.com/office/drawing/2014/main" id="{75900FC8-5DB8-0D95-32AA-49815B675DE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FC5B94-507F-53DF-699A-06E62D704E5D}"/>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6175958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46EEB-F034-A693-5BB7-604690558B5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E8083E7-E4FF-F841-8E14-5F0A87FD64A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C6F745C-E6E1-50F3-800A-7B11EE6114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FFD1060-E35B-7122-39D6-FA3AE49DE43C}"/>
              </a:ext>
            </a:extLst>
          </p:cNvPr>
          <p:cNvSpPr>
            <a:spLocks noGrp="1"/>
          </p:cNvSpPr>
          <p:nvPr>
            <p:ph type="dt" sz="half" idx="10"/>
          </p:nvPr>
        </p:nvSpPr>
        <p:spPr/>
        <p:txBody>
          <a:bodyPr/>
          <a:lstStyle/>
          <a:p>
            <a:fld id="{7679BD4A-1AFF-40FC-B538-195EAFD36EEE}" type="datetimeFigureOut">
              <a:rPr lang="en-GB" smtClean="0"/>
              <a:t>16/05/2025</a:t>
            </a:fld>
            <a:endParaRPr lang="en-GB"/>
          </a:p>
        </p:txBody>
      </p:sp>
      <p:sp>
        <p:nvSpPr>
          <p:cNvPr id="6" name="Footer Placeholder 5">
            <a:extLst>
              <a:ext uri="{FF2B5EF4-FFF2-40B4-BE49-F238E27FC236}">
                <a16:creationId xmlns:a16="http://schemas.microsoft.com/office/drawing/2014/main" id="{E9E111EE-E305-01D6-E131-6EAD75ECB24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D6607D-243C-B18E-86AC-7BCCFBD4E248}"/>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23707079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B1116-53BD-9217-B175-5D5516604D7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391B032-831E-EA97-E479-730CD2D2DB7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56C6FB-7F59-7DB8-A807-9DFFBF4D9EB2}"/>
              </a:ext>
            </a:extLst>
          </p:cNvPr>
          <p:cNvSpPr>
            <a:spLocks noGrp="1"/>
          </p:cNvSpPr>
          <p:nvPr>
            <p:ph type="dt" sz="half" idx="10"/>
          </p:nvPr>
        </p:nvSpPr>
        <p:spPr/>
        <p:txBody>
          <a:bodyPr/>
          <a:lstStyle/>
          <a:p>
            <a:fld id="{7679BD4A-1AFF-40FC-B538-195EAFD36EEE}" type="datetimeFigureOut">
              <a:rPr lang="en-GB" smtClean="0"/>
              <a:t>16/05/2025</a:t>
            </a:fld>
            <a:endParaRPr lang="en-GB"/>
          </a:p>
        </p:txBody>
      </p:sp>
      <p:sp>
        <p:nvSpPr>
          <p:cNvPr id="5" name="Footer Placeholder 4">
            <a:extLst>
              <a:ext uri="{FF2B5EF4-FFF2-40B4-BE49-F238E27FC236}">
                <a16:creationId xmlns:a16="http://schemas.microsoft.com/office/drawing/2014/main" id="{8600E77B-78C9-A79B-9DD1-D252D8C6F5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96D1A6-47AE-07D6-2E4E-423C5DB97BF6}"/>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27141100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6B34DD7-F116-D674-6DB1-577F1A25B2D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6F694-C248-1DCA-DE37-D0EB94C0819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824BB3-7F1F-663A-A752-B055FF71D3A1}"/>
              </a:ext>
            </a:extLst>
          </p:cNvPr>
          <p:cNvSpPr>
            <a:spLocks noGrp="1"/>
          </p:cNvSpPr>
          <p:nvPr>
            <p:ph type="dt" sz="half" idx="10"/>
          </p:nvPr>
        </p:nvSpPr>
        <p:spPr/>
        <p:txBody>
          <a:bodyPr/>
          <a:lstStyle/>
          <a:p>
            <a:fld id="{7679BD4A-1AFF-40FC-B538-195EAFD36EEE}" type="datetimeFigureOut">
              <a:rPr lang="en-GB" smtClean="0"/>
              <a:t>16/05/2025</a:t>
            </a:fld>
            <a:endParaRPr lang="en-GB"/>
          </a:p>
        </p:txBody>
      </p:sp>
      <p:sp>
        <p:nvSpPr>
          <p:cNvPr id="5" name="Footer Placeholder 4">
            <a:extLst>
              <a:ext uri="{FF2B5EF4-FFF2-40B4-BE49-F238E27FC236}">
                <a16:creationId xmlns:a16="http://schemas.microsoft.com/office/drawing/2014/main" id="{08C899F4-D6E9-EAD0-1DE5-1D940514CC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AC4427-31BE-9F6D-0554-199F26B09488}"/>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34753460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F460C0-9AB7-2AC0-A663-E409B11D75E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D3BCB4B-73AF-4569-8D1E-9960A58B284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0184AF-A6E7-DE93-7CE0-C39DAFC8B32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679BD4A-1AFF-40FC-B538-195EAFD36EEE}" type="datetimeFigureOut">
              <a:rPr lang="en-GB" smtClean="0"/>
              <a:t>16/05/2025</a:t>
            </a:fld>
            <a:endParaRPr lang="en-GB"/>
          </a:p>
        </p:txBody>
      </p:sp>
      <p:sp>
        <p:nvSpPr>
          <p:cNvPr id="5" name="Footer Placeholder 4">
            <a:extLst>
              <a:ext uri="{FF2B5EF4-FFF2-40B4-BE49-F238E27FC236}">
                <a16:creationId xmlns:a16="http://schemas.microsoft.com/office/drawing/2014/main" id="{2333067B-FDE0-B462-5458-FFC3D85D4AC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66665B0-2622-ABD6-F9B1-B0132392192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3ACE58F-3698-4453-9893-DF2277EA2FD9}" type="slidenum">
              <a:rPr lang="en-GB" smtClean="0"/>
              <a:t>‹#›</a:t>
            </a:fld>
            <a:endParaRPr lang="en-GB"/>
          </a:p>
        </p:txBody>
      </p:sp>
    </p:spTree>
    <p:extLst>
      <p:ext uri="{BB962C8B-B14F-4D97-AF65-F5344CB8AC3E}">
        <p14:creationId xmlns:p14="http://schemas.microsoft.com/office/powerpoint/2010/main" val="200552637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4.jpeg"/><Relationship Id="rId5" Type="http://schemas.openxmlformats.org/officeDocument/2006/relationships/hyperlink" Target="https://creativecommons.org/licenses/by-nc-nd/3.0/" TargetMode="External"/><Relationship Id="rId4" Type="http://schemas.openxmlformats.org/officeDocument/2006/relationships/hyperlink" Target="https://insightink.co.kr/entry/%EC%97%90%EB%A6%AD-%EC%97%90%EB%A6%AD%EC%8A%A8Erik-Erikson%EC%9D%98-%EC%9E%90%EC%95%84-%EB%B0%9C%EA%B2%AC%EC%9D%98-%EA%B8%B8Path-to-Self-Discovery-%EC%8B%AC%EB%A6%AC%EC%82%AC%ED%9A%8C%EC%A0%81-%EB%B0%9C%EB%8B%AC%EC%9D%98-%EC%97%AC%EB%8D%9F-%EB%8B%A8%EA%B3%84the-Eight-Stages-of-Psychosocial-Development-%EC%82%B4%ED%8E%B4%EB%B3%B4%EA%B8%B0"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7.xml"/><Relationship Id="rId1" Type="http://schemas.openxmlformats.org/officeDocument/2006/relationships/video" Target="https://www.youtube.com/embed/aYCBdZLCDBQ?feature=oembed"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7.jpeg"/><Relationship Id="rId5" Type="http://schemas.openxmlformats.org/officeDocument/2006/relationships/hyperlink" Target="https://creativecommons.org/licenses/by/3.0/" TargetMode="External"/><Relationship Id="rId4" Type="http://schemas.openxmlformats.org/officeDocument/2006/relationships/hyperlink" Target="https://www.flickr.com/photos/fmsc/7110239223"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xml"/><Relationship Id="rId1" Type="http://schemas.openxmlformats.org/officeDocument/2006/relationships/slideLayout" Target="../slideLayouts/slideLayout9.xml"/><Relationship Id="rId6" Type="http://schemas.openxmlformats.org/officeDocument/2006/relationships/hyperlink" Target="https://creativecommons.org/licenses/by-nc-nd/3.0/" TargetMode="External"/><Relationship Id="rId5" Type="http://schemas.openxmlformats.org/officeDocument/2006/relationships/image" Target="../media/image10.jpeg"/><Relationship Id="rId4" Type="http://schemas.openxmlformats.org/officeDocument/2006/relationships/hyperlink" Target="https://www.flickr.com/photos/samanthasteele/3983047059"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hyperlink" Target="https://creativecommons.org/licenses/by-nd/3.0/" TargetMode="External"/><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image" Target="../media/image13.jpeg"/><Relationship Id="rId5" Type="http://schemas.openxmlformats.org/officeDocument/2006/relationships/hyperlink" Target="https://journalistsresource.org/studies/society/education/early-childhood-care-education-united-states-research-roundup" TargetMode="External"/><Relationship Id="rId4" Type="http://schemas.openxmlformats.org/officeDocument/2006/relationships/image" Target="../media/image12.jpg"/></Relationships>
</file>

<file path=ppt/slides/_rels/slide10.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4.jpeg"/><Relationship Id="rId1" Type="http://schemas.openxmlformats.org/officeDocument/2006/relationships/slideLayout" Target="../slideLayouts/slideLayout4.xml"/><Relationship Id="rId5" Type="http://schemas.openxmlformats.org/officeDocument/2006/relationships/hyperlink" Target="https://creativecommons.org/licenses/by-nc-sa/3.0/" TargetMode="External"/><Relationship Id="rId4" Type="http://schemas.openxmlformats.org/officeDocument/2006/relationships/hyperlink" Target="https://www.middleeastmonitor.com/20170120-un-official-warns-of-lost-generation-of-syrian-children/"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7.jpg"/><Relationship Id="rId7" Type="http://schemas.openxmlformats.org/officeDocument/2006/relationships/hyperlink" Target="https://www.flickr.com/photos/fluffy_steve/6950460571" TargetMode="External"/><Relationship Id="rId2" Type="http://schemas.openxmlformats.org/officeDocument/2006/relationships/image" Target="../media/image16.jpeg"/><Relationship Id="rId1" Type="http://schemas.openxmlformats.org/officeDocument/2006/relationships/slideLayout" Target="../slideLayouts/slideLayout4.xml"/><Relationship Id="rId6" Type="http://schemas.openxmlformats.org/officeDocument/2006/relationships/image" Target="../media/image18.jpg"/><Relationship Id="rId5" Type="http://schemas.openxmlformats.org/officeDocument/2006/relationships/hyperlink" Target="https://creativecommons.org/licenses/by-nc-nd/3.0/" TargetMode="External"/><Relationship Id="rId4" Type="http://schemas.openxmlformats.org/officeDocument/2006/relationships/hyperlink" Target="http://feetoftheshepherd.blogspot.com/2010/09/happy-people-need-jesus-too.html"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www.flickr.com/photos/dicko36/2490596226" TargetMode="External"/><Relationship Id="rId3" Type="http://schemas.openxmlformats.org/officeDocument/2006/relationships/image" Target="../media/image19.jpg"/><Relationship Id="rId7" Type="http://schemas.openxmlformats.org/officeDocument/2006/relationships/image" Target="../media/image21.jpg"/><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hyperlink" Target="https://creativecommons.org/licenses/by-sa/3.0/" TargetMode="External"/><Relationship Id="rId5" Type="http://schemas.openxmlformats.org/officeDocument/2006/relationships/image" Target="../media/image20.jpeg"/><Relationship Id="rId4" Type="http://schemas.openxmlformats.org/officeDocument/2006/relationships/hyperlink" Target="http://commons.wikimedia.org/wiki/file:family_drewitt-barlow.jpg" TargetMode="External"/><Relationship Id="rId9" Type="http://schemas.openxmlformats.org/officeDocument/2006/relationships/hyperlink" Target="https://creativecommons.org/licenses/by-nc-nd/3.0/"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creativecommons.org/licenses/by-nd/3.0/" TargetMode="External"/><Relationship Id="rId3" Type="http://schemas.openxmlformats.org/officeDocument/2006/relationships/hyperlink" Target="http://www.santigarcia.net/2008_06_01_archive.html" TargetMode="External"/><Relationship Id="rId7" Type="http://schemas.openxmlformats.org/officeDocument/2006/relationships/hyperlink" Target="https://victorvictor.blogspot.com/2010/" TargetMode="External"/><Relationship Id="rId2" Type="http://schemas.openxmlformats.org/officeDocument/2006/relationships/image" Target="../media/image22.jpg"/><Relationship Id="rId1" Type="http://schemas.openxmlformats.org/officeDocument/2006/relationships/slideLayout" Target="../slideLayouts/slideLayout4.xml"/><Relationship Id="rId6" Type="http://schemas.openxmlformats.org/officeDocument/2006/relationships/image" Target="../media/image24.jpg"/><Relationship Id="rId5" Type="http://schemas.openxmlformats.org/officeDocument/2006/relationships/hyperlink" Target="https://creativecommons.org/licenses/by/3.0/" TargetMode="External"/><Relationship Id="rId4" Type="http://schemas.openxmlformats.org/officeDocument/2006/relationships/image" Target="../media/image23.jpeg"/></Relationships>
</file>

<file path=ppt/slides/_rels/slide1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4.xml"/><Relationship Id="rId5" Type="http://schemas.openxmlformats.org/officeDocument/2006/relationships/hyperlink" Target="https://creativecommons.org/licenses/by-sa/3.0/" TargetMode="External"/><Relationship Id="rId4" Type="http://schemas.openxmlformats.org/officeDocument/2006/relationships/hyperlink" Target="https://commons.wikimedia.org/wiki/File:Senior_marathoner.jpg" TargetMode="External"/></Relationships>
</file>

<file path=ppt/slides/_rels/slide15.xml.rels><?xml version="1.0" encoding="UTF-8" standalone="yes"?>
<Relationships xmlns="http://schemas.openxmlformats.org/package/2006/relationships"><Relationship Id="rId8" Type="http://schemas.openxmlformats.org/officeDocument/2006/relationships/diagramData" Target="../diagrams/data3.xml"/><Relationship Id="rId3" Type="http://schemas.openxmlformats.org/officeDocument/2006/relationships/diagramData" Target="../diagrams/data2.xml"/><Relationship Id="rId7" Type="http://schemas.microsoft.com/office/2007/relationships/diagramDrawing" Target="../diagrams/drawing2.xml"/><Relationship Id="rId12"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11" Type="http://schemas.openxmlformats.org/officeDocument/2006/relationships/diagramColors" Target="../diagrams/colors3.xml"/><Relationship Id="rId5" Type="http://schemas.openxmlformats.org/officeDocument/2006/relationships/diagramQuickStyle" Target="../diagrams/quickStyle2.xml"/><Relationship Id="rId10" Type="http://schemas.openxmlformats.org/officeDocument/2006/relationships/diagramQuickStyle" Target="../diagrams/quickStyle3.xml"/><Relationship Id="rId4" Type="http://schemas.openxmlformats.org/officeDocument/2006/relationships/diagramLayout" Target="../diagrams/layout2.xml"/><Relationship Id="rId9" Type="http://schemas.openxmlformats.org/officeDocument/2006/relationships/diagramLayout" Target="../diagrams/layout3.xml"/></Relationships>
</file>

<file path=ppt/slides/_rels/slide16.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hyperlink" Target="https://labellezayeltiempo.blogspot.com/2020/05/razon-escepticismo-pseudociencias-i.html" TargetMode="External"/><Relationship Id="rId7" Type="http://schemas.openxmlformats.org/officeDocument/2006/relationships/hyperlink" Target="https://creativecommons.org/licenses/by-nc-nd/3.0/"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lopesca.blogspot.com/2019/10/psicologia-8-idades-segundoerik-erikson.html" TargetMode="External"/><Relationship Id="rId5" Type="http://schemas.openxmlformats.org/officeDocument/2006/relationships/image" Target="../media/image27.jpg"/><Relationship Id="rId10" Type="http://schemas.openxmlformats.org/officeDocument/2006/relationships/image" Target="../media/image30.jpeg"/><Relationship Id="rId4" Type="http://schemas.openxmlformats.org/officeDocument/2006/relationships/hyperlink" Target="https://creativecommons.org/licenses/by-sa/3.0/" TargetMode="External"/><Relationship Id="rId9" Type="http://schemas.openxmlformats.org/officeDocument/2006/relationships/image" Target="../media/image29.svg"/></Relationships>
</file>

<file path=ppt/slides/_rels/slide17.xml.rels><?xml version="1.0" encoding="UTF-8" standalone="yes"?>
<Relationships xmlns="http://schemas.openxmlformats.org/package/2006/relationships"><Relationship Id="rId8" Type="http://schemas.openxmlformats.org/officeDocument/2006/relationships/hyperlink" Target="https://creativecommons.org/licenses/by-nc/3.0/" TargetMode="External"/><Relationship Id="rId3" Type="http://schemas.openxmlformats.org/officeDocument/2006/relationships/image" Target="../media/image31.png"/><Relationship Id="rId7" Type="http://schemas.openxmlformats.org/officeDocument/2006/relationships/image" Target="../media/image33.jpe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www.publicdomainpictures.net/view-image.php?image=80071&amp;picture=wait-for-it-blocky-text" TargetMode="External"/><Relationship Id="rId5" Type="http://schemas.openxmlformats.org/officeDocument/2006/relationships/image" Target="../media/image32.jpg"/><Relationship Id="rId4" Type="http://schemas.openxmlformats.org/officeDocument/2006/relationships/hyperlink" Target="https://www.pngall.com/thinking-woman-png/"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cyp-media.org/2013/06/03/understanding-attachment-theory-by-iriss/" TargetMode="External"/><Relationship Id="rId2" Type="http://schemas.openxmlformats.org/officeDocument/2006/relationships/image" Target="../media/image34.jpg"/><Relationship Id="rId1" Type="http://schemas.openxmlformats.org/officeDocument/2006/relationships/slideLayout" Target="../slideLayouts/slideLayout3.xml"/><Relationship Id="rId4" Type="http://schemas.openxmlformats.org/officeDocument/2006/relationships/hyperlink" Target="https://creativecommons.org/licenses/by/3.0/"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35.jpeg"/><Relationship Id="rId7" Type="http://schemas.openxmlformats.org/officeDocument/2006/relationships/hyperlink" Target="https://creativecommons.org/licenses/by-nc-nd/3.0/"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mohari.tistory.com/entry/Bowlby%EC%9D%98-%EB%8F%99%EB%AC%BC%ED%96%89%EB%8F%99%ED%95%99-%EC%9D%B4%EB%A1%A0" TargetMode="External"/><Relationship Id="rId5" Type="http://schemas.openxmlformats.org/officeDocument/2006/relationships/image" Target="../media/image37.png"/><Relationship Id="rId4" Type="http://schemas.openxmlformats.org/officeDocument/2006/relationships/image" Target="../media/image36.jpeg"/></Relationships>
</file>

<file path=ppt/slides/_rels/slide20.xml.rels><?xml version="1.0" encoding="UTF-8" standalone="yes"?>
<Relationships xmlns="http://schemas.openxmlformats.org/package/2006/relationships"><Relationship Id="rId3" Type="http://schemas.openxmlformats.org/officeDocument/2006/relationships/hyperlink" Target="https://malviani.blogspot.com/2011/12/la-vinculacion-afectiva-en-la-infancia.html" TargetMode="External"/><Relationship Id="rId2" Type="http://schemas.openxmlformats.org/officeDocument/2006/relationships/image" Target="../media/image38.jpg"/><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image" Target="../media/image39.jpe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7.xml"/><Relationship Id="rId1" Type="http://schemas.openxmlformats.org/officeDocument/2006/relationships/video" Target="https://www.youtube.com/embed/JqlbvpXp74k?feature=oembed" TargetMode="External"/><Relationship Id="rId4" Type="http://schemas.openxmlformats.org/officeDocument/2006/relationships/image" Target="../media/image40.jpe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video" Target="https://www.youtube.com/embed/DRejV6f-Y3c?feature=oembed" TargetMode="External"/><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41.jpeg"/></Relationships>
</file>

<file path=ppt/slides/_rels/slide23.xml.rels><?xml version="1.0" encoding="UTF-8" standalone="yes"?>
<Relationships xmlns="http://schemas.openxmlformats.org/package/2006/relationships"><Relationship Id="rId8" Type="http://schemas.openxmlformats.org/officeDocument/2006/relationships/diagramData" Target="../diagrams/data5.xml"/><Relationship Id="rId3" Type="http://schemas.openxmlformats.org/officeDocument/2006/relationships/diagramData" Target="../diagrams/data4.xml"/><Relationship Id="rId7" Type="http://schemas.microsoft.com/office/2007/relationships/diagramDrawing" Target="../diagrams/drawing4.xml"/><Relationship Id="rId12" Type="http://schemas.microsoft.com/office/2007/relationships/diagramDrawing" Target="../diagrams/drawing5.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4.xml"/><Relationship Id="rId11" Type="http://schemas.openxmlformats.org/officeDocument/2006/relationships/diagramColors" Target="../diagrams/colors5.xml"/><Relationship Id="rId5" Type="http://schemas.openxmlformats.org/officeDocument/2006/relationships/diagramQuickStyle" Target="../diagrams/quickStyle4.xml"/><Relationship Id="rId10" Type="http://schemas.openxmlformats.org/officeDocument/2006/relationships/diagramQuickStyle" Target="../diagrams/quickStyle5.xml"/><Relationship Id="rId4" Type="http://schemas.openxmlformats.org/officeDocument/2006/relationships/diagramLayout" Target="../diagrams/layout4.xml"/><Relationship Id="rId9" Type="http://schemas.openxmlformats.org/officeDocument/2006/relationships/diagramLayout" Target="../diagrams/layout5.xml"/></Relationships>
</file>

<file path=ppt/slides/_rels/slide24.xml.rels><?xml version="1.0" encoding="UTF-8" standalone="yes"?>
<Relationships xmlns="http://schemas.openxmlformats.org/package/2006/relationships"><Relationship Id="rId3" Type="http://schemas.openxmlformats.org/officeDocument/2006/relationships/image" Target="../media/image42.jp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www.flickr.com/photos/cliff_robin/618199950/" TargetMode="Externa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44.svg"/></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46.jpeg"/></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3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4.xml"/><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s://www.pngall.com/thinking-woman-png/" TargetMode="Externa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2.xml"/><Relationship Id="rId1" Type="http://schemas.openxmlformats.org/officeDocument/2006/relationships/video" Target="https://www.youtube.com/embed/UxNWMmFIVmg?start=214&amp;feature=oembed" TargetMode="External"/><Relationship Id="rId4" Type="http://schemas.openxmlformats.org/officeDocument/2006/relationships/image" Target="../media/image50.jpeg"/></Relationships>
</file>

<file path=ppt/slides/_rels/slide3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29.svg"/></Relationships>
</file>

<file path=ppt/slides/_rels/slide37.xml.rels><?xml version="1.0" encoding="UTF-8" standalone="yes"?>
<Relationships xmlns="http://schemas.openxmlformats.org/package/2006/relationships"><Relationship Id="rId8" Type="http://schemas.openxmlformats.org/officeDocument/2006/relationships/hyperlink" Target="https://creativecommons.org/licenses/by/3.0/" TargetMode="External"/><Relationship Id="rId3" Type="http://schemas.openxmlformats.org/officeDocument/2006/relationships/image" Target="../media/image51.png"/><Relationship Id="rId7" Type="http://schemas.openxmlformats.org/officeDocument/2006/relationships/hyperlink" Target="https://creativecommons.org/licenses/by-nc-sa/3.0/"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hyperlink" Target="https://courses.lumenlearning.com/wm-lifespandevelopment/chapter/emotional-development-and-attachment/" TargetMode="External"/><Relationship Id="rId5" Type="http://schemas.openxmlformats.org/officeDocument/2006/relationships/image" Target="../media/image52.jpg"/><Relationship Id="rId4" Type="http://schemas.openxmlformats.org/officeDocument/2006/relationships/hyperlink" Target="https://content.iriss.org.uk/attachment-theory-in-practice/what-is-attachment/" TargetMode="External"/></Relationships>
</file>

<file path=ppt/slides/_rels/slide38.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55.jpg"/><Relationship Id="rId2" Type="http://schemas.openxmlformats.org/officeDocument/2006/relationships/image" Target="../media/image54.jpeg"/><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www.flickr.com/photos/34227122@N00/4459735887" TargetMode="External"/></Relationships>
</file>

<file path=ppt/slides/_rels/slide40.xml.rels><?xml version="1.0" encoding="UTF-8" standalone="yes"?>
<Relationships xmlns="http://schemas.openxmlformats.org/package/2006/relationships"><Relationship Id="rId3" Type="http://schemas.openxmlformats.org/officeDocument/2006/relationships/image" Target="../media/image56.tmp"/><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image" Target="../media/image57.jpg"/><Relationship Id="rId7" Type="http://schemas.openxmlformats.org/officeDocument/2006/relationships/hyperlink" Target="https://labellezayeltiempo.blogspot.com/2020/05/razon-escepticismo-pseudociencias-i.html"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image" Target="../media/image58.jpg"/><Relationship Id="rId5" Type="http://schemas.openxmlformats.org/officeDocument/2006/relationships/hyperlink" Target="https://creativecommons.org/licenses/by/3.0/" TargetMode="External"/><Relationship Id="rId4" Type="http://schemas.openxmlformats.org/officeDocument/2006/relationships/hyperlink" Target="https://www.languageonthemove.com/multiculturalism-without-multilingualism/" TargetMode="External"/></Relationships>
</file>

<file path=ppt/slides/_rels/slide42.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30.xml"/><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s://www.pngall.com/matryoshka-doll-png/download/42050" TargetMode="External"/></Relationships>
</file>

<file path=ppt/slides/_rels/slide43.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image" Target="../media/image60.jpeg"/><Relationship Id="rId7" Type="http://schemas.openxmlformats.org/officeDocument/2006/relationships/hyperlink" Target="https://labellezayeltiempo.blogspot.com/2020/05/razon-escepticismo-pseudociencias-i.html"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image" Target="../media/image58.jpg"/><Relationship Id="rId5" Type="http://schemas.openxmlformats.org/officeDocument/2006/relationships/image" Target="../media/image62.jpeg"/><Relationship Id="rId4" Type="http://schemas.openxmlformats.org/officeDocument/2006/relationships/image" Target="../media/image61.jpeg"/></Relationships>
</file>

<file path=ppt/slides/_rels/slide44.xml.rels><?xml version="1.0" encoding="UTF-8" standalone="yes"?>
<Relationships xmlns="http://schemas.openxmlformats.org/package/2006/relationships"><Relationship Id="rId3" Type="http://schemas.openxmlformats.org/officeDocument/2006/relationships/image" Target="../media/image63.png"/><Relationship Id="rId7" Type="http://schemas.openxmlformats.org/officeDocument/2006/relationships/hyperlink" Target="https://creativecommons.org/licenses/by-nc/3.0/" TargetMode="External"/><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hyperlink" Target="https://www.pngall.com/thinking-man-png/download/34830" TargetMode="External"/><Relationship Id="rId5" Type="http://schemas.openxmlformats.org/officeDocument/2006/relationships/image" Target="../media/image65.png"/><Relationship Id="rId4" Type="http://schemas.openxmlformats.org/officeDocument/2006/relationships/image" Target="../media/image64.svg"/></Relationships>
</file>

<file path=ppt/slides/_rels/slide45.xml.rels><?xml version="1.0" encoding="UTF-8" standalone="yes"?>
<Relationships xmlns="http://schemas.openxmlformats.org/package/2006/relationships"><Relationship Id="rId3" Type="http://schemas.openxmlformats.org/officeDocument/2006/relationships/hyperlink" Target="https://labellezayeltiempo.blogspot.com/2020/05/razon-escepticismo-pseudociencias-i.html" TargetMode="External"/><Relationship Id="rId2" Type="http://schemas.openxmlformats.org/officeDocument/2006/relationships/image" Target="../media/image58.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34785069-F3CA-50ED-2D37-A68F560EEB33}"/>
              </a:ext>
            </a:extLst>
          </p:cNvPr>
          <p:cNvPicPr>
            <a:picLocks noChangeAspect="1"/>
          </p:cNvPicPr>
          <p:nvPr/>
        </p:nvPicPr>
        <p:blipFill rotWithShape="1">
          <a:blip r:embed="rId3">
            <a:alphaModFix amt="50000"/>
            <a:extLst>
              <a:ext uri="{BEBA8EAE-BF5A-486C-A8C5-ECC9F3942E4B}">
                <a14:imgProps xmlns:a14="http://schemas.microsoft.com/office/drawing/2010/main">
                  <a14:imgLayer r:embed="rId4">
                    <a14:imgEffect>
                      <a14:colorTemperature colorTemp="6600"/>
                    </a14:imgEffect>
                  </a14:imgLayer>
                </a14:imgProps>
              </a:ext>
              <a:ext uri="{28A0092B-C50C-407E-A947-70E740481C1C}">
                <a14:useLocalDpi xmlns:a14="http://schemas.microsoft.com/office/drawing/2010/main" val="0"/>
              </a:ext>
            </a:extLst>
          </a:blip>
          <a:srcRect t="21875" b="21875"/>
          <a:stretch/>
        </p:blipFill>
        <p:spPr>
          <a:xfrm>
            <a:off x="-3047" y="10"/>
            <a:ext cx="12191999" cy="6857990"/>
          </a:xfrm>
          <a:prstGeom prst="rect">
            <a:avLst/>
          </a:prstGeom>
        </p:spPr>
      </p:pic>
      <p:sp>
        <p:nvSpPr>
          <p:cNvPr id="20" name="Rectangle 19">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B131D6E6-DB40-DD92-E26E-B2F39FCF92A6}"/>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b="1" dirty="0">
                <a:solidFill>
                  <a:schemeClr val="tx1">
                    <a:lumMod val="95000"/>
                    <a:lumOff val="5000"/>
                  </a:schemeClr>
                </a:solidFill>
                <a:latin typeface="+mn-lt"/>
              </a:rPr>
              <a:t>LCHS4010 Psychology in </a:t>
            </a:r>
            <a:br>
              <a:rPr lang="en-GB" sz="5200" b="1" dirty="0">
                <a:solidFill>
                  <a:schemeClr val="tx1">
                    <a:lumMod val="95000"/>
                    <a:lumOff val="5000"/>
                  </a:schemeClr>
                </a:solidFill>
                <a:latin typeface="+mn-lt"/>
              </a:rPr>
            </a:br>
            <a:r>
              <a:rPr lang="en-GB" sz="5200" b="1" dirty="0">
                <a:solidFill>
                  <a:schemeClr val="tx1">
                    <a:lumMod val="95000"/>
                    <a:lumOff val="5000"/>
                  </a:schemeClr>
                </a:solidFill>
                <a:latin typeface="+mn-lt"/>
              </a:rPr>
              <a:t>Health and Social Care</a:t>
            </a:r>
            <a:br>
              <a:rPr lang="en-GB" sz="5200" b="1" dirty="0">
                <a:solidFill>
                  <a:schemeClr val="tx1">
                    <a:lumMod val="95000"/>
                    <a:lumOff val="5000"/>
                  </a:schemeClr>
                </a:solidFill>
                <a:latin typeface="+mn-lt"/>
              </a:rPr>
            </a:br>
            <a:br>
              <a:rPr lang="en-GB" sz="5200" b="1" dirty="0">
                <a:solidFill>
                  <a:schemeClr val="tx1">
                    <a:lumMod val="95000"/>
                    <a:lumOff val="5000"/>
                  </a:schemeClr>
                </a:solidFill>
                <a:latin typeface="+mn-lt"/>
              </a:rPr>
            </a:br>
            <a:endParaRPr lang="en-GB" sz="5200" b="1" dirty="0">
              <a:solidFill>
                <a:schemeClr val="tx1">
                  <a:lumMod val="95000"/>
                  <a:lumOff val="5000"/>
                </a:schemeClr>
              </a:solidFill>
              <a:latin typeface="+mn-lt"/>
            </a:endParaRPr>
          </a:p>
        </p:txBody>
      </p:sp>
      <p:sp>
        <p:nvSpPr>
          <p:cNvPr id="5" name="Subtitle 4">
            <a:extLst>
              <a:ext uri="{FF2B5EF4-FFF2-40B4-BE49-F238E27FC236}">
                <a16:creationId xmlns:a16="http://schemas.microsoft.com/office/drawing/2014/main" id="{D057F87C-DC89-1DD0-2DE2-352DE9DF8ED8}"/>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Autofit/>
          </a:bodyPr>
          <a:lstStyle/>
          <a:p>
            <a:r>
              <a:rPr lang="en-GB" sz="4400" b="1" dirty="0">
                <a:solidFill>
                  <a:schemeClr val="tx1">
                    <a:lumMod val="95000"/>
                    <a:lumOff val="5000"/>
                  </a:schemeClr>
                </a:solidFill>
              </a:rPr>
              <a:t>Social &amp; Emotional Development </a:t>
            </a:r>
          </a:p>
          <a:p>
            <a:r>
              <a:rPr lang="en-GB" sz="4400" b="1" dirty="0">
                <a:solidFill>
                  <a:schemeClr val="tx1">
                    <a:lumMod val="95000"/>
                    <a:lumOff val="5000"/>
                  </a:schemeClr>
                </a:solidFill>
              </a:rPr>
              <a:t>Week 2 - 2025</a:t>
            </a:r>
          </a:p>
          <a:p>
            <a:r>
              <a:rPr lang="en-GB" sz="1600" dirty="0">
                <a:solidFill>
                  <a:schemeClr val="tx1">
                    <a:lumMod val="95000"/>
                    <a:lumOff val="5000"/>
                  </a:schemeClr>
                </a:solidFill>
              </a:rPr>
              <a:t>Image generated by CoPilot</a:t>
            </a:r>
          </a:p>
        </p:txBody>
      </p:sp>
    </p:spTree>
    <p:extLst>
      <p:ext uri="{BB962C8B-B14F-4D97-AF65-F5344CB8AC3E}">
        <p14:creationId xmlns:p14="http://schemas.microsoft.com/office/powerpoint/2010/main" val="1333979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700"/>
                                        <p:tgtEl>
                                          <p:spTgt spid="5">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5">
                                            <p:txEl>
                                              <p:pRg st="1" end="1"/>
                                            </p:txEl>
                                          </p:spTgt>
                                        </p:tgtEl>
                                        <p:attrNameLst>
                                          <p:attrName>style.visibility</p:attrName>
                                        </p:attrNameLst>
                                      </p:cBhvr>
                                      <p:to>
                                        <p:strVal val="visible"/>
                                      </p:to>
                                    </p:set>
                                    <p:animEffect transition="in" filter="fade">
                                      <p:cBhvr>
                                        <p:cTn id="15" dur="700"/>
                                        <p:tgtEl>
                                          <p:spTgt spid="5">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5">
                                            <p:txEl>
                                              <p:pRg st="2" end="2"/>
                                            </p:txEl>
                                          </p:spTgt>
                                        </p:tgtEl>
                                        <p:attrNameLst>
                                          <p:attrName>style.visibility</p:attrName>
                                        </p:attrNameLst>
                                      </p:cBhvr>
                                      <p:to>
                                        <p:strVal val="visible"/>
                                      </p:to>
                                    </p:set>
                                    <p:animEffect transition="in" filter="fade">
                                      <p:cBhvr>
                                        <p:cTn id="20" dur="700"/>
                                        <p:tgtEl>
                                          <p:spTgt spid="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12ABF4E-4A72-7A9B-D90E-C0A84E29026F}"/>
              </a:ext>
            </a:extLst>
          </p:cNvPr>
          <p:cNvSpPr>
            <a:spLocks noGrp="1"/>
          </p:cNvSpPr>
          <p:nvPr>
            <p:ph type="title"/>
          </p:nvPr>
        </p:nvSpPr>
        <p:spPr>
          <a:xfrm>
            <a:off x="635000" y="640823"/>
            <a:ext cx="3418659" cy="5583148"/>
          </a:xfrm>
        </p:spPr>
        <p:txBody>
          <a:bodyPr anchor="ctr">
            <a:normAutofit/>
          </a:bodyPr>
          <a:lstStyle/>
          <a:p>
            <a:r>
              <a:rPr lang="en-GB" sz="5400">
                <a:latin typeface="+mn-lt"/>
              </a:rPr>
              <a:t>Aims </a:t>
            </a:r>
            <a:br>
              <a:rPr lang="en-GB" sz="5400">
                <a:latin typeface="+mn-lt"/>
              </a:rPr>
            </a:br>
            <a:r>
              <a:rPr lang="en-GB" sz="5400">
                <a:latin typeface="+mn-lt"/>
              </a:rPr>
              <a:t>for today</a:t>
            </a:r>
          </a:p>
        </p:txBody>
      </p:sp>
      <p:sp>
        <p:nvSpPr>
          <p:cNvPr id="18"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2" name="Content Placeholder 2">
            <a:extLst>
              <a:ext uri="{FF2B5EF4-FFF2-40B4-BE49-F238E27FC236}">
                <a16:creationId xmlns:a16="http://schemas.microsoft.com/office/drawing/2014/main" id="{D8CE1128-BF1D-4651-06A4-E2C2426AD9FC}"/>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167963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115534-EB84-419B-A564-42B94944E7F3}"/>
              </a:ext>
            </a:extLst>
          </p:cNvPr>
          <p:cNvSpPr>
            <a:spLocks noGrp="1"/>
          </p:cNvSpPr>
          <p:nvPr>
            <p:ph type="title"/>
          </p:nvPr>
        </p:nvSpPr>
        <p:spPr>
          <a:xfrm>
            <a:off x="838200" y="365125"/>
            <a:ext cx="5894196" cy="1325563"/>
          </a:xfrm>
        </p:spPr>
        <p:txBody>
          <a:bodyPr>
            <a:normAutofit/>
          </a:bodyPr>
          <a:lstStyle/>
          <a:p>
            <a:r>
              <a:rPr lang="en-GB" dirty="0"/>
              <a:t>The Lifespan Perspective</a:t>
            </a:r>
          </a:p>
        </p:txBody>
      </p:sp>
      <p:sp>
        <p:nvSpPr>
          <p:cNvPr id="3" name="Content Placeholder 2">
            <a:extLst>
              <a:ext uri="{FF2B5EF4-FFF2-40B4-BE49-F238E27FC236}">
                <a16:creationId xmlns:a16="http://schemas.microsoft.com/office/drawing/2014/main" id="{7E6A2279-5A54-9D11-C29D-6C430E739183}"/>
              </a:ext>
            </a:extLst>
          </p:cNvPr>
          <p:cNvSpPr>
            <a:spLocks noGrp="1"/>
          </p:cNvSpPr>
          <p:nvPr>
            <p:ph idx="1"/>
          </p:nvPr>
        </p:nvSpPr>
        <p:spPr>
          <a:xfrm>
            <a:off x="838200" y="1825625"/>
            <a:ext cx="5393361" cy="4351338"/>
          </a:xfrm>
        </p:spPr>
        <p:txBody>
          <a:bodyPr>
            <a:normAutofit/>
          </a:bodyPr>
          <a:lstStyle/>
          <a:p>
            <a:r>
              <a:rPr lang="en-GB" sz="1500" b="0" i="0" dirty="0">
                <a:effectLst/>
              </a:rPr>
              <a:t>The lifespan perspective in developmental psychology is a theoretical approach that views human development as a lifelong process that does not end with adolescence but continues throughout adulthood and into old age.</a:t>
            </a:r>
          </a:p>
          <a:p>
            <a:r>
              <a:rPr lang="en-GB" sz="1500" b="0" i="0" dirty="0">
                <a:effectLst/>
              </a:rPr>
              <a:t>Development is a process that occurs from conception to death. It does not stop at any point, and changes can happen at any age</a:t>
            </a:r>
            <a:r>
              <a:rPr lang="en-GB" sz="1500" dirty="0"/>
              <a:t>.</a:t>
            </a:r>
          </a:p>
          <a:p>
            <a:r>
              <a:rPr lang="en-GB" sz="1500" b="0" i="0" dirty="0">
                <a:effectLst/>
              </a:rPr>
              <a:t>Development involves multiple dimensions including biological, cognitive, social, emotional, and behavioural. These dimensions interact and influence each other.</a:t>
            </a:r>
          </a:p>
          <a:p>
            <a:r>
              <a:rPr lang="en-GB" sz="1500" b="0" i="0" dirty="0">
                <a:effectLst/>
              </a:rPr>
              <a:t>Development involves both growth and decline. Some abilities might peak and then decrease (like physical strength), while others might continue to develop or even improve with age (like wisdom or emotional regulation).</a:t>
            </a:r>
          </a:p>
          <a:p>
            <a:pPr marL="0" indent="0">
              <a:buNone/>
            </a:pPr>
            <a:endParaRPr lang="en-GB" sz="1500" dirty="0"/>
          </a:p>
          <a:p>
            <a:pPr marL="0" indent="0">
              <a:buNone/>
            </a:pPr>
            <a:r>
              <a:rPr lang="en-GB" sz="1500" dirty="0"/>
              <a:t>Baltes (1987)</a:t>
            </a:r>
          </a:p>
        </p:txBody>
      </p:sp>
      <p:pic>
        <p:nvPicPr>
          <p:cNvPr id="4" name="Picture 3">
            <a:extLst>
              <a:ext uri="{FF2B5EF4-FFF2-40B4-BE49-F238E27FC236}">
                <a16:creationId xmlns:a16="http://schemas.microsoft.com/office/drawing/2014/main" id="{B5A03C3C-41FF-A065-B98B-EAE14D95F723}"/>
              </a:ext>
            </a:extLst>
          </p:cNvPr>
          <p:cNvPicPr>
            <a:picLocks noChangeAspect="1"/>
          </p:cNvPicPr>
          <p:nvPr/>
        </p:nvPicPr>
        <p:blipFill>
          <a:blip r:embed="rId2"/>
          <a:srcRect r="3" b="3"/>
          <a:stretch/>
        </p:blipFill>
        <p:spPr>
          <a:xfrm>
            <a:off x="7136815" y="1562755"/>
            <a:ext cx="3721280" cy="3721280"/>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6"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7"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082092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813D3A8-C5F0-B173-C0E7-387819C0F940}"/>
              </a:ext>
            </a:extLst>
          </p:cNvPr>
          <p:cNvSpPr>
            <a:spLocks noGrp="1"/>
          </p:cNvSpPr>
          <p:nvPr>
            <p:ph type="ctrTitle"/>
          </p:nvPr>
        </p:nvSpPr>
        <p:spPr>
          <a:xfrm>
            <a:off x="555811" y="0"/>
            <a:ext cx="6780903" cy="1420009"/>
          </a:xfrm>
        </p:spPr>
        <p:txBody>
          <a:bodyPr/>
          <a:lstStyle/>
          <a:p>
            <a:r>
              <a:rPr lang="en-GB" dirty="0"/>
              <a:t>Erikson (1950, 1963)</a:t>
            </a:r>
          </a:p>
        </p:txBody>
      </p:sp>
      <p:sp>
        <p:nvSpPr>
          <p:cNvPr id="5" name="Subtitle 4">
            <a:extLst>
              <a:ext uri="{FF2B5EF4-FFF2-40B4-BE49-F238E27FC236}">
                <a16:creationId xmlns:a16="http://schemas.microsoft.com/office/drawing/2014/main" id="{E1F8B710-7D6F-53F8-DAF3-7BACC402800F}"/>
              </a:ext>
            </a:extLst>
          </p:cNvPr>
          <p:cNvSpPr>
            <a:spLocks noGrp="1"/>
          </p:cNvSpPr>
          <p:nvPr>
            <p:ph type="subTitle" idx="1"/>
          </p:nvPr>
        </p:nvSpPr>
        <p:spPr>
          <a:xfrm>
            <a:off x="418990" y="1611874"/>
            <a:ext cx="7643063" cy="5165444"/>
          </a:xfrm>
        </p:spPr>
        <p:txBody>
          <a:bodyPr/>
          <a:lstStyle/>
          <a:p>
            <a:pPr algn="l"/>
            <a:r>
              <a:rPr lang="en-GB" sz="2800" dirty="0"/>
              <a:t>Pioneer in developmental psychology theory with a lifespan perspective</a:t>
            </a:r>
          </a:p>
          <a:p>
            <a:endParaRPr lang="en-GB" dirty="0"/>
          </a:p>
        </p:txBody>
      </p:sp>
      <p:pic>
        <p:nvPicPr>
          <p:cNvPr id="7" name="Picture 6" descr="A close-up of a person&#10;&#10;Description automatically generated">
            <a:extLst>
              <a:ext uri="{FF2B5EF4-FFF2-40B4-BE49-F238E27FC236}">
                <a16:creationId xmlns:a16="http://schemas.microsoft.com/office/drawing/2014/main" id="{D88444DB-2E72-5312-702A-2A0F9A2D5D7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132780" y="0"/>
            <a:ext cx="4059219" cy="6858000"/>
          </a:xfrm>
          <a:prstGeom prst="rect">
            <a:avLst/>
          </a:prstGeom>
        </p:spPr>
      </p:pic>
      <p:sp>
        <p:nvSpPr>
          <p:cNvPr id="8" name="TextBox 7">
            <a:extLst>
              <a:ext uri="{FF2B5EF4-FFF2-40B4-BE49-F238E27FC236}">
                <a16:creationId xmlns:a16="http://schemas.microsoft.com/office/drawing/2014/main" id="{F0453334-7C96-6E32-043A-3349E9849809}"/>
              </a:ext>
            </a:extLst>
          </p:cNvPr>
          <p:cNvSpPr txBox="1"/>
          <p:nvPr/>
        </p:nvSpPr>
        <p:spPr>
          <a:xfrm>
            <a:off x="7658466" y="6858000"/>
            <a:ext cx="4533534" cy="230832"/>
          </a:xfrm>
          <a:prstGeom prst="rect">
            <a:avLst/>
          </a:prstGeom>
          <a:noFill/>
        </p:spPr>
        <p:txBody>
          <a:bodyPr wrap="square" rtlCol="0">
            <a:spAutoFit/>
          </a:bodyPr>
          <a:lstStyle/>
          <a:p>
            <a:r>
              <a:rPr lang="en-GB" sz="900">
                <a:hlinkClick r:id="rId4" tooltip="https://insightink.co.kr/entry/%EC%97%90%EB%A6%AD-%EC%97%90%EB%A6%AD%EC%8A%A8Erik-Erikson%EC%9D%98-%EC%9E%90%EC%95%84-%EB%B0%9C%EA%B2%AC%EC%9D%98-%EA%B8%B8Path-to-Self-Discovery-%EC%8B%AC%EB%A6%AC%EC%82%AC%ED%9A%8C%EC%A0%81-%EB%B0%9C%EB%8B%AC%EC%9D%98-%EC%97%AC%EB%8D%9F-%EB%8B%A8%EA%B3%84the-Eight-Stages-of-Psychosocial-Development-%EC%82%B4%ED%8E%B4%EB%B3%B4%EA%B8%B0"/>
              </a:rPr>
              <a:t>This Photo</a:t>
            </a:r>
            <a:r>
              <a:rPr lang="en-GB" sz="900"/>
              <a:t> by Unknown Author is licensed under </a:t>
            </a:r>
            <a:r>
              <a:rPr lang="en-GB" sz="900">
                <a:hlinkClick r:id="rId5" tooltip="https://creativecommons.org/licenses/by-nc-nd/3.0/"/>
              </a:rPr>
              <a:t>CC BY-NC-ND</a:t>
            </a:r>
            <a:endParaRPr lang="en-GB" sz="900"/>
          </a:p>
        </p:txBody>
      </p:sp>
      <p:pic>
        <p:nvPicPr>
          <p:cNvPr id="2" name="Picture 2" descr="https://slideplayer.com/slide/3865127/13/images/6/Erikson%E2%80%99s+Stages+of+Psychosocial+Development.jpg">
            <a:extLst>
              <a:ext uri="{FF2B5EF4-FFF2-40B4-BE49-F238E27FC236}">
                <a16:creationId xmlns:a16="http://schemas.microsoft.com/office/drawing/2014/main" id="{5CD5C327-37DB-A4B9-2312-C7A6D86EAC9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a:xfrm>
            <a:off x="348263" y="2516951"/>
            <a:ext cx="7643063" cy="4061160"/>
          </a:xfrm>
          <a:prstGeom prst="rect">
            <a:avLst/>
          </a:prstGeom>
        </p:spPr>
      </p:pic>
    </p:spTree>
    <p:extLst>
      <p:ext uri="{BB962C8B-B14F-4D97-AF65-F5344CB8AC3E}">
        <p14:creationId xmlns:p14="http://schemas.microsoft.com/office/powerpoint/2010/main" val="13695973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6" title="8 Stages of Development by Erik Erikson">
            <a:hlinkClick r:id="" action="ppaction://media"/>
            <a:extLst>
              <a:ext uri="{FF2B5EF4-FFF2-40B4-BE49-F238E27FC236}">
                <a16:creationId xmlns:a16="http://schemas.microsoft.com/office/drawing/2014/main" id="{55D44D21-59F8-BC6C-D35A-B7219A300355}"/>
              </a:ext>
            </a:extLst>
          </p:cNvPr>
          <p:cNvPicPr>
            <a:picLocks noRot="1" noChangeAspect="1"/>
          </p:cNvPicPr>
          <p:nvPr>
            <a:videoFile r:link="rId1"/>
          </p:nvPr>
        </p:nvPicPr>
        <p:blipFill>
          <a:blip r:embed="rId3"/>
          <a:stretch>
            <a:fillRect/>
          </a:stretch>
        </p:blipFill>
        <p:spPr>
          <a:xfrm>
            <a:off x="299831" y="309110"/>
            <a:ext cx="11592338" cy="6239780"/>
          </a:xfrm>
          <a:prstGeom prst="rect">
            <a:avLst/>
          </a:prstGeom>
        </p:spPr>
      </p:pic>
    </p:spTree>
    <p:extLst>
      <p:ext uri="{BB962C8B-B14F-4D97-AF65-F5344CB8AC3E}">
        <p14:creationId xmlns:p14="http://schemas.microsoft.com/office/powerpoint/2010/main" val="1864791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BB35AB7-66B9-0215-12A9-DDC8387AA504}"/>
              </a:ext>
            </a:extLst>
          </p:cNvPr>
          <p:cNvSpPr>
            <a:spLocks noGrp="1"/>
          </p:cNvSpPr>
          <p:nvPr>
            <p:ph idx="1"/>
          </p:nvPr>
        </p:nvSpPr>
        <p:spPr>
          <a:xfrm>
            <a:off x="347418" y="542466"/>
            <a:ext cx="7778769" cy="6095349"/>
          </a:xfrm>
        </p:spPr>
        <p:txBody>
          <a:bodyPr>
            <a:normAutofit fontScale="92500" lnSpcReduction="10000"/>
          </a:bodyPr>
          <a:lstStyle/>
          <a:p>
            <a:r>
              <a:rPr lang="en-GB" sz="3200" dirty="0"/>
              <a:t>Stage-theory approach </a:t>
            </a:r>
          </a:p>
          <a:p>
            <a:pPr lvl="1"/>
            <a:r>
              <a:rPr lang="en-GB" sz="2800" dirty="0"/>
              <a:t>Each stage has its specific </a:t>
            </a:r>
            <a:r>
              <a:rPr lang="en-GB" sz="2800" b="1" i="1" dirty="0"/>
              <a:t>conflict </a:t>
            </a:r>
            <a:r>
              <a:rPr lang="en-GB" sz="2800" dirty="0"/>
              <a:t>for the person to overcome </a:t>
            </a:r>
          </a:p>
          <a:p>
            <a:pPr lvl="1"/>
            <a:r>
              <a:rPr lang="en-GB" sz="2800" dirty="0"/>
              <a:t>The unresolved conflict stemmed from one stage will affect a person’s subsequent development  </a:t>
            </a:r>
          </a:p>
          <a:p>
            <a:pPr lvl="1"/>
            <a:r>
              <a:rPr lang="en-GB" sz="2800" dirty="0"/>
              <a:t>The transition from one stage to another is influenced by biological, psychological and social factors throughout the lifespan (</a:t>
            </a:r>
            <a:r>
              <a:rPr lang="en-GB" dirty="0"/>
              <a:t>Orenstein &amp; Lewis, 2022</a:t>
            </a:r>
            <a:r>
              <a:rPr lang="en-GB" sz="2800" dirty="0"/>
              <a:t>)  </a:t>
            </a:r>
          </a:p>
          <a:p>
            <a:pPr marL="457200" lvl="1" indent="0">
              <a:buNone/>
            </a:pPr>
            <a:endParaRPr lang="en-GB" sz="2800" dirty="0"/>
          </a:p>
          <a:p>
            <a:r>
              <a:rPr lang="en-GB" sz="3200" dirty="0"/>
              <a:t>Unlike Freud, Erikson emphasised the roles of both parents and other adults in the first two years for infants to build up trust in the social world (Boyd, and Bee, 2019)</a:t>
            </a:r>
          </a:p>
          <a:p>
            <a:r>
              <a:rPr lang="en-GB" sz="3200" dirty="0"/>
              <a:t>The experiences gained from the first four stages shape personality in adulthood. </a:t>
            </a:r>
          </a:p>
        </p:txBody>
      </p:sp>
      <p:pic>
        <p:nvPicPr>
          <p:cNvPr id="5" name="Picture 4" descr="A group of young boys smiling&#10;&#10;Description automatically generated">
            <a:extLst>
              <a:ext uri="{FF2B5EF4-FFF2-40B4-BE49-F238E27FC236}">
                <a16:creationId xmlns:a16="http://schemas.microsoft.com/office/drawing/2014/main" id="{6D9F0C61-46F4-17C7-3D8C-CDC6A372277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478812" y="542466"/>
            <a:ext cx="3365770" cy="2246095"/>
          </a:xfrm>
          <a:prstGeom prst="rect">
            <a:avLst/>
          </a:prstGeom>
        </p:spPr>
      </p:pic>
      <p:sp>
        <p:nvSpPr>
          <p:cNvPr id="6" name="TextBox 5">
            <a:extLst>
              <a:ext uri="{FF2B5EF4-FFF2-40B4-BE49-F238E27FC236}">
                <a16:creationId xmlns:a16="http://schemas.microsoft.com/office/drawing/2014/main" id="{03474827-B518-324E-BE5B-1647966309F0}"/>
              </a:ext>
            </a:extLst>
          </p:cNvPr>
          <p:cNvSpPr txBox="1"/>
          <p:nvPr/>
        </p:nvSpPr>
        <p:spPr>
          <a:xfrm>
            <a:off x="8040757" y="6680946"/>
            <a:ext cx="3552617" cy="230832"/>
          </a:xfrm>
          <a:prstGeom prst="rect">
            <a:avLst/>
          </a:prstGeom>
          <a:noFill/>
        </p:spPr>
        <p:txBody>
          <a:bodyPr wrap="square" rtlCol="0">
            <a:spAutoFit/>
          </a:bodyPr>
          <a:lstStyle/>
          <a:p>
            <a:r>
              <a:rPr lang="en-GB" sz="900">
                <a:hlinkClick r:id="rId4" tooltip="https://www.flickr.com/photos/fmsc/7110239223"/>
              </a:rPr>
              <a:t>This Photo</a:t>
            </a:r>
            <a:r>
              <a:rPr lang="en-GB" sz="900"/>
              <a:t> by Unknown Author is licensed under </a:t>
            </a:r>
            <a:r>
              <a:rPr lang="en-GB" sz="900">
                <a:hlinkClick r:id="rId5" tooltip="https://creativecommons.org/licenses/by/3.0/"/>
              </a:rPr>
              <a:t>CC BY</a:t>
            </a:r>
            <a:endParaRPr lang="en-GB" sz="900"/>
          </a:p>
        </p:txBody>
      </p:sp>
      <p:pic>
        <p:nvPicPr>
          <p:cNvPr id="7" name="Picture 2" descr="The Lifespan Development Perspective of Erik Erikson and Daniel ...">
            <a:extLst>
              <a:ext uri="{FF2B5EF4-FFF2-40B4-BE49-F238E27FC236}">
                <a16:creationId xmlns:a16="http://schemas.microsoft.com/office/drawing/2014/main" id="{64A75315-A005-689A-2A90-AF8BB011589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2" t="10532" r="1228"/>
          <a:stretch>
            <a:fillRect/>
          </a:stretch>
        </p:blipFill>
        <p:spPr bwMode="auto">
          <a:xfrm>
            <a:off x="8622297" y="3267449"/>
            <a:ext cx="3078800" cy="29346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5834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114300" y="457199"/>
            <a:ext cx="5981700" cy="1420587"/>
          </a:xfrm>
        </p:spPr>
        <p:txBody>
          <a:bodyPr>
            <a:normAutofit/>
          </a:bodyPr>
          <a:lstStyle/>
          <a:p>
            <a:r>
              <a:rPr lang="en-US" sz="4800" b="1" dirty="0">
                <a:solidFill>
                  <a:schemeClr val="accent6">
                    <a:lumMod val="75000"/>
                  </a:schemeClr>
                </a:solidFill>
                <a:latin typeface="Calibri" pitchFamily="34" charset="0"/>
              </a:rPr>
              <a:t>1. Trust </a:t>
            </a:r>
            <a:r>
              <a:rPr lang="en-US" sz="4800" b="1" i="1" dirty="0">
                <a:solidFill>
                  <a:schemeClr val="accent6">
                    <a:lumMod val="75000"/>
                  </a:schemeClr>
                </a:solidFill>
                <a:latin typeface="Calibri" pitchFamily="34" charset="0"/>
              </a:rPr>
              <a:t>v. </a:t>
            </a:r>
            <a:r>
              <a:rPr lang="en-US" sz="4800" b="1" dirty="0">
                <a:solidFill>
                  <a:schemeClr val="accent6">
                    <a:lumMod val="75000"/>
                  </a:schemeClr>
                </a:solidFill>
                <a:latin typeface="Calibri" pitchFamily="34" charset="0"/>
              </a:rPr>
              <a:t>mistrust </a:t>
            </a:r>
            <a:r>
              <a:rPr lang="en-US" sz="4000" b="1" dirty="0">
                <a:solidFill>
                  <a:schemeClr val="accent6">
                    <a:lumMod val="75000"/>
                  </a:schemeClr>
                </a:solidFill>
                <a:latin typeface="Calibri" pitchFamily="34" charset="0"/>
              </a:rPr>
              <a:t>(birth-1 year)</a:t>
            </a:r>
            <a:r>
              <a:rPr lang="en-US" sz="4800" b="1" dirty="0">
                <a:solidFill>
                  <a:schemeClr val="accent6">
                    <a:lumMod val="75000"/>
                  </a:schemeClr>
                </a:solidFill>
                <a:latin typeface="Calibri" pitchFamily="34" charset="0"/>
              </a:rPr>
              <a:t> stage</a:t>
            </a:r>
            <a:endParaRPr lang="el-GR" sz="4800" b="1" dirty="0">
              <a:solidFill>
                <a:schemeClr val="accent6">
                  <a:lumMod val="75000"/>
                </a:schemeClr>
              </a:solidFill>
              <a:latin typeface="Calibri" pitchFamily="34" charset="0"/>
            </a:endParaRPr>
          </a:p>
        </p:txBody>
      </p:sp>
      <p:pic>
        <p:nvPicPr>
          <p:cNvPr id="12292" name="Picture 5" descr="401495f222"/>
          <p:cNvPicPr>
            <a:picLocks noGrp="1" noChangeAspect="1" noChangeArrowheads="1"/>
          </p:cNvPicPr>
          <p:nvPr>
            <p:ph type="pic" idx="1"/>
          </p:nvPr>
        </p:nvPicPr>
        <p:blipFill>
          <a:blip r:embed="rId3"/>
          <a:srcRect l="7821" r="7821"/>
          <a:stretch/>
        </p:blipFill>
        <p:spPr>
          <a:xfrm>
            <a:off x="6530761" y="1402329"/>
            <a:ext cx="5546939" cy="4379913"/>
          </a:xfrm>
          <a:noFill/>
        </p:spPr>
      </p:pic>
      <p:sp>
        <p:nvSpPr>
          <p:cNvPr id="57347" name="Rectangle 3"/>
          <p:cNvSpPr>
            <a:spLocks noGrp="1" noChangeArrowheads="1"/>
          </p:cNvSpPr>
          <p:nvPr>
            <p:ph type="body" sz="half" idx="2"/>
          </p:nvPr>
        </p:nvSpPr>
        <p:spPr>
          <a:xfrm>
            <a:off x="545873" y="2383971"/>
            <a:ext cx="5719776" cy="3984172"/>
          </a:xfrm>
        </p:spPr>
        <p:txBody>
          <a:bodyPr>
            <a:normAutofit fontScale="92500" lnSpcReduction="10000"/>
          </a:bodyPr>
          <a:lstStyle/>
          <a:p>
            <a:pPr marL="533400" indent="-533400">
              <a:buNone/>
              <a:defRPr/>
            </a:pPr>
            <a:r>
              <a:rPr lang="en-US" sz="2800" dirty="0">
                <a:latin typeface="Calibri" pitchFamily="34" charset="0"/>
              </a:rPr>
              <a:t>Healthy outcome in this stage depends on </a:t>
            </a:r>
            <a:r>
              <a:rPr lang="en-US" sz="2800" i="1" spc="100" dirty="0">
                <a:latin typeface="Calibri" pitchFamily="34" charset="0"/>
              </a:rPr>
              <a:t>quality</a:t>
            </a:r>
            <a:r>
              <a:rPr lang="en-US" sz="2800" dirty="0">
                <a:latin typeface="Calibri" pitchFamily="34" charset="0"/>
              </a:rPr>
              <a:t> of caregiving an infant experienced</a:t>
            </a:r>
          </a:p>
          <a:p>
            <a:pPr marL="533400" indent="-533400">
              <a:buFont typeface="Arial" panose="020B0604020202020204" pitchFamily="34" charset="0"/>
              <a:buChar char="•"/>
              <a:defRPr/>
            </a:pPr>
            <a:r>
              <a:rPr lang="en-US" sz="2800" dirty="0">
                <a:latin typeface="Calibri" pitchFamily="34" charset="0"/>
              </a:rPr>
              <a:t>Trusting infant expects the world to be good and gratifying, feels confident about venturing out and exploring it</a:t>
            </a:r>
          </a:p>
          <a:p>
            <a:pPr marL="533400" indent="-533400">
              <a:buFont typeface="Arial" panose="020B0604020202020204" pitchFamily="34" charset="0"/>
              <a:buChar char="•"/>
              <a:defRPr/>
            </a:pPr>
            <a:r>
              <a:rPr lang="en-US" sz="2800" dirty="0">
                <a:latin typeface="Calibri" pitchFamily="34" charset="0"/>
              </a:rPr>
              <a:t>Mistrustful infant cannot count on other’s kindness and compassion. Therefore, they protects themself by withdrawing from people and things.  </a:t>
            </a:r>
            <a:endParaRPr lang="el-GR" sz="2800" dirty="0">
              <a:latin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73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73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734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290456" y="-3007"/>
            <a:ext cx="6234572" cy="1600200"/>
          </a:xfrm>
        </p:spPr>
        <p:txBody>
          <a:bodyPr>
            <a:noAutofit/>
          </a:bodyPr>
          <a:lstStyle/>
          <a:p>
            <a:r>
              <a:rPr lang="en-US" sz="4000" b="1" dirty="0">
                <a:solidFill>
                  <a:schemeClr val="accent6">
                    <a:lumMod val="75000"/>
                  </a:schemeClr>
                </a:solidFill>
                <a:latin typeface="Calibri" pitchFamily="34" charset="0"/>
              </a:rPr>
              <a:t>2. Autonomy </a:t>
            </a:r>
            <a:r>
              <a:rPr lang="en-US" sz="4000" b="1" i="1" dirty="0">
                <a:solidFill>
                  <a:schemeClr val="accent6">
                    <a:lumMod val="75000"/>
                  </a:schemeClr>
                </a:solidFill>
                <a:latin typeface="Calibri" pitchFamily="34" charset="0"/>
              </a:rPr>
              <a:t>v. </a:t>
            </a:r>
            <a:r>
              <a:rPr lang="en-US" sz="4000" b="1" dirty="0">
                <a:solidFill>
                  <a:schemeClr val="accent6">
                    <a:lumMod val="75000"/>
                  </a:schemeClr>
                </a:solidFill>
                <a:latin typeface="Calibri" pitchFamily="34" charset="0"/>
              </a:rPr>
              <a:t>shame and doubt (1-3 years) stage</a:t>
            </a:r>
            <a:endParaRPr lang="el-GR" sz="4000" b="1" dirty="0">
              <a:solidFill>
                <a:schemeClr val="accent6">
                  <a:lumMod val="75000"/>
                </a:schemeClr>
              </a:solidFill>
              <a:latin typeface="Calibri" pitchFamily="34" charset="0"/>
            </a:endParaRPr>
          </a:p>
        </p:txBody>
      </p:sp>
      <p:pic>
        <p:nvPicPr>
          <p:cNvPr id="4" name="Content Placeholder 3" descr="A person holding a baby&#10;&#10;Description generated with very high confidence">
            <a:extLst>
              <a:ext uri="{FF2B5EF4-FFF2-40B4-BE49-F238E27FC236}">
                <a16:creationId xmlns:a16="http://schemas.microsoft.com/office/drawing/2014/main" id="{66BD7062-70E7-40D8-BC71-867D0FE7810B}"/>
              </a:ext>
            </a:extLst>
          </p:cNvPr>
          <p:cNvPicPr>
            <a:picLocks noGrp="1" noChangeAspect="1"/>
          </p:cNvPicPr>
          <p:nvPr>
            <p:ph type="pic"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128" r="2128"/>
          <a:stretch/>
        </p:blipFill>
        <p:spPr>
          <a:xfrm>
            <a:off x="7074360" y="497205"/>
            <a:ext cx="4827184" cy="3811588"/>
          </a:xfrm>
        </p:spPr>
      </p:pic>
      <p:sp>
        <p:nvSpPr>
          <p:cNvPr id="59395" name="Rectangle 3"/>
          <p:cNvSpPr>
            <a:spLocks noGrp="1" noChangeArrowheads="1"/>
          </p:cNvSpPr>
          <p:nvPr>
            <p:ph type="body" sz="half" idx="2"/>
          </p:nvPr>
        </p:nvSpPr>
        <p:spPr>
          <a:xfrm>
            <a:off x="445068" y="2057400"/>
            <a:ext cx="6493614" cy="4800599"/>
          </a:xfrm>
        </p:spPr>
        <p:txBody>
          <a:bodyPr>
            <a:normAutofit fontScale="85000" lnSpcReduction="20000"/>
          </a:bodyPr>
          <a:lstStyle/>
          <a:p>
            <a:r>
              <a:rPr lang="en-GB" sz="3600" dirty="0">
                <a:solidFill>
                  <a:srgbClr val="333333"/>
                </a:solidFill>
              </a:rPr>
              <a:t>This is the stage during which toddlers need to achieve an adequate sense of self- and personal control over their physical competencies and striving to become more independent (Maree, 2020)</a:t>
            </a:r>
            <a:endParaRPr lang="en-GB" sz="3600" dirty="0"/>
          </a:p>
          <a:p>
            <a:pPr marL="533400" indent="-533400">
              <a:buNone/>
              <a:defRPr/>
            </a:pPr>
            <a:r>
              <a:rPr lang="en-US" sz="2800" dirty="0">
                <a:latin typeface="Calibri" pitchFamily="34" charset="0"/>
              </a:rPr>
              <a:t>Toddler’s autonomy grows out of suitable guidance and reasonable expectations from others</a:t>
            </a:r>
          </a:p>
          <a:p>
            <a:pPr marL="533400" indent="-533400">
              <a:buFont typeface="Arial" panose="020B0604020202020204" pitchFamily="34" charset="0"/>
              <a:buChar char="•"/>
              <a:defRPr/>
            </a:pPr>
            <a:r>
              <a:rPr lang="en-US" sz="2800" dirty="0">
                <a:latin typeface="Calibri" pitchFamily="34" charset="0"/>
              </a:rPr>
              <a:t>Caregiver promotes toddler’s independence within a safe environment   </a:t>
            </a:r>
          </a:p>
          <a:p>
            <a:pPr marL="533400" indent="-533400">
              <a:buFont typeface="Arial" panose="020B0604020202020204" pitchFamily="34" charset="0"/>
              <a:buChar char="•"/>
              <a:defRPr/>
            </a:pPr>
            <a:r>
              <a:rPr lang="en-US" sz="2800" dirty="0">
                <a:latin typeface="Calibri" pitchFamily="34" charset="0"/>
              </a:rPr>
              <a:t>When caregiver is over-/under-controlling, a child feels forced/shamed, they may doubt their ability to control impulses and act competently</a:t>
            </a:r>
            <a:endParaRPr lang="el-GR" sz="2800" dirty="0">
              <a:latin typeface="Calibri" pitchFamily="34" charset="0"/>
            </a:endParaRPr>
          </a:p>
        </p:txBody>
      </p:sp>
      <p:pic>
        <p:nvPicPr>
          <p:cNvPr id="13316" name="Picture 2" descr="http://www.leportschools.com/images/blog/whats-the-big-deal-with-independence-in-montessori/montessori-independence-preschool-daycare.jpg"/>
          <p:cNvPicPr>
            <a:picLocks noChangeAspect="1" noChangeArrowheads="1"/>
          </p:cNvPicPr>
          <p:nvPr/>
        </p:nvPicPr>
        <p:blipFill>
          <a:blip r:embed="rId5"/>
          <a:srcRect/>
          <a:stretch>
            <a:fillRect/>
          </a:stretch>
        </p:blipFill>
        <p:spPr bwMode="auto">
          <a:xfrm>
            <a:off x="7521833" y="3865983"/>
            <a:ext cx="3932237" cy="2896417"/>
          </a:xfrm>
          <a:prstGeom prst="rect">
            <a:avLst/>
          </a:prstGeom>
          <a:noFill/>
          <a:ln w="9525">
            <a:noFill/>
            <a:miter lim="800000"/>
            <a:headEnd/>
            <a:tailEnd/>
          </a:ln>
        </p:spPr>
      </p:pic>
      <p:sp>
        <p:nvSpPr>
          <p:cNvPr id="5" name="TextBox 4">
            <a:extLst>
              <a:ext uri="{FF2B5EF4-FFF2-40B4-BE49-F238E27FC236}">
                <a16:creationId xmlns:a16="http://schemas.microsoft.com/office/drawing/2014/main" id="{3B9E7244-D2FF-4F30-A869-4B62FE29A146}"/>
              </a:ext>
            </a:extLst>
          </p:cNvPr>
          <p:cNvSpPr txBox="1"/>
          <p:nvPr/>
        </p:nvSpPr>
        <p:spPr>
          <a:xfrm>
            <a:off x="8938620" y="6393068"/>
            <a:ext cx="2808312" cy="369332"/>
          </a:xfrm>
          <a:prstGeom prst="rect">
            <a:avLst/>
          </a:prstGeom>
          <a:noFill/>
        </p:spPr>
        <p:txBody>
          <a:bodyPr wrap="square" rtlCol="0">
            <a:spAutoFit/>
          </a:bodyPr>
          <a:lstStyle/>
          <a:p>
            <a:r>
              <a:rPr lang="en-GB" sz="900">
                <a:hlinkClick r:id="rId4" tooltip="https://www.flickr.com/photos/samanthasteele/3983047059"/>
              </a:rPr>
              <a:t>This Photo</a:t>
            </a:r>
            <a:r>
              <a:rPr lang="en-GB" sz="900"/>
              <a:t> by Unknown Author is licensed under </a:t>
            </a:r>
            <a:r>
              <a:rPr lang="en-GB" sz="900">
                <a:hlinkClick r:id="rId6" tooltip="https://creativecommons.org/licenses/by-nc-nd/3.0/"/>
              </a:rPr>
              <a:t>CC BY-NC-ND</a:t>
            </a:r>
            <a:endParaRPr lang="en-GB" sz="9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93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93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939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939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183424" y="4133808"/>
            <a:ext cx="3614025" cy="1777829"/>
          </a:xfrm>
        </p:spPr>
        <p:txBody>
          <a:bodyPr vert="horz" lIns="228600" tIns="228600" rIns="228600" bIns="228600" rtlCol="0" anchor="ctr">
            <a:noAutofit/>
          </a:bodyPr>
          <a:lstStyle/>
          <a:p>
            <a:r>
              <a:rPr lang="en-US" b="1" dirty="0">
                <a:solidFill>
                  <a:schemeClr val="accent6">
                    <a:lumMod val="75000"/>
                  </a:schemeClr>
                </a:solidFill>
              </a:rPr>
              <a:t>3. Initiative </a:t>
            </a:r>
            <a:r>
              <a:rPr lang="en-US" b="1" i="1" dirty="0">
                <a:solidFill>
                  <a:schemeClr val="accent6">
                    <a:lumMod val="75000"/>
                  </a:schemeClr>
                </a:solidFill>
              </a:rPr>
              <a:t>v. </a:t>
            </a:r>
            <a:r>
              <a:rPr lang="en-US" b="1" dirty="0">
                <a:solidFill>
                  <a:schemeClr val="accent6">
                    <a:lumMod val="75000"/>
                  </a:schemeClr>
                </a:solidFill>
              </a:rPr>
              <a:t>guilt (3-6 years) stage </a:t>
            </a:r>
          </a:p>
        </p:txBody>
      </p:sp>
      <p:pic>
        <p:nvPicPr>
          <p:cNvPr id="2" name="Picture 1">
            <a:extLst>
              <a:ext uri="{FF2B5EF4-FFF2-40B4-BE49-F238E27FC236}">
                <a16:creationId xmlns:a16="http://schemas.microsoft.com/office/drawing/2014/main" id="{7F749CDC-EE4B-4438-9B27-B445D9FF8162}"/>
              </a:ext>
            </a:extLst>
          </p:cNvPr>
          <p:cNvPicPr>
            <a:picLocks noChangeAspect="1"/>
          </p:cNvPicPr>
          <p:nvPr/>
        </p:nvPicPr>
        <p:blipFill rotWithShape="1">
          <a:blip r:embed="rId3"/>
          <a:srcRect r="-2" b="18303"/>
          <a:stretch/>
        </p:blipFill>
        <p:spPr>
          <a:xfrm>
            <a:off x="322729" y="10"/>
            <a:ext cx="2659776" cy="2868555"/>
          </a:xfrm>
          <a:custGeom>
            <a:avLst/>
            <a:gdLst/>
            <a:ahLst/>
            <a:cxnLst/>
            <a:rect l="l" t="t" r="r" b="b"/>
            <a:pathLst>
              <a:path w="3958474" h="4269182">
                <a:moveTo>
                  <a:pt x="0" y="0"/>
                </a:moveTo>
                <a:lnTo>
                  <a:pt x="3958474" y="0"/>
                </a:lnTo>
                <a:lnTo>
                  <a:pt x="3958474" y="4269182"/>
                </a:lnTo>
                <a:lnTo>
                  <a:pt x="3743408" y="4265769"/>
                </a:lnTo>
                <a:cubicBezTo>
                  <a:pt x="2663916" y="4241935"/>
                  <a:pt x="1529012" y="4189137"/>
                  <a:pt x="400746" y="4093206"/>
                </a:cubicBezTo>
                <a:lnTo>
                  <a:pt x="0" y="4056230"/>
                </a:lnTo>
                <a:lnTo>
                  <a:pt x="0" y="2956891"/>
                </a:lnTo>
                <a:lnTo>
                  <a:pt x="0" y="2764766"/>
                </a:lnTo>
                <a:close/>
              </a:path>
            </a:pathLst>
          </a:custGeom>
        </p:spPr>
      </p:pic>
      <p:pic>
        <p:nvPicPr>
          <p:cNvPr id="9" name="Content Placeholder 8" descr="A picture containing person, child, indoor, table&#10;&#10;Description generated with very high confidence">
            <a:extLst>
              <a:ext uri="{FF2B5EF4-FFF2-40B4-BE49-F238E27FC236}">
                <a16:creationId xmlns:a16="http://schemas.microsoft.com/office/drawing/2014/main" id="{D2F35FD9-C7C9-43C2-ADEA-3A46CEEC196E}"/>
              </a:ext>
            </a:extLst>
          </p:cNvPr>
          <p:cNvPicPr>
            <a:picLocks noGrp="1" noChangeAspect="1"/>
          </p:cNvPicPr>
          <p:nvPr>
            <p:ph sz="half" idx="2"/>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11708" r="38709" b="1"/>
          <a:stretch/>
        </p:blipFill>
        <p:spPr>
          <a:xfrm>
            <a:off x="3064103" y="-14673"/>
            <a:ext cx="2659776" cy="2883229"/>
          </a:xfrm>
          <a:custGeom>
            <a:avLst/>
            <a:gdLst/>
            <a:ahLst/>
            <a:cxnLst/>
            <a:rect l="l" t="t" r="r" b="b"/>
            <a:pathLst>
              <a:path w="3962329" h="4295222">
                <a:moveTo>
                  <a:pt x="0" y="0"/>
                </a:moveTo>
                <a:lnTo>
                  <a:pt x="3962329" y="0"/>
                </a:lnTo>
                <a:lnTo>
                  <a:pt x="3962329" y="4235683"/>
                </a:lnTo>
                <a:lnTo>
                  <a:pt x="3825931" y="4241643"/>
                </a:lnTo>
                <a:cubicBezTo>
                  <a:pt x="3408113" y="4258040"/>
                  <a:pt x="3011048" y="4269966"/>
                  <a:pt x="2640159" y="4278117"/>
                </a:cubicBezTo>
                <a:cubicBezTo>
                  <a:pt x="1960196" y="4293061"/>
                  <a:pt x="1214161" y="4299682"/>
                  <a:pt x="428231" y="4292004"/>
                </a:cubicBezTo>
                <a:lnTo>
                  <a:pt x="0" y="4285209"/>
                </a:lnTo>
                <a:close/>
              </a:path>
            </a:pathLst>
          </a:custGeom>
        </p:spPr>
      </p:pic>
      <p:pic>
        <p:nvPicPr>
          <p:cNvPr id="14340" name="Picture 5" descr="Related image"/>
          <p:cNvPicPr>
            <a:picLocks noChangeAspect="1" noChangeArrowheads="1"/>
          </p:cNvPicPr>
          <p:nvPr/>
        </p:nvPicPr>
        <p:blipFill rotWithShape="1">
          <a:blip r:embed="rId6"/>
          <a:srcRect l="32861" r="4736" b="-1"/>
          <a:stretch/>
        </p:blipFill>
        <p:spPr bwMode="auto">
          <a:xfrm>
            <a:off x="5805477" y="25208"/>
            <a:ext cx="2638864" cy="2812133"/>
          </a:xfrm>
          <a:custGeom>
            <a:avLst/>
            <a:gdLst/>
            <a:ahLst/>
            <a:cxnLst/>
            <a:rect l="l" t="t" r="r" b="b"/>
            <a:pathLst>
              <a:path w="3955365" h="4215086">
                <a:moveTo>
                  <a:pt x="0" y="0"/>
                </a:moveTo>
                <a:lnTo>
                  <a:pt x="3955365" y="0"/>
                </a:lnTo>
                <a:lnTo>
                  <a:pt x="3955365" y="2764766"/>
                </a:lnTo>
                <a:lnTo>
                  <a:pt x="3955365" y="2956891"/>
                </a:lnTo>
                <a:lnTo>
                  <a:pt x="3955365" y="3932709"/>
                </a:lnTo>
                <a:lnTo>
                  <a:pt x="3877168" y="3940992"/>
                </a:lnTo>
                <a:cubicBezTo>
                  <a:pt x="2643234" y="4064710"/>
                  <a:pt x="1437400" y="4147434"/>
                  <a:pt x="344351" y="4200039"/>
                </a:cubicBezTo>
                <a:lnTo>
                  <a:pt x="0" y="4215086"/>
                </a:lnTo>
                <a:close/>
              </a:path>
            </a:pathLst>
          </a:custGeom>
          <a:noFill/>
        </p:spPr>
      </p:pic>
      <p:sp>
        <p:nvSpPr>
          <p:cNvPr id="60419" name="Rectangle 3"/>
          <p:cNvSpPr>
            <a:spLocks noGrp="1" noChangeArrowheads="1"/>
          </p:cNvSpPr>
          <p:nvPr>
            <p:ph sz="half" idx="1"/>
          </p:nvPr>
        </p:nvSpPr>
        <p:spPr>
          <a:xfrm>
            <a:off x="2982505" y="2837341"/>
            <a:ext cx="9356324" cy="3629269"/>
          </a:xfrm>
        </p:spPr>
        <p:txBody>
          <a:bodyPr vert="horz" lIns="91440" tIns="45720" rIns="91440" bIns="45720" rtlCol="0" anchor="ctr">
            <a:noAutofit/>
          </a:bodyPr>
          <a:lstStyle/>
          <a:p>
            <a:pPr marL="304800" indent="0">
              <a:lnSpc>
                <a:spcPct val="110000"/>
              </a:lnSpc>
              <a:buNone/>
              <a:defRPr/>
            </a:pPr>
            <a:r>
              <a:rPr lang="en-US" dirty="0"/>
              <a:t>A stage with many opportunities to develop a sense of </a:t>
            </a:r>
            <a:r>
              <a:rPr lang="en-US" b="1" i="1" spc="100" dirty="0"/>
              <a:t>purposefulness </a:t>
            </a:r>
            <a:r>
              <a:rPr lang="en-US" i="1" spc="100" dirty="0"/>
              <a:t>from interacting with more people  </a:t>
            </a:r>
            <a:endParaRPr lang="en-US" dirty="0"/>
          </a:p>
          <a:p>
            <a:pPr marL="647700" indent="-342900">
              <a:lnSpc>
                <a:spcPct val="110000"/>
              </a:lnSpc>
              <a:defRPr/>
            </a:pPr>
            <a:r>
              <a:rPr lang="en-US" sz="2400" i="1" spc="100" dirty="0"/>
              <a:t>Caregiver encourages a child’s initiatives and guides their interests  </a:t>
            </a:r>
          </a:p>
          <a:p>
            <a:pPr marL="1219200" lvl="1" indent="-457200">
              <a:lnSpc>
                <a:spcPct val="110000"/>
              </a:lnSpc>
              <a:defRPr/>
            </a:pPr>
            <a:r>
              <a:rPr lang="en-US" sz="2000" b="1" i="1" spc="100" dirty="0"/>
              <a:t>Play</a:t>
            </a:r>
            <a:r>
              <a:rPr lang="en-US" sz="2000" dirty="0"/>
              <a:t> as an important means of learning about self and the social world</a:t>
            </a:r>
          </a:p>
          <a:p>
            <a:pPr marL="762000" indent="-457200">
              <a:lnSpc>
                <a:spcPct val="110000"/>
              </a:lnSpc>
              <a:defRPr/>
            </a:pPr>
            <a:r>
              <a:rPr lang="en-US" sz="2400" dirty="0"/>
              <a:t>When children are threatened, criticized, and punished excessively by others (adults and peers), they develop overly strict superego that causes them to feel too much guilt</a:t>
            </a:r>
          </a:p>
        </p:txBody>
      </p:sp>
      <p:sp>
        <p:nvSpPr>
          <p:cNvPr id="10" name="TextBox 9">
            <a:extLst>
              <a:ext uri="{FF2B5EF4-FFF2-40B4-BE49-F238E27FC236}">
                <a16:creationId xmlns:a16="http://schemas.microsoft.com/office/drawing/2014/main" id="{CF3F9A3E-5ADB-495E-9098-11C855923245}"/>
              </a:ext>
            </a:extLst>
          </p:cNvPr>
          <p:cNvSpPr txBox="1"/>
          <p:nvPr/>
        </p:nvSpPr>
        <p:spPr>
          <a:xfrm>
            <a:off x="7825438" y="2162978"/>
            <a:ext cx="2638863"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5" tooltip="https://journalistsresource.org/studies/society/education/early-childhood-care-education-united-states-research-roundup">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7" tooltip="https://creativecommons.org/licenses/by-nd/3.0/">
                  <a:extLst>
                    <a:ext uri="{A12FA001-AC4F-418D-AE19-62706E023703}">
                      <ahyp:hlinkClr xmlns:ahyp="http://schemas.microsoft.com/office/drawing/2018/hyperlinkcolor" val="tx"/>
                    </a:ext>
                  </a:extLst>
                </a:hlinkClick>
              </a:rPr>
              <a:t>CC BY-ND</a:t>
            </a:r>
            <a:endParaRPr lang="en-GB" sz="700" dirty="0">
              <a:solidFill>
                <a:srgbClr val="FFFFFF"/>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3" name="Rectangle 3"/>
          <p:cNvSpPr>
            <a:spLocks noGrp="1" noChangeArrowheads="1"/>
          </p:cNvSpPr>
          <p:nvPr>
            <p:ph sz="half" idx="1"/>
          </p:nvPr>
        </p:nvSpPr>
        <p:spPr>
          <a:xfrm>
            <a:off x="978946" y="803187"/>
            <a:ext cx="10411523" cy="3337822"/>
          </a:xfrm>
        </p:spPr>
        <p:txBody>
          <a:bodyPr>
            <a:normAutofit/>
          </a:bodyPr>
          <a:lstStyle/>
          <a:p>
            <a:pPr marL="0" indent="0">
              <a:buNone/>
              <a:defRPr/>
            </a:pPr>
            <a:r>
              <a:rPr lang="en-US" sz="2600" dirty="0"/>
              <a:t>Through social interactions a child develops a sense of pride in their</a:t>
            </a:r>
            <a:r>
              <a:rPr lang="en-US" sz="2600" b="1" i="1" spc="100" dirty="0"/>
              <a:t> accomplishment</a:t>
            </a:r>
            <a:r>
              <a:rPr lang="en-US" sz="2600" b="1" i="1" dirty="0"/>
              <a:t> and abilities </a:t>
            </a:r>
            <a:r>
              <a:rPr lang="en-US" sz="2600" dirty="0"/>
              <a:t>(</a:t>
            </a:r>
            <a:r>
              <a:rPr lang="en-GB" sz="2600" dirty="0">
                <a:solidFill>
                  <a:srgbClr val="555555"/>
                </a:solidFill>
                <a:effectLst/>
                <a:highlight>
                  <a:srgbClr val="F8F8F8"/>
                </a:highlight>
              </a:rPr>
              <a:t>Laver-</a:t>
            </a:r>
            <a:r>
              <a:rPr lang="en-GB" sz="2600" dirty="0" err="1">
                <a:solidFill>
                  <a:srgbClr val="555555"/>
                </a:solidFill>
                <a:effectLst/>
                <a:highlight>
                  <a:srgbClr val="F8F8F8"/>
                </a:highlight>
              </a:rPr>
              <a:t>Bradbur</a:t>
            </a:r>
            <a:r>
              <a:rPr lang="en-GB" sz="2600" dirty="0">
                <a:solidFill>
                  <a:srgbClr val="555555"/>
                </a:solidFill>
                <a:effectLst/>
                <a:highlight>
                  <a:srgbClr val="F8F8F8"/>
                </a:highlight>
              </a:rPr>
              <a:t> et al., 2021</a:t>
            </a:r>
            <a:r>
              <a:rPr lang="en-US" sz="2600" dirty="0"/>
              <a:t>)</a:t>
            </a:r>
          </a:p>
          <a:p>
            <a:pPr marL="457200" indent="-457200">
              <a:defRPr/>
            </a:pPr>
            <a:r>
              <a:rPr lang="en-US" sz="2600" dirty="0">
                <a:latin typeface="Calibri" pitchFamily="34" charset="0"/>
              </a:rPr>
              <a:t>A sense of industry is achieved when a child develops a sense of competence and belief at useful skills and tasks </a:t>
            </a:r>
          </a:p>
          <a:p>
            <a:pPr marL="457200" indent="-457200">
              <a:defRPr/>
            </a:pPr>
            <a:r>
              <a:rPr lang="en-US" sz="2600" dirty="0">
                <a:latin typeface="Calibri" pitchFamily="34" charset="0"/>
              </a:rPr>
              <a:t>A sense of inferiority develops when family life has not prepared children for school life or when teachers and peers destroy confidence with negative responses towards the child</a:t>
            </a:r>
            <a:endParaRPr lang="el-GR" sz="2600" dirty="0">
              <a:latin typeface="Calibri" pitchFamily="34" charset="0"/>
            </a:endParaRPr>
          </a:p>
        </p:txBody>
      </p:sp>
      <p:pic>
        <p:nvPicPr>
          <p:cNvPr id="15364" name="Picture 5" descr="Related image"/>
          <p:cNvPicPr>
            <a:picLocks noChangeAspect="1" noChangeArrowheads="1"/>
          </p:cNvPicPr>
          <p:nvPr/>
        </p:nvPicPr>
        <p:blipFill>
          <a:blip r:embed="rId2"/>
          <a:srcRect/>
          <a:stretch>
            <a:fillRect/>
          </a:stretch>
        </p:blipFill>
        <p:spPr bwMode="auto">
          <a:xfrm>
            <a:off x="4476532" y="4292658"/>
            <a:ext cx="3602091" cy="2403906"/>
          </a:xfrm>
          <a:prstGeom prst="rect">
            <a:avLst/>
          </a:prstGeom>
          <a:noFill/>
          <a:ln w="9525">
            <a:noFill/>
            <a:miter lim="800000"/>
            <a:headEnd/>
            <a:tailEnd/>
          </a:ln>
        </p:spPr>
      </p:pic>
      <p:pic>
        <p:nvPicPr>
          <p:cNvPr id="6" name="Content Placeholder 3" descr="A picture containing child, boy, indoor, person&#10;&#10;Description generated with high confidence">
            <a:extLst>
              <a:ext uri="{FF2B5EF4-FFF2-40B4-BE49-F238E27FC236}">
                <a16:creationId xmlns:a16="http://schemas.microsoft.com/office/drawing/2014/main" id="{2C21E2F3-B735-45E6-AA3F-029E0092B6ED}"/>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270608" y="4292658"/>
            <a:ext cx="3576637" cy="2384425"/>
          </a:xfrm>
          <a:prstGeom prst="rect">
            <a:avLst/>
          </a:prstGeom>
        </p:spPr>
      </p:pic>
      <p:sp>
        <p:nvSpPr>
          <p:cNvPr id="7" name="TextBox 6">
            <a:extLst>
              <a:ext uri="{FF2B5EF4-FFF2-40B4-BE49-F238E27FC236}">
                <a16:creationId xmlns:a16="http://schemas.microsoft.com/office/drawing/2014/main" id="{BF59F538-1889-428E-8313-15D5CA9F611F}"/>
              </a:ext>
            </a:extLst>
          </p:cNvPr>
          <p:cNvSpPr txBox="1"/>
          <p:nvPr/>
        </p:nvSpPr>
        <p:spPr>
          <a:xfrm>
            <a:off x="8050892" y="6056587"/>
            <a:ext cx="3576637" cy="230832"/>
          </a:xfrm>
          <a:prstGeom prst="rect">
            <a:avLst/>
          </a:prstGeom>
          <a:noFill/>
        </p:spPr>
        <p:txBody>
          <a:bodyPr wrap="square" rtlCol="0">
            <a:spAutoFit/>
          </a:bodyPr>
          <a:lstStyle/>
          <a:p>
            <a:r>
              <a:rPr lang="en-GB" sz="900">
                <a:hlinkClick r:id="rId4" tooltip="https://www.middleeastmonitor.com/20170120-un-official-warns-of-lost-generation-of-syrian-children/"/>
              </a:rPr>
              <a:t>This Photo</a:t>
            </a:r>
            <a:r>
              <a:rPr lang="en-GB" sz="900"/>
              <a:t> by Unknown Author is licensed under </a:t>
            </a:r>
            <a:r>
              <a:rPr lang="en-GB" sz="900">
                <a:hlinkClick r:id="rId5" tooltip="https://creativecommons.org/licenses/by-nc-sa/3.0/"/>
              </a:rPr>
              <a:t>CC BY-SA-NC</a:t>
            </a:r>
            <a:endParaRPr lang="en-GB" sz="900"/>
          </a:p>
        </p:txBody>
      </p:sp>
      <p:sp>
        <p:nvSpPr>
          <p:cNvPr id="4" name="Title 3">
            <a:extLst>
              <a:ext uri="{FF2B5EF4-FFF2-40B4-BE49-F238E27FC236}">
                <a16:creationId xmlns:a16="http://schemas.microsoft.com/office/drawing/2014/main" id="{D64B5CB1-6A1C-02E4-2534-F92E012CA7F6}"/>
              </a:ext>
            </a:extLst>
          </p:cNvPr>
          <p:cNvSpPr>
            <a:spLocks noGrp="1"/>
          </p:cNvSpPr>
          <p:nvPr>
            <p:ph type="title"/>
          </p:nvPr>
        </p:nvSpPr>
        <p:spPr>
          <a:xfrm>
            <a:off x="149606" y="4111742"/>
            <a:ext cx="4326926" cy="2746258"/>
          </a:xfrm>
        </p:spPr>
        <p:txBody>
          <a:bodyPr>
            <a:normAutofit/>
          </a:bodyPr>
          <a:lstStyle/>
          <a:p>
            <a:r>
              <a:rPr lang="en-US" b="1" dirty="0">
                <a:solidFill>
                  <a:schemeClr val="accent6">
                    <a:lumMod val="75000"/>
                  </a:schemeClr>
                </a:solidFill>
                <a:latin typeface="Calibri" pitchFamily="34" charset="0"/>
              </a:rPr>
              <a:t>4. 	Industry </a:t>
            </a:r>
            <a:r>
              <a:rPr lang="en-US" b="1" i="1" dirty="0">
                <a:solidFill>
                  <a:schemeClr val="accent6">
                    <a:lumMod val="75000"/>
                  </a:schemeClr>
                </a:solidFill>
                <a:latin typeface="Calibri" pitchFamily="34" charset="0"/>
              </a:rPr>
              <a:t>v. </a:t>
            </a:r>
            <a:r>
              <a:rPr lang="en-US" b="1" dirty="0">
                <a:solidFill>
                  <a:schemeClr val="accent6">
                    <a:lumMod val="75000"/>
                  </a:schemeClr>
                </a:solidFill>
                <a:latin typeface="Calibri" pitchFamily="34" charset="0"/>
              </a:rPr>
              <a:t>inferiority (6-11 years) stage</a:t>
            </a:r>
            <a:endParaRPr lang="en-GB" b="1" dirty="0">
              <a:solidFill>
                <a:schemeClr val="accent6">
                  <a:lumMod val="75000"/>
                </a:schemeClr>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4910231" y="274743"/>
            <a:ext cx="6915832" cy="1325563"/>
          </a:xfrm>
        </p:spPr>
        <p:txBody>
          <a:bodyPr>
            <a:noAutofit/>
          </a:bodyPr>
          <a:lstStyle/>
          <a:p>
            <a:r>
              <a:rPr lang="en-US" sz="4200" b="1" dirty="0">
                <a:solidFill>
                  <a:schemeClr val="accent6">
                    <a:lumMod val="75000"/>
                  </a:schemeClr>
                </a:solidFill>
                <a:latin typeface="Calibri" pitchFamily="34" charset="0"/>
              </a:rPr>
              <a:t>5. 	Identity </a:t>
            </a:r>
            <a:r>
              <a:rPr lang="en-US" sz="4200" b="1" i="1" dirty="0">
                <a:solidFill>
                  <a:schemeClr val="accent6">
                    <a:lumMod val="75000"/>
                  </a:schemeClr>
                </a:solidFill>
                <a:latin typeface="Calibri" pitchFamily="34" charset="0"/>
              </a:rPr>
              <a:t>v. </a:t>
            </a:r>
            <a:r>
              <a:rPr lang="en-US" sz="4200" b="1" dirty="0">
                <a:solidFill>
                  <a:schemeClr val="accent6">
                    <a:lumMod val="75000"/>
                  </a:schemeClr>
                </a:solidFill>
                <a:latin typeface="Calibri" pitchFamily="34" charset="0"/>
              </a:rPr>
              <a:t>role confusion (adolescence) stage  </a:t>
            </a:r>
            <a:endParaRPr lang="el-GR" sz="4200" b="1" dirty="0">
              <a:solidFill>
                <a:schemeClr val="accent6">
                  <a:lumMod val="75000"/>
                </a:schemeClr>
              </a:solidFill>
              <a:latin typeface="Calibri" pitchFamily="34" charset="0"/>
            </a:endParaRPr>
          </a:p>
        </p:txBody>
      </p:sp>
      <p:pic>
        <p:nvPicPr>
          <p:cNvPr id="16388" name="Picture 9" descr="Image result for teenager identity"/>
          <p:cNvPicPr>
            <a:picLocks noGrp="1" noChangeAspect="1" noChangeArrowheads="1"/>
          </p:cNvPicPr>
          <p:nvPr>
            <p:ph sz="half" idx="1"/>
          </p:nvPr>
        </p:nvPicPr>
        <p:blipFill>
          <a:blip r:embed="rId2"/>
          <a:stretch>
            <a:fillRect/>
          </a:stretch>
        </p:blipFill>
        <p:spPr>
          <a:xfrm>
            <a:off x="437218" y="472194"/>
            <a:ext cx="1963316" cy="2951860"/>
          </a:xfrm>
          <a:noFill/>
        </p:spPr>
      </p:pic>
      <p:sp>
        <p:nvSpPr>
          <p:cNvPr id="49155" name="Rectangle 3"/>
          <p:cNvSpPr>
            <a:spLocks noGrp="1" noChangeArrowheads="1"/>
          </p:cNvSpPr>
          <p:nvPr>
            <p:ph sz="half" idx="2"/>
          </p:nvPr>
        </p:nvSpPr>
        <p:spPr>
          <a:xfrm>
            <a:off x="4293451" y="1740672"/>
            <a:ext cx="8078994" cy="5117328"/>
          </a:xfrm>
        </p:spPr>
        <p:txBody>
          <a:bodyPr>
            <a:noAutofit/>
          </a:bodyPr>
          <a:lstStyle/>
          <a:p>
            <a:pPr marL="457200" lvl="1" indent="0">
              <a:lnSpc>
                <a:spcPct val="90000"/>
              </a:lnSpc>
              <a:buNone/>
              <a:defRPr/>
            </a:pPr>
            <a:r>
              <a:rPr lang="en-US" sz="2800" dirty="0">
                <a:latin typeface="Calibri" pitchFamily="34" charset="0"/>
              </a:rPr>
              <a:t>Developing one’s identity is a crucial step toward becoming productive, content adult  </a:t>
            </a:r>
          </a:p>
          <a:p>
            <a:pPr marL="914400" lvl="1" indent="-457200">
              <a:lnSpc>
                <a:spcPct val="90000"/>
              </a:lnSpc>
              <a:defRPr/>
            </a:pPr>
            <a:r>
              <a:rPr lang="en-US" sz="2800" b="1" i="1" spc="100" dirty="0">
                <a:latin typeface="Calibri" pitchFamily="34" charset="0"/>
              </a:rPr>
              <a:t>Identity crisis</a:t>
            </a:r>
            <a:r>
              <a:rPr lang="en-US" sz="2800" b="1" i="1" dirty="0">
                <a:latin typeface="Calibri" pitchFamily="34" charset="0"/>
              </a:rPr>
              <a:t> </a:t>
            </a:r>
          </a:p>
          <a:p>
            <a:pPr marL="1295400" lvl="2" indent="-381000">
              <a:lnSpc>
                <a:spcPct val="90000"/>
              </a:lnSpc>
              <a:defRPr/>
            </a:pPr>
            <a:r>
              <a:rPr lang="en-US" sz="2800" dirty="0">
                <a:latin typeface="Calibri" pitchFamily="34" charset="0"/>
              </a:rPr>
              <a:t>Temporary period of distress as teenagers experiment with alternatives before settling on their values and goals </a:t>
            </a:r>
          </a:p>
          <a:p>
            <a:pPr marL="914400" lvl="1" indent="-457200">
              <a:lnSpc>
                <a:spcPct val="90000"/>
              </a:lnSpc>
              <a:defRPr/>
            </a:pPr>
            <a:r>
              <a:rPr lang="en-US" sz="2800" dirty="0">
                <a:latin typeface="Calibri" pitchFamily="34" charset="0"/>
              </a:rPr>
              <a:t>If earlier conflicts were negatively resolved or if available choices to the young person do not match their abilities and desires, a teenager can appear directionless and unprepared for challenges of adulthood </a:t>
            </a:r>
          </a:p>
        </p:txBody>
      </p:sp>
      <p:pic>
        <p:nvPicPr>
          <p:cNvPr id="3" name="Picture 2" descr="A group of people posing for a photo&#10;&#10;Description generated with very high confidence">
            <a:extLst>
              <a:ext uri="{FF2B5EF4-FFF2-40B4-BE49-F238E27FC236}">
                <a16:creationId xmlns:a16="http://schemas.microsoft.com/office/drawing/2014/main" id="{F10235E2-944A-4F8B-BBD3-4E282DE4A3B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37218" y="3917222"/>
            <a:ext cx="3618683" cy="2382838"/>
          </a:xfrm>
          <a:prstGeom prst="rect">
            <a:avLst/>
          </a:prstGeom>
        </p:spPr>
      </p:pic>
      <p:sp>
        <p:nvSpPr>
          <p:cNvPr id="4" name="TextBox 3">
            <a:extLst>
              <a:ext uri="{FF2B5EF4-FFF2-40B4-BE49-F238E27FC236}">
                <a16:creationId xmlns:a16="http://schemas.microsoft.com/office/drawing/2014/main" id="{C2F349CF-EBE7-4B29-B060-1FBABCEC308E}"/>
              </a:ext>
            </a:extLst>
          </p:cNvPr>
          <p:cNvSpPr txBox="1"/>
          <p:nvPr/>
        </p:nvSpPr>
        <p:spPr>
          <a:xfrm>
            <a:off x="1233131" y="3561616"/>
            <a:ext cx="3413760" cy="369332"/>
          </a:xfrm>
          <a:prstGeom prst="rect">
            <a:avLst/>
          </a:prstGeom>
          <a:noFill/>
        </p:spPr>
        <p:txBody>
          <a:bodyPr wrap="square" rtlCol="0">
            <a:spAutoFit/>
          </a:bodyPr>
          <a:lstStyle/>
          <a:p>
            <a:r>
              <a:rPr lang="en-GB" sz="900" dirty="0">
                <a:hlinkClick r:id="rId4" tooltip="http://feetoftheshepherd.blogspot.com/2010/09/happy-people-need-jesus-too.html"/>
              </a:rPr>
              <a:t>This Photo</a:t>
            </a:r>
            <a:r>
              <a:rPr lang="en-GB" sz="900" dirty="0"/>
              <a:t> by Unknown Author is licensed under </a:t>
            </a:r>
            <a:r>
              <a:rPr lang="en-GB" sz="900" dirty="0">
                <a:hlinkClick r:id="rId5" tooltip="https://creativecommons.org/licenses/by-nc-nd/3.0/"/>
              </a:rPr>
              <a:t>CC BY-NC-ND</a:t>
            </a:r>
            <a:endParaRPr lang="en-GB" sz="900" dirty="0"/>
          </a:p>
        </p:txBody>
      </p:sp>
      <p:pic>
        <p:nvPicPr>
          <p:cNvPr id="6" name="Picture 5" descr="A group of people posing for the camera&#10;&#10;Description generated with very high confidence">
            <a:extLst>
              <a:ext uri="{FF2B5EF4-FFF2-40B4-BE49-F238E27FC236}">
                <a16:creationId xmlns:a16="http://schemas.microsoft.com/office/drawing/2014/main" id="{3E20BC9F-CECE-40FB-86DC-69D167027A70}"/>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2638084" y="477877"/>
            <a:ext cx="1963316" cy="2944975"/>
          </a:xfrm>
          <a:prstGeom prst="rect">
            <a:avLst/>
          </a:prstGeom>
        </p:spPr>
      </p:pic>
      <p:sp>
        <p:nvSpPr>
          <p:cNvPr id="7" name="TextBox 6">
            <a:extLst>
              <a:ext uri="{FF2B5EF4-FFF2-40B4-BE49-F238E27FC236}">
                <a16:creationId xmlns:a16="http://schemas.microsoft.com/office/drawing/2014/main" id="{C18BF236-B111-4375-B8EB-07B3C459A667}"/>
              </a:ext>
            </a:extLst>
          </p:cNvPr>
          <p:cNvSpPr txBox="1"/>
          <p:nvPr/>
        </p:nvSpPr>
        <p:spPr>
          <a:xfrm>
            <a:off x="464112" y="6447324"/>
            <a:ext cx="2939211" cy="369332"/>
          </a:xfrm>
          <a:prstGeom prst="rect">
            <a:avLst/>
          </a:prstGeom>
          <a:noFill/>
        </p:spPr>
        <p:txBody>
          <a:bodyPr wrap="square" rtlCol="0">
            <a:spAutoFit/>
          </a:bodyPr>
          <a:lstStyle/>
          <a:p>
            <a:r>
              <a:rPr lang="en-GB" sz="900" dirty="0">
                <a:hlinkClick r:id="rId7" tooltip="https://www.flickr.com/photos/fluffy_steve/6950460571"/>
              </a:rPr>
              <a:t>This Photo</a:t>
            </a:r>
            <a:r>
              <a:rPr lang="en-GB" sz="900" dirty="0"/>
              <a:t> by Unknown Author is licensed under </a:t>
            </a:r>
            <a:r>
              <a:rPr lang="en-GB" sz="900" dirty="0">
                <a:hlinkClick r:id="rId5" tooltip="https://creativecommons.org/licenses/by-nc-nd/3.0/"/>
              </a:rPr>
              <a:t>CC BY-NC-ND</a:t>
            </a:r>
            <a:endParaRPr lang="en-GB" sz="9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403490" y="3806244"/>
            <a:ext cx="4805263" cy="2453676"/>
          </a:xfrm>
        </p:spPr>
        <p:txBody>
          <a:bodyPr vert="horz" lIns="228600" tIns="228600" rIns="228600" bIns="228600" rtlCol="0" anchor="ctr">
            <a:noAutofit/>
          </a:bodyPr>
          <a:lstStyle/>
          <a:p>
            <a:pPr marL="533400">
              <a:lnSpc>
                <a:spcPct val="110000"/>
              </a:lnSpc>
              <a:defRPr/>
            </a:pPr>
            <a:r>
              <a:rPr lang="en-US" b="1" dirty="0">
                <a:solidFill>
                  <a:schemeClr val="accent6">
                    <a:lumMod val="75000"/>
                  </a:schemeClr>
                </a:solidFill>
              </a:rPr>
              <a:t>6. Intimacy </a:t>
            </a:r>
            <a:r>
              <a:rPr lang="en-US" b="1" i="1" dirty="0">
                <a:solidFill>
                  <a:schemeClr val="accent6">
                    <a:lumMod val="75000"/>
                  </a:schemeClr>
                </a:solidFill>
              </a:rPr>
              <a:t>v. </a:t>
            </a:r>
            <a:r>
              <a:rPr lang="en-US" b="1" dirty="0">
                <a:solidFill>
                  <a:schemeClr val="accent6">
                    <a:lumMod val="75000"/>
                  </a:schemeClr>
                </a:solidFill>
              </a:rPr>
              <a:t>isolation (early adulthood) stage</a:t>
            </a:r>
          </a:p>
        </p:txBody>
      </p:sp>
      <p:pic>
        <p:nvPicPr>
          <p:cNvPr id="3" name="Picture 2" descr="A group of people posing for the camera&#10;&#10;Description generated with very high confidence">
            <a:extLst>
              <a:ext uri="{FF2B5EF4-FFF2-40B4-BE49-F238E27FC236}">
                <a16:creationId xmlns:a16="http://schemas.microsoft.com/office/drawing/2014/main" id="{FEDC4331-F0FA-4D18-B7B6-1283EB6E29E5}"/>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692005" y="817015"/>
            <a:ext cx="4133362" cy="1932345"/>
          </a:xfrm>
          <a:prstGeom prst="rect">
            <a:avLst/>
          </a:prstGeom>
          <a:ln w="9525">
            <a:noFill/>
          </a:ln>
        </p:spPr>
      </p:pic>
      <p:pic>
        <p:nvPicPr>
          <p:cNvPr id="17412" name="Picture 8" descr="Related image"/>
          <p:cNvPicPr>
            <a:picLocks noGrp="1" noChangeAspect="1" noChangeArrowheads="1"/>
          </p:cNvPicPr>
          <p:nvPr>
            <p:ph sz="half" idx="1"/>
          </p:nvPr>
        </p:nvPicPr>
        <p:blipFill>
          <a:blip r:embed="rId5"/>
          <a:stretch>
            <a:fillRect/>
          </a:stretch>
        </p:blipFill>
        <p:spPr>
          <a:xfrm>
            <a:off x="3968886" y="994855"/>
            <a:ext cx="2894900" cy="1932345"/>
          </a:xfrm>
          <a:prstGeom prst="rect">
            <a:avLst/>
          </a:prstGeom>
          <a:noFill/>
          <a:ln w="9525">
            <a:noFill/>
          </a:ln>
        </p:spPr>
      </p:pic>
      <p:sp>
        <p:nvSpPr>
          <p:cNvPr id="55300" name="Rectangle 4"/>
          <p:cNvSpPr>
            <a:spLocks noGrp="1" noChangeArrowheads="1"/>
          </p:cNvSpPr>
          <p:nvPr>
            <p:ph sz="half" idx="2"/>
          </p:nvPr>
        </p:nvSpPr>
        <p:spPr>
          <a:xfrm>
            <a:off x="3968887" y="3153032"/>
            <a:ext cx="7706936" cy="3526136"/>
          </a:xfrm>
        </p:spPr>
        <p:txBody>
          <a:bodyPr vert="horz" lIns="91440" tIns="45720" rIns="91440" bIns="45720" rtlCol="0" anchor="ctr">
            <a:normAutofit lnSpcReduction="10000"/>
          </a:bodyPr>
          <a:lstStyle/>
          <a:p>
            <a:pPr indent="0">
              <a:lnSpc>
                <a:spcPct val="110000"/>
              </a:lnSpc>
              <a:buNone/>
              <a:defRPr/>
            </a:pPr>
            <a:r>
              <a:rPr lang="en-US" sz="2400" dirty="0"/>
              <a:t>Thoughts and feelings about making permanent commitment to </a:t>
            </a:r>
            <a:r>
              <a:rPr lang="en-US" sz="2400" b="1" i="1" spc="100" dirty="0"/>
              <a:t>intimate partner</a:t>
            </a:r>
            <a:r>
              <a:rPr lang="en-US" sz="2400" dirty="0"/>
              <a:t> </a:t>
            </a:r>
          </a:p>
          <a:p>
            <a:pPr marL="457200">
              <a:lnSpc>
                <a:spcPct val="110000"/>
              </a:lnSpc>
              <a:defRPr/>
            </a:pPr>
            <a:r>
              <a:rPr lang="en-US" sz="2400" dirty="0"/>
              <a:t>Desire for intimacy may clash with desire for self-determination </a:t>
            </a:r>
          </a:p>
          <a:p>
            <a:pPr marL="457200">
              <a:lnSpc>
                <a:spcPct val="110000"/>
              </a:lnSpc>
              <a:defRPr/>
            </a:pPr>
            <a:r>
              <a:rPr lang="en-US" sz="2400" dirty="0"/>
              <a:t>In friendships and work ties, people who have achieved intimacy are cooperative and accepting of differences </a:t>
            </a:r>
          </a:p>
          <a:p>
            <a:pPr marL="457200">
              <a:lnSpc>
                <a:spcPct val="110000"/>
              </a:lnSpc>
              <a:defRPr/>
            </a:pPr>
            <a:r>
              <a:rPr lang="en-US" sz="2400" dirty="0"/>
              <a:t>People with sense of isolation hesitate to form close ties, tend to compete, and are not accepting of differences </a:t>
            </a:r>
          </a:p>
          <a:p>
            <a:pPr marL="914400" lvl="1">
              <a:lnSpc>
                <a:spcPct val="110000"/>
              </a:lnSpc>
              <a:defRPr/>
            </a:pPr>
            <a:endParaRPr lang="en-US" sz="1500" dirty="0"/>
          </a:p>
        </p:txBody>
      </p:sp>
      <p:sp>
        <p:nvSpPr>
          <p:cNvPr id="4" name="TextBox 3">
            <a:extLst>
              <a:ext uri="{FF2B5EF4-FFF2-40B4-BE49-F238E27FC236}">
                <a16:creationId xmlns:a16="http://schemas.microsoft.com/office/drawing/2014/main" id="{EE8E5965-F83A-4238-B61C-EF10AEA67EF9}"/>
              </a:ext>
            </a:extLst>
          </p:cNvPr>
          <p:cNvSpPr txBox="1"/>
          <p:nvPr/>
        </p:nvSpPr>
        <p:spPr>
          <a:xfrm>
            <a:off x="8221868" y="2827172"/>
            <a:ext cx="2619628"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4" tooltip="http://commons.wikimedia.org/wiki/file:family_drewitt-barlow.jpg">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6" tooltip="https://creativecommons.org/licenses/by-sa/3.0/">
                  <a:extLst>
                    <a:ext uri="{A12FA001-AC4F-418D-AE19-62706E023703}">
                      <ahyp:hlinkClr xmlns:ahyp="http://schemas.microsoft.com/office/drawing/2018/hyperlinkcolor" val="tx"/>
                    </a:ext>
                  </a:extLst>
                </a:hlinkClick>
              </a:rPr>
              <a:t>CC BY-SA</a:t>
            </a:r>
            <a:endParaRPr lang="en-GB" sz="700" dirty="0">
              <a:solidFill>
                <a:srgbClr val="FFFFFF"/>
              </a:solidFill>
            </a:endParaRPr>
          </a:p>
        </p:txBody>
      </p:sp>
      <p:pic>
        <p:nvPicPr>
          <p:cNvPr id="5" name="Picture 4" descr="A group of people posing for a photo&#10;&#10;Description automatically generated">
            <a:extLst>
              <a:ext uri="{FF2B5EF4-FFF2-40B4-BE49-F238E27FC236}">
                <a16:creationId xmlns:a16="http://schemas.microsoft.com/office/drawing/2014/main" id="{0AEF8D08-011A-B9CA-FB68-B3E0350E11F8}"/>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667261" y="867032"/>
            <a:ext cx="3048000" cy="2286000"/>
          </a:xfrm>
          <a:prstGeom prst="rect">
            <a:avLst/>
          </a:prstGeom>
        </p:spPr>
      </p:pic>
      <p:sp>
        <p:nvSpPr>
          <p:cNvPr id="6" name="TextBox 5">
            <a:extLst>
              <a:ext uri="{FF2B5EF4-FFF2-40B4-BE49-F238E27FC236}">
                <a16:creationId xmlns:a16="http://schemas.microsoft.com/office/drawing/2014/main" id="{9B7E635A-460C-FCD3-767F-F9C9F488F1EE}"/>
              </a:ext>
            </a:extLst>
          </p:cNvPr>
          <p:cNvSpPr txBox="1"/>
          <p:nvPr/>
        </p:nvSpPr>
        <p:spPr>
          <a:xfrm>
            <a:off x="667261" y="3153032"/>
            <a:ext cx="3048000" cy="369332"/>
          </a:xfrm>
          <a:prstGeom prst="rect">
            <a:avLst/>
          </a:prstGeom>
          <a:noFill/>
        </p:spPr>
        <p:txBody>
          <a:bodyPr wrap="square" rtlCol="0">
            <a:spAutoFit/>
          </a:bodyPr>
          <a:lstStyle/>
          <a:p>
            <a:r>
              <a:rPr lang="en-GB" sz="900">
                <a:hlinkClick r:id="rId8" tooltip="https://www.flickr.com/photos/dicko36/2490596226"/>
              </a:rPr>
              <a:t>This Photo</a:t>
            </a:r>
            <a:r>
              <a:rPr lang="en-GB" sz="900"/>
              <a:t> by Unknown Author is licensed under </a:t>
            </a:r>
            <a:r>
              <a:rPr lang="en-GB" sz="900">
                <a:hlinkClick r:id="rId9" tooltip="https://creativecommons.org/licenses/by-nc-nd/3.0/"/>
              </a:rPr>
              <a:t>CC BY-NC-ND</a:t>
            </a:r>
            <a:endParaRPr lang="en-GB" sz="90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271615" y="873370"/>
            <a:ext cx="5314278" cy="2453676"/>
          </a:xfrm>
        </p:spPr>
        <p:txBody>
          <a:bodyPr vert="horz" lIns="228600" tIns="228600" rIns="228600" bIns="228600" rtlCol="0" anchor="ctr">
            <a:noAutofit/>
          </a:bodyPr>
          <a:lstStyle/>
          <a:p>
            <a:pPr marL="533400">
              <a:lnSpc>
                <a:spcPct val="110000"/>
              </a:lnSpc>
              <a:defRPr/>
            </a:pPr>
            <a:r>
              <a:rPr lang="en-US" b="1" dirty="0">
                <a:solidFill>
                  <a:schemeClr val="accent6">
                    <a:lumMod val="75000"/>
                  </a:schemeClr>
                </a:solidFill>
              </a:rPr>
              <a:t>7. Generativity </a:t>
            </a:r>
            <a:r>
              <a:rPr lang="en-US" b="1" i="1" dirty="0">
                <a:solidFill>
                  <a:schemeClr val="accent6">
                    <a:lumMod val="75000"/>
                  </a:schemeClr>
                </a:solidFill>
              </a:rPr>
              <a:t>v. </a:t>
            </a:r>
            <a:r>
              <a:rPr lang="en-US" b="1" dirty="0">
                <a:solidFill>
                  <a:schemeClr val="accent6">
                    <a:lumMod val="75000"/>
                  </a:schemeClr>
                </a:solidFill>
              </a:rPr>
              <a:t>stagnation (middle adulthood) </a:t>
            </a:r>
          </a:p>
        </p:txBody>
      </p:sp>
      <p:pic>
        <p:nvPicPr>
          <p:cNvPr id="3" name="Picture 2" descr="A person in a white shirt&#10;&#10;Description generated with very high confidence">
            <a:extLst>
              <a:ext uri="{FF2B5EF4-FFF2-40B4-BE49-F238E27FC236}">
                <a16:creationId xmlns:a16="http://schemas.microsoft.com/office/drawing/2014/main" id="{7E6BCB1C-D653-4C72-A827-3AAB7D0B832F}"/>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487" r="36737" b="1"/>
          <a:stretch/>
        </p:blipFill>
        <p:spPr>
          <a:xfrm>
            <a:off x="5114014" y="806432"/>
            <a:ext cx="1446580" cy="2380179"/>
          </a:xfrm>
          <a:prstGeom prst="rect">
            <a:avLst/>
          </a:prstGeom>
          <a:ln w="9525">
            <a:solidFill>
              <a:schemeClr val="tx1">
                <a:alpha val="20000"/>
              </a:schemeClr>
            </a:solidFill>
          </a:ln>
        </p:spPr>
      </p:pic>
      <p:pic>
        <p:nvPicPr>
          <p:cNvPr id="18440" name="Picture 22" descr="how-to-lay-out-a-new-garden"/>
          <p:cNvPicPr>
            <a:picLocks noGrp="1" noChangeAspect="1" noChangeArrowheads="1"/>
          </p:cNvPicPr>
          <p:nvPr>
            <p:ph sz="half" idx="1"/>
          </p:nvPr>
        </p:nvPicPr>
        <p:blipFill rotWithShape="1">
          <a:blip r:embed="rId4"/>
          <a:srcRect l="22191" r="32227" b="1"/>
          <a:stretch/>
        </p:blipFill>
        <p:spPr>
          <a:xfrm>
            <a:off x="10217530" y="910118"/>
            <a:ext cx="1446580" cy="2380179"/>
          </a:xfrm>
          <a:prstGeom prst="rect">
            <a:avLst/>
          </a:prstGeom>
          <a:noFill/>
          <a:ln w="9525">
            <a:solidFill>
              <a:schemeClr val="tx1">
                <a:alpha val="20000"/>
              </a:schemeClr>
            </a:solidFill>
          </a:ln>
        </p:spPr>
      </p:pic>
      <p:sp>
        <p:nvSpPr>
          <p:cNvPr id="63491" name="Rectangle 3"/>
          <p:cNvSpPr>
            <a:spLocks noGrp="1" noChangeArrowheads="1"/>
          </p:cNvSpPr>
          <p:nvPr>
            <p:ph sz="half" idx="2"/>
          </p:nvPr>
        </p:nvSpPr>
        <p:spPr>
          <a:xfrm>
            <a:off x="494852" y="3455808"/>
            <a:ext cx="11416161" cy="2852942"/>
          </a:xfrm>
        </p:spPr>
        <p:txBody>
          <a:bodyPr vert="horz" lIns="91440" tIns="45720" rIns="91440" bIns="45720" rtlCol="0" anchor="ctr">
            <a:normAutofit/>
          </a:bodyPr>
          <a:lstStyle/>
          <a:p>
            <a:pPr indent="0">
              <a:lnSpc>
                <a:spcPct val="110000"/>
              </a:lnSpc>
              <a:buNone/>
              <a:defRPr/>
            </a:pPr>
            <a:r>
              <a:rPr lang="en-US" sz="2400" dirty="0"/>
              <a:t>Focusing on reaching out to others in ways that give to and guide the </a:t>
            </a:r>
            <a:r>
              <a:rPr lang="en-US" sz="2400" b="1" i="1" spc="100" dirty="0"/>
              <a:t>next generation</a:t>
            </a:r>
            <a:r>
              <a:rPr lang="en-US" sz="2400" b="1" i="1" dirty="0"/>
              <a:t> </a:t>
            </a:r>
          </a:p>
          <a:p>
            <a:pPr marL="457200">
              <a:lnSpc>
                <a:spcPct val="110000"/>
              </a:lnSpc>
              <a:defRPr/>
            </a:pPr>
            <a:r>
              <a:rPr lang="en-US" sz="2400" dirty="0"/>
              <a:t>Encompasses everything generated that can outlive self and ensure continuity and improvement of society</a:t>
            </a:r>
          </a:p>
          <a:p>
            <a:pPr marL="457200">
              <a:lnSpc>
                <a:spcPct val="110000"/>
              </a:lnSpc>
              <a:defRPr/>
            </a:pPr>
            <a:r>
              <a:rPr lang="en-US" sz="2400" dirty="0"/>
              <a:t>Adults with a sense of stagnation may lack interest in supporting or coaching younger people, focus more on what they can get </a:t>
            </a:r>
            <a:r>
              <a:rPr lang="en-US" sz="2400" i="1" dirty="0"/>
              <a:t>rather than</a:t>
            </a:r>
            <a:r>
              <a:rPr lang="en-US" sz="2400" dirty="0"/>
              <a:t> what they can give. They may also take little interest in being productive, developing talents, or bettering the  world </a:t>
            </a:r>
          </a:p>
        </p:txBody>
      </p:sp>
      <p:sp>
        <p:nvSpPr>
          <p:cNvPr id="18436" name="AutoShape 15" descr="Image result for man planting tree"/>
          <p:cNvSpPr>
            <a:spLocks noChangeAspect="1" noChangeArrowheads="1"/>
          </p:cNvSpPr>
          <p:nvPr/>
        </p:nvSpPr>
        <p:spPr bwMode="auto">
          <a:xfrm>
            <a:off x="1679575" y="46038"/>
            <a:ext cx="304800" cy="304800"/>
          </a:xfrm>
          <a:prstGeom prst="rect">
            <a:avLst/>
          </a:prstGeom>
          <a:noFill/>
          <a:ln w="9525">
            <a:noFill/>
            <a:miter lim="800000"/>
            <a:headEnd/>
            <a:tailEnd/>
          </a:ln>
        </p:spPr>
        <p:txBody>
          <a:bodyPr/>
          <a:lstStyle/>
          <a:p>
            <a:endParaRPr lang="el-GR">
              <a:latin typeface="Calibri" pitchFamily="34" charset="0"/>
            </a:endParaRPr>
          </a:p>
        </p:txBody>
      </p:sp>
      <p:sp>
        <p:nvSpPr>
          <p:cNvPr id="18437" name="AutoShape 17" descr="Image result for man planting tree"/>
          <p:cNvSpPr>
            <a:spLocks noChangeAspect="1" noChangeArrowheads="1"/>
          </p:cNvSpPr>
          <p:nvPr/>
        </p:nvSpPr>
        <p:spPr bwMode="auto">
          <a:xfrm>
            <a:off x="1679575" y="46038"/>
            <a:ext cx="304800" cy="304800"/>
          </a:xfrm>
          <a:prstGeom prst="rect">
            <a:avLst/>
          </a:prstGeom>
          <a:noFill/>
          <a:ln w="9525">
            <a:noFill/>
            <a:miter lim="800000"/>
            <a:headEnd/>
            <a:tailEnd/>
          </a:ln>
        </p:spPr>
        <p:txBody>
          <a:bodyPr/>
          <a:lstStyle/>
          <a:p>
            <a:endParaRPr lang="el-GR">
              <a:latin typeface="Calibri" pitchFamily="34" charset="0"/>
            </a:endParaRPr>
          </a:p>
        </p:txBody>
      </p:sp>
      <p:sp>
        <p:nvSpPr>
          <p:cNvPr id="18438" name="AutoShape 19" descr="Image result for man planting tree"/>
          <p:cNvSpPr>
            <a:spLocks noChangeAspect="1" noChangeArrowheads="1"/>
          </p:cNvSpPr>
          <p:nvPr/>
        </p:nvSpPr>
        <p:spPr bwMode="auto">
          <a:xfrm>
            <a:off x="1679575" y="46038"/>
            <a:ext cx="304800" cy="304800"/>
          </a:xfrm>
          <a:prstGeom prst="rect">
            <a:avLst/>
          </a:prstGeom>
          <a:noFill/>
          <a:ln w="9525">
            <a:noFill/>
            <a:miter lim="800000"/>
            <a:headEnd/>
            <a:tailEnd/>
          </a:ln>
        </p:spPr>
        <p:txBody>
          <a:bodyPr/>
          <a:lstStyle/>
          <a:p>
            <a:endParaRPr lang="el-GR">
              <a:latin typeface="Calibri" pitchFamily="34" charset="0"/>
            </a:endParaRPr>
          </a:p>
        </p:txBody>
      </p:sp>
      <p:sp>
        <p:nvSpPr>
          <p:cNvPr id="18439" name="AutoShape 21" descr="Image result for man planting tree"/>
          <p:cNvSpPr>
            <a:spLocks noChangeAspect="1" noChangeArrowheads="1"/>
          </p:cNvSpPr>
          <p:nvPr/>
        </p:nvSpPr>
        <p:spPr bwMode="auto">
          <a:xfrm>
            <a:off x="1679575" y="46038"/>
            <a:ext cx="304800" cy="304800"/>
          </a:xfrm>
          <a:prstGeom prst="rect">
            <a:avLst/>
          </a:prstGeom>
          <a:noFill/>
          <a:ln w="9525">
            <a:noFill/>
            <a:miter lim="800000"/>
            <a:headEnd/>
            <a:tailEnd/>
          </a:ln>
        </p:spPr>
        <p:txBody>
          <a:bodyPr/>
          <a:lstStyle/>
          <a:p>
            <a:endParaRPr lang="el-GR">
              <a:latin typeface="Calibri" pitchFamily="34" charset="0"/>
            </a:endParaRPr>
          </a:p>
        </p:txBody>
      </p:sp>
      <p:sp>
        <p:nvSpPr>
          <p:cNvPr id="4" name="TextBox 3">
            <a:extLst>
              <a:ext uri="{FF2B5EF4-FFF2-40B4-BE49-F238E27FC236}">
                <a16:creationId xmlns:a16="http://schemas.microsoft.com/office/drawing/2014/main" id="{00850E5A-305F-464E-B778-F657118097A3}"/>
              </a:ext>
            </a:extLst>
          </p:cNvPr>
          <p:cNvSpPr txBox="1"/>
          <p:nvPr/>
        </p:nvSpPr>
        <p:spPr>
          <a:xfrm>
            <a:off x="9702340" y="6657945"/>
            <a:ext cx="247696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www.santigarcia.net/2008_06_01_archive.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pic>
        <p:nvPicPr>
          <p:cNvPr id="9" name="Picture 8" descr="A group of people with skis and skis&#10;&#10;Description automatically generated">
            <a:extLst>
              <a:ext uri="{FF2B5EF4-FFF2-40B4-BE49-F238E27FC236}">
                <a16:creationId xmlns:a16="http://schemas.microsoft.com/office/drawing/2014/main" id="{176FF34F-292E-BBA9-B70B-A2E7F41885A7}"/>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7057288" y="325809"/>
            <a:ext cx="2781088" cy="2489074"/>
          </a:xfrm>
          <a:prstGeom prst="rect">
            <a:avLst/>
          </a:prstGeom>
        </p:spPr>
      </p:pic>
      <p:sp>
        <p:nvSpPr>
          <p:cNvPr id="10" name="TextBox 9">
            <a:extLst>
              <a:ext uri="{FF2B5EF4-FFF2-40B4-BE49-F238E27FC236}">
                <a16:creationId xmlns:a16="http://schemas.microsoft.com/office/drawing/2014/main" id="{BA66A001-17B4-B8F6-5256-D86724F29121}"/>
              </a:ext>
            </a:extLst>
          </p:cNvPr>
          <p:cNvSpPr txBox="1"/>
          <p:nvPr/>
        </p:nvSpPr>
        <p:spPr>
          <a:xfrm>
            <a:off x="8276716" y="2814883"/>
            <a:ext cx="1905000" cy="369332"/>
          </a:xfrm>
          <a:prstGeom prst="rect">
            <a:avLst/>
          </a:prstGeom>
          <a:noFill/>
        </p:spPr>
        <p:txBody>
          <a:bodyPr wrap="square" rtlCol="0">
            <a:spAutoFit/>
          </a:bodyPr>
          <a:lstStyle/>
          <a:p>
            <a:r>
              <a:rPr lang="en-GB" sz="900">
                <a:hlinkClick r:id="rId7" tooltip="https://victorvictor.blogspot.com/2010/"/>
              </a:rPr>
              <a:t>This Photo</a:t>
            </a:r>
            <a:r>
              <a:rPr lang="en-GB" sz="900"/>
              <a:t> by Unknown Author is licensed under </a:t>
            </a:r>
            <a:r>
              <a:rPr lang="en-GB" sz="900">
                <a:hlinkClick r:id="rId8" tooltip="https://creativecommons.org/licenses/by-nd/3.0/"/>
              </a:rPr>
              <a:t>CC BY-ND</a:t>
            </a:r>
            <a:endParaRPr lang="en-GB" sz="90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4"/>
          <p:cNvSpPr>
            <a:spLocks noGrp="1" noChangeArrowheads="1"/>
          </p:cNvSpPr>
          <p:nvPr>
            <p:ph type="title"/>
          </p:nvPr>
        </p:nvSpPr>
        <p:spPr>
          <a:xfrm>
            <a:off x="171226" y="1149325"/>
            <a:ext cx="4847950" cy="1325563"/>
          </a:xfrm>
        </p:spPr>
        <p:txBody>
          <a:bodyPr>
            <a:noAutofit/>
          </a:bodyPr>
          <a:lstStyle/>
          <a:p>
            <a:pPr eaLnBrk="1" hangingPunct="1">
              <a:lnSpc>
                <a:spcPct val="80000"/>
              </a:lnSpc>
              <a:buFontTx/>
              <a:buNone/>
              <a:defRPr/>
            </a:pPr>
            <a:r>
              <a:rPr lang="en-US" b="1" dirty="0">
                <a:solidFill>
                  <a:schemeClr val="accent6">
                    <a:lumMod val="75000"/>
                  </a:schemeClr>
                </a:solidFill>
                <a:latin typeface="Calibri" pitchFamily="34" charset="0"/>
              </a:rPr>
              <a:t>8.	Ego integrity </a:t>
            </a:r>
            <a:r>
              <a:rPr lang="en-US" b="1" i="1" dirty="0">
                <a:solidFill>
                  <a:schemeClr val="accent6">
                    <a:lumMod val="75000"/>
                  </a:schemeClr>
                </a:solidFill>
                <a:latin typeface="Calibri" pitchFamily="34" charset="0"/>
              </a:rPr>
              <a:t>v.</a:t>
            </a:r>
            <a:r>
              <a:rPr lang="en-US" b="1" dirty="0">
                <a:solidFill>
                  <a:schemeClr val="accent6">
                    <a:lumMod val="75000"/>
                  </a:schemeClr>
                </a:solidFill>
                <a:latin typeface="Calibri" pitchFamily="34" charset="0"/>
              </a:rPr>
              <a:t> despair (late adulthood) stage </a:t>
            </a:r>
          </a:p>
        </p:txBody>
      </p:sp>
      <p:pic>
        <p:nvPicPr>
          <p:cNvPr id="19460" name="Picture 15" descr="Image result for holding album with old photographs"/>
          <p:cNvPicPr>
            <a:picLocks noGrp="1" noChangeAspect="1" noChangeArrowheads="1"/>
          </p:cNvPicPr>
          <p:nvPr>
            <p:ph sz="half" idx="1"/>
          </p:nvPr>
        </p:nvPicPr>
        <p:blipFill>
          <a:blip r:embed="rId2"/>
          <a:stretch>
            <a:fillRect/>
          </a:stretch>
        </p:blipFill>
        <p:spPr>
          <a:xfrm>
            <a:off x="4943872" y="620688"/>
            <a:ext cx="3586211" cy="2382838"/>
          </a:xfrm>
          <a:noFill/>
        </p:spPr>
      </p:pic>
      <p:sp>
        <p:nvSpPr>
          <p:cNvPr id="101387" name="Rectangle 11"/>
          <p:cNvSpPr>
            <a:spLocks noGrp="1" noChangeArrowheads="1"/>
          </p:cNvSpPr>
          <p:nvPr>
            <p:ph sz="half" idx="2"/>
          </p:nvPr>
        </p:nvSpPr>
        <p:spPr>
          <a:xfrm>
            <a:off x="494852" y="3429000"/>
            <a:ext cx="10895617" cy="3168352"/>
          </a:xfrm>
        </p:spPr>
        <p:txBody>
          <a:bodyPr>
            <a:normAutofit/>
          </a:bodyPr>
          <a:lstStyle/>
          <a:p>
            <a:pPr marL="0" indent="0">
              <a:lnSpc>
                <a:spcPct val="80000"/>
              </a:lnSpc>
              <a:buNone/>
              <a:defRPr/>
            </a:pPr>
            <a:r>
              <a:rPr lang="en-US" dirty="0">
                <a:latin typeface="Calibri" pitchFamily="34" charset="0"/>
              </a:rPr>
              <a:t>Coming to terms with one’s life; feeling whole, complete, and satisfied with their achievements </a:t>
            </a:r>
          </a:p>
          <a:p>
            <a:pPr>
              <a:lnSpc>
                <a:spcPct val="80000"/>
              </a:lnSpc>
              <a:defRPr/>
            </a:pPr>
            <a:r>
              <a:rPr lang="en-US" dirty="0">
                <a:latin typeface="Calibri" pitchFamily="34" charset="0"/>
              </a:rPr>
              <a:t>When reflecting back on life, feeling a sense of  satisfaction with life is associated with greater acceptance of death </a:t>
            </a:r>
          </a:p>
          <a:p>
            <a:pPr>
              <a:lnSpc>
                <a:spcPct val="80000"/>
              </a:lnSpc>
              <a:defRPr/>
            </a:pPr>
            <a:r>
              <a:rPr lang="en-US" dirty="0">
                <a:latin typeface="Calibri" pitchFamily="34" charset="0"/>
              </a:rPr>
              <a:t>Despair may occur when aging adults feel they have made many wrong decisions; this may lead to person being overwhelmed with bitterness, defeat, hopelessness, anger and contempt </a:t>
            </a:r>
            <a:endParaRPr lang="el-GR" dirty="0">
              <a:latin typeface="Calibri" pitchFamily="34" charset="0"/>
            </a:endParaRPr>
          </a:p>
        </p:txBody>
      </p:sp>
      <p:pic>
        <p:nvPicPr>
          <p:cNvPr id="3" name="Picture 2" descr="A person in a match&#10;&#10;Description generated with very high confidence">
            <a:extLst>
              <a:ext uri="{FF2B5EF4-FFF2-40B4-BE49-F238E27FC236}">
                <a16:creationId xmlns:a16="http://schemas.microsoft.com/office/drawing/2014/main" id="{7633B68E-B1A6-47FA-9A6C-34FA73A3F529}"/>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688288" y="594688"/>
            <a:ext cx="2470696" cy="2479170"/>
          </a:xfrm>
          <a:prstGeom prst="rect">
            <a:avLst/>
          </a:prstGeom>
        </p:spPr>
      </p:pic>
      <p:sp>
        <p:nvSpPr>
          <p:cNvPr id="4" name="TextBox 3">
            <a:extLst>
              <a:ext uri="{FF2B5EF4-FFF2-40B4-BE49-F238E27FC236}">
                <a16:creationId xmlns:a16="http://schemas.microsoft.com/office/drawing/2014/main" id="{3BDFEC62-732F-4A3F-A8FA-E8B699BA4D59}"/>
              </a:ext>
            </a:extLst>
          </p:cNvPr>
          <p:cNvSpPr txBox="1"/>
          <p:nvPr/>
        </p:nvSpPr>
        <p:spPr>
          <a:xfrm>
            <a:off x="9277614" y="3130000"/>
            <a:ext cx="1881370" cy="369332"/>
          </a:xfrm>
          <a:prstGeom prst="rect">
            <a:avLst/>
          </a:prstGeom>
          <a:noFill/>
        </p:spPr>
        <p:txBody>
          <a:bodyPr wrap="square" rtlCol="0">
            <a:spAutoFit/>
          </a:bodyPr>
          <a:lstStyle/>
          <a:p>
            <a:r>
              <a:rPr lang="en-GB" sz="900" dirty="0">
                <a:hlinkClick r:id="rId4" tooltip="https://commons.wikimedia.org/wiki/File:Senior_marathoner.jpg"/>
              </a:rPr>
              <a:t>This Photo</a:t>
            </a:r>
            <a:r>
              <a:rPr lang="en-GB" sz="900" dirty="0"/>
              <a:t> by Unknown Author is licensed under </a:t>
            </a:r>
            <a:r>
              <a:rPr lang="en-GB" sz="900" dirty="0">
                <a:hlinkClick r:id="rId5" tooltip="https://creativecommons.org/licenses/by-sa/3.0/"/>
              </a:rPr>
              <a:t>CC BY-SA</a:t>
            </a:r>
            <a:endParaRPr lang="en-GB" sz="9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19108-53CB-6F05-7E19-48736F0D5F43}"/>
              </a:ext>
            </a:extLst>
          </p:cNvPr>
          <p:cNvSpPr>
            <a:spLocks noGrp="1"/>
          </p:cNvSpPr>
          <p:nvPr>
            <p:ph type="title"/>
          </p:nvPr>
        </p:nvSpPr>
        <p:spPr/>
        <p:txBody>
          <a:bodyPr/>
          <a:lstStyle/>
          <a:p>
            <a:r>
              <a:rPr lang="en-GB" b="1" dirty="0"/>
              <a:t>Matching game</a:t>
            </a:r>
          </a:p>
        </p:txBody>
      </p:sp>
      <p:graphicFrame>
        <p:nvGraphicFramePr>
          <p:cNvPr id="4" name="Content Placeholder 3">
            <a:extLst>
              <a:ext uri="{FF2B5EF4-FFF2-40B4-BE49-F238E27FC236}">
                <a16:creationId xmlns:a16="http://schemas.microsoft.com/office/drawing/2014/main" id="{A46F755A-8DED-1128-C136-383AFCD80796}"/>
              </a:ext>
            </a:extLst>
          </p:cNvPr>
          <p:cNvGraphicFramePr>
            <a:graphicFrameLocks noGrp="1"/>
          </p:cNvGraphicFramePr>
          <p:nvPr>
            <p:ph idx="1"/>
            <p:extLst>
              <p:ext uri="{D42A27DB-BD31-4B8C-83A1-F6EECF244321}">
                <p14:modId xmlns:p14="http://schemas.microsoft.com/office/powerpoint/2010/main" val="1610630364"/>
              </p:ext>
            </p:extLst>
          </p:nvPr>
        </p:nvGraphicFramePr>
        <p:xfrm>
          <a:off x="-2390823" y="1514297"/>
          <a:ext cx="8740806"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Diagram 4">
            <a:extLst>
              <a:ext uri="{FF2B5EF4-FFF2-40B4-BE49-F238E27FC236}">
                <a16:creationId xmlns:a16="http://schemas.microsoft.com/office/drawing/2014/main" id="{8246BB78-5157-49F9-C338-C3697932526F}"/>
              </a:ext>
            </a:extLst>
          </p:cNvPr>
          <p:cNvGraphicFramePr/>
          <p:nvPr>
            <p:extLst>
              <p:ext uri="{D42A27DB-BD31-4B8C-83A1-F6EECF244321}">
                <p14:modId xmlns:p14="http://schemas.microsoft.com/office/powerpoint/2010/main" val="1730455381"/>
              </p:ext>
            </p:extLst>
          </p:nvPr>
        </p:nvGraphicFramePr>
        <p:xfrm>
          <a:off x="4402337" y="622011"/>
          <a:ext cx="8128000" cy="541866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8939922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ECDBC-A211-6A91-5295-91C587056CB8}"/>
              </a:ext>
            </a:extLst>
          </p:cNvPr>
          <p:cNvSpPr>
            <a:spLocks noGrp="1"/>
          </p:cNvSpPr>
          <p:nvPr>
            <p:ph type="title"/>
          </p:nvPr>
        </p:nvSpPr>
        <p:spPr>
          <a:xfrm>
            <a:off x="4615031" y="365125"/>
            <a:ext cx="6738769" cy="1325563"/>
          </a:xfrm>
        </p:spPr>
        <p:txBody>
          <a:bodyPr/>
          <a:lstStyle/>
          <a:p>
            <a:r>
              <a:rPr lang="en-GB" dirty="0"/>
              <a:t>Small group discussion </a:t>
            </a:r>
          </a:p>
        </p:txBody>
      </p:sp>
      <p:sp>
        <p:nvSpPr>
          <p:cNvPr id="8" name="TextBox 7">
            <a:extLst>
              <a:ext uri="{FF2B5EF4-FFF2-40B4-BE49-F238E27FC236}">
                <a16:creationId xmlns:a16="http://schemas.microsoft.com/office/drawing/2014/main" id="{1CCAE611-1579-94AD-0D57-2C8FB19D7697}"/>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GB" sz="700">
                <a:hlinkClick r:id="rId3" tooltip="https://labellezayeltiempo.blogspot.com/2020/05/razon-escepticismo-pseudociencias-i.html">
                  <a:extLst>
                    <a:ext uri="{A12FA001-AC4F-418D-AE19-62706E023703}">
                      <ahyp:hlinkClr xmlns:ahyp="http://schemas.microsoft.com/office/drawing/2018/hyperlinkcolor" val="tx"/>
                    </a:ext>
                  </a:extLst>
                </a:hlinkClick>
              </a:rPr>
              <a:t>This Photo</a:t>
            </a:r>
            <a:r>
              <a:rPr lang="en-GB" sz="700"/>
              <a:t> by Unknown Author is licensed under </a:t>
            </a:r>
            <a:r>
              <a:rPr lang="en-GB" sz="700">
                <a:hlinkClick r:id="rId4" tooltip="https://creativecommons.org/licenses/by-sa/3.0/">
                  <a:extLst>
                    <a:ext uri="{A12FA001-AC4F-418D-AE19-62706E023703}">
                      <ahyp:hlinkClr xmlns:ahyp="http://schemas.microsoft.com/office/drawing/2018/hyperlinkcolor" val="tx"/>
                    </a:ext>
                  </a:extLst>
                </a:hlinkClick>
              </a:rPr>
              <a:t>CC BY-SA</a:t>
            </a:r>
            <a:endParaRPr lang="en-GB" sz="700"/>
          </a:p>
        </p:txBody>
      </p:sp>
      <p:sp>
        <p:nvSpPr>
          <p:cNvPr id="10" name="TextBox 9">
            <a:extLst>
              <a:ext uri="{FF2B5EF4-FFF2-40B4-BE49-F238E27FC236}">
                <a16:creationId xmlns:a16="http://schemas.microsoft.com/office/drawing/2014/main" id="{69514AC0-504D-0047-6588-F67B3559B9BE}"/>
              </a:ext>
            </a:extLst>
          </p:cNvPr>
          <p:cNvSpPr txBox="1"/>
          <p:nvPr/>
        </p:nvSpPr>
        <p:spPr>
          <a:xfrm>
            <a:off x="9759924" y="6657945"/>
            <a:ext cx="243207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labellezayeltiempo.blogspot.com/2020/05/razon-escepticismo-pseudociencias-i.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pic>
        <p:nvPicPr>
          <p:cNvPr id="12" name="Picture 11" descr="A diagram of a child's development&#10;&#10;Description automatically generated">
            <a:extLst>
              <a:ext uri="{FF2B5EF4-FFF2-40B4-BE49-F238E27FC236}">
                <a16:creationId xmlns:a16="http://schemas.microsoft.com/office/drawing/2014/main" id="{73B3ECDD-F62B-2EDF-124E-B35AF2056910}"/>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218349" y="935028"/>
            <a:ext cx="4410074" cy="3311011"/>
          </a:xfrm>
          <a:prstGeom prst="rect">
            <a:avLst/>
          </a:prstGeom>
        </p:spPr>
      </p:pic>
      <p:sp>
        <p:nvSpPr>
          <p:cNvPr id="13" name="TextBox 12">
            <a:extLst>
              <a:ext uri="{FF2B5EF4-FFF2-40B4-BE49-F238E27FC236}">
                <a16:creationId xmlns:a16="http://schemas.microsoft.com/office/drawing/2014/main" id="{7D23CB92-3386-43FE-9526-A4812586113C}"/>
              </a:ext>
            </a:extLst>
          </p:cNvPr>
          <p:cNvSpPr txBox="1"/>
          <p:nvPr/>
        </p:nvSpPr>
        <p:spPr>
          <a:xfrm>
            <a:off x="462134" y="3973446"/>
            <a:ext cx="6076950" cy="230832"/>
          </a:xfrm>
          <a:prstGeom prst="rect">
            <a:avLst/>
          </a:prstGeom>
          <a:noFill/>
        </p:spPr>
        <p:txBody>
          <a:bodyPr wrap="square" rtlCol="0">
            <a:spAutoFit/>
          </a:bodyPr>
          <a:lstStyle/>
          <a:p>
            <a:r>
              <a:rPr lang="en-GB" sz="900" dirty="0">
                <a:hlinkClick r:id="rId6" tooltip="https://lopesca.blogspot.com/2019/10/psicologia-8-idades-segundoerik-erikson.html"/>
              </a:rPr>
              <a:t>This Photo</a:t>
            </a:r>
            <a:r>
              <a:rPr lang="en-GB" sz="900" dirty="0"/>
              <a:t> by Unknown Author is licensed under </a:t>
            </a:r>
            <a:r>
              <a:rPr lang="en-GB" sz="900" dirty="0">
                <a:hlinkClick r:id="rId7" tooltip="https://creativecommons.org/licenses/by-nc-nd/3.0/"/>
              </a:rPr>
              <a:t>CC BY-NC-ND</a:t>
            </a:r>
            <a:endParaRPr lang="en-GB" sz="900" dirty="0"/>
          </a:p>
        </p:txBody>
      </p:sp>
      <p:sp>
        <p:nvSpPr>
          <p:cNvPr id="15" name="TextBox 14">
            <a:extLst>
              <a:ext uri="{FF2B5EF4-FFF2-40B4-BE49-F238E27FC236}">
                <a16:creationId xmlns:a16="http://schemas.microsoft.com/office/drawing/2014/main" id="{81C6025E-8E9E-FF24-F060-B643C726E88B}"/>
              </a:ext>
            </a:extLst>
          </p:cNvPr>
          <p:cNvSpPr txBox="1"/>
          <p:nvPr/>
        </p:nvSpPr>
        <p:spPr>
          <a:xfrm>
            <a:off x="5262695" y="1826976"/>
            <a:ext cx="6319221" cy="5262979"/>
          </a:xfrm>
          <a:prstGeom prst="rect">
            <a:avLst/>
          </a:prstGeom>
          <a:noFill/>
        </p:spPr>
        <p:txBody>
          <a:bodyPr wrap="square">
            <a:spAutoFit/>
          </a:bodyPr>
          <a:lstStyle/>
          <a:p>
            <a:r>
              <a:rPr lang="en-US" sz="2800" dirty="0"/>
              <a:t>How does Erikson’s theory explain psychosocial development?</a:t>
            </a:r>
          </a:p>
          <a:p>
            <a:endParaRPr lang="en-US" sz="2800" dirty="0"/>
          </a:p>
          <a:p>
            <a:r>
              <a:rPr lang="en-US" sz="2800" dirty="0"/>
              <a:t>How can this theory be related to your own experience?  </a:t>
            </a:r>
          </a:p>
          <a:p>
            <a:endParaRPr lang="en-US" sz="2800" dirty="0"/>
          </a:p>
          <a:p>
            <a:r>
              <a:rPr lang="en-US" sz="2800" dirty="0"/>
              <a:t>How relevant is Erikson’s idea that a person’s earlier experience has long lasting impacts on their later psychosocial adjustments to health and social care professionals? </a:t>
            </a:r>
          </a:p>
          <a:p>
            <a:r>
              <a:rPr lang="en-US" sz="2800" dirty="0"/>
              <a:t>  </a:t>
            </a:r>
          </a:p>
        </p:txBody>
      </p:sp>
      <p:pic>
        <p:nvPicPr>
          <p:cNvPr id="18" name="Graphic 17" descr="Group brainstorm with solid fill">
            <a:extLst>
              <a:ext uri="{FF2B5EF4-FFF2-40B4-BE49-F238E27FC236}">
                <a16:creationId xmlns:a16="http://schemas.microsoft.com/office/drawing/2014/main" id="{582C1D92-34C3-E25F-7AC7-EA4823228D4D}"/>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9539458" y="29105"/>
            <a:ext cx="2513590" cy="2513590"/>
          </a:xfrm>
          <a:prstGeom prst="rect">
            <a:avLst/>
          </a:prstGeom>
        </p:spPr>
      </p:pic>
      <p:pic>
        <p:nvPicPr>
          <p:cNvPr id="19" name="Picture 2" descr="Young Tony Stark (Scene) Stark Foundation Presentation - Captain America:  Civil War - Movie CLIP HD - YouTube">
            <a:extLst>
              <a:ext uri="{FF2B5EF4-FFF2-40B4-BE49-F238E27FC236}">
                <a16:creationId xmlns:a16="http://schemas.microsoft.com/office/drawing/2014/main" id="{C914232A-FEFE-8B2D-1DE5-B830CC270DB0}"/>
              </a:ext>
            </a:extLst>
          </p:cNvPr>
          <p:cNvPicPr>
            <a:picLocks noChangeAspect="1" noChangeArrowheads="1"/>
          </p:cNvPicPr>
          <p:nvPr/>
        </p:nvPicPr>
        <p:blipFill>
          <a:blip r:embed="rId10" cstate="print">
            <a:extLst>
              <a:ext uri="{28A0092B-C50C-407E-A947-70E740481C1C}">
                <a14:useLocalDpi xmlns:a14="http://schemas.microsoft.com/office/drawing/2010/main" val="0"/>
              </a:ext>
            </a:extLst>
          </a:blip>
          <a:stretch>
            <a:fillRect/>
          </a:stretch>
        </p:blipFill>
        <p:spPr bwMode="auto">
          <a:xfrm>
            <a:off x="108977" y="3756624"/>
            <a:ext cx="3388902" cy="1906257"/>
          </a:xfrm>
          <a:prstGeom prst="rect">
            <a:avLst/>
          </a:prstGeom>
          <a:noFill/>
          <a:extLst>
            <a:ext uri="{909E8E84-426E-40DD-AFC4-6F175D3DCCD1}">
              <a14:hiddenFill xmlns:a14="http://schemas.microsoft.com/office/drawing/2010/main">
                <a:solidFill>
                  <a:srgbClr val="FFFFFF"/>
                </a:solidFill>
              </a14:hiddenFill>
            </a:ext>
          </a:extLst>
        </p:spPr>
      </p:pic>
      <p:sp>
        <p:nvSpPr>
          <p:cNvPr id="21" name="TextBox 20">
            <a:extLst>
              <a:ext uri="{FF2B5EF4-FFF2-40B4-BE49-F238E27FC236}">
                <a16:creationId xmlns:a16="http://schemas.microsoft.com/office/drawing/2014/main" id="{32B0EFB6-AA62-692D-E8C9-D6169EEDED24}"/>
              </a:ext>
            </a:extLst>
          </p:cNvPr>
          <p:cNvSpPr txBox="1"/>
          <p:nvPr/>
        </p:nvSpPr>
        <p:spPr>
          <a:xfrm>
            <a:off x="108978" y="5879703"/>
            <a:ext cx="5597564"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an Iron man film, Tony’ Stark’s relationship with his parents in his 20s impacted on his decision making and risk taking behaviour throughout his adult life </a:t>
            </a:r>
          </a:p>
        </p:txBody>
      </p:sp>
    </p:spTree>
    <p:extLst>
      <p:ext uri="{BB962C8B-B14F-4D97-AF65-F5344CB8AC3E}">
        <p14:creationId xmlns:p14="http://schemas.microsoft.com/office/powerpoint/2010/main" val="17061505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4" descr="A person with short hair touching her chin&#10;&#10;Description automatically generated">
            <a:extLst>
              <a:ext uri="{FF2B5EF4-FFF2-40B4-BE49-F238E27FC236}">
                <a16:creationId xmlns:a16="http://schemas.microsoft.com/office/drawing/2014/main" id="{636F478E-A7B4-EBF9-A386-763D6A99866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655398" y="4381914"/>
            <a:ext cx="3095684" cy="2796397"/>
          </a:xfrm>
          <a:prstGeom prst="rect">
            <a:avLst/>
          </a:prstGeom>
        </p:spPr>
      </p:pic>
      <p:pic>
        <p:nvPicPr>
          <p:cNvPr id="5" name="Content Placeholder 4" descr="A close-up of some words&#10;&#10;Description automatically generated">
            <a:extLst>
              <a:ext uri="{FF2B5EF4-FFF2-40B4-BE49-F238E27FC236}">
                <a16:creationId xmlns:a16="http://schemas.microsoft.com/office/drawing/2014/main" id="{6BC76E70-D3C3-A873-CB74-3D29FD2F4002}"/>
              </a:ext>
            </a:extLst>
          </p:cNvPr>
          <p:cNvPicPr>
            <a:picLocks noGrp="1" noChangeAspect="1"/>
          </p:cNvPicPr>
          <p:nvPr>
            <p:ph idx="1"/>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277765" y="603073"/>
            <a:ext cx="3282963" cy="2551637"/>
          </a:xfrm>
        </p:spPr>
      </p:pic>
      <p:sp>
        <p:nvSpPr>
          <p:cNvPr id="6" name="TextBox 5">
            <a:extLst>
              <a:ext uri="{FF2B5EF4-FFF2-40B4-BE49-F238E27FC236}">
                <a16:creationId xmlns:a16="http://schemas.microsoft.com/office/drawing/2014/main" id="{4F841EE1-3A23-BF0A-7AEA-42D0D8187FD6}"/>
              </a:ext>
            </a:extLst>
          </p:cNvPr>
          <p:cNvSpPr txBox="1"/>
          <p:nvPr/>
        </p:nvSpPr>
        <p:spPr>
          <a:xfrm>
            <a:off x="3760053" y="0"/>
            <a:ext cx="8030328" cy="6863417"/>
          </a:xfrm>
          <a:prstGeom prst="rect">
            <a:avLst/>
          </a:prstGeom>
          <a:noFill/>
        </p:spPr>
        <p:txBody>
          <a:bodyPr wrap="square" rtlCol="0">
            <a:spAutoFit/>
          </a:bodyPr>
          <a:lstStyle/>
          <a:p>
            <a:endParaRPr lang="en-US" sz="3200" dirty="0"/>
          </a:p>
          <a:p>
            <a:r>
              <a:rPr lang="en-US" sz="3200" dirty="0"/>
              <a:t>Is </a:t>
            </a:r>
            <a:r>
              <a:rPr lang="en-GB" sz="3200" dirty="0"/>
              <a:t>Erikson’s idea of Psychosocial crisis in each stage too narrow and negative?  </a:t>
            </a:r>
          </a:p>
          <a:p>
            <a:r>
              <a:rPr lang="en-GB" sz="3200" dirty="0"/>
              <a:t>	Challenge rather than crisis? </a:t>
            </a:r>
          </a:p>
          <a:p>
            <a:pPr lvl="2"/>
            <a:r>
              <a:rPr lang="en-GB" sz="3200" dirty="0"/>
              <a:t>A collection of challenges instead of one? </a:t>
            </a:r>
          </a:p>
          <a:p>
            <a:pPr lvl="2"/>
            <a:r>
              <a:rPr lang="en-GB" sz="3200" dirty="0"/>
              <a:t>To what extent are the chosen crises   culturally biased?      </a:t>
            </a:r>
          </a:p>
          <a:p>
            <a:r>
              <a:rPr lang="en-US" sz="3200" dirty="0"/>
              <a:t>How are the stages influenced by a person’s physical and neurological development? </a:t>
            </a:r>
          </a:p>
          <a:p>
            <a:r>
              <a:rPr lang="en-US" sz="3200" dirty="0"/>
              <a:t>How is the theory fairing in a diverse modern world? Changing in life expectancy leading to the blurring of the stages?   </a:t>
            </a:r>
          </a:p>
          <a:p>
            <a:endParaRPr lang="en-GB" sz="2800" dirty="0"/>
          </a:p>
          <a:p>
            <a:endParaRPr lang="en-GB" sz="2800" dirty="0"/>
          </a:p>
        </p:txBody>
      </p:sp>
      <p:pic>
        <p:nvPicPr>
          <p:cNvPr id="6148" name="Picture 4">
            <a:extLst>
              <a:ext uri="{FF2B5EF4-FFF2-40B4-BE49-F238E27FC236}">
                <a16:creationId xmlns:a16="http://schemas.microsoft.com/office/drawing/2014/main" id="{AA53EBFF-2B40-89DA-7601-6864A70CC29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8439" y="3154710"/>
            <a:ext cx="3681614" cy="245440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C971C3B-3AED-F20E-C27B-9CDE03EB7A35}"/>
              </a:ext>
            </a:extLst>
          </p:cNvPr>
          <p:cNvSpPr txBox="1"/>
          <p:nvPr/>
        </p:nvSpPr>
        <p:spPr>
          <a:xfrm>
            <a:off x="8418200" y="6689957"/>
            <a:ext cx="4817044" cy="230832"/>
          </a:xfrm>
          <a:prstGeom prst="rect">
            <a:avLst/>
          </a:prstGeom>
          <a:noFill/>
        </p:spPr>
        <p:txBody>
          <a:bodyPr wrap="square" rtlCol="0">
            <a:spAutoFit/>
          </a:bodyPr>
          <a:lstStyle/>
          <a:p>
            <a:r>
              <a:rPr lang="en-GB" sz="900" dirty="0">
                <a:hlinkClick r:id="rId4" tooltip="https://www.pngall.com/thinking-woman-png/">
                  <a:extLst>
                    <a:ext uri="{A12FA001-AC4F-418D-AE19-62706E023703}">
                      <ahyp:hlinkClr xmlns:ahyp="http://schemas.microsoft.com/office/drawing/2018/hyperlinkcolor" val="tx"/>
                    </a:ext>
                  </a:extLst>
                </a:hlinkClick>
              </a:rPr>
              <a:t>This Photo</a:t>
            </a:r>
            <a:r>
              <a:rPr lang="en-GB" sz="900" dirty="0"/>
              <a:t> by Unknown Author is licensed under </a:t>
            </a:r>
            <a:r>
              <a:rPr lang="en-GB" sz="900" dirty="0">
                <a:hlinkClick r:id="rId8" tooltip="https://creativecommons.org/licenses/by-nc/3.0/">
                  <a:extLst>
                    <a:ext uri="{A12FA001-AC4F-418D-AE19-62706E023703}">
                      <ahyp:hlinkClr xmlns:ahyp="http://schemas.microsoft.com/office/drawing/2018/hyperlinkcolor" val="tx"/>
                    </a:ext>
                  </a:extLst>
                </a:hlinkClick>
              </a:rPr>
              <a:t>CC BY-NC</a:t>
            </a:r>
            <a:endParaRPr lang="en-GB" sz="900" dirty="0"/>
          </a:p>
        </p:txBody>
      </p:sp>
    </p:spTree>
    <p:extLst>
      <p:ext uri="{BB962C8B-B14F-4D97-AF65-F5344CB8AC3E}">
        <p14:creationId xmlns:p14="http://schemas.microsoft.com/office/powerpoint/2010/main" val="10769095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erson holding a child&#10;&#10;Description automatically generated">
            <a:extLst>
              <a:ext uri="{FF2B5EF4-FFF2-40B4-BE49-F238E27FC236}">
                <a16:creationId xmlns:a16="http://schemas.microsoft.com/office/drawing/2014/main" id="{2F1B4A7E-73F9-DA15-4DEA-0E250C4EDCD5}"/>
              </a:ext>
            </a:extLst>
          </p:cNvPr>
          <p:cNvPicPr>
            <a:picLocks noGrp="1" noChangeAspect="1"/>
          </p:cNvPicPr>
          <p:nvPr>
            <p:ph idx="4294967295"/>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343900" y="1482725"/>
            <a:ext cx="3848100" cy="4764088"/>
          </a:xfrm>
        </p:spPr>
      </p:pic>
      <p:sp>
        <p:nvSpPr>
          <p:cNvPr id="7" name="Title 6">
            <a:extLst>
              <a:ext uri="{FF2B5EF4-FFF2-40B4-BE49-F238E27FC236}">
                <a16:creationId xmlns:a16="http://schemas.microsoft.com/office/drawing/2014/main" id="{429E90D8-454C-C581-28D4-719271096461}"/>
              </a:ext>
            </a:extLst>
          </p:cNvPr>
          <p:cNvSpPr>
            <a:spLocks noGrp="1"/>
          </p:cNvSpPr>
          <p:nvPr>
            <p:ph type="title"/>
          </p:nvPr>
        </p:nvSpPr>
        <p:spPr>
          <a:xfrm>
            <a:off x="930536" y="1978679"/>
            <a:ext cx="10515600" cy="1356191"/>
          </a:xfrm>
        </p:spPr>
        <p:txBody>
          <a:bodyPr>
            <a:normAutofit/>
          </a:bodyPr>
          <a:lstStyle/>
          <a:p>
            <a:r>
              <a:rPr lang="en-GB" dirty="0"/>
              <a:t>Attachment theory</a:t>
            </a:r>
          </a:p>
        </p:txBody>
      </p:sp>
      <p:sp>
        <p:nvSpPr>
          <p:cNvPr id="8" name="Text Placeholder 7">
            <a:extLst>
              <a:ext uri="{FF2B5EF4-FFF2-40B4-BE49-F238E27FC236}">
                <a16:creationId xmlns:a16="http://schemas.microsoft.com/office/drawing/2014/main" id="{38B5C079-FDC0-79B5-6382-DA6C8E47F16C}"/>
              </a:ext>
            </a:extLst>
          </p:cNvPr>
          <p:cNvSpPr>
            <a:spLocks noGrp="1"/>
          </p:cNvSpPr>
          <p:nvPr>
            <p:ph type="body" idx="1"/>
          </p:nvPr>
        </p:nvSpPr>
        <p:spPr>
          <a:xfrm>
            <a:off x="831850" y="4589463"/>
            <a:ext cx="5834764" cy="1500187"/>
          </a:xfrm>
        </p:spPr>
        <p:txBody>
          <a:bodyPr/>
          <a:lstStyle/>
          <a:p>
            <a:r>
              <a:rPr lang="en-GB" b="0" i="0" dirty="0">
                <a:solidFill>
                  <a:schemeClr val="tx1"/>
                </a:solidFill>
                <a:effectLst/>
              </a:rPr>
              <a:t>The way you bonded (or didn’t) with your caregivers as a child became the blueprint for every adult relationship.</a:t>
            </a:r>
            <a:endParaRPr lang="en-GB" dirty="0">
              <a:solidFill>
                <a:schemeClr val="tx1"/>
              </a:solidFill>
            </a:endParaRPr>
          </a:p>
        </p:txBody>
      </p:sp>
      <p:sp>
        <p:nvSpPr>
          <p:cNvPr id="6" name="TextBox 5">
            <a:extLst>
              <a:ext uri="{FF2B5EF4-FFF2-40B4-BE49-F238E27FC236}">
                <a16:creationId xmlns:a16="http://schemas.microsoft.com/office/drawing/2014/main" id="{A2A18910-C64D-5685-579A-891314A5D3EC}"/>
              </a:ext>
            </a:extLst>
          </p:cNvPr>
          <p:cNvSpPr txBox="1"/>
          <p:nvPr/>
        </p:nvSpPr>
        <p:spPr>
          <a:xfrm>
            <a:off x="7597476" y="6118909"/>
            <a:ext cx="3848660" cy="230832"/>
          </a:xfrm>
          <a:prstGeom prst="rect">
            <a:avLst/>
          </a:prstGeom>
          <a:noFill/>
        </p:spPr>
        <p:txBody>
          <a:bodyPr wrap="square" rtlCol="0">
            <a:spAutoFit/>
          </a:bodyPr>
          <a:lstStyle/>
          <a:p>
            <a:r>
              <a:rPr lang="en-GB" sz="900">
                <a:hlinkClick r:id="rId3" tooltip="https://cyp-media.org/2013/06/03/understanding-attachment-theory-by-iriss/"/>
              </a:rPr>
              <a:t>This Photo</a:t>
            </a:r>
            <a:r>
              <a:rPr lang="en-GB" sz="900"/>
              <a:t> by Unknown Author is licensed under </a:t>
            </a:r>
            <a:r>
              <a:rPr lang="en-GB" sz="900">
                <a:hlinkClick r:id="rId4" tooltip="https://creativecommons.org/licenses/by/3.0/"/>
              </a:rPr>
              <a:t>CC BY</a:t>
            </a:r>
            <a:endParaRPr lang="en-GB" sz="900"/>
          </a:p>
        </p:txBody>
      </p:sp>
    </p:spTree>
    <p:extLst>
      <p:ext uri="{BB962C8B-B14F-4D97-AF65-F5344CB8AC3E}">
        <p14:creationId xmlns:p14="http://schemas.microsoft.com/office/powerpoint/2010/main" val="32471247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Indian Mother And Newborn Baby Images – Browse 14,277 Stock Photos,  Vectors, and Video | Adobe Stock">
            <a:extLst>
              <a:ext uri="{FF2B5EF4-FFF2-40B4-BE49-F238E27FC236}">
                <a16:creationId xmlns:a16="http://schemas.microsoft.com/office/drawing/2014/main" id="{00353233-CE52-1A05-B76E-3679CB6D25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04937" y="3429000"/>
            <a:ext cx="4976444" cy="331763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Tips On Being A First Time Dad | SMA Baby">
            <a:extLst>
              <a:ext uri="{FF2B5EF4-FFF2-40B4-BE49-F238E27FC236}">
                <a16:creationId xmlns:a16="http://schemas.microsoft.com/office/drawing/2014/main" id="{724394FF-7B4D-2208-FFE7-FB8DC80E180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12368" y="3370995"/>
            <a:ext cx="3984381" cy="3320318"/>
          </a:xfrm>
          <a:prstGeom prst="rect">
            <a:avLst/>
          </a:prstGeom>
          <a:noFill/>
          <a:extLst>
            <a:ext uri="{909E8E84-426E-40DD-AFC4-6F175D3DCCD1}">
              <a14:hiddenFill xmlns:a14="http://schemas.microsoft.com/office/drawing/2010/main">
                <a:solidFill>
                  <a:srgbClr val="FFFFFF"/>
                </a:solidFill>
              </a14:hiddenFill>
            </a:ext>
          </a:extLst>
        </p:spPr>
      </p:pic>
      <p:pic>
        <p:nvPicPr>
          <p:cNvPr id="8" name="Content Placeholder 7" descr="A close-up of an old person&#10;&#10;Description automatically generated">
            <a:extLst>
              <a:ext uri="{FF2B5EF4-FFF2-40B4-BE49-F238E27FC236}">
                <a16:creationId xmlns:a16="http://schemas.microsoft.com/office/drawing/2014/main" id="{B244E362-E07E-0DF3-1451-CD3DBAF20CF5}"/>
              </a:ext>
            </a:extLst>
          </p:cNvPr>
          <p:cNvPicPr>
            <a:picLocks noGrp="1" noChangeAspect="1"/>
          </p:cNvPicPr>
          <p:nvPr>
            <p:ph idx="1"/>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34492" y="1542195"/>
            <a:ext cx="2752725" cy="3657600"/>
          </a:xfrm>
        </p:spPr>
      </p:pic>
      <p:sp>
        <p:nvSpPr>
          <p:cNvPr id="9" name="TextBox 8">
            <a:extLst>
              <a:ext uri="{FF2B5EF4-FFF2-40B4-BE49-F238E27FC236}">
                <a16:creationId xmlns:a16="http://schemas.microsoft.com/office/drawing/2014/main" id="{CEDDB784-67EC-D1FE-65E4-7DD4AF04EAD1}"/>
              </a:ext>
            </a:extLst>
          </p:cNvPr>
          <p:cNvSpPr txBox="1"/>
          <p:nvPr/>
        </p:nvSpPr>
        <p:spPr>
          <a:xfrm>
            <a:off x="593114" y="5619078"/>
            <a:ext cx="2752725" cy="369332"/>
          </a:xfrm>
          <a:prstGeom prst="rect">
            <a:avLst/>
          </a:prstGeom>
          <a:noFill/>
        </p:spPr>
        <p:txBody>
          <a:bodyPr wrap="square" rtlCol="0">
            <a:spAutoFit/>
          </a:bodyPr>
          <a:lstStyle/>
          <a:p>
            <a:r>
              <a:rPr lang="en-GB" sz="900">
                <a:hlinkClick r:id="rId6" tooltip="https://mohari.tistory.com/entry/Bowlby%EC%9D%98-%EB%8F%99%EB%AC%BC%ED%96%89%EB%8F%99%ED%95%99-%EC%9D%B4%EB%A1%A0"/>
              </a:rPr>
              <a:t>This Photo</a:t>
            </a:r>
            <a:r>
              <a:rPr lang="en-GB" sz="900"/>
              <a:t> by Unknown Author is licensed under </a:t>
            </a:r>
            <a:r>
              <a:rPr lang="en-GB" sz="900">
                <a:hlinkClick r:id="rId7" tooltip="https://creativecommons.org/licenses/by-nc-nd/3.0/"/>
              </a:rPr>
              <a:t>CC BY-NC-ND</a:t>
            </a:r>
            <a:endParaRPr lang="en-GB" sz="900"/>
          </a:p>
        </p:txBody>
      </p:sp>
      <p:sp>
        <p:nvSpPr>
          <p:cNvPr id="10" name="Speech Bubble: Oval 9">
            <a:extLst>
              <a:ext uri="{FF2B5EF4-FFF2-40B4-BE49-F238E27FC236}">
                <a16:creationId xmlns:a16="http://schemas.microsoft.com/office/drawing/2014/main" id="{1EF8DF33-4B2A-B17D-6DE6-753C23A9022F}"/>
              </a:ext>
            </a:extLst>
          </p:cNvPr>
          <p:cNvSpPr/>
          <p:nvPr/>
        </p:nvSpPr>
        <p:spPr>
          <a:xfrm>
            <a:off x="2823211" y="53366"/>
            <a:ext cx="7904578" cy="3317630"/>
          </a:xfrm>
          <a:prstGeom prst="wedgeEllipseCallout">
            <a:avLst>
              <a:gd name="adj1" fmla="val -51575"/>
              <a:gd name="adj2" fmla="val 46981"/>
            </a:avLst>
          </a:prstGeom>
          <a:solidFill>
            <a:schemeClr val="accent6">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800" dirty="0"/>
              <a:t>According to Bowlby, “attachment is a unique relationship between an infant and its caregiver that is the foundation for further healthy development” (Flaherty &amp; Saddler, 2011, p. 114). </a:t>
            </a:r>
          </a:p>
        </p:txBody>
      </p:sp>
    </p:spTree>
    <p:extLst>
      <p:ext uri="{BB962C8B-B14F-4D97-AF65-F5344CB8AC3E}">
        <p14:creationId xmlns:p14="http://schemas.microsoft.com/office/powerpoint/2010/main" val="38676895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book cover with a person&#10;&#10;Description automatically generated">
            <a:extLst>
              <a:ext uri="{FF2B5EF4-FFF2-40B4-BE49-F238E27FC236}">
                <a16:creationId xmlns:a16="http://schemas.microsoft.com/office/drawing/2014/main" id="{5D22DD17-AEC9-E35C-A3B3-1616F072282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326881" y="-292765"/>
            <a:ext cx="2414195" cy="3500583"/>
          </a:xfrm>
          <a:prstGeom prst="rect">
            <a:avLst/>
          </a:prstGeom>
        </p:spPr>
      </p:pic>
      <p:sp>
        <p:nvSpPr>
          <p:cNvPr id="2" name="Title 1">
            <a:extLst>
              <a:ext uri="{FF2B5EF4-FFF2-40B4-BE49-F238E27FC236}">
                <a16:creationId xmlns:a16="http://schemas.microsoft.com/office/drawing/2014/main" id="{C8E4380B-FE4A-FCA6-289C-394C4EC21F61}"/>
              </a:ext>
            </a:extLst>
          </p:cNvPr>
          <p:cNvSpPr>
            <a:spLocks noGrp="1"/>
          </p:cNvSpPr>
          <p:nvPr>
            <p:ph type="title"/>
          </p:nvPr>
        </p:nvSpPr>
        <p:spPr/>
        <p:txBody>
          <a:bodyPr/>
          <a:lstStyle/>
          <a:p>
            <a:r>
              <a:rPr lang="en-GB" b="1" dirty="0"/>
              <a:t>How do we know attachment exists? </a:t>
            </a:r>
          </a:p>
        </p:txBody>
      </p:sp>
      <p:sp>
        <p:nvSpPr>
          <p:cNvPr id="3" name="Content Placeholder 2">
            <a:extLst>
              <a:ext uri="{FF2B5EF4-FFF2-40B4-BE49-F238E27FC236}">
                <a16:creationId xmlns:a16="http://schemas.microsoft.com/office/drawing/2014/main" id="{C190CDE7-B0BD-76D3-0CCB-7C5517D29D6A}"/>
              </a:ext>
            </a:extLst>
          </p:cNvPr>
          <p:cNvSpPr>
            <a:spLocks noGrp="1"/>
          </p:cNvSpPr>
          <p:nvPr>
            <p:ph idx="1"/>
          </p:nvPr>
        </p:nvSpPr>
        <p:spPr>
          <a:xfrm>
            <a:off x="838200" y="1825625"/>
            <a:ext cx="6511724" cy="4351338"/>
          </a:xfrm>
        </p:spPr>
        <p:txBody>
          <a:bodyPr>
            <a:normAutofit fontScale="92500" lnSpcReduction="10000"/>
          </a:bodyPr>
          <a:lstStyle/>
          <a:p>
            <a:r>
              <a:rPr lang="en-GB" sz="3200" b="0" i="0" dirty="0">
                <a:solidFill>
                  <a:srgbClr val="212121"/>
                </a:solidFill>
                <a:effectLst/>
                <a:highlight>
                  <a:srgbClr val="FFFFFF"/>
                </a:highlight>
              </a:rPr>
              <a:t>Bowlby described attachment relationship between an infant and their carer as an inherent biological response and behavioural system in place to provide satisfaction of basic human needs during the very beginning of infant-carer interaction.  </a:t>
            </a:r>
          </a:p>
          <a:p>
            <a:r>
              <a:rPr lang="en-GB" sz="3200" dirty="0"/>
              <a:t>Ainsworth devised the strange situation to measuring attachment between infant and their carer (Ainsworth et al., 1978)</a:t>
            </a:r>
          </a:p>
          <a:p>
            <a:endParaRPr lang="en-GB" dirty="0"/>
          </a:p>
        </p:txBody>
      </p:sp>
      <p:pic>
        <p:nvPicPr>
          <p:cNvPr id="4" name="Picture 2" descr="Mary Ainsworth - Mary Ainsworth is best known for her... | Facebook">
            <a:extLst>
              <a:ext uri="{FF2B5EF4-FFF2-40B4-BE49-F238E27FC236}">
                <a16:creationId xmlns:a16="http://schemas.microsoft.com/office/drawing/2014/main" id="{D9EF7B17-D4F9-F21B-40E1-20A8AF2F259A}"/>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642475" y="3060881"/>
            <a:ext cx="4549525" cy="3676017"/>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52F4FB0-481D-9AB5-E48F-75E34FB98527}"/>
              </a:ext>
            </a:extLst>
          </p:cNvPr>
          <p:cNvSpPr txBox="1"/>
          <p:nvPr/>
        </p:nvSpPr>
        <p:spPr>
          <a:xfrm>
            <a:off x="9065109" y="2565177"/>
            <a:ext cx="2069055" cy="369332"/>
          </a:xfrm>
          <a:prstGeom prst="rect">
            <a:avLst/>
          </a:prstGeom>
          <a:noFill/>
        </p:spPr>
        <p:txBody>
          <a:bodyPr wrap="square" rtlCol="0">
            <a:spAutoFit/>
          </a:bodyPr>
          <a:lstStyle/>
          <a:p>
            <a:r>
              <a:rPr lang="en-GB" sz="900">
                <a:hlinkClick r:id="rId3" tooltip="https://malviani.blogspot.com/2011/12/la-vinculacion-afectiva-en-la-infancia.html"/>
              </a:rPr>
              <a:t>This Photo</a:t>
            </a:r>
            <a:r>
              <a:rPr lang="en-GB" sz="900"/>
              <a:t> by Unknown Author is licensed under </a:t>
            </a:r>
            <a:r>
              <a:rPr lang="en-GB" sz="900">
                <a:hlinkClick r:id="rId5" tooltip="https://creativecommons.org/licenses/by-nc-nd/3.0/"/>
              </a:rPr>
              <a:t>CC BY-NC-ND</a:t>
            </a:r>
            <a:endParaRPr lang="en-GB" sz="900"/>
          </a:p>
        </p:txBody>
      </p:sp>
    </p:spTree>
    <p:extLst>
      <p:ext uri="{BB962C8B-B14F-4D97-AF65-F5344CB8AC3E}">
        <p14:creationId xmlns:p14="http://schemas.microsoft.com/office/powerpoint/2010/main" val="11726510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Ainsworth Strange Situation">
            <a:hlinkClick r:id="" action="ppaction://media"/>
            <a:extLst>
              <a:ext uri="{FF2B5EF4-FFF2-40B4-BE49-F238E27FC236}">
                <a16:creationId xmlns:a16="http://schemas.microsoft.com/office/drawing/2014/main" id="{24A3529A-1ED7-2056-362C-3C8D8D10E20B}"/>
              </a:ext>
            </a:extLst>
          </p:cNvPr>
          <p:cNvPicPr>
            <a:picLocks noRot="1" noChangeAspect="1"/>
          </p:cNvPicPr>
          <p:nvPr>
            <a:videoFile r:link="rId1"/>
          </p:nvPr>
        </p:nvPicPr>
        <p:blipFill>
          <a:blip r:embed="rId4"/>
          <a:stretch>
            <a:fillRect/>
          </a:stretch>
        </p:blipFill>
        <p:spPr>
          <a:xfrm>
            <a:off x="1620456" y="211354"/>
            <a:ext cx="8580389" cy="6435292"/>
          </a:xfrm>
          <a:prstGeom prst="rect">
            <a:avLst/>
          </a:prstGeom>
        </p:spPr>
      </p:pic>
      <p:sp>
        <p:nvSpPr>
          <p:cNvPr id="3" name="TextBox 2">
            <a:extLst>
              <a:ext uri="{FF2B5EF4-FFF2-40B4-BE49-F238E27FC236}">
                <a16:creationId xmlns:a16="http://schemas.microsoft.com/office/drawing/2014/main" id="{8066F7F6-D511-04FD-DAB4-214FE631F480}"/>
              </a:ext>
            </a:extLst>
          </p:cNvPr>
          <p:cNvSpPr txBox="1"/>
          <p:nvPr/>
        </p:nvSpPr>
        <p:spPr>
          <a:xfrm>
            <a:off x="5162719" y="4495568"/>
            <a:ext cx="6586915" cy="1905232"/>
          </a:xfrm>
          <a:prstGeom prst="rect">
            <a:avLst/>
          </a:prstGeom>
        </p:spPr>
        <p:txBody>
          <a:bodyPr vert="horz" lIns="91440" tIns="45720" rIns="91440" bIns="45720" rtlCol="0" anchor="ctr">
            <a:normAutofit/>
          </a:bodyPr>
          <a:lstStyle/>
          <a:p>
            <a:pPr>
              <a:lnSpc>
                <a:spcPct val="90000"/>
              </a:lnSpc>
              <a:spcAft>
                <a:spcPts val="600"/>
              </a:spcAft>
            </a:pPr>
            <a:endParaRPr lang="en-US" dirty="0"/>
          </a:p>
        </p:txBody>
      </p:sp>
    </p:spTree>
    <p:extLst>
      <p:ext uri="{BB962C8B-B14F-4D97-AF65-F5344CB8AC3E}">
        <p14:creationId xmlns:p14="http://schemas.microsoft.com/office/powerpoint/2010/main" val="811009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54C4992-840C-46BC-34DF-8EF6D77164BB}"/>
              </a:ext>
            </a:extLst>
          </p:cNvPr>
          <p:cNvSpPr txBox="1"/>
          <p:nvPr/>
        </p:nvSpPr>
        <p:spPr>
          <a:xfrm>
            <a:off x="1" y="2581835"/>
            <a:ext cx="2893806" cy="3964799"/>
          </a:xfrm>
          <a:prstGeom prst="rect">
            <a:avLst/>
          </a:prstGeom>
        </p:spPr>
        <p:txBody>
          <a:bodyPr vert="horz" lIns="91440" tIns="45720" rIns="91440" bIns="45720" rtlCol="0" anchor="t">
            <a:normAutofit lnSpcReduction="10000"/>
          </a:bodyPr>
          <a:lstStyle/>
          <a:p>
            <a:pPr indent="-228600">
              <a:lnSpc>
                <a:spcPct val="90000"/>
              </a:lnSpc>
              <a:spcAft>
                <a:spcPts val="600"/>
              </a:spcAft>
              <a:buFont typeface="Arial" panose="020B0604020202020204" pitchFamily="34" charset="0"/>
              <a:buChar char="•"/>
            </a:pPr>
            <a:r>
              <a:rPr lang="en-US" sz="2400" dirty="0"/>
              <a:t>What are</a:t>
            </a:r>
            <a:endParaRPr lang="en-US" sz="2200" dirty="0"/>
          </a:p>
          <a:p>
            <a:pPr lvl="1" indent="-228600">
              <a:lnSpc>
                <a:spcPct val="90000"/>
              </a:lnSpc>
              <a:spcAft>
                <a:spcPts val="600"/>
              </a:spcAft>
              <a:buFont typeface="Arial" panose="020B0604020202020204" pitchFamily="34" charset="0"/>
              <a:buChar char="•"/>
            </a:pPr>
            <a:r>
              <a:rPr lang="en-US" sz="2200" dirty="0"/>
              <a:t>Separation anxiety </a:t>
            </a:r>
          </a:p>
          <a:p>
            <a:pPr lvl="1" indent="-228600">
              <a:lnSpc>
                <a:spcPct val="90000"/>
              </a:lnSpc>
              <a:spcAft>
                <a:spcPts val="600"/>
              </a:spcAft>
              <a:buFont typeface="Arial" panose="020B0604020202020204" pitchFamily="34" charset="0"/>
              <a:buChar char="•"/>
            </a:pPr>
            <a:r>
              <a:rPr lang="en-US" sz="2200" dirty="0"/>
              <a:t>Reunion response</a:t>
            </a:r>
          </a:p>
          <a:p>
            <a:pPr lvl="1"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pPr>
            <a:r>
              <a:rPr lang="en-US" sz="2200" dirty="0"/>
              <a:t>Discuss in groups the differences between the three attachment types</a:t>
            </a:r>
          </a:p>
          <a:p>
            <a:pPr lvl="1" indent="-228600">
              <a:lnSpc>
                <a:spcPct val="90000"/>
              </a:lnSpc>
              <a:spcAft>
                <a:spcPts val="600"/>
              </a:spcAft>
              <a:buFont typeface="Arial" panose="020B0604020202020204" pitchFamily="34" charset="0"/>
              <a:buChar char="•"/>
            </a:pPr>
            <a:r>
              <a:rPr lang="en-US" sz="2200" dirty="0"/>
              <a:t>Secure </a:t>
            </a:r>
          </a:p>
          <a:p>
            <a:pPr lvl="1" indent="-228600">
              <a:lnSpc>
                <a:spcPct val="90000"/>
              </a:lnSpc>
              <a:spcAft>
                <a:spcPts val="600"/>
              </a:spcAft>
              <a:buFont typeface="Arial" panose="020B0604020202020204" pitchFamily="34" charset="0"/>
              <a:buChar char="•"/>
            </a:pPr>
            <a:r>
              <a:rPr lang="en-US" sz="2200" dirty="0"/>
              <a:t>Avoidant</a:t>
            </a:r>
          </a:p>
          <a:p>
            <a:pPr lvl="1" indent="-228600">
              <a:lnSpc>
                <a:spcPct val="90000"/>
              </a:lnSpc>
              <a:spcAft>
                <a:spcPts val="600"/>
              </a:spcAft>
              <a:buFont typeface="Arial" panose="020B0604020202020204" pitchFamily="34" charset="0"/>
              <a:buChar char="•"/>
            </a:pPr>
            <a:r>
              <a:rPr lang="en-US" sz="2200" dirty="0"/>
              <a:t>Ambivalent/resistant  </a:t>
            </a:r>
          </a:p>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pPr>
            <a:endParaRPr lang="en-US" sz="2200" dirty="0"/>
          </a:p>
          <a:p>
            <a:pPr marL="228600" lvl="1">
              <a:lnSpc>
                <a:spcPct val="90000"/>
              </a:lnSpc>
              <a:spcAft>
                <a:spcPts val="600"/>
              </a:spcAft>
            </a:pPr>
            <a:endParaRPr lang="en-US" sz="2200" dirty="0"/>
          </a:p>
        </p:txBody>
      </p:sp>
      <p:pic>
        <p:nvPicPr>
          <p:cNvPr id="4" name="Online Media 3" title="Secure, Insecure, Avoidant   Ambivalent Attachment in Mothers   Babies">
            <a:hlinkClick r:id="" action="ppaction://media"/>
            <a:extLst>
              <a:ext uri="{FF2B5EF4-FFF2-40B4-BE49-F238E27FC236}">
                <a16:creationId xmlns:a16="http://schemas.microsoft.com/office/drawing/2014/main" id="{75846338-C39F-E0B8-616C-C3F9F34CC48B}"/>
              </a:ext>
            </a:extLst>
          </p:cNvPr>
          <p:cNvPicPr>
            <a:picLocks noGrp="1" noRot="1" noChangeAspect="1"/>
          </p:cNvPicPr>
          <p:nvPr>
            <p:ph idx="1"/>
            <a:videoFile r:link="rId1"/>
          </p:nvPr>
        </p:nvPicPr>
        <p:blipFill>
          <a:blip r:embed="rId4"/>
          <a:stretch>
            <a:fillRect/>
          </a:stretch>
        </p:blipFill>
        <p:spPr>
          <a:xfrm>
            <a:off x="3087444" y="124173"/>
            <a:ext cx="8812872" cy="6609654"/>
          </a:xfrm>
          <a:prstGeom prst="rect">
            <a:avLst/>
          </a:prstGeom>
        </p:spPr>
      </p:pic>
      <p:pic>
        <p:nvPicPr>
          <p:cNvPr id="8" name="Graphic 7" descr="Group brainstorm with solid fill">
            <a:extLst>
              <a:ext uri="{FF2B5EF4-FFF2-40B4-BE49-F238E27FC236}">
                <a16:creationId xmlns:a16="http://schemas.microsoft.com/office/drawing/2014/main" id="{2869CB47-9F8C-E2AA-E3B6-06CBE148BDF2}"/>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55872" y="311366"/>
            <a:ext cx="1800417" cy="1800417"/>
          </a:xfrm>
          <a:prstGeom prst="rect">
            <a:avLst/>
          </a:prstGeom>
        </p:spPr>
      </p:pic>
    </p:spTree>
    <p:extLst>
      <p:ext uri="{BB962C8B-B14F-4D97-AF65-F5344CB8AC3E}">
        <p14:creationId xmlns:p14="http://schemas.microsoft.com/office/powerpoint/2010/main" val="2843525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96F992E7-0511-D8A3-BE14-13CD6D8018F0}"/>
              </a:ext>
            </a:extLst>
          </p:cNvPr>
          <p:cNvGraphicFramePr>
            <a:graphicFrameLocks noGrp="1"/>
          </p:cNvGraphicFramePr>
          <p:nvPr>
            <p:ph idx="1"/>
          </p:nvPr>
        </p:nvGraphicFramePr>
        <p:xfrm>
          <a:off x="248138" y="1009832"/>
          <a:ext cx="4253523" cy="56760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Diagram 4">
            <a:extLst>
              <a:ext uri="{FF2B5EF4-FFF2-40B4-BE49-F238E27FC236}">
                <a16:creationId xmlns:a16="http://schemas.microsoft.com/office/drawing/2014/main" id="{3D204EBC-E5E3-1037-C17A-F8319BA7014E}"/>
              </a:ext>
            </a:extLst>
          </p:cNvPr>
          <p:cNvGraphicFramePr/>
          <p:nvPr>
            <p:extLst>
              <p:ext uri="{D42A27DB-BD31-4B8C-83A1-F6EECF244321}">
                <p14:modId xmlns:p14="http://schemas.microsoft.com/office/powerpoint/2010/main" val="1060397663"/>
              </p:ext>
            </p:extLst>
          </p:nvPr>
        </p:nvGraphicFramePr>
        <p:xfrm>
          <a:off x="4870825" y="925158"/>
          <a:ext cx="6962587" cy="5768719"/>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6" name="TextBox 5">
            <a:extLst>
              <a:ext uri="{FF2B5EF4-FFF2-40B4-BE49-F238E27FC236}">
                <a16:creationId xmlns:a16="http://schemas.microsoft.com/office/drawing/2014/main" id="{A58CC042-21C2-9906-9DDA-D8E6425A3697}"/>
              </a:ext>
            </a:extLst>
          </p:cNvPr>
          <p:cNvSpPr txBox="1"/>
          <p:nvPr/>
        </p:nvSpPr>
        <p:spPr>
          <a:xfrm>
            <a:off x="2926080" y="0"/>
            <a:ext cx="6519134" cy="584775"/>
          </a:xfrm>
          <a:prstGeom prst="rect">
            <a:avLst/>
          </a:prstGeom>
          <a:noFill/>
        </p:spPr>
        <p:txBody>
          <a:bodyPr wrap="square" rtlCol="0">
            <a:spAutoFit/>
          </a:bodyPr>
          <a:lstStyle/>
          <a:p>
            <a:r>
              <a:rPr lang="en-GB" sz="3200" b="1" dirty="0"/>
              <a:t>Matching game</a:t>
            </a:r>
          </a:p>
        </p:txBody>
      </p:sp>
    </p:spTree>
    <p:extLst>
      <p:ext uri="{BB962C8B-B14F-4D97-AF65-F5344CB8AC3E}">
        <p14:creationId xmlns:p14="http://schemas.microsoft.com/office/powerpoint/2010/main" val="21453163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43D46-B615-818D-3051-B29346D69E38}"/>
              </a:ext>
            </a:extLst>
          </p:cNvPr>
          <p:cNvSpPr>
            <a:spLocks noGrp="1"/>
          </p:cNvSpPr>
          <p:nvPr>
            <p:ph type="title"/>
          </p:nvPr>
        </p:nvSpPr>
        <p:spPr>
          <a:xfrm>
            <a:off x="458992" y="-9290"/>
            <a:ext cx="7831568" cy="1667997"/>
          </a:xfrm>
        </p:spPr>
        <p:txBody>
          <a:bodyPr anchor="b">
            <a:normAutofit/>
          </a:bodyPr>
          <a:lstStyle/>
          <a:p>
            <a:r>
              <a:rPr lang="en-GB" sz="3700" dirty="0"/>
              <a:t>The fourth category: Disorganised attachment (Main and Solomon, 1986)</a:t>
            </a:r>
          </a:p>
        </p:txBody>
      </p:sp>
      <p:sp>
        <p:nvSpPr>
          <p:cNvPr id="3" name="Content Placeholder 2">
            <a:extLst>
              <a:ext uri="{FF2B5EF4-FFF2-40B4-BE49-F238E27FC236}">
                <a16:creationId xmlns:a16="http://schemas.microsoft.com/office/drawing/2014/main" id="{EEED8277-15B8-E3C3-9A2E-5547DE440B53}"/>
              </a:ext>
            </a:extLst>
          </p:cNvPr>
          <p:cNvSpPr>
            <a:spLocks noGrp="1"/>
          </p:cNvSpPr>
          <p:nvPr>
            <p:ph idx="1"/>
          </p:nvPr>
        </p:nvSpPr>
        <p:spPr>
          <a:xfrm>
            <a:off x="458992" y="2471892"/>
            <a:ext cx="6537960" cy="3627033"/>
          </a:xfrm>
        </p:spPr>
        <p:txBody>
          <a:bodyPr anchor="t">
            <a:normAutofit fontScale="92500"/>
          </a:bodyPr>
          <a:lstStyle/>
          <a:p>
            <a:r>
              <a:rPr lang="en-GB" dirty="0"/>
              <a:t>A mix of resistant and avoidant behaviour.  </a:t>
            </a:r>
          </a:p>
          <a:p>
            <a:pPr lvl="1"/>
            <a:r>
              <a:rPr lang="en-GB" sz="2800" dirty="0"/>
              <a:t>Showing no set patterns of behaviour at separation or reunion towards the carer and the stranger.   </a:t>
            </a:r>
          </a:p>
          <a:p>
            <a:r>
              <a:rPr lang="en-GB" dirty="0"/>
              <a:t>Very unusual compared to the three main types.  </a:t>
            </a:r>
          </a:p>
          <a:p>
            <a:r>
              <a:rPr lang="en-GB" dirty="0"/>
              <a:t>Showing strong links to early experience of more severe mistreatment such as neglect or abuse and adjustment difficulties in late life </a:t>
            </a:r>
          </a:p>
        </p:txBody>
      </p:sp>
      <p:pic>
        <p:nvPicPr>
          <p:cNvPr id="5" name="Picture 4" descr="A group of pencils with one green pencil&#10;&#10;Description automatically generated">
            <a:extLst>
              <a:ext uri="{FF2B5EF4-FFF2-40B4-BE49-F238E27FC236}">
                <a16:creationId xmlns:a16="http://schemas.microsoft.com/office/drawing/2014/main" id="{C90BCDC7-D6A4-08AE-5AFF-50C85C61AFC4}"/>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6575" r="16674" b="-1"/>
          <a:stretch/>
        </p:blipFill>
        <p:spPr>
          <a:xfrm>
            <a:off x="7047513" y="975645"/>
            <a:ext cx="4443447" cy="4443447"/>
          </a:xfrm>
          <a:custGeom>
            <a:avLst/>
            <a:gdLst/>
            <a:ahLst/>
            <a:cxnLst/>
            <a:rect l="l" t="t" r="r" b="b"/>
            <a:pathLst>
              <a:path w="4694238" h="4694238">
                <a:moveTo>
                  <a:pt x="2347119" y="0"/>
                </a:moveTo>
                <a:cubicBezTo>
                  <a:pt x="3643397" y="0"/>
                  <a:pt x="4694238" y="1050841"/>
                  <a:pt x="4694238" y="2347119"/>
                </a:cubicBezTo>
                <a:cubicBezTo>
                  <a:pt x="4694238" y="3643397"/>
                  <a:pt x="3643397" y="4694238"/>
                  <a:pt x="2347119" y="4694238"/>
                </a:cubicBezTo>
                <a:cubicBezTo>
                  <a:pt x="1050841" y="4694238"/>
                  <a:pt x="0" y="3643397"/>
                  <a:pt x="0" y="2347119"/>
                </a:cubicBezTo>
                <a:cubicBezTo>
                  <a:pt x="0" y="1050841"/>
                  <a:pt x="1050841" y="0"/>
                  <a:pt x="2347119" y="0"/>
                </a:cubicBezTo>
                <a:close/>
              </a:path>
            </a:pathLst>
          </a:custGeom>
        </p:spPr>
      </p:pic>
      <p:sp>
        <p:nvSpPr>
          <p:cNvPr id="6" name="TextBox 5">
            <a:extLst>
              <a:ext uri="{FF2B5EF4-FFF2-40B4-BE49-F238E27FC236}">
                <a16:creationId xmlns:a16="http://schemas.microsoft.com/office/drawing/2014/main" id="{4E2F071F-09B5-48FF-B012-846D31FBCDAC}"/>
              </a:ext>
            </a:extLst>
          </p:cNvPr>
          <p:cNvSpPr txBox="1"/>
          <p:nvPr/>
        </p:nvSpPr>
        <p:spPr>
          <a:xfrm>
            <a:off x="9602830" y="6657945"/>
            <a:ext cx="258917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www.flickr.com/photos/cliff_robin/618199950/">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17040008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838200" y="133897"/>
            <a:ext cx="10515600" cy="780503"/>
          </a:xfrm>
        </p:spPr>
        <p:txBody>
          <a:bodyPr/>
          <a:lstStyle/>
          <a:p>
            <a:r>
              <a:rPr lang="en-US" noProof="0" dirty="0"/>
              <a:t>Ainsworth’s Attachment Classifications</a:t>
            </a:r>
          </a:p>
        </p:txBody>
      </p:sp>
      <p:graphicFrame>
        <p:nvGraphicFramePr>
          <p:cNvPr id="7" name="Table 6"/>
          <p:cNvGraphicFramePr>
            <a:graphicFrameLocks noGrp="1"/>
          </p:cNvGraphicFramePr>
          <p:nvPr>
            <p:extLst>
              <p:ext uri="{D42A27DB-BD31-4B8C-83A1-F6EECF244321}">
                <p14:modId xmlns:p14="http://schemas.microsoft.com/office/powerpoint/2010/main" val="2238103126"/>
              </p:ext>
            </p:extLst>
          </p:nvPr>
        </p:nvGraphicFramePr>
        <p:xfrm>
          <a:off x="308654" y="755732"/>
          <a:ext cx="11574692" cy="5965023"/>
        </p:xfrm>
        <a:graphic>
          <a:graphicData uri="http://schemas.openxmlformats.org/drawingml/2006/table">
            <a:tbl>
              <a:tblPr firstRow="1" bandRow="1">
                <a:tableStyleId>{72833802-FEF1-4C79-8D5D-14CF1EAF98D9}</a:tableStyleId>
              </a:tblPr>
              <a:tblGrid>
                <a:gridCol w="2346610">
                  <a:extLst>
                    <a:ext uri="{9D8B030D-6E8A-4147-A177-3AD203B41FA5}">
                      <a16:colId xmlns:a16="http://schemas.microsoft.com/office/drawing/2014/main" val="20000"/>
                    </a:ext>
                  </a:extLst>
                </a:gridCol>
                <a:gridCol w="9228082">
                  <a:extLst>
                    <a:ext uri="{9D8B030D-6E8A-4147-A177-3AD203B41FA5}">
                      <a16:colId xmlns:a16="http://schemas.microsoft.com/office/drawing/2014/main" val="20001"/>
                    </a:ext>
                  </a:extLst>
                </a:gridCol>
              </a:tblGrid>
              <a:tr h="383069">
                <a:tc>
                  <a:txBody>
                    <a:bodyPr/>
                    <a:lstStyle/>
                    <a:p>
                      <a:pPr marL="0" marR="0">
                        <a:lnSpc>
                          <a:spcPct val="150000"/>
                        </a:lnSpc>
                        <a:spcBef>
                          <a:spcPts val="600"/>
                        </a:spcBef>
                        <a:spcAft>
                          <a:spcPts val="600"/>
                        </a:spcAft>
                      </a:pPr>
                      <a:r>
                        <a:rPr lang="en-US" sz="1600" dirty="0">
                          <a:solidFill>
                            <a:schemeClr val="bg1"/>
                          </a:solidFill>
                          <a:effectLst/>
                          <a:latin typeface="+mj-lt"/>
                          <a:ea typeface="Times New Roman"/>
                        </a:rPr>
                        <a:t>Category</a:t>
                      </a:r>
                    </a:p>
                  </a:txBody>
                  <a:tcPr marL="68580" marR="68580" marT="0" marB="0" anchor="ctr"/>
                </a:tc>
                <a:tc>
                  <a:txBody>
                    <a:bodyPr/>
                    <a:lstStyle/>
                    <a:p>
                      <a:pPr marL="0" marR="0">
                        <a:lnSpc>
                          <a:spcPct val="150000"/>
                        </a:lnSpc>
                        <a:spcBef>
                          <a:spcPts val="600"/>
                        </a:spcBef>
                        <a:spcAft>
                          <a:spcPts val="600"/>
                        </a:spcAft>
                      </a:pPr>
                      <a:r>
                        <a:rPr lang="en-US" sz="1600" dirty="0">
                          <a:solidFill>
                            <a:schemeClr val="bg1"/>
                          </a:solidFill>
                          <a:effectLst/>
                          <a:latin typeface="+mj-lt"/>
                          <a:ea typeface="Times New Roman"/>
                        </a:rPr>
                        <a:t>Behavior</a:t>
                      </a:r>
                    </a:p>
                  </a:txBody>
                  <a:tcPr marL="68580" marR="68580" marT="0" marB="0" anchor="ctr"/>
                </a:tc>
                <a:extLst>
                  <a:ext uri="{0D108BD9-81ED-4DB2-BD59-A6C34878D82A}">
                    <a16:rowId xmlns:a16="http://schemas.microsoft.com/office/drawing/2014/main" val="10000"/>
                  </a:ext>
                </a:extLst>
              </a:tr>
              <a:tr h="1740620">
                <a:tc>
                  <a:txBody>
                    <a:bodyPr/>
                    <a:lstStyle/>
                    <a:p>
                      <a:pPr marL="0" marR="0">
                        <a:lnSpc>
                          <a:spcPct val="150000"/>
                        </a:lnSpc>
                        <a:spcBef>
                          <a:spcPts val="0"/>
                        </a:spcBef>
                        <a:spcAft>
                          <a:spcPts val="0"/>
                        </a:spcAft>
                        <a:tabLst>
                          <a:tab pos="850900" algn="l"/>
                          <a:tab pos="2520950" algn="l"/>
                        </a:tabLst>
                      </a:pPr>
                      <a:r>
                        <a:rPr lang="en-US" sz="2000" b="1" dirty="0">
                          <a:solidFill>
                            <a:srgbClr val="000000"/>
                          </a:solidFill>
                          <a:effectLst/>
                          <a:latin typeface="+mj-lt"/>
                          <a:ea typeface="Times New Roman"/>
                        </a:rPr>
                        <a:t>Secure attachment</a:t>
                      </a:r>
                    </a:p>
                  </a:txBody>
                  <a:tcPr marL="68580" marR="68580" marT="0" marB="0"/>
                </a:tc>
                <a:tc>
                  <a:txBody>
                    <a:bodyPr/>
                    <a:lstStyle/>
                    <a:p>
                      <a:pPr marL="0" marR="0">
                        <a:lnSpc>
                          <a:spcPct val="150000"/>
                        </a:lnSpc>
                        <a:spcBef>
                          <a:spcPts val="0"/>
                        </a:spcBef>
                        <a:spcAft>
                          <a:spcPts val="0"/>
                        </a:spcAft>
                        <a:tabLst>
                          <a:tab pos="850900" algn="l"/>
                          <a:tab pos="2520950" algn="l"/>
                        </a:tabLst>
                      </a:pPr>
                      <a:r>
                        <a:rPr lang="en-US" sz="1800" dirty="0">
                          <a:solidFill>
                            <a:srgbClr val="000000"/>
                          </a:solidFill>
                          <a:effectLst/>
                          <a:latin typeface="+mj-lt"/>
                          <a:ea typeface="Times New Roman"/>
                        </a:rPr>
                        <a:t>Child readily separates from caregiver and easily becomes absorbed in exploration; when threatened or frightened, child actively seeks contact and is readily consoled; child does not avoid or resist contact if mother initiates it. When reunited with mother after absence, child greets her positively or is easily soothed if upset. Clearly prefers mother to stranger.</a:t>
                      </a:r>
                    </a:p>
                  </a:txBody>
                  <a:tcPr marL="68580" marR="68580" marT="0" marB="0"/>
                </a:tc>
                <a:extLst>
                  <a:ext uri="{0D108BD9-81ED-4DB2-BD59-A6C34878D82A}">
                    <a16:rowId xmlns:a16="http://schemas.microsoft.com/office/drawing/2014/main" val="10001"/>
                  </a:ext>
                </a:extLst>
              </a:tr>
              <a:tr h="1294748">
                <a:tc>
                  <a:txBody>
                    <a:bodyPr/>
                    <a:lstStyle/>
                    <a:p>
                      <a:pPr marL="0" marR="0">
                        <a:lnSpc>
                          <a:spcPct val="150000"/>
                        </a:lnSpc>
                        <a:spcBef>
                          <a:spcPts val="0"/>
                        </a:spcBef>
                        <a:spcAft>
                          <a:spcPts val="0"/>
                        </a:spcAft>
                        <a:tabLst>
                          <a:tab pos="850900" algn="l"/>
                          <a:tab pos="2520950" algn="l"/>
                        </a:tabLst>
                      </a:pPr>
                      <a:r>
                        <a:rPr lang="en-US" sz="2000" b="1" dirty="0">
                          <a:solidFill>
                            <a:srgbClr val="000000"/>
                          </a:solidFill>
                          <a:effectLst/>
                          <a:latin typeface="+mj-lt"/>
                          <a:ea typeface="Times New Roman"/>
                        </a:rPr>
                        <a:t>Insecure/avoidant attachment</a:t>
                      </a:r>
                    </a:p>
                  </a:txBody>
                  <a:tcPr marL="68580" marR="68580" marT="0" marB="0"/>
                </a:tc>
                <a:tc>
                  <a:txBody>
                    <a:bodyPr/>
                    <a:lstStyle/>
                    <a:p>
                      <a:pPr marL="0" marR="0">
                        <a:lnSpc>
                          <a:spcPct val="150000"/>
                        </a:lnSpc>
                        <a:spcBef>
                          <a:spcPts val="0"/>
                        </a:spcBef>
                        <a:spcAft>
                          <a:spcPts val="0"/>
                        </a:spcAft>
                        <a:tabLst>
                          <a:tab pos="850900" algn="l"/>
                          <a:tab pos="2520950" algn="l"/>
                        </a:tabLst>
                      </a:pPr>
                      <a:r>
                        <a:rPr lang="en-US" sz="1800" dirty="0">
                          <a:solidFill>
                            <a:srgbClr val="000000"/>
                          </a:solidFill>
                          <a:effectLst/>
                          <a:latin typeface="+mj-lt"/>
                          <a:ea typeface="Times New Roman"/>
                        </a:rPr>
                        <a:t>Child avoids contact with mother, especially at reunion after an absence. Does not resist mother’s efforts to make </a:t>
                      </a:r>
                      <a:r>
                        <a:rPr lang="en-US" sz="1800" dirty="0" err="1">
                          <a:solidFill>
                            <a:srgbClr val="000000"/>
                          </a:solidFill>
                          <a:effectLst/>
                          <a:latin typeface="+mj-lt"/>
                          <a:ea typeface="Times New Roman"/>
                        </a:rPr>
                        <a:t>contact,but</a:t>
                      </a:r>
                      <a:r>
                        <a:rPr lang="en-US" sz="1800" dirty="0">
                          <a:solidFill>
                            <a:srgbClr val="000000"/>
                          </a:solidFill>
                          <a:effectLst/>
                          <a:latin typeface="+mj-lt"/>
                          <a:ea typeface="Times New Roman"/>
                        </a:rPr>
                        <a:t> does not seek much contact. Shows no preference for mother over stranger.</a:t>
                      </a:r>
                    </a:p>
                  </a:txBody>
                  <a:tcPr marL="68580" marR="68580" marT="0" marB="0"/>
                </a:tc>
                <a:extLst>
                  <a:ext uri="{0D108BD9-81ED-4DB2-BD59-A6C34878D82A}">
                    <a16:rowId xmlns:a16="http://schemas.microsoft.com/office/drawing/2014/main" val="10002"/>
                  </a:ext>
                </a:extLst>
              </a:tr>
              <a:tr h="0">
                <a:tc>
                  <a:txBody>
                    <a:bodyPr/>
                    <a:lstStyle/>
                    <a:p>
                      <a:pPr marL="0" marR="0">
                        <a:lnSpc>
                          <a:spcPct val="150000"/>
                        </a:lnSpc>
                        <a:spcBef>
                          <a:spcPts val="0"/>
                        </a:spcBef>
                        <a:spcAft>
                          <a:spcPts val="0"/>
                        </a:spcAft>
                        <a:tabLst>
                          <a:tab pos="850900" algn="l"/>
                          <a:tab pos="2520950" algn="l"/>
                        </a:tabLst>
                      </a:pPr>
                      <a:r>
                        <a:rPr lang="en-US" sz="2000" b="1" dirty="0">
                          <a:solidFill>
                            <a:srgbClr val="000000"/>
                          </a:solidFill>
                          <a:effectLst/>
                          <a:latin typeface="+mj-lt"/>
                          <a:ea typeface="Times New Roman"/>
                        </a:rPr>
                        <a:t>Insecure/ambivalent attachment</a:t>
                      </a:r>
                    </a:p>
                  </a:txBody>
                  <a:tcPr marL="68580" marR="68580" marT="0" marB="0"/>
                </a:tc>
                <a:tc>
                  <a:txBody>
                    <a:bodyPr/>
                    <a:lstStyle/>
                    <a:p>
                      <a:pPr marL="0" marR="0">
                        <a:lnSpc>
                          <a:spcPct val="150000"/>
                        </a:lnSpc>
                        <a:spcBef>
                          <a:spcPts val="0"/>
                        </a:spcBef>
                        <a:spcAft>
                          <a:spcPts val="0"/>
                        </a:spcAft>
                        <a:tabLst>
                          <a:tab pos="850900" algn="l"/>
                          <a:tab pos="2520950" algn="l"/>
                        </a:tabLst>
                      </a:pPr>
                      <a:r>
                        <a:rPr lang="en-US" sz="1800" dirty="0">
                          <a:solidFill>
                            <a:srgbClr val="000000"/>
                          </a:solidFill>
                          <a:effectLst/>
                          <a:latin typeface="+mj-lt"/>
                          <a:ea typeface="Times New Roman"/>
                        </a:rPr>
                        <a:t>Child shows little exploration and is wary of stranger. Greatly upset when separated from mother, but not reassured by mother’s return or her efforts at comforting. Child both seeks and avoids contact at different times. May show anger toward mother at reunion, and resists both comfort from and contact with stranger.</a:t>
                      </a:r>
                    </a:p>
                  </a:txBody>
                  <a:tcPr marL="68580" marR="68580" marT="0" marB="0"/>
                </a:tc>
                <a:extLst>
                  <a:ext uri="{0D108BD9-81ED-4DB2-BD59-A6C34878D82A}">
                    <a16:rowId xmlns:a16="http://schemas.microsoft.com/office/drawing/2014/main" val="10003"/>
                  </a:ext>
                </a:extLst>
              </a:tr>
              <a:tr h="943211">
                <a:tc>
                  <a:txBody>
                    <a:bodyPr/>
                    <a:lstStyle/>
                    <a:p>
                      <a:pPr marL="0" marR="0">
                        <a:lnSpc>
                          <a:spcPct val="150000"/>
                        </a:lnSpc>
                        <a:spcBef>
                          <a:spcPts val="0"/>
                        </a:spcBef>
                        <a:spcAft>
                          <a:spcPts val="0"/>
                        </a:spcAft>
                        <a:tabLst>
                          <a:tab pos="850900" algn="l"/>
                          <a:tab pos="2520950" algn="l"/>
                        </a:tabLst>
                      </a:pPr>
                      <a:r>
                        <a:rPr lang="en-US" sz="2000" b="1" dirty="0">
                          <a:solidFill>
                            <a:srgbClr val="000000"/>
                          </a:solidFill>
                          <a:effectLst/>
                          <a:latin typeface="+mj-lt"/>
                          <a:ea typeface="Times New Roman"/>
                        </a:rPr>
                        <a:t>Insecure/disorganized attachment</a:t>
                      </a:r>
                    </a:p>
                  </a:txBody>
                  <a:tcPr marL="68580" marR="68580" marT="0" marB="0"/>
                </a:tc>
                <a:tc>
                  <a:txBody>
                    <a:bodyPr/>
                    <a:lstStyle/>
                    <a:p>
                      <a:pPr marL="0" marR="0">
                        <a:lnSpc>
                          <a:spcPct val="150000"/>
                        </a:lnSpc>
                        <a:spcBef>
                          <a:spcPts val="0"/>
                        </a:spcBef>
                        <a:spcAft>
                          <a:spcPts val="0"/>
                        </a:spcAft>
                        <a:tabLst>
                          <a:tab pos="850900" algn="l"/>
                          <a:tab pos="2520950" algn="l"/>
                        </a:tabLst>
                      </a:pPr>
                      <a:r>
                        <a:rPr lang="en-US" sz="1800" dirty="0">
                          <a:solidFill>
                            <a:srgbClr val="000000"/>
                          </a:solidFill>
                          <a:effectLst/>
                          <a:latin typeface="+mj-lt"/>
                          <a:ea typeface="Times New Roman"/>
                        </a:rPr>
                        <a:t>Dazed behavior, confusion, or apprehension. Child may show contradictory behavior patterns simultaneously, such as moving toward mother while keeping gaze averted.</a:t>
                      </a:r>
                    </a:p>
                  </a:txBody>
                  <a:tcPr marL="68580" marR="68580" marT="0" marB="0"/>
                </a:tc>
                <a:extLst>
                  <a:ext uri="{0D108BD9-81ED-4DB2-BD59-A6C34878D82A}">
                    <a16:rowId xmlns:a16="http://schemas.microsoft.com/office/drawing/2014/main" val="10004"/>
                  </a:ext>
                </a:extLst>
              </a:tr>
            </a:tbl>
          </a:graphicData>
        </a:graphic>
      </p:graphicFrame>
      <p:sp>
        <p:nvSpPr>
          <p:cNvPr id="2" name="Explosion: 8 Points 1">
            <a:extLst>
              <a:ext uri="{FF2B5EF4-FFF2-40B4-BE49-F238E27FC236}">
                <a16:creationId xmlns:a16="http://schemas.microsoft.com/office/drawing/2014/main" id="{7A680794-CF50-0193-BF65-20241E1D4629}"/>
              </a:ext>
            </a:extLst>
          </p:cNvPr>
          <p:cNvSpPr/>
          <p:nvPr/>
        </p:nvSpPr>
        <p:spPr>
          <a:xfrm>
            <a:off x="10410092" y="1536235"/>
            <a:ext cx="1473254" cy="1237191"/>
          </a:xfrm>
          <a:prstGeom prst="irregularSeal1">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67-75%</a:t>
            </a:r>
          </a:p>
        </p:txBody>
      </p:sp>
      <p:sp>
        <p:nvSpPr>
          <p:cNvPr id="3" name="Explosion: 8 Points 2">
            <a:extLst>
              <a:ext uri="{FF2B5EF4-FFF2-40B4-BE49-F238E27FC236}">
                <a16:creationId xmlns:a16="http://schemas.microsoft.com/office/drawing/2014/main" id="{AB65D3DF-209E-D07C-49FB-339F7C1170AF}"/>
              </a:ext>
            </a:extLst>
          </p:cNvPr>
          <p:cNvSpPr/>
          <p:nvPr/>
        </p:nvSpPr>
        <p:spPr>
          <a:xfrm>
            <a:off x="10527323" y="3012832"/>
            <a:ext cx="1356023" cy="1071744"/>
          </a:xfrm>
          <a:prstGeom prst="irregularSeal1">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20-25%</a:t>
            </a:r>
          </a:p>
        </p:txBody>
      </p:sp>
      <p:sp>
        <p:nvSpPr>
          <p:cNvPr id="4" name="Explosion: 8 Points 3">
            <a:extLst>
              <a:ext uri="{FF2B5EF4-FFF2-40B4-BE49-F238E27FC236}">
                <a16:creationId xmlns:a16="http://schemas.microsoft.com/office/drawing/2014/main" id="{10D4E459-EC01-DBA2-3859-800C1A26DA41}"/>
              </a:ext>
            </a:extLst>
          </p:cNvPr>
          <p:cNvSpPr/>
          <p:nvPr/>
        </p:nvSpPr>
        <p:spPr>
          <a:xfrm>
            <a:off x="10541053" y="4882149"/>
            <a:ext cx="1266093" cy="879231"/>
          </a:xfrm>
          <a:prstGeom prst="irregularSeal1">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3%</a:t>
            </a:r>
          </a:p>
        </p:txBody>
      </p:sp>
    </p:spTree>
    <p:extLst>
      <p:ext uri="{BB962C8B-B14F-4D97-AF65-F5344CB8AC3E}">
        <p14:creationId xmlns:p14="http://schemas.microsoft.com/office/powerpoint/2010/main" val="1122662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DC895-77A8-E43D-10E2-C3D3440053C7}"/>
              </a:ext>
            </a:extLst>
          </p:cNvPr>
          <p:cNvSpPr>
            <a:spLocks noGrp="1"/>
          </p:cNvSpPr>
          <p:nvPr>
            <p:ph type="title"/>
          </p:nvPr>
        </p:nvSpPr>
        <p:spPr>
          <a:xfrm>
            <a:off x="4201034" y="489508"/>
            <a:ext cx="7622666" cy="1667569"/>
          </a:xfrm>
        </p:spPr>
        <p:txBody>
          <a:bodyPr anchor="b">
            <a:normAutofit/>
          </a:bodyPr>
          <a:lstStyle/>
          <a:p>
            <a:r>
              <a:rPr lang="en-GB" sz="4000" dirty="0"/>
              <a:t>Complete Ainsworth’s strange situation worksheet</a:t>
            </a:r>
          </a:p>
        </p:txBody>
      </p:sp>
      <p:pic>
        <p:nvPicPr>
          <p:cNvPr id="5" name="Content Placeholder 4" descr="Clipboard with solid fill">
            <a:extLst>
              <a:ext uri="{FF2B5EF4-FFF2-40B4-BE49-F238E27FC236}">
                <a16:creationId xmlns:a16="http://schemas.microsoft.com/office/drawing/2014/main" id="{B079E2CE-730B-C236-79F9-DDE2AAE6476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47431" y="1667435"/>
            <a:ext cx="3463372" cy="3463372"/>
          </a:xfrm>
          <a:prstGeom prst="rect">
            <a:avLst/>
          </a:prstGeom>
        </p:spPr>
      </p:pic>
      <p:sp>
        <p:nvSpPr>
          <p:cNvPr id="9" name="Content Placeholder 8">
            <a:extLst>
              <a:ext uri="{FF2B5EF4-FFF2-40B4-BE49-F238E27FC236}">
                <a16:creationId xmlns:a16="http://schemas.microsoft.com/office/drawing/2014/main" id="{FF756731-00F5-AE71-5C6C-9C438D71A700}"/>
              </a:ext>
            </a:extLst>
          </p:cNvPr>
          <p:cNvSpPr>
            <a:spLocks noGrp="1"/>
          </p:cNvSpPr>
          <p:nvPr>
            <p:ph idx="1"/>
          </p:nvPr>
        </p:nvSpPr>
        <p:spPr>
          <a:xfrm>
            <a:off x="3151991" y="2405894"/>
            <a:ext cx="8199408" cy="3962598"/>
          </a:xfrm>
        </p:spPr>
        <p:txBody>
          <a:bodyPr anchor="t">
            <a:normAutofit/>
          </a:bodyPr>
          <a:lstStyle/>
          <a:p>
            <a:r>
              <a:rPr lang="en-US" dirty="0"/>
              <a:t>Download the worksheet from Week 2 Moodle tile.  </a:t>
            </a:r>
          </a:p>
          <a:p>
            <a:pPr marL="0" indent="0">
              <a:buNone/>
            </a:pPr>
            <a:endParaRPr lang="en-US" dirty="0"/>
          </a:p>
          <a:p>
            <a:r>
              <a:rPr lang="en-US" dirty="0"/>
              <a:t>Task: Compare between the three main types of attachment. Use the descriptions of each to complete the table in the worksheet.   </a:t>
            </a:r>
          </a:p>
        </p:txBody>
      </p:sp>
    </p:spTree>
    <p:extLst>
      <p:ext uri="{BB962C8B-B14F-4D97-AF65-F5344CB8AC3E}">
        <p14:creationId xmlns:p14="http://schemas.microsoft.com/office/powerpoint/2010/main" val="103691360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65B1F-0A71-DEB6-7406-E8F2FE82050B}"/>
              </a:ext>
            </a:extLst>
          </p:cNvPr>
          <p:cNvSpPr>
            <a:spLocks noGrp="1"/>
          </p:cNvSpPr>
          <p:nvPr>
            <p:ph type="title"/>
          </p:nvPr>
        </p:nvSpPr>
        <p:spPr/>
        <p:txBody>
          <a:bodyPr/>
          <a:lstStyle/>
          <a:p>
            <a:r>
              <a:rPr lang="en-GB" dirty="0"/>
              <a:t>Four phases of attachment (Boyle and Berk, 2019)</a:t>
            </a:r>
          </a:p>
        </p:txBody>
      </p:sp>
      <p:graphicFrame>
        <p:nvGraphicFramePr>
          <p:cNvPr id="4" name="Content Placeholder 3">
            <a:extLst>
              <a:ext uri="{FF2B5EF4-FFF2-40B4-BE49-F238E27FC236}">
                <a16:creationId xmlns:a16="http://schemas.microsoft.com/office/drawing/2014/main" id="{C85D658C-5D69-6DC2-6048-ADF86EBCFE44}"/>
              </a:ext>
            </a:extLst>
          </p:cNvPr>
          <p:cNvGraphicFramePr>
            <a:graphicFrameLocks noGrp="1"/>
          </p:cNvGraphicFramePr>
          <p:nvPr>
            <p:ph idx="1"/>
          </p:nvPr>
        </p:nvGraphicFramePr>
        <p:xfrm>
          <a:off x="-328450" y="1576552"/>
          <a:ext cx="12699126" cy="50870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011869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B819-0DDE-19CE-ECD5-ED435DB70F6C}"/>
              </a:ext>
            </a:extLst>
          </p:cNvPr>
          <p:cNvSpPr>
            <a:spLocks noGrp="1"/>
          </p:cNvSpPr>
          <p:nvPr>
            <p:ph type="title"/>
          </p:nvPr>
        </p:nvSpPr>
        <p:spPr>
          <a:xfrm>
            <a:off x="1371597" y="348865"/>
            <a:ext cx="10044023" cy="877729"/>
          </a:xfrm>
        </p:spPr>
        <p:txBody>
          <a:bodyPr anchor="ctr">
            <a:normAutofit/>
          </a:bodyPr>
          <a:lstStyle/>
          <a:p>
            <a:r>
              <a:rPr lang="en-GB" sz="4000" dirty="0">
                <a:solidFill>
                  <a:srgbClr val="FFFFFF"/>
                </a:solidFill>
              </a:rPr>
              <a:t>Applications of attachment theory</a:t>
            </a:r>
          </a:p>
        </p:txBody>
      </p:sp>
      <p:pic>
        <p:nvPicPr>
          <p:cNvPr id="2050" name="Picture 2">
            <a:extLst>
              <a:ext uri="{FF2B5EF4-FFF2-40B4-BE49-F238E27FC236}">
                <a16:creationId xmlns:a16="http://schemas.microsoft.com/office/drawing/2014/main" id="{0010EF90-4448-6611-4D3B-71B1B5CC38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29117" y="2496747"/>
            <a:ext cx="2421478" cy="329321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Loving foster homes repaired brain damage of Romanian orphans">
            <a:extLst>
              <a:ext uri="{FF2B5EF4-FFF2-40B4-BE49-F238E27FC236}">
                <a16:creationId xmlns:a16="http://schemas.microsoft.com/office/drawing/2014/main" id="{12AEC45C-84F1-026E-623B-9EB653088A2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13933" y="1174476"/>
            <a:ext cx="3801220" cy="237163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C4E458C-CE6F-147E-A089-DD985BEE2A01}"/>
              </a:ext>
            </a:extLst>
          </p:cNvPr>
          <p:cNvSpPr txBox="1"/>
          <p:nvPr/>
        </p:nvSpPr>
        <p:spPr>
          <a:xfrm>
            <a:off x="8213933" y="4737388"/>
            <a:ext cx="3787233" cy="507831"/>
          </a:xfrm>
          <a:prstGeom prst="rect">
            <a:avLst/>
          </a:prstGeom>
          <a:noFill/>
        </p:spPr>
        <p:txBody>
          <a:bodyPr wrap="square">
            <a:spAutoFit/>
          </a:bodyPr>
          <a:lstStyle/>
          <a:p>
            <a:pPr defTabSz="685800">
              <a:spcAft>
                <a:spcPts val="600"/>
              </a:spcAft>
            </a:pPr>
            <a:r>
              <a:rPr lang="en-GB" sz="1350" kern="1200" dirty="0">
                <a:solidFill>
                  <a:schemeClr val="tx1"/>
                </a:solidFill>
                <a:latin typeface="+mn-lt"/>
                <a:ea typeface="+mn-ea"/>
                <a:cs typeface="+mn-cs"/>
              </a:rPr>
              <a:t>https://www.telegraph.co.uk/multimedia/archive/03177/rexfeatures_102687_3177268c.jpg</a:t>
            </a:r>
            <a:endParaRPr lang="en-GB" dirty="0"/>
          </a:p>
        </p:txBody>
      </p:sp>
      <p:sp>
        <p:nvSpPr>
          <p:cNvPr id="8" name="TextBox 7">
            <a:extLst>
              <a:ext uri="{FF2B5EF4-FFF2-40B4-BE49-F238E27FC236}">
                <a16:creationId xmlns:a16="http://schemas.microsoft.com/office/drawing/2014/main" id="{8F2CE760-DA6E-06E8-F4B9-3AD862812344}"/>
              </a:ext>
            </a:extLst>
          </p:cNvPr>
          <p:cNvSpPr txBox="1"/>
          <p:nvPr/>
        </p:nvSpPr>
        <p:spPr>
          <a:xfrm>
            <a:off x="353568" y="647469"/>
            <a:ext cx="8048154" cy="6078587"/>
          </a:xfrm>
          <a:prstGeom prst="rect">
            <a:avLst/>
          </a:prstGeom>
          <a:noFill/>
        </p:spPr>
        <p:txBody>
          <a:bodyPr wrap="square" rtlCol="0">
            <a:spAutoFit/>
          </a:bodyPr>
          <a:lstStyle/>
          <a:p>
            <a:pPr defTabSz="685800">
              <a:spcAft>
                <a:spcPts val="600"/>
              </a:spcAft>
            </a:pPr>
            <a:r>
              <a:rPr lang="en-GB" sz="2800" kern="1200" dirty="0">
                <a:solidFill>
                  <a:schemeClr val="tx1"/>
                </a:solidFill>
                <a:latin typeface="+mn-lt"/>
                <a:ea typeface="+mn-ea"/>
                <a:cs typeface="+mn-cs"/>
              </a:rPr>
              <a:t>Bowlby’s 44 thieves study highlights the lasting impacts of poor attachment in early years on later delinquency in childhood and adolescence</a:t>
            </a:r>
          </a:p>
          <a:p>
            <a:pPr defTabSz="685800">
              <a:spcAft>
                <a:spcPts val="600"/>
              </a:spcAft>
            </a:pPr>
            <a:r>
              <a:rPr lang="en-GB" sz="2800" b="1" kern="1200" dirty="0">
                <a:solidFill>
                  <a:srgbClr val="B30000"/>
                </a:solidFill>
                <a:latin typeface="+mn-lt"/>
                <a:ea typeface="+mn-ea"/>
                <a:cs typeface="+mn-cs"/>
              </a:rPr>
              <a:t>Maternal depravation hypothesis </a:t>
            </a:r>
            <a:r>
              <a:rPr lang="en-GB" sz="2800" kern="1200" dirty="0">
                <a:solidFill>
                  <a:schemeClr val="tx1"/>
                </a:solidFill>
                <a:latin typeface="+mn-lt"/>
                <a:ea typeface="+mn-ea"/>
                <a:cs typeface="+mn-cs"/>
              </a:rPr>
              <a:t>(Bowlby, 1953): prolonged deprivation or separation of maternal attachment leading to criminal and psychopathological behaviour</a:t>
            </a:r>
          </a:p>
          <a:p>
            <a:pPr defTabSz="685800">
              <a:spcAft>
                <a:spcPts val="600"/>
              </a:spcAft>
            </a:pPr>
            <a:r>
              <a:rPr lang="en-GB" sz="2800" kern="1200" dirty="0">
                <a:solidFill>
                  <a:schemeClr val="tx1"/>
                </a:solidFill>
                <a:latin typeface="+mn-lt"/>
                <a:ea typeface="+mn-ea"/>
                <a:cs typeface="+mn-cs"/>
              </a:rPr>
              <a:t>Long last impacts on policy and practice </a:t>
            </a:r>
            <a:r>
              <a:rPr lang="en-GB" sz="2800" dirty="0"/>
              <a:t>s</a:t>
            </a:r>
            <a:r>
              <a:rPr lang="en-GB" sz="2800" kern="1200" dirty="0">
                <a:solidFill>
                  <a:schemeClr val="tx1"/>
                </a:solidFill>
                <a:latin typeface="+mn-lt"/>
                <a:ea typeface="+mn-ea"/>
                <a:cs typeface="+mn-cs"/>
              </a:rPr>
              <a:t>ince Bowlby’s study and promotion of attachment theory: </a:t>
            </a:r>
          </a:p>
          <a:p>
            <a:pPr marL="714375" lvl="1" indent="-257175" defTabSz="685800">
              <a:spcAft>
                <a:spcPts val="600"/>
              </a:spcAft>
              <a:buFont typeface="Arial" panose="020B0604020202020204" pitchFamily="34" charset="0"/>
              <a:buChar char="•"/>
            </a:pPr>
            <a:r>
              <a:rPr lang="en-GB" sz="2800" kern="1200" dirty="0">
                <a:solidFill>
                  <a:schemeClr val="tx1"/>
                </a:solidFill>
                <a:latin typeface="+mn-lt"/>
                <a:ea typeface="+mn-ea"/>
                <a:cs typeface="+mn-cs"/>
              </a:rPr>
              <a:t>Decline of institutional care such as orphanages</a:t>
            </a:r>
          </a:p>
          <a:p>
            <a:pPr marL="714375" lvl="1" indent="-257175" defTabSz="685800">
              <a:spcAft>
                <a:spcPts val="600"/>
              </a:spcAft>
              <a:buFont typeface="Arial" panose="020B0604020202020204" pitchFamily="34" charset="0"/>
              <a:buChar char="•"/>
            </a:pPr>
            <a:r>
              <a:rPr lang="en-GB" sz="2800" kern="1200" dirty="0">
                <a:solidFill>
                  <a:schemeClr val="tx1"/>
                </a:solidFill>
                <a:latin typeface="+mn-lt"/>
                <a:ea typeface="+mn-ea"/>
                <a:cs typeface="+mn-cs"/>
              </a:rPr>
              <a:t>Increase in hospitalised babies getting more contact with parents/carers </a:t>
            </a:r>
          </a:p>
          <a:p>
            <a:pPr marL="714375" lvl="1" indent="-257175" defTabSz="685800">
              <a:spcAft>
                <a:spcPts val="600"/>
              </a:spcAft>
              <a:buFont typeface="Arial" panose="020B0604020202020204" pitchFamily="34" charset="0"/>
              <a:buChar char="•"/>
            </a:pPr>
            <a:r>
              <a:rPr lang="en-GB" sz="2800" dirty="0"/>
              <a:t>S</a:t>
            </a:r>
            <a:r>
              <a:rPr lang="en-GB" sz="2800" kern="1200" dirty="0">
                <a:solidFill>
                  <a:schemeClr val="tx1"/>
                </a:solidFill>
                <a:latin typeface="+mn-lt"/>
                <a:ea typeface="+mn-ea"/>
                <a:cs typeface="+mn-cs"/>
              </a:rPr>
              <a:t>upport to new parents made available </a:t>
            </a:r>
            <a:r>
              <a:rPr lang="en-GB" sz="1350" kern="1200" dirty="0">
                <a:solidFill>
                  <a:schemeClr val="tx1"/>
                </a:solidFill>
                <a:latin typeface="+mn-lt"/>
                <a:ea typeface="+mn-ea"/>
                <a:cs typeface="+mn-cs"/>
              </a:rPr>
              <a:t> </a:t>
            </a:r>
            <a:endParaRPr lang="en-GB" dirty="0"/>
          </a:p>
        </p:txBody>
      </p:sp>
      <p:sp>
        <p:nvSpPr>
          <p:cNvPr id="9" name="TextBox 8">
            <a:extLst>
              <a:ext uri="{FF2B5EF4-FFF2-40B4-BE49-F238E27FC236}">
                <a16:creationId xmlns:a16="http://schemas.microsoft.com/office/drawing/2014/main" id="{EAB18935-CA33-85BA-DEBE-DBF8EB81867D}"/>
              </a:ext>
            </a:extLst>
          </p:cNvPr>
          <p:cNvSpPr txBox="1"/>
          <p:nvPr/>
        </p:nvSpPr>
        <p:spPr>
          <a:xfrm>
            <a:off x="8213933" y="3686762"/>
            <a:ext cx="3882650" cy="715581"/>
          </a:xfrm>
          <a:prstGeom prst="rect">
            <a:avLst/>
          </a:prstGeom>
          <a:noFill/>
        </p:spPr>
        <p:txBody>
          <a:bodyPr wrap="square" rtlCol="0">
            <a:spAutoFit/>
          </a:bodyPr>
          <a:lstStyle/>
          <a:p>
            <a:pPr defTabSz="685800">
              <a:spcAft>
                <a:spcPts val="600"/>
              </a:spcAft>
            </a:pPr>
            <a:r>
              <a:rPr lang="en-GB" sz="1350" kern="1200" dirty="0">
                <a:solidFill>
                  <a:schemeClr val="tx1"/>
                </a:solidFill>
                <a:latin typeface="+mn-lt"/>
                <a:ea typeface="+mn-ea"/>
                <a:cs typeface="+mn-cs"/>
              </a:rPr>
              <a:t>Romanian orphanages: over crowdy and under-staffed in 1990: difficult to form secure attachment with adults  </a:t>
            </a:r>
            <a:endParaRPr lang="en-GB" dirty="0"/>
          </a:p>
        </p:txBody>
      </p:sp>
    </p:spTree>
    <p:extLst>
      <p:ext uri="{BB962C8B-B14F-4D97-AF65-F5344CB8AC3E}">
        <p14:creationId xmlns:p14="http://schemas.microsoft.com/office/powerpoint/2010/main" val="267748220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6F3253-7BEA-4D76-8FDB-032C1E7DA0B8}"/>
              </a:ext>
            </a:extLst>
          </p:cNvPr>
          <p:cNvSpPr>
            <a:spLocks noGrp="1"/>
          </p:cNvSpPr>
          <p:nvPr>
            <p:ph type="title"/>
          </p:nvPr>
        </p:nvSpPr>
        <p:spPr>
          <a:xfrm>
            <a:off x="944380" y="427615"/>
            <a:ext cx="10714220" cy="1099580"/>
          </a:xfrm>
        </p:spPr>
        <p:txBody>
          <a:bodyPr anchor="ctr">
            <a:normAutofit fontScale="90000"/>
          </a:bodyPr>
          <a:lstStyle/>
          <a:p>
            <a:r>
              <a:rPr lang="en-GB" dirty="0">
                <a:latin typeface="+mn-lt"/>
              </a:rPr>
              <a:t>Attachment in early years serves as </a:t>
            </a:r>
            <a:r>
              <a:rPr lang="en-GB" b="1" dirty="0">
                <a:solidFill>
                  <a:schemeClr val="accent5">
                    <a:lumMod val="50000"/>
                  </a:schemeClr>
                </a:solidFill>
                <a:latin typeface="+mn-lt"/>
              </a:rPr>
              <a:t>Internal working model </a:t>
            </a:r>
            <a:r>
              <a:rPr lang="en-GB" dirty="0">
                <a:solidFill>
                  <a:schemeClr val="accent5">
                    <a:lumMod val="50000"/>
                  </a:schemeClr>
                </a:solidFill>
                <a:latin typeface="+mn-lt"/>
              </a:rPr>
              <a:t>for subsequent interaction with others </a:t>
            </a:r>
          </a:p>
        </p:txBody>
      </p:sp>
      <p:sp>
        <p:nvSpPr>
          <p:cNvPr id="3" name="Content Placeholder 2">
            <a:extLst>
              <a:ext uri="{FF2B5EF4-FFF2-40B4-BE49-F238E27FC236}">
                <a16:creationId xmlns:a16="http://schemas.microsoft.com/office/drawing/2014/main" id="{6B438C8E-6A49-4348-B8FC-A6E7F0AA814D}"/>
              </a:ext>
            </a:extLst>
          </p:cNvPr>
          <p:cNvSpPr>
            <a:spLocks noGrp="1"/>
          </p:cNvSpPr>
          <p:nvPr>
            <p:ph idx="1"/>
          </p:nvPr>
        </p:nvSpPr>
        <p:spPr>
          <a:xfrm>
            <a:off x="485887" y="2147701"/>
            <a:ext cx="5403448" cy="4556105"/>
          </a:xfrm>
        </p:spPr>
        <p:txBody>
          <a:bodyPr anchor="t">
            <a:normAutofit/>
          </a:bodyPr>
          <a:lstStyle/>
          <a:p>
            <a:pPr lvl="0"/>
            <a:r>
              <a:rPr lang="en-GB" dirty="0"/>
              <a:t>An infant forms a mental representation of their relationship with their primary attachment figure. </a:t>
            </a:r>
          </a:p>
          <a:p>
            <a:pPr lvl="0"/>
            <a:r>
              <a:rPr lang="en-GB" dirty="0"/>
              <a:t>This serves as a model for what relationships are like as they grow older. </a:t>
            </a:r>
          </a:p>
          <a:p>
            <a:pPr lvl="0"/>
            <a:r>
              <a:rPr lang="en-GB" dirty="0"/>
              <a:t>It affects the child’s later ability to be a parent themselves. </a:t>
            </a:r>
          </a:p>
          <a:p>
            <a:endParaRPr lang="en-GB" sz="1500" dirty="0"/>
          </a:p>
        </p:txBody>
      </p:sp>
      <p:graphicFrame>
        <p:nvGraphicFramePr>
          <p:cNvPr id="5" name="Diagram 4">
            <a:extLst>
              <a:ext uri="{FF2B5EF4-FFF2-40B4-BE49-F238E27FC236}">
                <a16:creationId xmlns:a16="http://schemas.microsoft.com/office/drawing/2014/main" id="{1D0C4A24-5013-F34B-5788-5E9AE2E3BAE0}"/>
              </a:ext>
            </a:extLst>
          </p:cNvPr>
          <p:cNvGraphicFramePr/>
          <p:nvPr>
            <p:extLst>
              <p:ext uri="{D42A27DB-BD31-4B8C-83A1-F6EECF244321}">
                <p14:modId xmlns:p14="http://schemas.microsoft.com/office/powerpoint/2010/main" val="495889826"/>
              </p:ext>
            </p:extLst>
          </p:nvPr>
        </p:nvGraphicFramePr>
        <p:xfrm>
          <a:off x="6180413" y="1764804"/>
          <a:ext cx="5898631" cy="47624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65254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FE5E4-8896-5DBE-C460-1C16F42494BB}"/>
              </a:ext>
            </a:extLst>
          </p:cNvPr>
          <p:cNvSpPr>
            <a:spLocks noGrp="1"/>
          </p:cNvSpPr>
          <p:nvPr>
            <p:ph type="title"/>
          </p:nvPr>
        </p:nvSpPr>
        <p:spPr/>
        <p:txBody>
          <a:bodyPr/>
          <a:lstStyle/>
          <a:p>
            <a:r>
              <a:rPr lang="en-GB" dirty="0"/>
              <a:t>Importance of early attachment  </a:t>
            </a:r>
          </a:p>
        </p:txBody>
      </p:sp>
      <p:graphicFrame>
        <p:nvGraphicFramePr>
          <p:cNvPr id="4" name="Content Placeholder 3">
            <a:extLst>
              <a:ext uri="{FF2B5EF4-FFF2-40B4-BE49-F238E27FC236}">
                <a16:creationId xmlns:a16="http://schemas.microsoft.com/office/drawing/2014/main" id="{31FD1FBC-335B-D017-F7FE-81E96227F88F}"/>
              </a:ext>
            </a:extLst>
          </p:cNvPr>
          <p:cNvGraphicFramePr>
            <a:graphicFrameLocks noGrp="1"/>
          </p:cNvGraphicFramePr>
          <p:nvPr>
            <p:ph idx="1"/>
            <p:extLst>
              <p:ext uri="{D42A27DB-BD31-4B8C-83A1-F6EECF244321}">
                <p14:modId xmlns:p14="http://schemas.microsoft.com/office/powerpoint/2010/main" val="1244005292"/>
              </p:ext>
            </p:extLst>
          </p:nvPr>
        </p:nvGraphicFramePr>
        <p:xfrm>
          <a:off x="838200" y="1690688"/>
          <a:ext cx="11087100" cy="44862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043798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F4D42-5D32-C54A-56CB-1E444F827ABE}"/>
              </a:ext>
            </a:extLst>
          </p:cNvPr>
          <p:cNvSpPr>
            <a:spLocks noGrp="1"/>
          </p:cNvSpPr>
          <p:nvPr>
            <p:ph type="title"/>
          </p:nvPr>
        </p:nvSpPr>
        <p:spPr/>
        <p:txBody>
          <a:bodyPr/>
          <a:lstStyle/>
          <a:p>
            <a:r>
              <a:rPr lang="en-GB" b="1" dirty="0"/>
              <a:t>Importance of early attachment</a:t>
            </a:r>
          </a:p>
        </p:txBody>
      </p:sp>
      <p:graphicFrame>
        <p:nvGraphicFramePr>
          <p:cNvPr id="4" name="Content Placeholder 3">
            <a:extLst>
              <a:ext uri="{FF2B5EF4-FFF2-40B4-BE49-F238E27FC236}">
                <a16:creationId xmlns:a16="http://schemas.microsoft.com/office/drawing/2014/main" id="{6171E02B-0F80-4A3C-3F00-7730F15076DA}"/>
              </a:ext>
            </a:extLst>
          </p:cNvPr>
          <p:cNvGraphicFramePr>
            <a:graphicFrameLocks noGrp="1"/>
          </p:cNvGraphicFramePr>
          <p:nvPr>
            <p:ph idx="1"/>
            <p:extLst>
              <p:ext uri="{D42A27DB-BD31-4B8C-83A1-F6EECF244321}">
                <p14:modId xmlns:p14="http://schemas.microsoft.com/office/powerpoint/2010/main" val="4055309124"/>
              </p:ext>
            </p:extLst>
          </p:nvPr>
        </p:nvGraphicFramePr>
        <p:xfrm>
          <a:off x="660400" y="15462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5817675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A5D31E-C4A4-B25D-F00C-D91F4E2C2532}"/>
              </a:ext>
            </a:extLst>
          </p:cNvPr>
          <p:cNvSpPr>
            <a:spLocks noGrp="1"/>
          </p:cNvSpPr>
          <p:nvPr>
            <p:ph type="title"/>
          </p:nvPr>
        </p:nvSpPr>
        <p:spPr/>
        <p:txBody>
          <a:bodyPr/>
          <a:lstStyle/>
          <a:p>
            <a:r>
              <a:rPr lang="en-GB" dirty="0"/>
              <a:t>Sensitivity hypothesis (Ainsworth and Bell, 1969)</a:t>
            </a:r>
          </a:p>
        </p:txBody>
      </p:sp>
      <p:graphicFrame>
        <p:nvGraphicFramePr>
          <p:cNvPr id="4" name="Content Placeholder 3">
            <a:extLst>
              <a:ext uri="{FF2B5EF4-FFF2-40B4-BE49-F238E27FC236}">
                <a16:creationId xmlns:a16="http://schemas.microsoft.com/office/drawing/2014/main" id="{5B4D157F-1E35-67D6-BE93-5D4911755E34}"/>
              </a:ext>
            </a:extLst>
          </p:cNvPr>
          <p:cNvGraphicFramePr>
            <a:graphicFrameLocks noGrp="1"/>
          </p:cNvGraphicFramePr>
          <p:nvPr>
            <p:ph idx="1"/>
          </p:nvPr>
        </p:nvGraphicFramePr>
        <p:xfrm>
          <a:off x="952500" y="1690688"/>
          <a:ext cx="11010900" cy="50577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4920C2D8-DEE9-6935-3ED1-B46480AC39C9}"/>
              </a:ext>
            </a:extLst>
          </p:cNvPr>
          <p:cNvSpPr txBox="1"/>
          <p:nvPr/>
        </p:nvSpPr>
        <p:spPr>
          <a:xfrm>
            <a:off x="1282700" y="5582540"/>
            <a:ext cx="10350500" cy="954107"/>
          </a:xfrm>
          <a:prstGeom prst="rect">
            <a:avLst/>
          </a:prstGeom>
          <a:noFill/>
        </p:spPr>
        <p:txBody>
          <a:bodyPr wrap="square" rtlCol="0">
            <a:spAutoFit/>
          </a:bodyPr>
          <a:lstStyle/>
          <a:p>
            <a:r>
              <a:rPr lang="en-GB" sz="2800" b="1" dirty="0"/>
              <a:t>The more sensitive and responsive the carer is to their baby in early months, the more secure the attachment is at 12 months </a:t>
            </a:r>
          </a:p>
        </p:txBody>
      </p:sp>
    </p:spTree>
    <p:extLst>
      <p:ext uri="{BB962C8B-B14F-4D97-AF65-F5344CB8AC3E}">
        <p14:creationId xmlns:p14="http://schemas.microsoft.com/office/powerpoint/2010/main" val="228755887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Title 9"/>
          <p:cNvSpPr>
            <a:spLocks noGrp="1"/>
          </p:cNvSpPr>
          <p:nvPr>
            <p:ph type="title"/>
          </p:nvPr>
        </p:nvSpPr>
        <p:spPr>
          <a:xfrm>
            <a:off x="690880" y="215372"/>
            <a:ext cx="11232895" cy="1097279"/>
          </a:xfrm>
        </p:spPr>
        <p:txBody>
          <a:bodyPr>
            <a:normAutofit fontScale="90000"/>
          </a:bodyPr>
          <a:lstStyle/>
          <a:p>
            <a:pPr marL="101600"/>
            <a:r>
              <a:rPr lang="en-US" dirty="0"/>
              <a:t>Factors in a</a:t>
            </a:r>
            <a:r>
              <a:rPr lang="en-US" noProof="0" dirty="0"/>
              <a:t> parent’s ability to establish an attachment relationship with an infant</a:t>
            </a:r>
          </a:p>
        </p:txBody>
      </p:sp>
      <p:sp>
        <p:nvSpPr>
          <p:cNvPr id="27651" name="Rectangle 3"/>
          <p:cNvSpPr>
            <a:spLocks noGrp="1" noChangeArrowheads="1"/>
          </p:cNvSpPr>
          <p:nvPr>
            <p:ph type="body" idx="1"/>
          </p:nvPr>
        </p:nvSpPr>
        <p:spPr>
          <a:xfrm>
            <a:off x="8002229" y="2185839"/>
            <a:ext cx="3498890" cy="3264162"/>
          </a:xfrm>
          <a:gradFill flip="none" rotWithShape="1">
            <a:gsLst>
              <a:gs pos="35000">
                <a:schemeClr val="accent6">
                  <a:lumMod val="75000"/>
                </a:schemeClr>
              </a:gs>
              <a:gs pos="67000">
                <a:schemeClr val="accent2">
                  <a:lumMod val="97000"/>
                  <a:lumOff val="3000"/>
                </a:schemeClr>
              </a:gs>
              <a:gs pos="100000">
                <a:schemeClr val="accent2">
                  <a:lumMod val="60000"/>
                  <a:lumOff val="40000"/>
                </a:schemeClr>
              </a:gs>
            </a:gsLst>
            <a:lin ang="16200000" scaled="1"/>
            <a:tileRect/>
          </a:gradFill>
        </p:spPr>
        <p:txBody>
          <a:bodyPr>
            <a:normAutofit lnSpcReduction="10000"/>
          </a:bodyPr>
          <a:lstStyle/>
          <a:p>
            <a:pPr marL="514350" indent="-514350">
              <a:buFont typeface="+mj-lt"/>
              <a:buAutoNum type="arabicPeriod"/>
            </a:pPr>
            <a:r>
              <a:rPr lang="en-US" noProof="0" dirty="0">
                <a:solidFill>
                  <a:schemeClr val="bg1"/>
                </a:solidFill>
              </a:rPr>
              <a:t>Marital status</a:t>
            </a:r>
          </a:p>
          <a:p>
            <a:pPr marL="514350" indent="-514350">
              <a:buFont typeface="+mj-lt"/>
              <a:buAutoNum type="arabicPeriod"/>
            </a:pPr>
            <a:r>
              <a:rPr lang="en-US" noProof="0" dirty="0">
                <a:solidFill>
                  <a:schemeClr val="bg1"/>
                </a:solidFill>
              </a:rPr>
              <a:t>Education</a:t>
            </a:r>
          </a:p>
          <a:p>
            <a:pPr marL="514350" indent="-514350">
              <a:buFont typeface="+mj-lt"/>
              <a:buAutoNum type="arabicPeriod"/>
            </a:pPr>
            <a:r>
              <a:rPr lang="en-US" noProof="0" dirty="0">
                <a:solidFill>
                  <a:schemeClr val="bg1"/>
                </a:solidFill>
              </a:rPr>
              <a:t>Age</a:t>
            </a:r>
          </a:p>
          <a:p>
            <a:pPr marL="514350" indent="-514350">
              <a:buFont typeface="+mj-lt"/>
              <a:buAutoNum type="arabicPeriod"/>
            </a:pPr>
            <a:r>
              <a:rPr lang="en-US" noProof="0" dirty="0">
                <a:solidFill>
                  <a:schemeClr val="bg1"/>
                </a:solidFill>
              </a:rPr>
              <a:t>SES (socioeconomic status)</a:t>
            </a:r>
          </a:p>
          <a:p>
            <a:pPr marL="514350" indent="-514350">
              <a:buFont typeface="+mj-lt"/>
              <a:buAutoNum type="arabicPeriod"/>
            </a:pPr>
            <a:r>
              <a:rPr lang="en-US" noProof="0" dirty="0">
                <a:solidFill>
                  <a:schemeClr val="bg1"/>
                </a:solidFill>
              </a:rPr>
              <a:t>Mental health</a:t>
            </a:r>
          </a:p>
          <a:p>
            <a:pPr marL="101600" indent="0">
              <a:buNone/>
            </a:pPr>
            <a:endParaRPr lang="en-US" noProof="0" dirty="0"/>
          </a:p>
        </p:txBody>
      </p:sp>
      <p:graphicFrame>
        <p:nvGraphicFramePr>
          <p:cNvPr id="4" name="Diagram 3">
            <a:extLst>
              <a:ext uri="{FF2B5EF4-FFF2-40B4-BE49-F238E27FC236}">
                <a16:creationId xmlns:a16="http://schemas.microsoft.com/office/drawing/2014/main" id="{E2187964-5D78-1DE8-3D0B-1E199A9FF4EC}"/>
              </a:ext>
            </a:extLst>
          </p:cNvPr>
          <p:cNvGraphicFramePr/>
          <p:nvPr/>
        </p:nvGraphicFramePr>
        <p:xfrm>
          <a:off x="-143292" y="1696370"/>
          <a:ext cx="7650480" cy="42431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228771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ECDBC-A211-6A91-5295-91C587056CB8}"/>
              </a:ext>
            </a:extLst>
          </p:cNvPr>
          <p:cNvSpPr>
            <a:spLocks noGrp="1"/>
          </p:cNvSpPr>
          <p:nvPr>
            <p:ph type="title"/>
          </p:nvPr>
        </p:nvSpPr>
        <p:spPr>
          <a:xfrm>
            <a:off x="4079111" y="2338195"/>
            <a:ext cx="7356676" cy="2222230"/>
          </a:xfrm>
        </p:spPr>
        <p:txBody>
          <a:bodyPr>
            <a:normAutofit/>
          </a:bodyPr>
          <a:lstStyle/>
          <a:p>
            <a:r>
              <a:rPr lang="en-GB" b="1" dirty="0"/>
              <a:t>So……… attachment is all about sensitive parenting? </a:t>
            </a:r>
          </a:p>
        </p:txBody>
      </p:sp>
      <p:pic>
        <p:nvPicPr>
          <p:cNvPr id="5" name="Content Placeholder 4" descr="A person with short hair touching her chin&#10;&#10;Description automatically generated">
            <a:extLst>
              <a:ext uri="{FF2B5EF4-FFF2-40B4-BE49-F238E27FC236}">
                <a16:creationId xmlns:a16="http://schemas.microsoft.com/office/drawing/2014/main" id="{0F082816-E3C5-E959-A4A0-041F13EAB449}"/>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2195829"/>
            <a:ext cx="4817044" cy="4351338"/>
          </a:xfrm>
        </p:spPr>
      </p:pic>
      <p:sp>
        <p:nvSpPr>
          <p:cNvPr id="6" name="TextBox 5">
            <a:extLst>
              <a:ext uri="{FF2B5EF4-FFF2-40B4-BE49-F238E27FC236}">
                <a16:creationId xmlns:a16="http://schemas.microsoft.com/office/drawing/2014/main" id="{C881E0BA-2EDB-CC44-2F11-CBE687EC712D}"/>
              </a:ext>
            </a:extLst>
          </p:cNvPr>
          <p:cNvSpPr txBox="1"/>
          <p:nvPr/>
        </p:nvSpPr>
        <p:spPr>
          <a:xfrm>
            <a:off x="81023" y="6627168"/>
            <a:ext cx="4817044" cy="230832"/>
          </a:xfrm>
          <a:prstGeom prst="rect">
            <a:avLst/>
          </a:prstGeom>
          <a:noFill/>
        </p:spPr>
        <p:txBody>
          <a:bodyPr wrap="square" rtlCol="0">
            <a:spAutoFit/>
          </a:bodyPr>
          <a:lstStyle/>
          <a:p>
            <a:r>
              <a:rPr lang="en-GB" sz="900" dirty="0">
                <a:hlinkClick r:id="rId4" tooltip="https://www.pngall.com/thinking-woman-png/"/>
              </a:rPr>
              <a:t>This Photo</a:t>
            </a:r>
            <a:r>
              <a:rPr lang="en-GB" sz="900" dirty="0"/>
              <a:t> by Unknown Author is licensed under </a:t>
            </a:r>
            <a:r>
              <a:rPr lang="en-GB" sz="900" dirty="0">
                <a:hlinkClick r:id="rId5" tooltip="https://creativecommons.org/licenses/by-nc/3.0/"/>
              </a:rPr>
              <a:t>CC BY-NC</a:t>
            </a:r>
            <a:endParaRPr lang="en-GB" sz="900" dirty="0"/>
          </a:p>
        </p:txBody>
      </p:sp>
    </p:spTree>
    <p:extLst>
      <p:ext uri="{BB962C8B-B14F-4D97-AF65-F5344CB8AC3E}">
        <p14:creationId xmlns:p14="http://schemas.microsoft.com/office/powerpoint/2010/main" val="41300111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Online Media 9" title="Caregiver-Infant Interaction | Attachment | AQA Psychology">
            <a:hlinkClick r:id="" action="ppaction://media"/>
            <a:extLst>
              <a:ext uri="{FF2B5EF4-FFF2-40B4-BE49-F238E27FC236}">
                <a16:creationId xmlns:a16="http://schemas.microsoft.com/office/drawing/2014/main" id="{83881705-E637-0D03-B765-FA92A9AA253C}"/>
              </a:ext>
            </a:extLst>
          </p:cNvPr>
          <p:cNvPicPr>
            <a:picLocks noGrp="1" noRot="1" noChangeAspect="1"/>
          </p:cNvPicPr>
          <p:nvPr>
            <p:ph idx="1"/>
            <a:videoFile r:link="rId1"/>
          </p:nvPr>
        </p:nvPicPr>
        <p:blipFill>
          <a:blip r:embed="rId4"/>
          <a:stretch>
            <a:fillRect/>
          </a:stretch>
        </p:blipFill>
        <p:spPr>
          <a:xfrm>
            <a:off x="486137" y="701483"/>
            <a:ext cx="10564309" cy="5964320"/>
          </a:xfrm>
          <a:prstGeom prst="rect">
            <a:avLst/>
          </a:prstGeom>
        </p:spPr>
      </p:pic>
      <p:sp>
        <p:nvSpPr>
          <p:cNvPr id="3" name="TextBox 2">
            <a:extLst>
              <a:ext uri="{FF2B5EF4-FFF2-40B4-BE49-F238E27FC236}">
                <a16:creationId xmlns:a16="http://schemas.microsoft.com/office/drawing/2014/main" id="{CBA994EB-569C-418F-7810-58B80085A0E4}"/>
              </a:ext>
            </a:extLst>
          </p:cNvPr>
          <p:cNvSpPr txBox="1"/>
          <p:nvPr/>
        </p:nvSpPr>
        <p:spPr>
          <a:xfrm>
            <a:off x="1689904" y="55152"/>
            <a:ext cx="8562372" cy="646331"/>
          </a:xfrm>
          <a:prstGeom prst="rect">
            <a:avLst/>
          </a:prstGeom>
          <a:noFill/>
        </p:spPr>
        <p:txBody>
          <a:bodyPr wrap="square">
            <a:spAutoFit/>
          </a:bodyPr>
          <a:lstStyle/>
          <a:p>
            <a:r>
              <a:rPr lang="en-GB" sz="3600" b="1" dirty="0" err="1"/>
              <a:t>Tronick</a:t>
            </a:r>
            <a:r>
              <a:rPr lang="en-GB" sz="3600" b="1" dirty="0"/>
              <a:t> et </a:t>
            </a:r>
            <a:r>
              <a:rPr lang="en-GB" sz="3600" b="1" dirty="0" err="1"/>
              <a:t>al’s</a:t>
            </a:r>
            <a:r>
              <a:rPr lang="en-GB" sz="3600" b="1" dirty="0"/>
              <a:t> Still Face Paradigm (1978) </a:t>
            </a:r>
          </a:p>
        </p:txBody>
      </p:sp>
    </p:spTree>
    <p:extLst>
      <p:ext uri="{BB962C8B-B14F-4D97-AF65-F5344CB8AC3E}">
        <p14:creationId xmlns:p14="http://schemas.microsoft.com/office/powerpoint/2010/main" val="3797554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peech Bubble: Oval 10">
            <a:extLst>
              <a:ext uri="{FF2B5EF4-FFF2-40B4-BE49-F238E27FC236}">
                <a16:creationId xmlns:a16="http://schemas.microsoft.com/office/drawing/2014/main" id="{F80D4173-CBB5-552B-A82A-8A5D840804FB}"/>
              </a:ext>
            </a:extLst>
          </p:cNvPr>
          <p:cNvSpPr/>
          <p:nvPr/>
        </p:nvSpPr>
        <p:spPr>
          <a:xfrm>
            <a:off x="8860220" y="0"/>
            <a:ext cx="2795752" cy="1996966"/>
          </a:xfrm>
          <a:prstGeom prst="wedgeEllipseCallout">
            <a:avLst>
              <a:gd name="adj1" fmla="val -47539"/>
              <a:gd name="adj2" fmla="val 85657"/>
            </a:avLst>
          </a:prstGeom>
          <a:solidFill>
            <a:schemeClr val="accent6">
              <a:lumMod val="75000"/>
            </a:schemeClr>
          </a:solidFill>
          <a:ln>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What is the baby’s role in this exchange? </a:t>
            </a:r>
          </a:p>
        </p:txBody>
      </p:sp>
      <p:pic>
        <p:nvPicPr>
          <p:cNvPr id="13" name="Graphic 12" descr="Group brainstorm with solid fill">
            <a:extLst>
              <a:ext uri="{FF2B5EF4-FFF2-40B4-BE49-F238E27FC236}">
                <a16:creationId xmlns:a16="http://schemas.microsoft.com/office/drawing/2014/main" id="{297DDD5E-899F-7170-8686-31A7DAF014D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0" y="148602"/>
            <a:ext cx="2858947" cy="2858947"/>
          </a:xfrm>
          <a:prstGeom prst="rect">
            <a:avLst/>
          </a:prstGeom>
        </p:spPr>
      </p:pic>
      <p:sp>
        <p:nvSpPr>
          <p:cNvPr id="18" name="Speech Bubble: Oval 17">
            <a:extLst>
              <a:ext uri="{FF2B5EF4-FFF2-40B4-BE49-F238E27FC236}">
                <a16:creationId xmlns:a16="http://schemas.microsoft.com/office/drawing/2014/main" id="{CCE19955-16E3-9E51-0B94-D49D0825414D}"/>
              </a:ext>
            </a:extLst>
          </p:cNvPr>
          <p:cNvSpPr/>
          <p:nvPr/>
        </p:nvSpPr>
        <p:spPr>
          <a:xfrm>
            <a:off x="5906814" y="272258"/>
            <a:ext cx="2953406" cy="2241332"/>
          </a:xfrm>
          <a:prstGeom prst="wedgeEllipseCallout">
            <a:avLst>
              <a:gd name="adj1" fmla="val 72186"/>
              <a:gd name="adj2" fmla="val 93225"/>
            </a:avLst>
          </a:prstGeom>
          <a:solidFill>
            <a:schemeClr val="accent6">
              <a:lumMod val="75000"/>
            </a:schemeClr>
          </a:solidFill>
          <a:ln>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What are long term impacts if baby’s carer not being responsive? </a:t>
            </a:r>
            <a:endParaRPr lang="en-GB" sz="2800" dirty="0"/>
          </a:p>
        </p:txBody>
      </p:sp>
      <p:sp>
        <p:nvSpPr>
          <p:cNvPr id="19" name="Speech Bubble: Oval 18">
            <a:extLst>
              <a:ext uri="{FF2B5EF4-FFF2-40B4-BE49-F238E27FC236}">
                <a16:creationId xmlns:a16="http://schemas.microsoft.com/office/drawing/2014/main" id="{A8050F29-891D-6469-D6A1-A8F6BD1B670D}"/>
              </a:ext>
            </a:extLst>
          </p:cNvPr>
          <p:cNvSpPr/>
          <p:nvPr/>
        </p:nvSpPr>
        <p:spPr>
          <a:xfrm>
            <a:off x="9176329" y="2676237"/>
            <a:ext cx="2795752" cy="1996966"/>
          </a:xfrm>
          <a:prstGeom prst="wedgeEllipseCallout">
            <a:avLst>
              <a:gd name="adj1" fmla="val -63271"/>
              <a:gd name="adj2" fmla="val 60734"/>
            </a:avLst>
          </a:prstGeom>
          <a:solidFill>
            <a:schemeClr val="accent6">
              <a:lumMod val="75000"/>
            </a:schemeClr>
          </a:solidFill>
          <a:ln>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t>What are long term impacts on the  carer if baby’s not being responsive? </a:t>
            </a:r>
            <a:endParaRPr lang="en-GB" sz="2400" dirty="0"/>
          </a:p>
        </p:txBody>
      </p:sp>
      <p:sp>
        <p:nvSpPr>
          <p:cNvPr id="3" name="Content Placeholder 2">
            <a:extLst>
              <a:ext uri="{FF2B5EF4-FFF2-40B4-BE49-F238E27FC236}">
                <a16:creationId xmlns:a16="http://schemas.microsoft.com/office/drawing/2014/main" id="{BB75BCA7-BE6A-2441-1DFC-5D594741094F}"/>
              </a:ext>
            </a:extLst>
          </p:cNvPr>
          <p:cNvSpPr>
            <a:spLocks noGrp="1"/>
          </p:cNvSpPr>
          <p:nvPr>
            <p:ph idx="1"/>
          </p:nvPr>
        </p:nvSpPr>
        <p:spPr>
          <a:xfrm>
            <a:off x="840531" y="2089119"/>
            <a:ext cx="8019689" cy="4351338"/>
          </a:xfrm>
        </p:spPr>
        <p:txBody>
          <a:bodyPr>
            <a:normAutofit fontScale="25000" lnSpcReduction="20000"/>
          </a:bodyPr>
          <a:lstStyle/>
          <a:p>
            <a:endParaRPr lang="en-GB" dirty="0"/>
          </a:p>
          <a:p>
            <a:endParaRPr lang="en-GB" dirty="0"/>
          </a:p>
          <a:p>
            <a:endParaRPr lang="en-GB" dirty="0"/>
          </a:p>
          <a:p>
            <a:r>
              <a:rPr lang="en-GB" sz="14400" dirty="0" err="1"/>
              <a:t>Tronick</a:t>
            </a:r>
            <a:r>
              <a:rPr lang="en-GB" sz="14400" dirty="0"/>
              <a:t> et </a:t>
            </a:r>
            <a:r>
              <a:rPr lang="en-GB" sz="14400" dirty="0" err="1"/>
              <a:t>al’s</a:t>
            </a:r>
            <a:r>
              <a:rPr lang="en-GB" sz="14400" dirty="0"/>
              <a:t> Still Face Paradigm (1978) shows that infants make active contributions to social interaction (</a:t>
            </a:r>
            <a:r>
              <a:rPr lang="en-GB" sz="14400" dirty="0" err="1"/>
              <a:t>Mesman</a:t>
            </a:r>
            <a:r>
              <a:rPr lang="en-GB" sz="14400" dirty="0"/>
              <a:t> et al, 2009)</a:t>
            </a:r>
          </a:p>
          <a:p>
            <a:pPr lvl="1"/>
            <a:r>
              <a:rPr lang="en-GB" sz="12800" dirty="0"/>
              <a:t>We saw how much the baby in the last video tried to engage when their mother became unresponsive.</a:t>
            </a:r>
          </a:p>
          <a:p>
            <a:pPr lvl="1"/>
            <a:r>
              <a:rPr lang="en-GB" sz="12800" dirty="0"/>
              <a:t>Attachment is more than parenting because the baby also actively contributes to the interaction </a:t>
            </a:r>
          </a:p>
        </p:txBody>
      </p:sp>
    </p:spTree>
    <p:extLst>
      <p:ext uri="{BB962C8B-B14F-4D97-AF65-F5344CB8AC3E}">
        <p14:creationId xmlns:p14="http://schemas.microsoft.com/office/powerpoint/2010/main" val="1489807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8" grpId="0" animBg="1"/>
      <p:bldP spid="19"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AE767-F2E8-F85C-9164-2E246C0C0CE2}"/>
              </a:ext>
            </a:extLst>
          </p:cNvPr>
          <p:cNvSpPr>
            <a:spLocks noGrp="1"/>
          </p:cNvSpPr>
          <p:nvPr>
            <p:ph type="title"/>
          </p:nvPr>
        </p:nvSpPr>
        <p:spPr>
          <a:xfrm>
            <a:off x="846342" y="692296"/>
            <a:ext cx="7261620" cy="822959"/>
          </a:xfrm>
        </p:spPr>
        <p:txBody>
          <a:bodyPr anchor="b">
            <a:normAutofit/>
          </a:bodyPr>
          <a:lstStyle/>
          <a:p>
            <a:r>
              <a:rPr lang="en-GB" b="1" dirty="0"/>
              <a:t>Attachment is a two-way traffic </a:t>
            </a:r>
          </a:p>
        </p:txBody>
      </p:sp>
      <p:sp>
        <p:nvSpPr>
          <p:cNvPr id="3" name="Content Placeholder 2">
            <a:extLst>
              <a:ext uri="{FF2B5EF4-FFF2-40B4-BE49-F238E27FC236}">
                <a16:creationId xmlns:a16="http://schemas.microsoft.com/office/drawing/2014/main" id="{F8CD617D-041D-D275-66C5-1B570DFC4E99}"/>
              </a:ext>
            </a:extLst>
          </p:cNvPr>
          <p:cNvSpPr>
            <a:spLocks noGrp="1"/>
          </p:cNvSpPr>
          <p:nvPr>
            <p:ph idx="1"/>
          </p:nvPr>
        </p:nvSpPr>
        <p:spPr>
          <a:xfrm>
            <a:off x="342610" y="1689904"/>
            <a:ext cx="8662493" cy="5080514"/>
          </a:xfrm>
        </p:spPr>
        <p:txBody>
          <a:bodyPr>
            <a:normAutofit/>
          </a:bodyPr>
          <a:lstStyle/>
          <a:p>
            <a:r>
              <a:rPr lang="en-GB" sz="3200" dirty="0"/>
              <a:t>Infants’ unique characteristics can affect how their carer interacts with them</a:t>
            </a:r>
          </a:p>
          <a:p>
            <a:pPr lvl="1"/>
            <a:r>
              <a:rPr lang="en-GB" sz="3200" dirty="0"/>
              <a:t>Carers of infants with Down Syndrome, Autism and Intellectual Disabilities may appear to be dominating their interaction at first glance.  However, the carer may be trying to compensate for their baby’s slower emotional display or less communicative behaviour (</a:t>
            </a:r>
            <a:r>
              <a:rPr lang="en-GB" sz="3200" dirty="0" err="1"/>
              <a:t>Flecher</a:t>
            </a:r>
            <a:r>
              <a:rPr lang="en-GB" sz="3200" dirty="0"/>
              <a:t>, 2019; </a:t>
            </a:r>
            <a:r>
              <a:rPr lang="en-GB" sz="3200" dirty="0" err="1"/>
              <a:t>Lorang</a:t>
            </a:r>
            <a:r>
              <a:rPr lang="en-GB" sz="3200" dirty="0"/>
              <a:t>, Sterling and Schroeder, 2018)</a:t>
            </a:r>
          </a:p>
          <a:p>
            <a:endParaRPr lang="en-GB" sz="1300" dirty="0"/>
          </a:p>
        </p:txBody>
      </p:sp>
      <p:pic>
        <p:nvPicPr>
          <p:cNvPr id="5" name="Picture 4" descr="A child drawing of a person holding a baby&#10;&#10;Description automatically generated">
            <a:extLst>
              <a:ext uri="{FF2B5EF4-FFF2-40B4-BE49-F238E27FC236}">
                <a16:creationId xmlns:a16="http://schemas.microsoft.com/office/drawing/2014/main" id="{15CC7B01-54BE-D339-0BD7-DBB5CA40B91B}"/>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9585" r="-12" b="-12"/>
          <a:stretch/>
        </p:blipFill>
        <p:spPr>
          <a:xfrm>
            <a:off x="9145772" y="692296"/>
            <a:ext cx="3046229" cy="2432123"/>
          </a:xfrm>
          <a:prstGeom prst="rect">
            <a:avLst/>
          </a:prstGeom>
        </p:spPr>
      </p:pic>
      <p:pic>
        <p:nvPicPr>
          <p:cNvPr id="8" name="Picture 7" descr="A baby holding a pillow&#10;&#10;Description automatically generated">
            <a:extLst>
              <a:ext uri="{FF2B5EF4-FFF2-40B4-BE49-F238E27FC236}">
                <a16:creationId xmlns:a16="http://schemas.microsoft.com/office/drawing/2014/main" id="{DA52BF8C-ADB6-D611-AB8B-B82716B77452}"/>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14526" r="272" b="-4"/>
          <a:stretch/>
        </p:blipFill>
        <p:spPr>
          <a:xfrm>
            <a:off x="9145772" y="4004841"/>
            <a:ext cx="3046229" cy="2395531"/>
          </a:xfrm>
          <a:prstGeom prst="rect">
            <a:avLst/>
          </a:prstGeom>
        </p:spPr>
      </p:pic>
      <p:sp>
        <p:nvSpPr>
          <p:cNvPr id="6" name="TextBox 5">
            <a:extLst>
              <a:ext uri="{FF2B5EF4-FFF2-40B4-BE49-F238E27FC236}">
                <a16:creationId xmlns:a16="http://schemas.microsoft.com/office/drawing/2014/main" id="{FBEBC343-8E8C-911A-05CA-C2C107217CBE}"/>
              </a:ext>
            </a:extLst>
          </p:cNvPr>
          <p:cNvSpPr txBox="1"/>
          <p:nvPr/>
        </p:nvSpPr>
        <p:spPr>
          <a:xfrm>
            <a:off x="9602830" y="3024392"/>
            <a:ext cx="258917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content.iriss.org.uk/attachment-theory-in-practice/what-is-attachment/">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
        <p:nvSpPr>
          <p:cNvPr id="9" name="TextBox 8">
            <a:extLst>
              <a:ext uri="{FF2B5EF4-FFF2-40B4-BE49-F238E27FC236}">
                <a16:creationId xmlns:a16="http://schemas.microsoft.com/office/drawing/2014/main" id="{74B084E2-F075-D33F-EE60-9B869DBBF2D9}"/>
              </a:ext>
            </a:extLst>
          </p:cNvPr>
          <p:cNvSpPr txBox="1"/>
          <p:nvPr/>
        </p:nvSpPr>
        <p:spPr>
          <a:xfrm>
            <a:off x="9894577" y="6200317"/>
            <a:ext cx="229742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courses.lumenlearning.com/wm-lifespandevelopment/chapter/emotional-development-and-attachment/">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316076492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7BA88-C9F4-4D04-833F-919B6CFDCAC8}"/>
              </a:ext>
            </a:extLst>
          </p:cNvPr>
          <p:cNvSpPr>
            <a:spLocks noGrp="1"/>
          </p:cNvSpPr>
          <p:nvPr>
            <p:ph type="title"/>
          </p:nvPr>
        </p:nvSpPr>
        <p:spPr>
          <a:xfrm>
            <a:off x="4793453" y="307487"/>
            <a:ext cx="6798541" cy="2102343"/>
          </a:xfrm>
        </p:spPr>
        <p:txBody>
          <a:bodyPr anchor="b">
            <a:noAutofit/>
          </a:bodyPr>
          <a:lstStyle/>
          <a:p>
            <a:pPr algn="ctr"/>
            <a:br>
              <a:rPr lang="en-GB" sz="3200" u="sng" dirty="0">
                <a:latin typeface="+mn-lt"/>
              </a:rPr>
            </a:br>
            <a:r>
              <a:rPr lang="en-GB" sz="3200" dirty="0">
                <a:latin typeface="+mn-lt"/>
              </a:rPr>
              <a:t>Read the information about the work of the Robertsons worksheet on Moodle and then answer the following four questions. </a:t>
            </a:r>
            <a:endParaRPr lang="en-GB" sz="3200" u="sng" dirty="0">
              <a:latin typeface="+mn-lt"/>
            </a:endParaRPr>
          </a:p>
        </p:txBody>
      </p:sp>
      <p:pic>
        <p:nvPicPr>
          <p:cNvPr id="5" name="Picture 4" descr="Sticky notes with question marks">
            <a:extLst>
              <a:ext uri="{FF2B5EF4-FFF2-40B4-BE49-F238E27FC236}">
                <a16:creationId xmlns:a16="http://schemas.microsoft.com/office/drawing/2014/main" id="{9A998561-C229-F026-60CF-EEF009915CAD}"/>
              </a:ext>
            </a:extLst>
          </p:cNvPr>
          <p:cNvPicPr>
            <a:picLocks noChangeAspect="1"/>
          </p:cNvPicPr>
          <p:nvPr/>
        </p:nvPicPr>
        <p:blipFill rotWithShape="1">
          <a:blip r:embed="rId2"/>
          <a:srcRect l="30799" r="28355" b="-1"/>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DBEC8C5E-CA61-473E-93BC-9B5DD8CBB089}"/>
              </a:ext>
            </a:extLst>
          </p:cNvPr>
          <p:cNvSpPr>
            <a:spLocks noGrp="1"/>
          </p:cNvSpPr>
          <p:nvPr>
            <p:ph idx="1"/>
          </p:nvPr>
        </p:nvSpPr>
        <p:spPr>
          <a:xfrm>
            <a:off x="4352244" y="2581835"/>
            <a:ext cx="7680960" cy="3953305"/>
          </a:xfrm>
        </p:spPr>
        <p:txBody>
          <a:bodyPr>
            <a:noAutofit/>
          </a:bodyPr>
          <a:lstStyle/>
          <a:p>
            <a:pPr marL="514350" lvl="0" indent="-514350">
              <a:buFont typeface="+mj-lt"/>
              <a:buAutoNum type="arabicPeriod"/>
            </a:pPr>
            <a:r>
              <a:rPr lang="en-GB" sz="2400" dirty="0"/>
              <a:t>What did Bowlby say about separation? (Paragraphs 1 and 2)</a:t>
            </a:r>
          </a:p>
          <a:p>
            <a:pPr marL="514350" lvl="0" indent="-514350">
              <a:buFont typeface="+mj-lt"/>
              <a:buAutoNum type="arabicPeriod"/>
            </a:pPr>
            <a:r>
              <a:rPr lang="en-GB" sz="2400" dirty="0"/>
              <a:t>What were the problems with the evidence for separation? (Paragraphs 3 and 4)</a:t>
            </a:r>
          </a:p>
          <a:p>
            <a:pPr marL="514350" lvl="0" indent="-514350">
              <a:buFont typeface="+mj-lt"/>
              <a:buAutoNum type="arabicPeriod"/>
            </a:pPr>
            <a:r>
              <a:rPr lang="en-GB" sz="2400" dirty="0"/>
              <a:t>What did the Robertsons do? (Bottom of p.1 and top of p.2)</a:t>
            </a:r>
          </a:p>
          <a:p>
            <a:pPr marL="514350" lvl="0" indent="-514350">
              <a:buFont typeface="+mj-lt"/>
              <a:buAutoNum type="arabicPeriod"/>
            </a:pPr>
            <a:r>
              <a:rPr lang="en-GB" sz="2400" dirty="0"/>
              <a:t>What are the applications from this study? (Bullet points)</a:t>
            </a:r>
          </a:p>
          <a:p>
            <a:pPr marL="0" lvl="0" indent="0">
              <a:buNone/>
            </a:pPr>
            <a:r>
              <a:rPr lang="en-GB" sz="2400" dirty="0"/>
              <a:t>If you are interested in this topic then you might want to do some more research on the Robertsons and the films they made. </a:t>
            </a:r>
          </a:p>
        </p:txBody>
      </p:sp>
    </p:spTree>
    <p:extLst>
      <p:ext uri="{BB962C8B-B14F-4D97-AF65-F5344CB8AC3E}">
        <p14:creationId xmlns:p14="http://schemas.microsoft.com/office/powerpoint/2010/main" val="323140422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A53CD-6969-D7B9-ABFD-E69A4D50467A}"/>
              </a:ext>
            </a:extLst>
          </p:cNvPr>
          <p:cNvSpPr>
            <a:spLocks noGrp="1"/>
          </p:cNvSpPr>
          <p:nvPr>
            <p:ph type="title"/>
          </p:nvPr>
        </p:nvSpPr>
        <p:spPr>
          <a:xfrm>
            <a:off x="341376" y="365125"/>
            <a:ext cx="11545824" cy="1860400"/>
          </a:xfrm>
        </p:spPr>
        <p:txBody>
          <a:bodyPr vert="horz" lIns="91440" tIns="45720" rIns="91440" bIns="45720" rtlCol="0" anchor="ctr">
            <a:normAutofit/>
          </a:bodyPr>
          <a:lstStyle/>
          <a:p>
            <a:r>
              <a:rPr lang="en-US" sz="3200" kern="1200" dirty="0">
                <a:solidFill>
                  <a:schemeClr val="tx1"/>
                </a:solidFill>
                <a:latin typeface="+mj-lt"/>
                <a:ea typeface="+mj-ea"/>
                <a:cs typeface="+mj-cs"/>
              </a:rPr>
              <a:t>How should a parent feel when they are told they have an insecure attachment with their infant? </a:t>
            </a:r>
            <a:br>
              <a:rPr lang="en-US" sz="3200" kern="1200" dirty="0">
                <a:solidFill>
                  <a:schemeClr val="tx1"/>
                </a:solidFill>
                <a:latin typeface="+mj-lt"/>
                <a:ea typeface="+mj-ea"/>
                <a:cs typeface="+mj-cs"/>
              </a:rPr>
            </a:br>
            <a:r>
              <a:rPr lang="en-US" sz="3200" kern="1200" dirty="0">
                <a:solidFill>
                  <a:schemeClr val="tx1"/>
                </a:solidFill>
                <a:latin typeface="+mj-lt"/>
                <a:ea typeface="+mj-ea"/>
                <a:cs typeface="+mj-cs"/>
              </a:rPr>
              <a:t>Does secure attachment mean the same thing for people from different cultures, having different beliefs and child rearing practice? </a:t>
            </a:r>
          </a:p>
        </p:txBody>
      </p:sp>
      <p:pic>
        <p:nvPicPr>
          <p:cNvPr id="7" name="Picture 2" descr="A person with blonde hair wearing glasses and a tissue in her mouth&#10;&#10;Description automatically generated">
            <a:extLst>
              <a:ext uri="{FF2B5EF4-FFF2-40B4-BE49-F238E27FC236}">
                <a16:creationId xmlns:a16="http://schemas.microsoft.com/office/drawing/2014/main" id="{E40EE873-2BC0-BBC3-2824-052AB8A6A0D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2605" r="-2" b="10356"/>
          <a:stretch/>
        </p:blipFill>
        <p:spPr bwMode="auto">
          <a:xfrm>
            <a:off x="181234" y="2381098"/>
            <a:ext cx="5828261" cy="3907130"/>
          </a:xfrm>
          <a:prstGeom prst="rect">
            <a:avLst/>
          </a:prstGeom>
          <a:noFill/>
          <a:extLst>
            <a:ext uri="{909E8E84-426E-40DD-AFC4-6F175D3DCCD1}">
              <a14:hiddenFill xmlns:a14="http://schemas.microsoft.com/office/drawing/2010/main">
                <a:solidFill>
                  <a:srgbClr val="FFFFFF"/>
                </a:solidFill>
              </a14:hiddenFill>
            </a:ext>
          </a:extLst>
        </p:spPr>
      </p:pic>
      <p:pic>
        <p:nvPicPr>
          <p:cNvPr id="5" name="Content Placeholder 4" descr="A stop sign with white text&#10;&#10;Description automatically generated">
            <a:extLst>
              <a:ext uri="{FF2B5EF4-FFF2-40B4-BE49-F238E27FC236}">
                <a16:creationId xmlns:a16="http://schemas.microsoft.com/office/drawing/2014/main" id="{677900D7-69AB-22AB-DF7A-D2AF28EDF563}"/>
              </a:ext>
            </a:extLst>
          </p:cNvPr>
          <p:cNvPicPr>
            <a:picLocks noGrp="1" noChangeAspect="1"/>
          </p:cNvPicPr>
          <p:nvPr>
            <p:ph idx="1"/>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707" r="2" b="2"/>
          <a:stretch/>
        </p:blipFill>
        <p:spPr>
          <a:xfrm>
            <a:off x="6182505" y="2381134"/>
            <a:ext cx="5828261" cy="3907058"/>
          </a:xfrm>
          <a:prstGeom prst="rect">
            <a:avLst/>
          </a:prstGeom>
        </p:spPr>
      </p:pic>
      <p:sp>
        <p:nvSpPr>
          <p:cNvPr id="6" name="TextBox 5">
            <a:extLst>
              <a:ext uri="{FF2B5EF4-FFF2-40B4-BE49-F238E27FC236}">
                <a16:creationId xmlns:a16="http://schemas.microsoft.com/office/drawing/2014/main" id="{34BF4827-9E44-CA66-2C8B-477C9C8CBC5D}"/>
              </a:ext>
            </a:extLst>
          </p:cNvPr>
          <p:cNvSpPr txBox="1"/>
          <p:nvPr/>
        </p:nvSpPr>
        <p:spPr>
          <a:xfrm>
            <a:off x="9421596" y="6088137"/>
            <a:ext cx="258917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flickr.com/photos/34227122@N00/4459735887">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373969140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4" name="Title 8"/>
          <p:cNvSpPr>
            <a:spLocks noGrp="1"/>
          </p:cNvSpPr>
          <p:nvPr>
            <p:ph type="title"/>
          </p:nvPr>
        </p:nvSpPr>
        <p:spPr>
          <a:xfrm>
            <a:off x="1383564" y="348865"/>
            <a:ext cx="9718111" cy="1576446"/>
          </a:xfrm>
        </p:spPr>
        <p:txBody>
          <a:bodyPr anchor="ctr">
            <a:normAutofit/>
          </a:bodyPr>
          <a:lstStyle/>
          <a:p>
            <a:r>
              <a:rPr lang="en-US" sz="3400" b="1" noProof="0" dirty="0"/>
              <a:t>Cross-Cultural Comparisons of Attachment Categories (</a:t>
            </a:r>
            <a:r>
              <a:rPr lang="en-US" sz="3400" b="1" dirty="0"/>
              <a:t>van </a:t>
            </a:r>
            <a:r>
              <a:rPr lang="en-GB" sz="3400" b="1" i="0" dirty="0" err="1"/>
              <a:t>Ijzendoorn</a:t>
            </a:r>
            <a:r>
              <a:rPr lang="en-GB" sz="3400" b="1" i="0" dirty="0"/>
              <a:t> and </a:t>
            </a:r>
            <a:r>
              <a:rPr lang="en-GB" sz="3400" b="1" i="0" dirty="0" err="1"/>
              <a:t>Kroonerberg</a:t>
            </a:r>
            <a:r>
              <a:rPr lang="en-GB" sz="3400" b="1" i="0" dirty="0"/>
              <a:t>, 1988; cited in</a:t>
            </a:r>
            <a:r>
              <a:rPr lang="en-US" sz="3400" b="1" noProof="0" dirty="0"/>
              <a:t> Boyle &amp; Berk, 2019)</a:t>
            </a:r>
          </a:p>
        </p:txBody>
      </p:sp>
      <p:pic>
        <p:nvPicPr>
          <p:cNvPr id="3" name="Picture 2" descr="A bar graph shows the cross-cultural comparisons of attachment categories. The horizontal axis is labelled with three different categories: &quot;Avoidant,&quot; &quot;Secure,&quot; and &quot;Ambivalent.&quot; The vertical axis is labelled &quot;Attachment pattern left parenthesis percentage of children studied right parenthesis &quot; and ranges from 0 to 80 in increments of 10. The data shown is as follows:&#10; Avoidant,  Germany: 5,  Great Britain: 22,  Netherlands: 46,  Sweden: 22, Israel: 7, Japan: 5, China: 25, USA: 21, All: 21.  Secure, Germany: 23, Great Britain: 75, Netherlands: 55,  Sweden: 75, Israel: 64, Japan: 68, China: 50, USA: 65, All: 66. Ambivalent, Germany: 2, Great Britain: 3, Netherlands: 6,  Sweden: 4, Israel: 29, Japan: 27, China: 25, USA: 14, All: 1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67354" y="2668672"/>
            <a:ext cx="6234209" cy="3689405"/>
          </a:xfrm>
          <a:prstGeom prst="rect">
            <a:avLst/>
          </a:prstGeom>
        </p:spPr>
      </p:pic>
      <p:sp>
        <p:nvSpPr>
          <p:cNvPr id="2" name="Speech Bubble: Oval 1">
            <a:extLst>
              <a:ext uri="{FF2B5EF4-FFF2-40B4-BE49-F238E27FC236}">
                <a16:creationId xmlns:a16="http://schemas.microsoft.com/office/drawing/2014/main" id="{BC63780E-4D38-47A9-5144-950F94F3F71B}"/>
              </a:ext>
            </a:extLst>
          </p:cNvPr>
          <p:cNvSpPr/>
          <p:nvPr/>
        </p:nvSpPr>
        <p:spPr>
          <a:xfrm>
            <a:off x="9014586" y="3086100"/>
            <a:ext cx="2906574" cy="1944262"/>
          </a:xfrm>
          <a:prstGeom prst="wedgeEllipseCallout">
            <a:avLst>
              <a:gd name="adj1" fmla="val -56127"/>
              <a:gd name="adj2" fmla="val 64146"/>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713232">
              <a:spcAft>
                <a:spcPts val="600"/>
              </a:spcAft>
            </a:pPr>
            <a:r>
              <a:rPr lang="en-GB" sz="1872" kern="1200" dirty="0">
                <a:solidFill>
                  <a:schemeClr val="bg1"/>
                </a:solidFill>
              </a:rPr>
              <a:t>Could the strange situation a culturally biased measurement of attachment?</a:t>
            </a:r>
            <a:endParaRPr lang="en-GB" sz="2400" dirty="0">
              <a:solidFill>
                <a:schemeClr val="bg1"/>
              </a:solidFill>
            </a:endParaRPr>
          </a:p>
        </p:txBody>
      </p:sp>
      <p:sp>
        <p:nvSpPr>
          <p:cNvPr id="4" name="Speech Bubble: Oval 3">
            <a:extLst>
              <a:ext uri="{FF2B5EF4-FFF2-40B4-BE49-F238E27FC236}">
                <a16:creationId xmlns:a16="http://schemas.microsoft.com/office/drawing/2014/main" id="{56248EBB-35E8-C483-3F61-103FEDE1AC64}"/>
              </a:ext>
            </a:extLst>
          </p:cNvPr>
          <p:cNvSpPr/>
          <p:nvPr/>
        </p:nvSpPr>
        <p:spPr>
          <a:xfrm>
            <a:off x="130873" y="2668672"/>
            <a:ext cx="2902783" cy="2567596"/>
          </a:xfrm>
          <a:prstGeom prst="wedgeEllipseCallout">
            <a:avLst>
              <a:gd name="adj1" fmla="val 61400"/>
              <a:gd name="adj2" fmla="val 45806"/>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713232">
              <a:spcAft>
                <a:spcPts val="600"/>
              </a:spcAft>
            </a:pPr>
            <a:r>
              <a:rPr lang="en-GB" sz="1404" kern="1200" dirty="0">
                <a:solidFill>
                  <a:schemeClr val="bg1"/>
                </a:solidFill>
              </a:rPr>
              <a:t>Apart from the consistent majority in the secure attachment across cultures, why are there differences in insecure attachment? </a:t>
            </a:r>
            <a:endParaRPr lang="en-GB" dirty="0">
              <a:solidFill>
                <a:schemeClr val="bg1"/>
              </a:solidFill>
            </a:endParaRPr>
          </a:p>
        </p:txBody>
      </p:sp>
    </p:spTree>
    <p:extLst>
      <p:ext uri="{BB962C8B-B14F-4D97-AF65-F5344CB8AC3E}">
        <p14:creationId xmlns:p14="http://schemas.microsoft.com/office/powerpoint/2010/main" val="41241015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A group of children holding up different flags&#10;&#10;Description automatically generated">
            <a:extLst>
              <a:ext uri="{FF2B5EF4-FFF2-40B4-BE49-F238E27FC236}">
                <a16:creationId xmlns:a16="http://schemas.microsoft.com/office/drawing/2014/main" id="{C40FA444-C207-5EFA-C716-C38CFB84C82F}"/>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25662" b="3162"/>
          <a:stretch/>
        </p:blipFill>
        <p:spPr>
          <a:xfrm>
            <a:off x="279143" y="3775668"/>
            <a:ext cx="4826893" cy="2782824"/>
          </a:xfrm>
          <a:prstGeom prst="rect">
            <a:avLst/>
          </a:prstGeom>
        </p:spPr>
      </p:pic>
      <p:sp>
        <p:nvSpPr>
          <p:cNvPr id="16" name="Content Placeholder 15">
            <a:extLst>
              <a:ext uri="{FF2B5EF4-FFF2-40B4-BE49-F238E27FC236}">
                <a16:creationId xmlns:a16="http://schemas.microsoft.com/office/drawing/2014/main" id="{CE7BCDD7-1F88-5695-A5C2-9106AE8E0945}"/>
              </a:ext>
            </a:extLst>
          </p:cNvPr>
          <p:cNvSpPr>
            <a:spLocks noGrp="1"/>
          </p:cNvSpPr>
          <p:nvPr>
            <p:ph idx="1"/>
          </p:nvPr>
        </p:nvSpPr>
        <p:spPr>
          <a:xfrm>
            <a:off x="5106036" y="406050"/>
            <a:ext cx="6727376" cy="6360510"/>
          </a:xfrm>
        </p:spPr>
        <p:txBody>
          <a:bodyPr anchor="t">
            <a:normAutofit/>
          </a:bodyPr>
          <a:lstStyle/>
          <a:p>
            <a:r>
              <a:rPr lang="en-US" dirty="0">
                <a:solidFill>
                  <a:schemeClr val="tx1">
                    <a:alpha val="80000"/>
                  </a:schemeClr>
                </a:solidFill>
              </a:rPr>
              <a:t>Think of your own attachment with your main attachment figure, have you had the same attachment style all the time?</a:t>
            </a:r>
          </a:p>
          <a:p>
            <a:pPr lvl="1"/>
            <a:r>
              <a:rPr lang="en-US" dirty="0">
                <a:solidFill>
                  <a:schemeClr val="tx1">
                    <a:alpha val="80000"/>
                  </a:schemeClr>
                </a:solidFill>
              </a:rPr>
              <a:t>Think about attachment when you were 1 year old and when you were  7 </a:t>
            </a:r>
          </a:p>
          <a:p>
            <a:endParaRPr lang="en-US" dirty="0">
              <a:solidFill>
                <a:schemeClr val="tx1">
                  <a:alpha val="80000"/>
                </a:schemeClr>
              </a:solidFill>
            </a:endParaRPr>
          </a:p>
          <a:p>
            <a:r>
              <a:rPr lang="en-US" dirty="0">
                <a:solidFill>
                  <a:schemeClr val="tx1">
                    <a:alpha val="80000"/>
                  </a:schemeClr>
                </a:solidFill>
              </a:rPr>
              <a:t>How useful is the strange situation as a tool to measure the quality of attachment beyond the lab?  How do we measure attachment in school aged children? </a:t>
            </a:r>
          </a:p>
          <a:p>
            <a:endParaRPr lang="en-US" dirty="0">
              <a:solidFill>
                <a:schemeClr val="tx1">
                  <a:alpha val="80000"/>
                </a:schemeClr>
              </a:solidFill>
            </a:endParaRPr>
          </a:p>
          <a:p>
            <a:r>
              <a:rPr lang="en-US" dirty="0">
                <a:solidFill>
                  <a:schemeClr val="tx1">
                    <a:alpha val="80000"/>
                  </a:schemeClr>
                </a:solidFill>
              </a:rPr>
              <a:t>Could infants from different communities behave differently in the strange situation?    </a:t>
            </a:r>
          </a:p>
        </p:txBody>
      </p:sp>
      <p:sp>
        <p:nvSpPr>
          <p:cNvPr id="12" name="TextBox 11">
            <a:extLst>
              <a:ext uri="{FF2B5EF4-FFF2-40B4-BE49-F238E27FC236}">
                <a16:creationId xmlns:a16="http://schemas.microsoft.com/office/drawing/2014/main" id="{3263F668-37BE-BD10-04F6-F1532AEE9469}"/>
              </a:ext>
            </a:extLst>
          </p:cNvPr>
          <p:cNvSpPr txBox="1"/>
          <p:nvPr/>
        </p:nvSpPr>
        <p:spPr>
          <a:xfrm>
            <a:off x="3203344" y="6358437"/>
            <a:ext cx="229742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languageonthemove.com/multiculturalism-without-multilingualism/">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pic>
        <p:nvPicPr>
          <p:cNvPr id="3" name="Picture 2" descr="A pencil drawing a line on a paper&#10;&#10;Description automatically generated">
            <a:extLst>
              <a:ext uri="{FF2B5EF4-FFF2-40B4-BE49-F238E27FC236}">
                <a16:creationId xmlns:a16="http://schemas.microsoft.com/office/drawing/2014/main" id="{7234B614-9793-F6FC-9C20-EDEA1BC98DCF}"/>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279143" y="276844"/>
            <a:ext cx="2788920" cy="2782824"/>
          </a:xfrm>
          <a:prstGeom prst="rect">
            <a:avLst/>
          </a:prstGeom>
        </p:spPr>
      </p:pic>
      <p:sp>
        <p:nvSpPr>
          <p:cNvPr id="4" name="TextBox 3">
            <a:extLst>
              <a:ext uri="{FF2B5EF4-FFF2-40B4-BE49-F238E27FC236}">
                <a16:creationId xmlns:a16="http://schemas.microsoft.com/office/drawing/2014/main" id="{EC78E76D-CB57-FF02-FAE3-25BE0C95F018}"/>
              </a:ext>
            </a:extLst>
          </p:cNvPr>
          <p:cNvSpPr txBox="1"/>
          <p:nvPr/>
        </p:nvSpPr>
        <p:spPr>
          <a:xfrm>
            <a:off x="279143" y="3059668"/>
            <a:ext cx="2788920" cy="369332"/>
          </a:xfrm>
          <a:prstGeom prst="rect">
            <a:avLst/>
          </a:prstGeom>
          <a:noFill/>
        </p:spPr>
        <p:txBody>
          <a:bodyPr wrap="square" rtlCol="0">
            <a:spAutoFit/>
          </a:bodyPr>
          <a:lstStyle/>
          <a:p>
            <a:r>
              <a:rPr lang="en-GB" sz="900">
                <a:hlinkClick r:id="rId7" tooltip="https://labellezayeltiempo.blogspot.com/2020/05/razon-escepticismo-pseudociencias-i.html"/>
              </a:rPr>
              <a:t>This Photo</a:t>
            </a:r>
            <a:r>
              <a:rPr lang="en-GB" sz="900"/>
              <a:t> by Unknown Author is licensed under </a:t>
            </a:r>
            <a:r>
              <a:rPr lang="en-GB" sz="900">
                <a:hlinkClick r:id="rId8" tooltip="https://creativecommons.org/licenses/by-sa/3.0/"/>
              </a:rPr>
              <a:t>CC BY-SA</a:t>
            </a:r>
            <a:endParaRPr lang="en-GB" sz="900"/>
          </a:p>
        </p:txBody>
      </p:sp>
    </p:spTree>
    <p:extLst>
      <p:ext uri="{BB962C8B-B14F-4D97-AF65-F5344CB8AC3E}">
        <p14:creationId xmlns:p14="http://schemas.microsoft.com/office/powerpoint/2010/main" val="24790461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ECB23-D6C1-7E14-0DA5-94E2CA0087CC}"/>
              </a:ext>
            </a:extLst>
          </p:cNvPr>
          <p:cNvSpPr>
            <a:spLocks noGrp="1"/>
          </p:cNvSpPr>
          <p:nvPr>
            <p:ph type="title"/>
          </p:nvPr>
        </p:nvSpPr>
        <p:spPr>
          <a:xfrm>
            <a:off x="1399789" y="-2"/>
            <a:ext cx="9392421" cy="1330841"/>
          </a:xfrm>
        </p:spPr>
        <p:txBody>
          <a:bodyPr>
            <a:normAutofit/>
          </a:bodyPr>
          <a:lstStyle/>
          <a:p>
            <a:r>
              <a:rPr lang="en-GB" dirty="0"/>
              <a:t>Applications of attachment theory </a:t>
            </a:r>
          </a:p>
        </p:txBody>
      </p:sp>
      <p:sp>
        <p:nvSpPr>
          <p:cNvPr id="3" name="Content Placeholder 2">
            <a:extLst>
              <a:ext uri="{FF2B5EF4-FFF2-40B4-BE49-F238E27FC236}">
                <a16:creationId xmlns:a16="http://schemas.microsoft.com/office/drawing/2014/main" id="{D74D71E1-85E9-B9E3-C548-105A939751F2}"/>
              </a:ext>
            </a:extLst>
          </p:cNvPr>
          <p:cNvSpPr>
            <a:spLocks noGrp="1"/>
          </p:cNvSpPr>
          <p:nvPr>
            <p:ph idx="1"/>
          </p:nvPr>
        </p:nvSpPr>
        <p:spPr>
          <a:xfrm>
            <a:off x="311972" y="1330839"/>
            <a:ext cx="6966652" cy="5360418"/>
          </a:xfrm>
        </p:spPr>
        <p:txBody>
          <a:bodyPr>
            <a:normAutofit fontScale="92500" lnSpcReduction="10000"/>
          </a:bodyPr>
          <a:lstStyle/>
          <a:p>
            <a:r>
              <a:rPr lang="en-GB" sz="3000" dirty="0"/>
              <a:t>The lasting effect of insecure attachment in early years may be over estimated (</a:t>
            </a:r>
            <a:r>
              <a:rPr lang="en-GB" sz="3000" dirty="0" err="1"/>
              <a:t>Meins</a:t>
            </a:r>
            <a:r>
              <a:rPr lang="en-GB" sz="3000" dirty="0"/>
              <a:t>, 2016) </a:t>
            </a:r>
          </a:p>
          <a:p>
            <a:pPr lvl="1"/>
            <a:r>
              <a:rPr lang="en-GB" sz="2800" dirty="0"/>
              <a:t>Most babies were securely attached (60-75%) although most of us may experience difficulty in mental health or problems with relationship in later life </a:t>
            </a:r>
          </a:p>
          <a:p>
            <a:pPr lvl="1"/>
            <a:r>
              <a:rPr lang="en-GB" sz="2800" dirty="0"/>
              <a:t>There is </a:t>
            </a:r>
            <a:r>
              <a:rPr lang="en-GB" sz="2800" b="1" i="1" dirty="0"/>
              <a:t>no consistent direct relationship between early insecure attachment and later adjustment difficulty or mental health issues</a:t>
            </a:r>
            <a:r>
              <a:rPr lang="en-GB" sz="2800" dirty="0"/>
              <a:t>. </a:t>
            </a:r>
          </a:p>
          <a:p>
            <a:r>
              <a:rPr lang="en-GB" sz="3000" dirty="0"/>
              <a:t>However, the quality of early interactions (not just attachment) shapes the child’s developing emotion, cognition and social competence </a:t>
            </a:r>
          </a:p>
        </p:txBody>
      </p:sp>
      <p:pic>
        <p:nvPicPr>
          <p:cNvPr id="5" name="Picture 4" descr="A row of colorful dolls&#10;&#10;Description automatically generated">
            <a:extLst>
              <a:ext uri="{FF2B5EF4-FFF2-40B4-BE49-F238E27FC236}">
                <a16:creationId xmlns:a16="http://schemas.microsoft.com/office/drawing/2014/main" id="{C6CA598F-A271-6E47-827F-A4AB52E3E31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69808" y="2277725"/>
            <a:ext cx="4622192" cy="3466645"/>
          </a:xfrm>
          <a:prstGeom prst="rect">
            <a:avLst/>
          </a:prstGeom>
        </p:spPr>
      </p:pic>
      <p:sp>
        <p:nvSpPr>
          <p:cNvPr id="6" name="TextBox 5">
            <a:extLst>
              <a:ext uri="{FF2B5EF4-FFF2-40B4-BE49-F238E27FC236}">
                <a16:creationId xmlns:a16="http://schemas.microsoft.com/office/drawing/2014/main" id="{8181B684-BF4D-3D0B-AE5D-A0AA1481131B}"/>
              </a:ext>
            </a:extLst>
          </p:cNvPr>
          <p:cNvSpPr txBox="1"/>
          <p:nvPr/>
        </p:nvSpPr>
        <p:spPr>
          <a:xfrm>
            <a:off x="9053354" y="5658506"/>
            <a:ext cx="245451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pngall.com/matryoshka-doll-png/download/42050">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77085321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8" name="Picture 6" descr="Number of stay-at-home fathers slumps to its lowest level in five years |  Daily Mail Online">
            <a:extLst>
              <a:ext uri="{FF2B5EF4-FFF2-40B4-BE49-F238E27FC236}">
                <a16:creationId xmlns:a16="http://schemas.microsoft.com/office/drawing/2014/main" id="{9C4F0D3F-F0D9-0FDD-C59D-C04DC95AF2A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877" r="19101" b="3"/>
          <a:stretch/>
        </p:blipFill>
        <p:spPr bwMode="auto">
          <a:xfrm>
            <a:off x="6518833" y="932787"/>
            <a:ext cx="2481812" cy="2480799"/>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Returning to work after children: twelve tips from our experts | Guardian  Careers | The Guardian">
            <a:extLst>
              <a:ext uri="{FF2B5EF4-FFF2-40B4-BE49-F238E27FC236}">
                <a16:creationId xmlns:a16="http://schemas.microsoft.com/office/drawing/2014/main" id="{F13E04F7-6995-664A-8788-75A315B9E73D}"/>
              </a:ext>
            </a:extLst>
          </p:cNvPr>
          <p:cNvPicPr>
            <a:picLocks noGrp="1" noChangeAspect="1" noChangeArrowheads="1"/>
          </p:cNvPicPr>
          <p:nvPr>
            <p:ph idx="1"/>
          </p:nvPr>
        </p:nvPicPr>
        <p:blipFill rotWithShape="1">
          <a:blip r:embed="rId4">
            <a:extLst>
              <a:ext uri="{28A0092B-C50C-407E-A947-70E740481C1C}">
                <a14:useLocalDpi xmlns:a14="http://schemas.microsoft.com/office/drawing/2010/main" val="0"/>
              </a:ext>
            </a:extLst>
          </a:blip>
          <a:srcRect l="16793" r="23595" b="-4"/>
          <a:stretch/>
        </p:blipFill>
        <p:spPr bwMode="auto">
          <a:xfrm>
            <a:off x="9056394" y="919877"/>
            <a:ext cx="2477468" cy="2493709"/>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Nonparental Daycare: What The Research Tells Us | Psychology Today United  Kingdom">
            <a:extLst>
              <a:ext uri="{FF2B5EF4-FFF2-40B4-BE49-F238E27FC236}">
                <a16:creationId xmlns:a16="http://schemas.microsoft.com/office/drawing/2014/main" id="{E6B6C0DE-7F34-5B70-7174-ACDAB7169BD1}"/>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6182" r="11547" b="1"/>
          <a:stretch/>
        </p:blipFill>
        <p:spPr bwMode="auto">
          <a:xfrm>
            <a:off x="6518833" y="3470432"/>
            <a:ext cx="2481812" cy="2480799"/>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A pencil drawing a line on a paper&#10;&#10;Description automatically generated">
            <a:extLst>
              <a:ext uri="{FF2B5EF4-FFF2-40B4-BE49-F238E27FC236}">
                <a16:creationId xmlns:a16="http://schemas.microsoft.com/office/drawing/2014/main" id="{99020840-6D9C-BD71-518E-64BB15B2382D}"/>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r="-4" b="398"/>
          <a:stretch/>
        </p:blipFill>
        <p:spPr>
          <a:xfrm rot="5400000">
            <a:off x="9048273" y="3471795"/>
            <a:ext cx="2493709" cy="2477468"/>
          </a:xfrm>
          <a:prstGeom prst="rect">
            <a:avLst/>
          </a:prstGeom>
        </p:spPr>
      </p:pic>
      <p:sp>
        <p:nvSpPr>
          <p:cNvPr id="2" name="Title 1">
            <a:extLst>
              <a:ext uri="{FF2B5EF4-FFF2-40B4-BE49-F238E27FC236}">
                <a16:creationId xmlns:a16="http://schemas.microsoft.com/office/drawing/2014/main" id="{008B3C01-D35D-4A82-49DC-B4B229A9FAE2}"/>
              </a:ext>
            </a:extLst>
          </p:cNvPr>
          <p:cNvSpPr>
            <a:spLocks noGrp="1"/>
          </p:cNvSpPr>
          <p:nvPr>
            <p:ph type="title"/>
          </p:nvPr>
        </p:nvSpPr>
        <p:spPr>
          <a:xfrm>
            <a:off x="407397" y="389271"/>
            <a:ext cx="5334382" cy="740274"/>
          </a:xfrm>
        </p:spPr>
        <p:txBody>
          <a:bodyPr vert="horz" lIns="91440" tIns="45720" rIns="91440" bIns="45720" rtlCol="0" anchor="b">
            <a:normAutofit fontScale="90000"/>
          </a:bodyPr>
          <a:lstStyle/>
          <a:p>
            <a:r>
              <a:rPr lang="en-US" sz="4800" kern="1200" dirty="0">
                <a:latin typeface="+mj-lt"/>
                <a:ea typeface="+mj-ea"/>
                <a:cs typeface="+mj-cs"/>
              </a:rPr>
              <a:t>Connecting the dots </a:t>
            </a:r>
          </a:p>
        </p:txBody>
      </p:sp>
      <p:sp>
        <p:nvSpPr>
          <p:cNvPr id="5" name="TextBox 4">
            <a:extLst>
              <a:ext uri="{FF2B5EF4-FFF2-40B4-BE49-F238E27FC236}">
                <a16:creationId xmlns:a16="http://schemas.microsoft.com/office/drawing/2014/main" id="{6A70D6D8-02D4-374F-E4B4-B93A92C8E8C6}"/>
              </a:ext>
            </a:extLst>
          </p:cNvPr>
          <p:cNvSpPr txBox="1"/>
          <p:nvPr/>
        </p:nvSpPr>
        <p:spPr>
          <a:xfrm>
            <a:off x="84295" y="1378001"/>
            <a:ext cx="6434538" cy="5279944"/>
          </a:xfrm>
          <a:prstGeom prst="rect">
            <a:avLst/>
          </a:prstGeom>
        </p:spPr>
        <p:txBody>
          <a:bodyPr vert="horz" lIns="91440" tIns="45720" rIns="91440" bIns="45720" rtlCol="0" anchor="t">
            <a:noAutofit/>
          </a:bodyPr>
          <a:lstStyle/>
          <a:p>
            <a:pPr lvl="1" indent="-228600">
              <a:lnSpc>
                <a:spcPct val="90000"/>
              </a:lnSpc>
              <a:spcAft>
                <a:spcPts val="600"/>
              </a:spcAft>
              <a:buFont typeface="Arial" panose="020B0604020202020204" pitchFamily="34" charset="0"/>
              <a:buChar char="•"/>
            </a:pPr>
            <a:r>
              <a:rPr lang="en-US" sz="2400" dirty="0"/>
              <a:t>Should mothers go back to work in the first two years of their child’s life?  </a:t>
            </a:r>
          </a:p>
          <a:p>
            <a:pPr lvl="1" indent="-228600">
              <a:lnSpc>
                <a:spcPct val="90000"/>
              </a:lnSpc>
              <a:spcAft>
                <a:spcPts val="600"/>
              </a:spcAft>
              <a:buFont typeface="Arial" panose="020B0604020202020204" pitchFamily="34" charset="0"/>
              <a:buChar char="•"/>
            </a:pPr>
            <a:r>
              <a:rPr lang="en-US" sz="2400" dirty="0"/>
              <a:t>Wide range of individual differences in attachment between infant and carer   </a:t>
            </a:r>
          </a:p>
          <a:p>
            <a:pPr lvl="1" indent="-228600">
              <a:lnSpc>
                <a:spcPct val="90000"/>
              </a:lnSpc>
              <a:spcAft>
                <a:spcPts val="600"/>
              </a:spcAft>
              <a:buFont typeface="Arial" panose="020B0604020202020204" pitchFamily="34" charset="0"/>
              <a:buChar char="•"/>
            </a:pPr>
            <a:r>
              <a:rPr lang="en-US" sz="2400" dirty="0"/>
              <a:t>Quality of attachment changes in time and is affected by environmental factors </a:t>
            </a:r>
          </a:p>
          <a:p>
            <a:pPr lvl="1" indent="-228600">
              <a:lnSpc>
                <a:spcPct val="90000"/>
              </a:lnSpc>
              <a:spcAft>
                <a:spcPts val="600"/>
              </a:spcAft>
              <a:buFont typeface="Arial" panose="020B0604020202020204" pitchFamily="34" charset="0"/>
              <a:buChar char="•"/>
            </a:pPr>
            <a:r>
              <a:rPr lang="en-US" sz="2400" dirty="0"/>
              <a:t>Attachment can be formed with people other than mothers </a:t>
            </a:r>
          </a:p>
          <a:p>
            <a:pPr lvl="2" indent="-228600">
              <a:lnSpc>
                <a:spcPct val="90000"/>
              </a:lnSpc>
              <a:spcAft>
                <a:spcPts val="600"/>
              </a:spcAft>
              <a:buFont typeface="Arial" panose="020B0604020202020204" pitchFamily="34" charset="0"/>
              <a:buChar char="•"/>
            </a:pPr>
            <a:r>
              <a:rPr lang="en-US" sz="2400" dirty="0"/>
              <a:t>Stay at home dads</a:t>
            </a:r>
          </a:p>
          <a:p>
            <a:pPr lvl="2" indent="-228600">
              <a:lnSpc>
                <a:spcPct val="90000"/>
              </a:lnSpc>
              <a:spcAft>
                <a:spcPts val="600"/>
              </a:spcAft>
              <a:buFont typeface="Arial" panose="020B0604020202020204" pitchFamily="34" charset="0"/>
              <a:buChar char="•"/>
            </a:pPr>
            <a:r>
              <a:rPr lang="en-US" sz="2400" dirty="0"/>
              <a:t>Other family members such as grand parents </a:t>
            </a:r>
          </a:p>
          <a:p>
            <a:pPr lvl="2" indent="-228600">
              <a:lnSpc>
                <a:spcPct val="90000"/>
              </a:lnSpc>
              <a:spcAft>
                <a:spcPts val="600"/>
              </a:spcAft>
              <a:buFont typeface="Arial" panose="020B0604020202020204" pitchFamily="34" charset="0"/>
              <a:buChar char="•"/>
            </a:pPr>
            <a:r>
              <a:rPr lang="en-US" sz="2400" dirty="0"/>
              <a:t>Non-parental care such as foster family or nursery  </a:t>
            </a:r>
          </a:p>
        </p:txBody>
      </p:sp>
      <p:sp>
        <p:nvSpPr>
          <p:cNvPr id="8" name="TextBox 7">
            <a:extLst>
              <a:ext uri="{FF2B5EF4-FFF2-40B4-BE49-F238E27FC236}">
                <a16:creationId xmlns:a16="http://schemas.microsoft.com/office/drawing/2014/main" id="{37D9F909-91B9-B4E1-476B-6DBD8E3F7D24}"/>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GB" sz="700">
                <a:hlinkClick r:id="rId7" tooltip="https://labellezayeltiempo.blogspot.com/2020/05/razon-escepticismo-pseudociencias-i.html">
                  <a:extLst>
                    <a:ext uri="{A12FA001-AC4F-418D-AE19-62706E023703}">
                      <ahyp:hlinkClr xmlns:ahyp="http://schemas.microsoft.com/office/drawing/2018/hyperlinkcolor" val="tx"/>
                    </a:ext>
                  </a:extLst>
                </a:hlinkClick>
              </a:rPr>
              <a:t>This Photo</a:t>
            </a:r>
            <a:r>
              <a:rPr lang="en-GB" sz="700"/>
              <a:t> by Unknown Author is licensed under </a:t>
            </a:r>
            <a:r>
              <a:rPr lang="en-GB" sz="700">
                <a:hlinkClick r:id="rId8" tooltip="https://creativecommons.org/licenses/by-sa/3.0/">
                  <a:extLst>
                    <a:ext uri="{A12FA001-AC4F-418D-AE19-62706E023703}">
                      <ahyp:hlinkClr xmlns:ahyp="http://schemas.microsoft.com/office/drawing/2018/hyperlinkcolor" val="tx"/>
                    </a:ext>
                  </a:extLst>
                </a:hlinkClick>
              </a:rPr>
              <a:t>CC BY-SA</a:t>
            </a:r>
            <a:endParaRPr lang="en-GB" sz="700"/>
          </a:p>
        </p:txBody>
      </p:sp>
    </p:spTree>
    <p:extLst>
      <p:ext uri="{BB962C8B-B14F-4D97-AF65-F5344CB8AC3E}">
        <p14:creationId xmlns:p14="http://schemas.microsoft.com/office/powerpoint/2010/main" val="425298249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312CE-C514-67C4-96B1-4366734DFBC4}"/>
              </a:ext>
            </a:extLst>
          </p:cNvPr>
          <p:cNvSpPr>
            <a:spLocks noGrp="1"/>
          </p:cNvSpPr>
          <p:nvPr>
            <p:ph type="title"/>
          </p:nvPr>
        </p:nvSpPr>
        <p:spPr>
          <a:xfrm>
            <a:off x="2022039" y="15667"/>
            <a:ext cx="6319934" cy="1807305"/>
          </a:xfrm>
        </p:spPr>
        <p:txBody>
          <a:bodyPr>
            <a:normAutofit/>
          </a:bodyPr>
          <a:lstStyle/>
          <a:p>
            <a:r>
              <a:rPr lang="en-GB" sz="4100" dirty="0"/>
              <a:t>Nonparental care for babies and children under 5?</a:t>
            </a:r>
          </a:p>
        </p:txBody>
      </p:sp>
      <p:pic>
        <p:nvPicPr>
          <p:cNvPr id="8" name="Content Placeholder 7" descr="Chat with solid fill">
            <a:extLst>
              <a:ext uri="{FF2B5EF4-FFF2-40B4-BE49-F238E27FC236}">
                <a16:creationId xmlns:a16="http://schemas.microsoft.com/office/drawing/2014/main" id="{8DA623A2-3132-5CF5-3ADB-A832CA85CBAF}"/>
              </a:ext>
            </a:extLst>
          </p:cNvPr>
          <p:cNvPicPr>
            <a:picLocks noGrp="1" noChangeAspect="1"/>
          </p:cNvPicPr>
          <p:nvPr>
            <p:ph idx="1"/>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41477" y="365125"/>
            <a:ext cx="1739085" cy="1739085"/>
          </a:xfrm>
        </p:spPr>
      </p:pic>
      <p:pic>
        <p:nvPicPr>
          <p:cNvPr id="5" name="Content Placeholder 4" descr="A person with his hand on his chin&#10;&#10;Description automatically generated">
            <a:extLst>
              <a:ext uri="{FF2B5EF4-FFF2-40B4-BE49-F238E27FC236}">
                <a16:creationId xmlns:a16="http://schemas.microsoft.com/office/drawing/2014/main" id="{1B2B18A5-8C83-247D-8D5E-3C0EBE80ABF9}"/>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811" r="5" b="5"/>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6" name="TextBox 5">
            <a:extLst>
              <a:ext uri="{FF2B5EF4-FFF2-40B4-BE49-F238E27FC236}">
                <a16:creationId xmlns:a16="http://schemas.microsoft.com/office/drawing/2014/main" id="{F5DDA8A0-DC3B-C316-8065-BC8AA51DF3DA}"/>
              </a:ext>
            </a:extLst>
          </p:cNvPr>
          <p:cNvSpPr txBox="1"/>
          <p:nvPr/>
        </p:nvSpPr>
        <p:spPr>
          <a:xfrm>
            <a:off x="9737482" y="6657945"/>
            <a:ext cx="245451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www.pngall.com/thinking-man-png/download/34830">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
        <p:nvSpPr>
          <p:cNvPr id="9" name="TextBox 8">
            <a:extLst>
              <a:ext uri="{FF2B5EF4-FFF2-40B4-BE49-F238E27FC236}">
                <a16:creationId xmlns:a16="http://schemas.microsoft.com/office/drawing/2014/main" id="{C92F022E-FEE7-4FFC-B32E-90422A815F21}"/>
              </a:ext>
            </a:extLst>
          </p:cNvPr>
          <p:cNvSpPr txBox="1"/>
          <p:nvPr/>
        </p:nvSpPr>
        <p:spPr>
          <a:xfrm>
            <a:off x="590082" y="1838638"/>
            <a:ext cx="6005027" cy="4832092"/>
          </a:xfrm>
          <a:prstGeom prst="rect">
            <a:avLst/>
          </a:prstGeom>
          <a:noFill/>
        </p:spPr>
        <p:txBody>
          <a:bodyPr wrap="square" rtlCol="0">
            <a:spAutoFit/>
          </a:bodyPr>
          <a:lstStyle/>
          <a:p>
            <a:r>
              <a:rPr lang="en-GB" sz="2800" dirty="0"/>
              <a:t>What is nonparental care?  Any types you know? </a:t>
            </a:r>
          </a:p>
          <a:p>
            <a:endParaRPr lang="en-GB" sz="2800" dirty="0"/>
          </a:p>
          <a:p>
            <a:r>
              <a:rPr lang="en-GB" sz="2800" dirty="0"/>
              <a:t>How would being in nonparental care affect the child’s development such as language, emotion and cognition?</a:t>
            </a:r>
          </a:p>
          <a:p>
            <a:endParaRPr lang="en-GB" sz="2800" dirty="0"/>
          </a:p>
          <a:p>
            <a:r>
              <a:rPr lang="en-GB" sz="2800" dirty="0"/>
              <a:t>Given we have been discussing the importance of early attachment, what is your view on nonparental daycare for babies and young children? </a:t>
            </a:r>
          </a:p>
        </p:txBody>
      </p:sp>
    </p:spTree>
    <p:extLst>
      <p:ext uri="{BB962C8B-B14F-4D97-AF65-F5344CB8AC3E}">
        <p14:creationId xmlns:p14="http://schemas.microsoft.com/office/powerpoint/2010/main" val="247696475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117ED9-3103-DCB1-5A23-12D008AFD9B4}"/>
              </a:ext>
            </a:extLst>
          </p:cNvPr>
          <p:cNvSpPr>
            <a:spLocks noGrp="1"/>
          </p:cNvSpPr>
          <p:nvPr>
            <p:ph type="title"/>
          </p:nvPr>
        </p:nvSpPr>
        <p:spPr>
          <a:xfrm>
            <a:off x="6323949" y="127122"/>
            <a:ext cx="5291663" cy="927955"/>
          </a:xfrm>
        </p:spPr>
        <p:txBody>
          <a:bodyPr anchor="b">
            <a:normAutofit/>
          </a:bodyPr>
          <a:lstStyle/>
          <a:p>
            <a:r>
              <a:rPr lang="en-GB" sz="4000" dirty="0"/>
              <a:t>Connecting the dots </a:t>
            </a:r>
          </a:p>
        </p:txBody>
      </p:sp>
      <p:pic>
        <p:nvPicPr>
          <p:cNvPr id="5" name="Content Placeholder 4" descr="A pencil drawing a line on a paper&#10;&#10;Description automatically generated">
            <a:extLst>
              <a:ext uri="{FF2B5EF4-FFF2-40B4-BE49-F238E27FC236}">
                <a16:creationId xmlns:a16="http://schemas.microsoft.com/office/drawing/2014/main" id="{37EE576C-A461-2C66-54A0-537C5189BA59}"/>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11313"/>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10" name="Content Placeholder 9">
            <a:extLst>
              <a:ext uri="{FF2B5EF4-FFF2-40B4-BE49-F238E27FC236}">
                <a16:creationId xmlns:a16="http://schemas.microsoft.com/office/drawing/2014/main" id="{AAE14BF3-83C1-CB7F-49FB-BAC41FD27A6A}"/>
              </a:ext>
            </a:extLst>
          </p:cNvPr>
          <p:cNvSpPr>
            <a:spLocks noGrp="1"/>
          </p:cNvSpPr>
          <p:nvPr>
            <p:ph idx="1"/>
          </p:nvPr>
        </p:nvSpPr>
        <p:spPr>
          <a:xfrm>
            <a:off x="6096000" y="1312984"/>
            <a:ext cx="6095998" cy="4491769"/>
          </a:xfrm>
        </p:spPr>
        <p:txBody>
          <a:bodyPr>
            <a:normAutofit fontScale="25000" lnSpcReduction="20000"/>
          </a:bodyPr>
          <a:lstStyle/>
          <a:p>
            <a:pPr marL="0" indent="0">
              <a:buNone/>
            </a:pPr>
            <a:r>
              <a:rPr lang="en-US" sz="11200" dirty="0"/>
              <a:t>Attachment, as a unique relationship will change and adapt in time. Infants and toddlers are able to develop attachment with more than one carer.</a:t>
            </a:r>
          </a:p>
          <a:p>
            <a:pPr marL="0" indent="0">
              <a:buNone/>
            </a:pPr>
            <a:r>
              <a:rPr lang="en-US" sz="11200" dirty="0"/>
              <a:t>Bowlby’s theory has impacted on practice and gone through revisions to include father’s role in attachment development.</a:t>
            </a:r>
          </a:p>
          <a:p>
            <a:pPr marL="0" indent="0">
              <a:buNone/>
            </a:pPr>
            <a:r>
              <a:rPr lang="en-US" sz="11200" dirty="0"/>
              <a:t>However, applications of attachment theory will need to also consider the diverse context of family structures and changing employment trends.</a:t>
            </a:r>
          </a:p>
          <a:p>
            <a:pPr marL="0" indent="0">
              <a:buNone/>
            </a:pPr>
            <a:r>
              <a:rPr lang="en-US" sz="11200" dirty="0"/>
              <a:t>Free education and childcare of high quality is particularly important to children and families with lower socioeconomical background.   </a:t>
            </a:r>
          </a:p>
          <a:p>
            <a:pPr marL="0" indent="0">
              <a:buNone/>
            </a:pPr>
            <a:endParaRPr lang="en-US" sz="11200" dirty="0"/>
          </a:p>
          <a:p>
            <a:pPr marL="0" indent="0">
              <a:buNone/>
            </a:pPr>
            <a:endParaRPr lang="en-US" dirty="0"/>
          </a:p>
          <a:p>
            <a:pPr marL="0" indent="0">
              <a:buNone/>
            </a:pPr>
            <a:r>
              <a:rPr lang="en-US" dirty="0"/>
              <a:t> </a:t>
            </a:r>
          </a:p>
          <a:p>
            <a:pPr marL="0" indent="0">
              <a:buNone/>
            </a:pPr>
            <a:r>
              <a:rPr lang="en-US" dirty="0"/>
              <a:t>  </a:t>
            </a:r>
          </a:p>
        </p:txBody>
      </p:sp>
      <p:sp>
        <p:nvSpPr>
          <p:cNvPr id="6" name="TextBox 5">
            <a:extLst>
              <a:ext uri="{FF2B5EF4-FFF2-40B4-BE49-F238E27FC236}">
                <a16:creationId xmlns:a16="http://schemas.microsoft.com/office/drawing/2014/main" id="{9F700A06-A2C0-DE51-524A-567FA130885B}"/>
              </a:ext>
            </a:extLst>
          </p:cNvPr>
          <p:cNvSpPr txBox="1"/>
          <p:nvPr/>
        </p:nvSpPr>
        <p:spPr>
          <a:xfrm>
            <a:off x="9759924" y="6657945"/>
            <a:ext cx="243207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labellezayeltiempo.blogspot.com/2020/05/razon-escepticismo-pseudociencias-i.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34709975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2902</TotalTime>
  <Words>5178</Words>
  <Application>Microsoft Office PowerPoint</Application>
  <PresentationFormat>Widescreen</PresentationFormat>
  <Paragraphs>426</Paragraphs>
  <Slides>45</Slides>
  <Notes>32</Notes>
  <HiddenSlides>0</HiddenSlides>
  <MMClips>4</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45</vt:i4>
      </vt:variant>
    </vt:vector>
  </HeadingPairs>
  <TitlesOfParts>
    <vt:vector size="52" baseType="lpstr">
      <vt:lpstr>Arial</vt:lpstr>
      <vt:lpstr>Calibri</vt:lpstr>
      <vt:lpstr>Calibri Light</vt:lpstr>
      <vt:lpstr>Cambria</vt:lpstr>
      <vt:lpstr>Karla</vt:lpstr>
      <vt:lpstr>Wingdings</vt:lpstr>
      <vt:lpstr>Office Theme</vt:lpstr>
      <vt:lpstr>LCHS4010 Psychology in  Health and Social Care  </vt:lpstr>
      <vt:lpstr>Aims  for today</vt:lpstr>
      <vt:lpstr>The Lifespan Perspective</vt:lpstr>
      <vt:lpstr>Erikson (1950, 1963)</vt:lpstr>
      <vt:lpstr>PowerPoint Presentation</vt:lpstr>
      <vt:lpstr>PowerPoint Presentation</vt:lpstr>
      <vt:lpstr>1. Trust v. mistrust (birth-1 year) stage</vt:lpstr>
      <vt:lpstr>2. Autonomy v. shame and doubt (1-3 years) stage</vt:lpstr>
      <vt:lpstr>3. Initiative v. guilt (3-6 years) stage </vt:lpstr>
      <vt:lpstr>4.  Industry v. inferiority (6-11 years) stage</vt:lpstr>
      <vt:lpstr>5.  Identity v. role confusion (adolescence) stage  </vt:lpstr>
      <vt:lpstr>6. Intimacy v. isolation (early adulthood) stage</vt:lpstr>
      <vt:lpstr>7. Generativity v. stagnation (middle adulthood) </vt:lpstr>
      <vt:lpstr>8. Ego integrity v. despair (late adulthood) stage </vt:lpstr>
      <vt:lpstr>Matching game</vt:lpstr>
      <vt:lpstr>Small group discussion </vt:lpstr>
      <vt:lpstr>PowerPoint Presentation</vt:lpstr>
      <vt:lpstr>Attachment theory</vt:lpstr>
      <vt:lpstr>PowerPoint Presentation</vt:lpstr>
      <vt:lpstr>How do we know attachment exists? </vt:lpstr>
      <vt:lpstr>PowerPoint Presentation</vt:lpstr>
      <vt:lpstr>PowerPoint Presentation</vt:lpstr>
      <vt:lpstr>PowerPoint Presentation</vt:lpstr>
      <vt:lpstr>The fourth category: Disorganised attachment (Main and Solomon, 1986)</vt:lpstr>
      <vt:lpstr>Ainsworth’s Attachment Classifications</vt:lpstr>
      <vt:lpstr>Complete Ainsworth’s strange situation worksheet</vt:lpstr>
      <vt:lpstr>Four phases of attachment (Boyle and Berk, 2019)</vt:lpstr>
      <vt:lpstr>Applications of attachment theory</vt:lpstr>
      <vt:lpstr>Attachment in early years serves as Internal working model for subsequent interaction with others </vt:lpstr>
      <vt:lpstr>Importance of early attachment  </vt:lpstr>
      <vt:lpstr>Importance of early attachment</vt:lpstr>
      <vt:lpstr>Sensitivity hypothesis (Ainsworth and Bell, 1969)</vt:lpstr>
      <vt:lpstr>Factors in a parent’s ability to establish an attachment relationship with an infant</vt:lpstr>
      <vt:lpstr>So……… attachment is all about sensitive parenting? </vt:lpstr>
      <vt:lpstr>PowerPoint Presentation</vt:lpstr>
      <vt:lpstr>PowerPoint Presentation</vt:lpstr>
      <vt:lpstr>Attachment is a two-way traffic </vt:lpstr>
      <vt:lpstr> Read the information about the work of the Robertsons worksheet on Moodle and then answer the following four questions. </vt:lpstr>
      <vt:lpstr>How should a parent feel when they are told they have an insecure attachment with their infant?  Does secure attachment mean the same thing for people from different cultures, having different beliefs and child rearing practice? </vt:lpstr>
      <vt:lpstr>Cross-Cultural Comparisons of Attachment Categories (van Ijzendoorn and Kroonerberg, 1988; cited in Boyle &amp; Berk, 2019)</vt:lpstr>
      <vt:lpstr>PowerPoint Presentation</vt:lpstr>
      <vt:lpstr>Applications of attachment theory </vt:lpstr>
      <vt:lpstr>Connecting the dots </vt:lpstr>
      <vt:lpstr>Nonparental care for babies and children under 5?</vt:lpstr>
      <vt:lpstr>Connecting the dots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LCHS4010 Psychology in  Health and Social Care</dc:title>
  <dc:creator>Josephine Chen-Wilson</dc:creator>
  <cp:lastModifiedBy>Neale Haddon</cp:lastModifiedBy>
  <cp:revision>131</cp:revision>
  <dcterms:created xsi:type="dcterms:W3CDTF">2024-05-13T13:07:23Z</dcterms:created>
  <dcterms:modified xsi:type="dcterms:W3CDTF">2025-05-16T08:00:15Z</dcterms:modified>
</cp:coreProperties>
</file>