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61AEC55-49EB-46A5-A965-B562B154D3F0}"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2840665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1AEC55-49EB-46A5-A965-B562B154D3F0}"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2708559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61AEC55-49EB-46A5-A965-B562B154D3F0}"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2679503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61AEC55-49EB-46A5-A965-B562B154D3F0}"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3679049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61AEC55-49EB-46A5-A965-B562B154D3F0}" type="datetimeFigureOut">
              <a:rPr lang="en-US" smtClean="0"/>
              <a:t>7/5/2026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3530368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61AEC55-49EB-46A5-A965-B562B154D3F0}" type="datetimeFigureOut">
              <a:rPr lang="en-US" smtClean="0"/>
              <a:t>7/5/2026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4284208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C61AEC55-49EB-46A5-A965-B562B154D3F0}" type="datetimeFigureOut">
              <a:rPr lang="en-US" smtClean="0"/>
              <a:t>7/5/2026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10683759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61AEC55-49EB-46A5-A965-B562B154D3F0}"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3359959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61AEC55-49EB-46A5-A965-B562B154D3F0}"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1440415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61AEC55-49EB-46A5-A965-B562B154D3F0}"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1262358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61AEC55-49EB-46A5-A965-B562B154D3F0}"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11916689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61AEC55-49EB-46A5-A965-B562B154D3F0}"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0EAFBD-F300-4C69-AFE1-F44E68B43AB5}"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5891861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61AEC55-49EB-46A5-A965-B562B154D3F0}"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1229807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C61AEC55-49EB-46A5-A965-B562B154D3F0}" type="datetimeFigureOut">
              <a:rPr lang="en-US" smtClean="0"/>
              <a:t>7/5/2026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2908866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C61AEC55-49EB-46A5-A965-B562B154D3F0}" type="datetimeFigureOut">
              <a:rPr lang="en-US" smtClean="0"/>
              <a:t>7/5/2026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15119472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1AEC55-49EB-46A5-A965-B562B154D3F0}"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18842395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1AEC55-49EB-46A5-A965-B562B154D3F0}"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1905205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C61AEC55-49EB-46A5-A965-B562B154D3F0}" type="datetimeFigureOut">
              <a:rPr lang="en-US" smtClean="0"/>
              <a:t>7/5/2026</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9E0EAFBD-F300-4C69-AFE1-F44E68B43AB5}" type="slidenum">
              <a:rPr lang="en-US" smtClean="0"/>
              <a:t>‹#›</a:t>
            </a:fld>
            <a:endParaRPr lang="en-US"/>
          </a:p>
        </p:txBody>
      </p:sp>
    </p:spTree>
    <p:extLst>
      <p:ext uri="{BB962C8B-B14F-4D97-AF65-F5344CB8AC3E}">
        <p14:creationId xmlns:p14="http://schemas.microsoft.com/office/powerpoint/2010/main" val="11500581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33475"/>
            <a:ext cx="9144000" cy="2376488"/>
          </a:xfrm>
        </p:spPr>
        <p:txBody>
          <a:bodyPr/>
          <a:lstStyle/>
          <a:p>
            <a:endParaRPr lang="en-US" dirty="0"/>
          </a:p>
        </p:txBody>
      </p:sp>
      <p:sp>
        <p:nvSpPr>
          <p:cNvPr id="3" name="Subtitle 2"/>
          <p:cNvSpPr>
            <a:spLocks noGrp="1"/>
          </p:cNvSpPr>
          <p:nvPr>
            <p:ph type="subTitle" idx="1"/>
          </p:nvPr>
        </p:nvSpPr>
        <p:spPr/>
        <p:txBody>
          <a:bodyPr/>
          <a:lstStyle/>
          <a:p>
            <a:endParaRPr lang="en-US" dirty="0" smtClean="0"/>
          </a:p>
          <a:p>
            <a:endParaRPr lang="en-US" dirty="0"/>
          </a:p>
        </p:txBody>
      </p:sp>
      <p:sp>
        <p:nvSpPr>
          <p:cNvPr id="4" name="Rectangle 3"/>
          <p:cNvSpPr/>
          <p:nvPr/>
        </p:nvSpPr>
        <p:spPr>
          <a:xfrm>
            <a:off x="195943" y="104503"/>
            <a:ext cx="3187337" cy="78377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US" sz="1200" b="1" dirty="0">
                <a:latin typeface="Arial" panose="020B0604020202020204" pitchFamily="34" charset="0"/>
                <a:cs typeface="Arial" panose="020B0604020202020204" pitchFamily="34" charset="0"/>
              </a:rPr>
              <a:t>Student Name: </a:t>
            </a:r>
            <a:r>
              <a:rPr lang="en-US" sz="1200" b="1" dirty="0" err="1">
                <a:latin typeface="Arial" panose="020B0604020202020204" pitchFamily="34" charset="0"/>
                <a:cs typeface="Arial" panose="020B0604020202020204" pitchFamily="34" charset="0"/>
              </a:rPr>
              <a:t>Aayush</a:t>
            </a:r>
            <a:r>
              <a:rPr lang="en-US" sz="1200" b="1" dirty="0">
                <a:latin typeface="Arial" panose="020B0604020202020204" pitchFamily="34" charset="0"/>
                <a:cs typeface="Arial" panose="020B0604020202020204" pitchFamily="34" charset="0"/>
              </a:rPr>
              <a:t> </a:t>
            </a:r>
            <a:r>
              <a:rPr lang="en-US" sz="1200" b="1" dirty="0" err="1">
                <a:latin typeface="Arial" panose="020B0604020202020204" pitchFamily="34" charset="0"/>
                <a:cs typeface="Arial" panose="020B0604020202020204" pitchFamily="34" charset="0"/>
              </a:rPr>
              <a:t>Parmar</a:t>
            </a:r>
            <a:endParaRPr lang="en-US" sz="1200" dirty="0">
              <a:latin typeface="Arial" panose="020B0604020202020204" pitchFamily="34" charset="0"/>
              <a:cs typeface="Arial" panose="020B0604020202020204" pitchFamily="34" charset="0"/>
            </a:endParaRPr>
          </a:p>
          <a:p>
            <a:r>
              <a:rPr lang="en-US" sz="1200" b="1" dirty="0" smtClean="0">
                <a:latin typeface="Arial" panose="020B0604020202020204" pitchFamily="34" charset="0"/>
                <a:cs typeface="Arial" panose="020B0604020202020204" pitchFamily="34" charset="0"/>
              </a:rPr>
              <a:t>​Student </a:t>
            </a:r>
            <a:r>
              <a:rPr lang="en-US" sz="1200" b="1" dirty="0">
                <a:latin typeface="Arial" panose="020B0604020202020204" pitchFamily="34" charset="0"/>
                <a:cs typeface="Arial" panose="020B0604020202020204" pitchFamily="34" charset="0"/>
              </a:rPr>
              <a:t>Id: 2517971</a:t>
            </a:r>
            <a:endParaRPr lang="en-US" sz="1200" dirty="0">
              <a:latin typeface="Arial" panose="020B0604020202020204" pitchFamily="34" charset="0"/>
              <a:cs typeface="Arial" panose="020B0604020202020204" pitchFamily="34" charset="0"/>
            </a:endParaRPr>
          </a:p>
          <a:p>
            <a:r>
              <a:rPr lang="en-US" sz="1200" b="1" dirty="0" smtClean="0">
                <a:latin typeface="Arial" panose="020B0604020202020204" pitchFamily="34" charset="0"/>
                <a:cs typeface="Arial" panose="020B0604020202020204" pitchFamily="34" charset="0"/>
              </a:rPr>
              <a:t>​Lecturer- </a:t>
            </a:r>
            <a:r>
              <a:rPr lang="en-US" sz="1200" b="1" dirty="0" err="1">
                <a:latin typeface="Arial" panose="020B0604020202020204" pitchFamily="34" charset="0"/>
                <a:cs typeface="Arial" panose="020B0604020202020204" pitchFamily="34" charset="0"/>
              </a:rPr>
              <a:t>Dr.Diola</a:t>
            </a:r>
            <a:r>
              <a:rPr lang="en-US" sz="1200" b="1" dirty="0">
                <a:latin typeface="Arial" panose="020B0604020202020204" pitchFamily="34" charset="0"/>
                <a:cs typeface="Arial" panose="020B0604020202020204" pitchFamily="34" charset="0"/>
              </a:rPr>
              <a:t> </a:t>
            </a:r>
            <a:r>
              <a:rPr lang="en-US" sz="1200" b="1" dirty="0" err="1">
                <a:latin typeface="Arial" panose="020B0604020202020204" pitchFamily="34" charset="0"/>
                <a:cs typeface="Arial" panose="020B0604020202020204" pitchFamily="34" charset="0"/>
              </a:rPr>
              <a:t>Bijlhout</a:t>
            </a:r>
            <a:endParaRPr lang="en-US" sz="1200" dirty="0">
              <a:latin typeface="Arial" panose="020B0604020202020204" pitchFamily="34" charset="0"/>
              <a:cs typeface="Arial" panose="020B0604020202020204" pitchFamily="34" charset="0"/>
            </a:endParaRPr>
          </a:p>
          <a:p>
            <a:pPr algn="ctr"/>
            <a:endParaRPr lang="en-US" sz="1200" dirty="0">
              <a:solidFill>
                <a:schemeClr val="tx1"/>
              </a:solidFill>
              <a:latin typeface="Arial" panose="020B0604020202020204" pitchFamily="34" charset="0"/>
              <a:cs typeface="Arial" panose="020B0604020202020204" pitchFamily="34" charset="0"/>
            </a:endParaRPr>
          </a:p>
        </p:txBody>
      </p:sp>
      <p:sp>
        <p:nvSpPr>
          <p:cNvPr id="5" name="Rectangle 4"/>
          <p:cNvSpPr/>
          <p:nvPr/>
        </p:nvSpPr>
        <p:spPr>
          <a:xfrm>
            <a:off x="3383280" y="104503"/>
            <a:ext cx="8719457" cy="70539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US" b="1" i="0" dirty="0" smtClean="0">
                <a:effectLst/>
              </a:rPr>
              <a:t>Topic : Systematic review on Digital Transformation in the NHS: Evaluating the Benefits and Challenges of Digital Technologies in Improving Patient Care</a:t>
            </a:r>
            <a:endParaRPr lang="en-US" dirty="0"/>
          </a:p>
        </p:txBody>
      </p:sp>
      <p:sp>
        <p:nvSpPr>
          <p:cNvPr id="11" name="Rectangle 10"/>
          <p:cNvSpPr/>
          <p:nvPr/>
        </p:nvSpPr>
        <p:spPr>
          <a:xfrm>
            <a:off x="195943" y="901973"/>
            <a:ext cx="3817257" cy="248892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200" b="0" i="0" dirty="0" smtClean="0">
                <a:effectLst/>
                <a:latin typeface="Arial" panose="020B0604020202020204" pitchFamily="34" charset="0"/>
                <a:cs typeface="Arial" panose="020B0604020202020204" pitchFamily="34" charset="0"/>
              </a:rPr>
              <a:t>Introduction:</a:t>
            </a:r>
          </a:p>
          <a:p>
            <a:r>
              <a:rPr lang="en-US" sz="1200" b="0" i="0" dirty="0" smtClean="0">
                <a:effectLst/>
                <a:latin typeface="Arial" panose="020B0604020202020204" pitchFamily="34" charset="0"/>
                <a:cs typeface="Arial" panose="020B0604020202020204" pitchFamily="34" charset="0"/>
              </a:rPr>
              <a:t>Digital transformation has become one of the most </a:t>
            </a:r>
            <a:r>
              <a:rPr lang="en-US" sz="1200" b="0" i="0" dirty="0" err="1" smtClean="0">
                <a:effectLst/>
                <a:latin typeface="Arial" panose="020B0604020202020204" pitchFamily="34" charset="0"/>
                <a:cs typeface="Arial" panose="020B0604020202020204" pitchFamily="34" charset="0"/>
              </a:rPr>
              <a:t>significantpriorities</a:t>
            </a:r>
            <a:r>
              <a:rPr lang="en-US" sz="1200" b="0" i="0" dirty="0" smtClean="0">
                <a:effectLst/>
                <a:latin typeface="Arial" panose="020B0604020202020204" pitchFamily="34" charset="0"/>
                <a:cs typeface="Arial" panose="020B0604020202020204" pitchFamily="34" charset="0"/>
              </a:rPr>
              <a:t> within the NHS, aiming to improve patient-</a:t>
            </a:r>
            <a:r>
              <a:rPr lang="en-US" sz="1200" b="0" i="0" dirty="0" err="1" smtClean="0">
                <a:effectLst/>
                <a:latin typeface="Arial" panose="020B0604020202020204" pitchFamily="34" charset="0"/>
                <a:cs typeface="Arial" panose="020B0604020202020204" pitchFamily="34" charset="0"/>
              </a:rPr>
              <a:t>centred</a:t>
            </a:r>
            <a:r>
              <a:rPr lang="en-US" sz="1200" b="0" i="0" dirty="0" smtClean="0">
                <a:effectLst/>
                <a:latin typeface="Arial" panose="020B0604020202020204" pitchFamily="34" charset="0"/>
                <a:cs typeface="Arial" panose="020B0604020202020204" pitchFamily="34" charset="0"/>
              </a:rPr>
              <a:t> </a:t>
            </a:r>
            <a:r>
              <a:rPr lang="en-US" sz="1200" b="0" i="0" dirty="0" err="1" smtClean="0">
                <a:effectLst/>
                <a:latin typeface="Arial" panose="020B0604020202020204" pitchFamily="34" charset="0"/>
                <a:cs typeface="Arial" panose="020B0604020202020204" pitchFamily="34" charset="0"/>
              </a:rPr>
              <a:t>care,service</a:t>
            </a:r>
            <a:r>
              <a:rPr lang="en-US" sz="1200" b="0" i="0" dirty="0" smtClean="0">
                <a:effectLst/>
                <a:latin typeface="Arial" panose="020B0604020202020204" pitchFamily="34" charset="0"/>
                <a:cs typeface="Arial" panose="020B0604020202020204" pitchFamily="34" charset="0"/>
              </a:rPr>
              <a:t> efficiency and healthcare accessibility through </a:t>
            </a:r>
            <a:r>
              <a:rPr lang="en-US" sz="1200" b="0" i="0" dirty="0" err="1" smtClean="0">
                <a:effectLst/>
                <a:latin typeface="Arial" panose="020B0604020202020204" pitchFamily="34" charset="0"/>
                <a:cs typeface="Arial" panose="020B0604020202020204" pitchFamily="34" charset="0"/>
              </a:rPr>
              <a:t>digitaltechnologies</a:t>
            </a:r>
            <a:r>
              <a:rPr lang="en-US" sz="1200" b="0" i="0" dirty="0" smtClean="0">
                <a:effectLst/>
                <a:latin typeface="Arial" panose="020B0604020202020204" pitchFamily="34" charset="0"/>
                <a:cs typeface="Arial" panose="020B0604020202020204" pitchFamily="34" charset="0"/>
              </a:rPr>
              <a:t>. Innovations including the NHS App, </a:t>
            </a:r>
            <a:r>
              <a:rPr lang="en-US" sz="1200" b="0" i="0" dirty="0" err="1" smtClean="0">
                <a:effectLst/>
                <a:latin typeface="Arial" panose="020B0604020202020204" pitchFamily="34" charset="0"/>
                <a:cs typeface="Arial" panose="020B0604020202020204" pitchFamily="34" charset="0"/>
              </a:rPr>
              <a:t>telehealthservices</a:t>
            </a:r>
            <a:r>
              <a:rPr lang="en-US" sz="1200" b="0" i="0" dirty="0" smtClean="0">
                <a:effectLst/>
                <a:latin typeface="Arial" panose="020B0604020202020204" pitchFamily="34" charset="0"/>
                <a:cs typeface="Arial" panose="020B0604020202020204" pitchFamily="34" charset="0"/>
              </a:rPr>
              <a:t>, electronic patient records (EPRs), artificial intelligence(AI) and remote monitoring have transformed healthcare </a:t>
            </a:r>
            <a:r>
              <a:rPr lang="en-US" sz="1200" b="0" i="0" dirty="0" err="1" smtClean="0">
                <a:effectLst/>
                <a:latin typeface="Arial" panose="020B0604020202020204" pitchFamily="34" charset="0"/>
                <a:cs typeface="Arial" panose="020B0604020202020204" pitchFamily="34" charset="0"/>
              </a:rPr>
              <a:t>deliveryacross</a:t>
            </a:r>
            <a:r>
              <a:rPr lang="en-US" sz="1200" b="0" i="0" dirty="0" smtClean="0">
                <a:effectLst/>
                <a:latin typeface="Arial" panose="020B0604020202020204" pitchFamily="34" charset="0"/>
                <a:cs typeface="Arial" panose="020B0604020202020204" pitchFamily="34" charset="0"/>
              </a:rPr>
              <a:t> England. Despite these advances, challenges </a:t>
            </a:r>
            <a:r>
              <a:rPr lang="en-US" sz="1200" b="0" i="0" dirty="0" err="1" smtClean="0">
                <a:effectLst/>
                <a:latin typeface="Arial" panose="020B0604020202020204" pitchFamily="34" charset="0"/>
                <a:cs typeface="Arial" panose="020B0604020202020204" pitchFamily="34" charset="0"/>
              </a:rPr>
              <a:t>includingdigital</a:t>
            </a:r>
            <a:r>
              <a:rPr lang="en-US" sz="1200" b="0" i="0" dirty="0" smtClean="0">
                <a:effectLst/>
                <a:latin typeface="Arial" panose="020B0604020202020204" pitchFamily="34" charset="0"/>
                <a:cs typeface="Arial" panose="020B0604020202020204" pitchFamily="34" charset="0"/>
              </a:rPr>
              <a:t> exclusion, cybersecurity risks, interoperability issues </a:t>
            </a:r>
            <a:r>
              <a:rPr lang="en-US" sz="1200" b="0" i="0" dirty="0" err="1" smtClean="0">
                <a:effectLst/>
                <a:latin typeface="Arial" panose="020B0604020202020204" pitchFamily="34" charset="0"/>
                <a:cs typeface="Arial" panose="020B0604020202020204" pitchFamily="34" charset="0"/>
              </a:rPr>
              <a:t>andworkforce</a:t>
            </a:r>
            <a:r>
              <a:rPr lang="en-US" sz="1200" b="0" i="0" dirty="0" smtClean="0">
                <a:effectLst/>
                <a:latin typeface="Arial" panose="020B0604020202020204" pitchFamily="34" charset="0"/>
                <a:cs typeface="Arial" panose="020B0604020202020204" pitchFamily="34" charset="0"/>
              </a:rPr>
              <a:t> readiness continue to influence </a:t>
            </a:r>
            <a:r>
              <a:rPr lang="en-US" sz="1200" b="0" i="0" dirty="0" err="1" smtClean="0">
                <a:effectLst/>
                <a:latin typeface="Arial" panose="020B0604020202020204" pitchFamily="34" charset="0"/>
                <a:cs typeface="Arial" panose="020B0604020202020204" pitchFamily="34" charset="0"/>
              </a:rPr>
              <a:t>successfulimplementation</a:t>
            </a:r>
            <a:r>
              <a:rPr lang="en-US" sz="1200" b="0" i="0" dirty="0" smtClean="0">
                <a:effectLst/>
                <a:latin typeface="Arial" panose="020B0604020202020204" pitchFamily="34" charset="0"/>
                <a:cs typeface="Arial" panose="020B0604020202020204" pitchFamily="34" charset="0"/>
              </a:rPr>
              <a:t>, making evaluation of digital </a:t>
            </a:r>
            <a:r>
              <a:rPr lang="en-US" sz="1200" b="0" i="0" dirty="0" err="1" smtClean="0">
                <a:effectLst/>
                <a:latin typeface="Arial" panose="020B0604020202020204" pitchFamily="34" charset="0"/>
                <a:cs typeface="Arial" panose="020B0604020202020204" pitchFamily="34" charset="0"/>
              </a:rPr>
              <a:t>transformationessential</a:t>
            </a:r>
            <a:r>
              <a:rPr lang="en-US" sz="1200" b="0" i="0" dirty="0" smtClean="0">
                <a:effectLst/>
                <a:latin typeface="Arial" panose="020B0604020202020204" pitchFamily="34" charset="0"/>
                <a:cs typeface="Arial" panose="020B0604020202020204" pitchFamily="34" charset="0"/>
              </a:rPr>
              <a:t> for future NHS development.​</a:t>
            </a:r>
            <a:endParaRPr lang="en-US" sz="1200" dirty="0">
              <a:latin typeface="Arial" panose="020B0604020202020204" pitchFamily="34" charset="0"/>
              <a:cs typeface="Arial" panose="020B0604020202020204" pitchFamily="34" charset="0"/>
            </a:endParaRPr>
          </a:p>
        </p:txBody>
      </p:sp>
      <p:sp>
        <p:nvSpPr>
          <p:cNvPr id="12" name="Rectangle 11"/>
          <p:cNvSpPr/>
          <p:nvPr/>
        </p:nvSpPr>
        <p:spPr>
          <a:xfrm>
            <a:off x="4013200" y="888274"/>
            <a:ext cx="3484880" cy="179174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b="1" i="0" dirty="0" smtClean="0">
                <a:effectLst/>
              </a:rPr>
              <a:t>Prevalence:</a:t>
            </a:r>
          </a:p>
          <a:p>
            <a:pPr algn="ctr"/>
            <a:r>
              <a:rPr lang="en-US" sz="900" b="1" i="0" dirty="0" smtClean="0">
                <a:effectLst/>
              </a:rPr>
              <a:t>Digital healthcare adoption within the NHS has increased substantially over recent years. By December 2025, the NHS App had more than 40 million registered users, with approximately 25.7 million unique users accessing the application during the year. During December 2025 alone, the NHS App recorded approximately 59 million logins and facilitated over 6.5 million prescription orders, demonstrating widespread adoption of digital healthcare services (NHS England, 2025a).</a:t>
            </a:r>
            <a:endParaRPr lang="en-US" sz="900" dirty="0">
              <a:latin typeface="Arial" panose="020B0604020202020204" pitchFamily="34" charset="0"/>
              <a:cs typeface="Arial" panose="020B0604020202020204" pitchFamily="34" charset="0"/>
            </a:endParaRPr>
          </a:p>
        </p:txBody>
      </p:sp>
      <p:sp>
        <p:nvSpPr>
          <p:cNvPr id="13" name="Rectangle 12"/>
          <p:cNvSpPr/>
          <p:nvPr/>
        </p:nvSpPr>
        <p:spPr>
          <a:xfrm>
            <a:off x="7581901" y="874575"/>
            <a:ext cx="4414156" cy="180544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endParaRPr lang="en-US" sz="900" dirty="0" smtClean="0">
              <a:latin typeface="Arial" panose="020B0604020202020204" pitchFamily="34" charset="0"/>
              <a:cs typeface="Arial" panose="020B0604020202020204" pitchFamily="34" charset="0"/>
            </a:endParaRPr>
          </a:p>
          <a:p>
            <a:pPr algn="ctr"/>
            <a:r>
              <a:rPr lang="en-US" sz="900" b="1" i="0" dirty="0" smtClean="0">
                <a:effectLst/>
              </a:rPr>
              <a:t>Rationale​:</a:t>
            </a:r>
          </a:p>
          <a:p>
            <a:r>
              <a:rPr lang="en-US" sz="900" b="0" i="0" dirty="0" smtClean="0">
                <a:effectLst/>
                <a:latin typeface="Arial" panose="020B0604020202020204" pitchFamily="34" charset="0"/>
                <a:cs typeface="Arial" panose="020B0604020202020204" pitchFamily="34" charset="0"/>
              </a:rPr>
              <a:t>The NHS continues to experience increasing patient demand, </a:t>
            </a:r>
            <a:r>
              <a:rPr lang="en-US" sz="900" b="0" i="0" dirty="0" err="1" smtClean="0">
                <a:effectLst/>
                <a:latin typeface="Arial" panose="020B0604020202020204" pitchFamily="34" charset="0"/>
                <a:cs typeface="Arial" panose="020B0604020202020204" pitchFamily="34" charset="0"/>
              </a:rPr>
              <a:t>workforceshortages</a:t>
            </a:r>
            <a:r>
              <a:rPr lang="en-US" sz="900" b="0" i="0" dirty="0" smtClean="0">
                <a:effectLst/>
                <a:latin typeface="Arial" panose="020B0604020202020204" pitchFamily="34" charset="0"/>
                <a:cs typeface="Arial" panose="020B0604020202020204" pitchFamily="34" charset="0"/>
              </a:rPr>
              <a:t> and financial pressures, making digital transformation essential </a:t>
            </a:r>
            <a:r>
              <a:rPr lang="en-US" sz="900" b="0" i="0" dirty="0" err="1" smtClean="0">
                <a:effectLst/>
                <a:latin typeface="Arial" panose="020B0604020202020204" pitchFamily="34" charset="0"/>
                <a:cs typeface="Arial" panose="020B0604020202020204" pitchFamily="34" charset="0"/>
              </a:rPr>
              <a:t>forimproving</a:t>
            </a:r>
            <a:r>
              <a:rPr lang="en-US" sz="900" b="0" i="0" dirty="0" smtClean="0">
                <a:effectLst/>
                <a:latin typeface="Arial" panose="020B0604020202020204" pitchFamily="34" charset="0"/>
                <a:cs typeface="Arial" panose="020B0604020202020204" pitchFamily="34" charset="0"/>
              </a:rPr>
              <a:t> healthcare delivery (NHS England, 2023). Digital technologies </a:t>
            </a:r>
            <a:r>
              <a:rPr lang="en-US" sz="900" b="0" i="0" dirty="0" err="1" smtClean="0">
                <a:effectLst/>
                <a:latin typeface="Arial" panose="020B0604020202020204" pitchFamily="34" charset="0"/>
                <a:cs typeface="Arial" panose="020B0604020202020204" pitchFamily="34" charset="0"/>
              </a:rPr>
              <a:t>canimprove</a:t>
            </a:r>
            <a:r>
              <a:rPr lang="en-US" sz="900" b="0" i="0" dirty="0" smtClean="0">
                <a:effectLst/>
                <a:latin typeface="Arial" panose="020B0604020202020204" pitchFamily="34" charset="0"/>
                <a:cs typeface="Arial" panose="020B0604020202020204" pitchFamily="34" charset="0"/>
              </a:rPr>
              <a:t> access to healthcare, reduce waiting times, enhance </a:t>
            </a:r>
            <a:r>
              <a:rPr lang="en-US" sz="900" b="0" i="0" dirty="0" err="1" smtClean="0">
                <a:effectLst/>
                <a:latin typeface="Arial" panose="020B0604020202020204" pitchFamily="34" charset="0"/>
                <a:cs typeface="Arial" panose="020B0604020202020204" pitchFamily="34" charset="0"/>
              </a:rPr>
              <a:t>communicationbetween</a:t>
            </a:r>
            <a:r>
              <a:rPr lang="en-US" sz="900" b="0" i="0" dirty="0" smtClean="0">
                <a:effectLst/>
                <a:latin typeface="Arial" panose="020B0604020202020204" pitchFamily="34" charset="0"/>
                <a:cs typeface="Arial" panose="020B0604020202020204" pitchFamily="34" charset="0"/>
              </a:rPr>
              <a:t> healthcare professionals and patients, and support </a:t>
            </a:r>
            <a:r>
              <a:rPr lang="en-US" sz="900" b="0" i="0" dirty="0" err="1" smtClean="0">
                <a:effectLst/>
                <a:latin typeface="Arial" panose="020B0604020202020204" pitchFamily="34" charset="0"/>
                <a:cs typeface="Arial" panose="020B0604020202020204" pitchFamily="34" charset="0"/>
              </a:rPr>
              <a:t>morepersonalised</a:t>
            </a:r>
            <a:r>
              <a:rPr lang="en-US" sz="900" b="0" i="0" dirty="0" smtClean="0">
                <a:effectLst/>
                <a:latin typeface="Arial" panose="020B0604020202020204" pitchFamily="34" charset="0"/>
                <a:cs typeface="Arial" panose="020B0604020202020204" pitchFamily="34" charset="0"/>
              </a:rPr>
              <a:t> care (DHSC, 2022). However, inequalities in digital </a:t>
            </a:r>
            <a:r>
              <a:rPr lang="en-US" sz="900" b="0" i="0" dirty="0" err="1" smtClean="0">
                <a:effectLst/>
                <a:latin typeface="Arial" panose="020B0604020202020204" pitchFamily="34" charset="0"/>
                <a:cs typeface="Arial" panose="020B0604020202020204" pitchFamily="34" charset="0"/>
              </a:rPr>
              <a:t>literacy,cybersecurity</a:t>
            </a:r>
            <a:r>
              <a:rPr lang="en-US" sz="900" b="0" i="0" dirty="0" smtClean="0">
                <a:effectLst/>
                <a:latin typeface="Arial" panose="020B0604020202020204" pitchFamily="34" charset="0"/>
                <a:cs typeface="Arial" panose="020B0604020202020204" pitchFamily="34" charset="0"/>
              </a:rPr>
              <a:t> concerns, staff training needs and inconsistent </a:t>
            </a:r>
            <a:r>
              <a:rPr lang="en-US" sz="900" b="0" i="0" dirty="0" err="1" smtClean="0">
                <a:effectLst/>
                <a:latin typeface="Arial" panose="020B0604020202020204" pitchFamily="34" charset="0"/>
                <a:cs typeface="Arial" panose="020B0604020202020204" pitchFamily="34" charset="0"/>
              </a:rPr>
              <a:t>implementationacross</a:t>
            </a:r>
            <a:r>
              <a:rPr lang="en-US" sz="900" b="0" i="0" dirty="0" smtClean="0">
                <a:effectLst/>
                <a:latin typeface="Arial" panose="020B0604020202020204" pitchFamily="34" charset="0"/>
                <a:cs typeface="Arial" panose="020B0604020202020204" pitchFamily="34" charset="0"/>
              </a:rPr>
              <a:t> NHS </a:t>
            </a:r>
            <a:r>
              <a:rPr lang="en-US" sz="900" b="0" i="0" dirty="0" err="1" smtClean="0">
                <a:effectLst/>
                <a:latin typeface="Arial" panose="020B0604020202020204" pitchFamily="34" charset="0"/>
                <a:cs typeface="Arial" panose="020B0604020202020204" pitchFamily="34" charset="0"/>
              </a:rPr>
              <a:t>organisations</a:t>
            </a:r>
            <a:r>
              <a:rPr lang="en-US" sz="900" b="0" i="0" dirty="0" smtClean="0">
                <a:effectLst/>
                <a:latin typeface="Arial" panose="020B0604020202020204" pitchFamily="34" charset="0"/>
                <a:cs typeface="Arial" panose="020B0604020202020204" pitchFamily="34" charset="0"/>
              </a:rPr>
              <a:t> remain significant barriers (Office for </a:t>
            </a:r>
            <a:r>
              <a:rPr lang="en-US" sz="900" b="0" i="0" dirty="0" err="1" smtClean="0">
                <a:effectLst/>
                <a:latin typeface="Arial" panose="020B0604020202020204" pitchFamily="34" charset="0"/>
                <a:cs typeface="Arial" panose="020B0604020202020204" pitchFamily="34" charset="0"/>
              </a:rPr>
              <a:t>NationalStatistics</a:t>
            </a:r>
            <a:r>
              <a:rPr lang="en-US" sz="900" b="0" i="0" dirty="0" smtClean="0">
                <a:effectLst/>
                <a:latin typeface="Arial" panose="020B0604020202020204" pitchFamily="34" charset="0"/>
                <a:cs typeface="Arial" panose="020B0604020202020204" pitchFamily="34" charset="0"/>
              </a:rPr>
              <a:t> (ONS), 2024; National Cyber Security Centre (NCSC), 2023).Therefore, a systematic review is required to critically evaluate </a:t>
            </a:r>
            <a:r>
              <a:rPr lang="en-US" sz="900" b="0" i="0" dirty="0" err="1" smtClean="0">
                <a:effectLst/>
                <a:latin typeface="Arial" panose="020B0604020202020204" pitchFamily="34" charset="0"/>
                <a:cs typeface="Arial" panose="020B0604020202020204" pitchFamily="34" charset="0"/>
              </a:rPr>
              <a:t>currentevidence</a:t>
            </a:r>
            <a:r>
              <a:rPr lang="en-US" sz="900" b="0" i="0" dirty="0" smtClean="0">
                <a:effectLst/>
                <a:latin typeface="Arial" panose="020B0604020202020204" pitchFamily="34" charset="0"/>
                <a:cs typeface="Arial" panose="020B0604020202020204" pitchFamily="34" charset="0"/>
              </a:rPr>
              <a:t> regarding both the benefits and challenges of digital </a:t>
            </a:r>
            <a:r>
              <a:rPr lang="en-US" sz="900" b="0" i="0" dirty="0" err="1" smtClean="0">
                <a:effectLst/>
                <a:latin typeface="Arial" panose="020B0604020202020204" pitchFamily="34" charset="0"/>
                <a:cs typeface="Arial" panose="020B0604020202020204" pitchFamily="34" charset="0"/>
              </a:rPr>
              <a:t>transformationwithin</a:t>
            </a:r>
            <a:r>
              <a:rPr lang="en-US" sz="900" b="0" i="0" dirty="0" smtClean="0">
                <a:effectLst/>
                <a:latin typeface="Arial" panose="020B0604020202020204" pitchFamily="34" charset="0"/>
                <a:cs typeface="Arial" panose="020B0604020202020204" pitchFamily="34" charset="0"/>
              </a:rPr>
              <a:t> the NHS.​</a:t>
            </a:r>
            <a:endParaRPr lang="en-US" sz="900" dirty="0" smtClean="0">
              <a:latin typeface="Arial" panose="020B0604020202020204" pitchFamily="34" charset="0"/>
              <a:cs typeface="Arial" panose="020B0604020202020204" pitchFamily="34" charset="0"/>
            </a:endParaRPr>
          </a:p>
          <a:p>
            <a:r>
              <a:rPr lang="en-US" sz="900" b="0" i="0" dirty="0" smtClean="0">
                <a:effectLst/>
                <a:latin typeface="Arial" panose="020B0604020202020204" pitchFamily="34" charset="0"/>
                <a:cs typeface="Arial" panose="020B0604020202020204" pitchFamily="34" charset="0"/>
              </a:rPr>
              <a:t>​</a:t>
            </a:r>
            <a:endParaRPr lang="en-US" sz="900" dirty="0" smtClean="0">
              <a:latin typeface="Arial" panose="020B0604020202020204" pitchFamily="34" charset="0"/>
              <a:cs typeface="Arial" panose="020B0604020202020204" pitchFamily="34" charset="0"/>
            </a:endParaRPr>
          </a:p>
          <a:p>
            <a:endParaRPr lang="en-US" sz="900" dirty="0">
              <a:latin typeface="Arial" panose="020B0604020202020204" pitchFamily="34" charset="0"/>
              <a:cs typeface="Arial" panose="020B0604020202020204" pitchFamily="34" charset="0"/>
            </a:endParaRPr>
          </a:p>
        </p:txBody>
      </p:sp>
      <p:pic>
        <p:nvPicPr>
          <p:cNvPr id="14" name="Picture 1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390901"/>
            <a:ext cx="4127500" cy="2788919"/>
          </a:xfrm>
          <a:prstGeom prst="rect">
            <a:avLst/>
          </a:prstGeom>
        </p:spPr>
      </p:pic>
      <p:sp>
        <p:nvSpPr>
          <p:cNvPr id="15" name="Rectangle 14"/>
          <p:cNvSpPr/>
          <p:nvPr/>
        </p:nvSpPr>
        <p:spPr>
          <a:xfrm>
            <a:off x="4127500" y="2680018"/>
            <a:ext cx="3454401" cy="290798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000" b="1" dirty="0">
                <a:latin typeface="Arial" panose="020B0604020202020204" pitchFamily="34" charset="0"/>
                <a:cs typeface="Arial" panose="020B0604020202020204" pitchFamily="34" charset="0"/>
              </a:rPr>
              <a:t>Research </a:t>
            </a:r>
            <a:r>
              <a:rPr lang="en-US" sz="1000" b="1" dirty="0" smtClean="0">
                <a:latin typeface="Arial" panose="020B0604020202020204" pitchFamily="34" charset="0"/>
                <a:cs typeface="Arial" panose="020B0604020202020204" pitchFamily="34" charset="0"/>
              </a:rPr>
              <a:t>Impact:</a:t>
            </a:r>
            <a:endParaRPr lang="en-US" sz="1000" b="1" dirty="0">
              <a:latin typeface="Arial" panose="020B0604020202020204" pitchFamily="34" charset="0"/>
              <a:cs typeface="Arial" panose="020B0604020202020204" pitchFamily="34" charset="0"/>
            </a:endParaRPr>
          </a:p>
          <a:p>
            <a:r>
              <a:rPr lang="en-US" sz="1000" b="1" i="0" dirty="0" smtClean="0">
                <a:effectLst/>
                <a:latin typeface="Arial" panose="020B0604020202020204" pitchFamily="34" charset="0"/>
                <a:cs typeface="Arial" panose="020B0604020202020204" pitchFamily="34" charset="0"/>
              </a:rPr>
              <a:t>Supports evidence-based NHS digital transformation policies (DHSC, 2022).</a:t>
            </a:r>
            <a:endParaRPr lang="en-US" sz="1000" dirty="0" smtClean="0">
              <a:latin typeface="Arial" panose="020B0604020202020204" pitchFamily="34" charset="0"/>
              <a:cs typeface="Arial" panose="020B0604020202020204" pitchFamily="34" charset="0"/>
            </a:endParaRPr>
          </a:p>
          <a:p>
            <a:r>
              <a:rPr lang="en-US" sz="1000" b="1" i="0" dirty="0" smtClean="0">
                <a:effectLst/>
                <a:latin typeface="Arial" panose="020B0604020202020204" pitchFamily="34" charset="0"/>
                <a:cs typeface="Arial" panose="020B0604020202020204" pitchFamily="34" charset="0"/>
              </a:rPr>
              <a:t>Improves patient access through digital healthcare services such as the NHS App and telehealth (NHS England, 2023).</a:t>
            </a:r>
            <a:endParaRPr lang="en-US" sz="1000" dirty="0" smtClean="0">
              <a:latin typeface="Arial" panose="020B0604020202020204" pitchFamily="34" charset="0"/>
              <a:cs typeface="Arial" panose="020B0604020202020204" pitchFamily="34" charset="0"/>
            </a:endParaRPr>
          </a:p>
          <a:p>
            <a:r>
              <a:rPr lang="en-US" sz="1000" b="1" i="0" dirty="0" smtClean="0">
                <a:effectLst/>
                <a:latin typeface="Arial" panose="020B0604020202020204" pitchFamily="34" charset="0"/>
                <a:cs typeface="Arial" panose="020B0604020202020204" pitchFamily="34" charset="0"/>
              </a:rPr>
              <a:t>Enhances service efficiency by reducing administrative burden and improving care coordination (NICE, 2022).</a:t>
            </a:r>
            <a:endParaRPr lang="en-US" sz="1000" dirty="0" smtClean="0">
              <a:latin typeface="Arial" panose="020B0604020202020204" pitchFamily="34" charset="0"/>
              <a:cs typeface="Arial" panose="020B0604020202020204" pitchFamily="34" charset="0"/>
            </a:endParaRPr>
          </a:p>
          <a:p>
            <a:r>
              <a:rPr lang="en-US" sz="1000" b="1" i="0" dirty="0" smtClean="0">
                <a:effectLst/>
                <a:latin typeface="Arial" panose="020B0604020202020204" pitchFamily="34" charset="0"/>
                <a:cs typeface="Arial" panose="020B0604020202020204" pitchFamily="34" charset="0"/>
              </a:rPr>
              <a:t>Identifies barriers including digital exclusion, cybersecurity, interoperability and workforce training, helping NHS </a:t>
            </a:r>
            <a:r>
              <a:rPr lang="en-US" sz="1000" b="1" i="0" dirty="0" err="1" smtClean="0">
                <a:effectLst/>
                <a:latin typeface="Arial" panose="020B0604020202020204" pitchFamily="34" charset="0"/>
                <a:cs typeface="Arial" panose="020B0604020202020204" pitchFamily="34" charset="0"/>
              </a:rPr>
              <a:t>organisations</a:t>
            </a:r>
            <a:r>
              <a:rPr lang="en-US" sz="1000" b="1" i="0" dirty="0" smtClean="0">
                <a:effectLst/>
                <a:latin typeface="Arial" panose="020B0604020202020204" pitchFamily="34" charset="0"/>
                <a:cs typeface="Arial" panose="020B0604020202020204" pitchFamily="34" charset="0"/>
              </a:rPr>
              <a:t> develop effective solutions (The Health Foundation, 2024).</a:t>
            </a:r>
            <a:endParaRPr lang="en-US" sz="1000" dirty="0" smtClean="0">
              <a:latin typeface="Arial" panose="020B0604020202020204" pitchFamily="34" charset="0"/>
              <a:cs typeface="Arial" panose="020B0604020202020204" pitchFamily="34" charset="0"/>
            </a:endParaRPr>
          </a:p>
          <a:p>
            <a:r>
              <a:rPr lang="en-US" sz="1000" b="1" i="0" dirty="0" smtClean="0">
                <a:effectLst/>
                <a:latin typeface="Arial" panose="020B0604020202020204" pitchFamily="34" charset="0"/>
                <a:cs typeface="Arial" panose="020B0604020202020204" pitchFamily="34" charset="0"/>
              </a:rPr>
              <a:t>Provides recommendations for improving patient-</a:t>
            </a:r>
            <a:r>
              <a:rPr lang="en-US" sz="1000" b="1" i="0" dirty="0" err="1" smtClean="0">
                <a:effectLst/>
                <a:latin typeface="Arial" panose="020B0604020202020204" pitchFamily="34" charset="0"/>
                <a:cs typeface="Arial" panose="020B0604020202020204" pitchFamily="34" charset="0"/>
              </a:rPr>
              <a:t>centred</a:t>
            </a:r>
            <a:r>
              <a:rPr lang="en-US" sz="1000" b="1" i="0" dirty="0" smtClean="0">
                <a:effectLst/>
                <a:latin typeface="Arial" panose="020B0604020202020204" pitchFamily="34" charset="0"/>
                <a:cs typeface="Arial" panose="020B0604020202020204" pitchFamily="34" charset="0"/>
              </a:rPr>
              <a:t>, equitable and sustainable healthcare delivery across the NHS.</a:t>
            </a:r>
            <a:endParaRPr lang="en-US" sz="1000" dirty="0" smtClean="0">
              <a:latin typeface="Arial" panose="020B0604020202020204" pitchFamily="34" charset="0"/>
              <a:cs typeface="Arial" panose="020B0604020202020204" pitchFamily="34" charset="0"/>
            </a:endParaRPr>
          </a:p>
          <a:p>
            <a:r>
              <a:rPr lang="en-US" sz="1000" b="1" i="0" dirty="0" smtClean="0">
                <a:effectLst/>
                <a:latin typeface="Arial" panose="020B0604020202020204" pitchFamily="34" charset="0"/>
                <a:cs typeface="Arial" panose="020B0604020202020204" pitchFamily="34" charset="0"/>
              </a:rPr>
              <a:t>Identifies gaps in current evidence to guide future research on digital healthcare implementation.</a:t>
            </a:r>
            <a:endParaRPr lang="en-US" sz="1000" dirty="0">
              <a:latin typeface="Arial" panose="020B0604020202020204" pitchFamily="34" charset="0"/>
              <a:cs typeface="Arial" panose="020B0604020202020204" pitchFamily="34" charset="0"/>
            </a:endParaRPr>
          </a:p>
        </p:txBody>
      </p:sp>
      <p:sp>
        <p:nvSpPr>
          <p:cNvPr id="16" name="Rectangle 15"/>
          <p:cNvSpPr/>
          <p:nvPr/>
        </p:nvSpPr>
        <p:spPr>
          <a:xfrm>
            <a:off x="7612381" y="2680018"/>
            <a:ext cx="4383676" cy="417798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050" b="1" i="0" dirty="0" err="1" smtClean="0">
                <a:effectLst/>
              </a:rPr>
              <a:t>Refferences</a:t>
            </a:r>
            <a:r>
              <a:rPr lang="en-US" sz="800" b="1" dirty="0" smtClean="0"/>
              <a:t>:</a:t>
            </a:r>
          </a:p>
          <a:p>
            <a:r>
              <a:rPr lang="en-US" sz="800" b="1" dirty="0" smtClean="0">
                <a:latin typeface="Arial" panose="020B0604020202020204" pitchFamily="34" charset="0"/>
                <a:cs typeface="Arial" panose="020B0604020202020204" pitchFamily="34" charset="0"/>
              </a:rPr>
              <a:t>Department </a:t>
            </a:r>
            <a:r>
              <a:rPr lang="en-US" sz="800" b="1" dirty="0">
                <a:latin typeface="Arial" panose="020B0604020202020204" pitchFamily="34" charset="0"/>
                <a:cs typeface="Arial" panose="020B0604020202020204" pitchFamily="34" charset="0"/>
              </a:rPr>
              <a:t>of Health and Social Care (DHSC) (2022) A plan for digital health and social care. London: DHSC.</a:t>
            </a:r>
            <a:endParaRPr lang="en-US" sz="800" dirty="0">
              <a:latin typeface="Arial" panose="020B0604020202020204" pitchFamily="34" charset="0"/>
              <a:cs typeface="Arial" panose="020B0604020202020204" pitchFamily="34" charset="0"/>
            </a:endParaRPr>
          </a:p>
          <a:p>
            <a:r>
              <a:rPr lang="en-US" sz="800" b="1" dirty="0">
                <a:latin typeface="Arial" panose="020B0604020202020204" pitchFamily="34" charset="0"/>
                <a:cs typeface="Arial" panose="020B0604020202020204" pitchFamily="34" charset="0"/>
              </a:rPr>
              <a:t>National Cyber Security Centre (NCSC) (2023) Cyber security guidance for health </a:t>
            </a:r>
            <a:r>
              <a:rPr lang="en-US" sz="800" b="1" dirty="0" err="1">
                <a:latin typeface="Arial" panose="020B0604020202020204" pitchFamily="34" charset="0"/>
                <a:cs typeface="Arial" panose="020B0604020202020204" pitchFamily="34" charset="0"/>
              </a:rPr>
              <a:t>organisations</a:t>
            </a:r>
            <a:r>
              <a:rPr lang="en-US" sz="800" b="1" dirty="0">
                <a:latin typeface="Arial" panose="020B0604020202020204" pitchFamily="34" charset="0"/>
                <a:cs typeface="Arial" panose="020B0604020202020204" pitchFamily="34" charset="0"/>
              </a:rPr>
              <a:t>. London: NCSC.</a:t>
            </a:r>
            <a:endParaRPr lang="en-US" sz="800" dirty="0">
              <a:latin typeface="Arial" panose="020B0604020202020204" pitchFamily="34" charset="0"/>
              <a:cs typeface="Arial" panose="020B0604020202020204" pitchFamily="34" charset="0"/>
            </a:endParaRPr>
          </a:p>
          <a:p>
            <a:r>
              <a:rPr lang="en-US" sz="800" b="1" dirty="0">
                <a:latin typeface="Arial" panose="020B0604020202020204" pitchFamily="34" charset="0"/>
                <a:cs typeface="Arial" panose="020B0604020202020204" pitchFamily="34" charset="0"/>
              </a:rPr>
              <a:t>National Institute for Health and Care Excellence (NICE) (2022) Evidence standards framework for digital health technologies. London: NICE.</a:t>
            </a:r>
            <a:endParaRPr lang="en-US" sz="800" dirty="0">
              <a:latin typeface="Arial" panose="020B0604020202020204" pitchFamily="34" charset="0"/>
              <a:cs typeface="Arial" panose="020B0604020202020204" pitchFamily="34" charset="0"/>
            </a:endParaRPr>
          </a:p>
          <a:p>
            <a:r>
              <a:rPr lang="en-US" sz="800" b="1" dirty="0">
                <a:latin typeface="Arial" panose="020B0604020202020204" pitchFamily="34" charset="0"/>
                <a:cs typeface="Arial" panose="020B0604020202020204" pitchFamily="34" charset="0"/>
              </a:rPr>
              <a:t>NHS Confederation (2023) Digital innovation in healthcare. London: NHS Confederation.</a:t>
            </a:r>
            <a:endParaRPr lang="en-US" sz="800" dirty="0">
              <a:latin typeface="Arial" panose="020B0604020202020204" pitchFamily="34" charset="0"/>
              <a:cs typeface="Arial" panose="020B0604020202020204" pitchFamily="34" charset="0"/>
            </a:endParaRPr>
          </a:p>
          <a:p>
            <a:r>
              <a:rPr lang="en-US" sz="800" b="1" dirty="0">
                <a:latin typeface="Arial" panose="020B0604020202020204" pitchFamily="34" charset="0"/>
                <a:cs typeface="Arial" panose="020B0604020202020204" pitchFamily="34" charset="0"/>
              </a:rPr>
              <a:t>NHS England (2023) NHS digital transformation strategy. London: NHS England.</a:t>
            </a:r>
            <a:endParaRPr lang="en-US" sz="800" dirty="0">
              <a:latin typeface="Arial" panose="020B0604020202020204" pitchFamily="34" charset="0"/>
              <a:cs typeface="Arial" panose="020B0604020202020204" pitchFamily="34" charset="0"/>
            </a:endParaRPr>
          </a:p>
          <a:p>
            <a:r>
              <a:rPr lang="en-US" sz="800" b="1" dirty="0">
                <a:latin typeface="Arial" panose="020B0604020202020204" pitchFamily="34" charset="0"/>
                <a:cs typeface="Arial" panose="020B0604020202020204" pitchFamily="34" charset="0"/>
              </a:rPr>
              <a:t>NHS England (2024) Transformation Directorate: Digital and data. London: NHS England.</a:t>
            </a:r>
            <a:endParaRPr lang="en-US" sz="800" dirty="0">
              <a:latin typeface="Arial" panose="020B0604020202020204" pitchFamily="34" charset="0"/>
              <a:cs typeface="Arial" panose="020B0604020202020204" pitchFamily="34" charset="0"/>
            </a:endParaRPr>
          </a:p>
          <a:p>
            <a:r>
              <a:rPr lang="en-US" sz="800" b="1" dirty="0">
                <a:latin typeface="Arial" panose="020B0604020202020204" pitchFamily="34" charset="0"/>
                <a:cs typeface="Arial" panose="020B0604020202020204" pitchFamily="34" charset="0"/>
              </a:rPr>
              <a:t>NHS England (2025a) NHS App Statistics: December 2025. Leeds: NHS England.</a:t>
            </a:r>
            <a:endParaRPr lang="en-US" sz="800" dirty="0">
              <a:latin typeface="Arial" panose="020B0604020202020204" pitchFamily="34" charset="0"/>
              <a:cs typeface="Arial" panose="020B0604020202020204" pitchFamily="34" charset="0"/>
            </a:endParaRPr>
          </a:p>
          <a:p>
            <a:r>
              <a:rPr lang="en-US" sz="800" b="1" dirty="0">
                <a:latin typeface="Arial" panose="020B0604020202020204" pitchFamily="34" charset="0"/>
                <a:cs typeface="Arial" panose="020B0604020202020204" pitchFamily="34" charset="0"/>
              </a:rPr>
              <a:t>NHS England (2025b) NHS App Management Information. Leeds: NHS England.</a:t>
            </a:r>
            <a:endParaRPr lang="en-US" sz="800" dirty="0">
              <a:latin typeface="Arial" panose="020B0604020202020204" pitchFamily="34" charset="0"/>
              <a:cs typeface="Arial" panose="020B0604020202020204" pitchFamily="34" charset="0"/>
            </a:endParaRPr>
          </a:p>
          <a:p>
            <a:r>
              <a:rPr lang="en-US" sz="800" b="1" dirty="0">
                <a:latin typeface="Arial" panose="020B0604020202020204" pitchFamily="34" charset="0"/>
                <a:cs typeface="Arial" panose="020B0604020202020204" pitchFamily="34" charset="0"/>
              </a:rPr>
              <a:t>Office for National Statistics (ONS) (2024) Internet access and digital inclusion in Great Britain. Newport: ONS.</a:t>
            </a:r>
            <a:endParaRPr lang="en-US" sz="800" dirty="0">
              <a:latin typeface="Arial" panose="020B0604020202020204" pitchFamily="34" charset="0"/>
              <a:cs typeface="Arial" panose="020B0604020202020204" pitchFamily="34" charset="0"/>
            </a:endParaRPr>
          </a:p>
          <a:p>
            <a:r>
              <a:rPr lang="en-US" sz="800" b="1" dirty="0">
                <a:latin typeface="Arial" panose="020B0604020202020204" pitchFamily="34" charset="0"/>
                <a:cs typeface="Arial" panose="020B0604020202020204" pitchFamily="34" charset="0"/>
              </a:rPr>
              <a:t>The Health Foundation (2024) Electronic patient records in the NHS: Progress and challenges. London: The Health Foundation.</a:t>
            </a:r>
            <a:endParaRPr lang="en-US" sz="800" dirty="0">
              <a:latin typeface="Arial" panose="020B0604020202020204" pitchFamily="34" charset="0"/>
              <a:cs typeface="Arial" panose="020B0604020202020204" pitchFamily="34" charset="0"/>
            </a:endParaRPr>
          </a:p>
          <a:p>
            <a:r>
              <a:rPr lang="en-US" sz="800" b="1" dirty="0">
                <a:latin typeface="Arial" panose="020B0604020202020204" pitchFamily="34" charset="0"/>
                <a:cs typeface="Arial" panose="020B0604020202020204" pitchFamily="34" charset="0"/>
              </a:rPr>
              <a:t>The King's Fund (2022) The future of digital health and care. London: The King's Fund.</a:t>
            </a:r>
            <a:endParaRPr lang="en-US" sz="800" dirty="0">
              <a:latin typeface="Arial" panose="020B0604020202020204" pitchFamily="34" charset="0"/>
              <a:cs typeface="Arial" panose="020B0604020202020204" pitchFamily="34" charset="0"/>
            </a:endParaRPr>
          </a:p>
          <a:p>
            <a:r>
              <a:rPr lang="en-US" sz="800" b="1" dirty="0" err="1">
                <a:latin typeface="Arial" panose="020B0604020202020204" pitchFamily="34" charset="0"/>
                <a:cs typeface="Arial" panose="020B0604020202020204" pitchFamily="34" charset="0"/>
              </a:rPr>
              <a:t>Topol</a:t>
            </a:r>
            <a:r>
              <a:rPr lang="en-US" sz="800" b="1" dirty="0">
                <a:latin typeface="Arial" panose="020B0604020202020204" pitchFamily="34" charset="0"/>
                <a:cs typeface="Arial" panose="020B0604020202020204" pitchFamily="34" charset="0"/>
              </a:rPr>
              <a:t>, E. (2023) Preparing the healthcare workforce to deliver the digital future. London: Health Education England.</a:t>
            </a:r>
            <a:endParaRPr lang="en-US" sz="800" dirty="0">
              <a:latin typeface="Arial" panose="020B0604020202020204" pitchFamily="34" charset="0"/>
              <a:cs typeface="Arial" panose="020B0604020202020204" pitchFamily="34" charset="0"/>
            </a:endParaRPr>
          </a:p>
          <a:p>
            <a:r>
              <a:rPr lang="en-US" sz="800" b="1" dirty="0" err="1">
                <a:latin typeface="Arial" panose="020B0604020202020204" pitchFamily="34" charset="0"/>
                <a:cs typeface="Arial" panose="020B0604020202020204" pitchFamily="34" charset="0"/>
              </a:rPr>
              <a:t>Wachter</a:t>
            </a:r>
            <a:r>
              <a:rPr lang="en-US" sz="800" b="1" dirty="0">
                <a:latin typeface="Arial" panose="020B0604020202020204" pitchFamily="34" charset="0"/>
                <a:cs typeface="Arial" panose="020B0604020202020204" pitchFamily="34" charset="0"/>
              </a:rPr>
              <a:t>, R. (2022) Making IT Work: Harnessing the Power of Health Information Technology to Improve Care in England. London: Department of Health and Social Care.</a:t>
            </a:r>
            <a:endParaRPr lang="en-US" sz="800" dirty="0">
              <a:latin typeface="Arial" panose="020B0604020202020204" pitchFamily="34" charset="0"/>
              <a:cs typeface="Arial" panose="020B0604020202020204" pitchFamily="34" charset="0"/>
            </a:endParaRPr>
          </a:p>
          <a:p>
            <a:r>
              <a:rPr lang="en-US" sz="800" b="1" dirty="0">
                <a:latin typeface="Arial" panose="020B0604020202020204" pitchFamily="34" charset="0"/>
                <a:cs typeface="Arial" panose="020B0604020202020204" pitchFamily="34" charset="0"/>
              </a:rPr>
              <a:t>British Medical Association (2023) Digital healthcare and medical practice. London: BMA.</a:t>
            </a:r>
            <a:endParaRPr lang="en-US" sz="800" dirty="0">
              <a:latin typeface="Arial" panose="020B0604020202020204" pitchFamily="34" charset="0"/>
              <a:cs typeface="Arial" panose="020B0604020202020204" pitchFamily="34" charset="0"/>
            </a:endParaRPr>
          </a:p>
          <a:p>
            <a:r>
              <a:rPr lang="en-US" sz="800" b="1" dirty="0">
                <a:latin typeface="Arial" panose="020B0604020202020204" pitchFamily="34" charset="0"/>
                <a:cs typeface="Arial" panose="020B0604020202020204" pitchFamily="34" charset="0"/>
              </a:rPr>
              <a:t>NHS England (2022) What Good Looks Like framework. London: NHS England.</a:t>
            </a:r>
            <a:endParaRPr lang="en-US" sz="800" dirty="0">
              <a:latin typeface="Arial" panose="020B0604020202020204" pitchFamily="34" charset="0"/>
              <a:cs typeface="Arial" panose="020B0604020202020204" pitchFamily="34" charset="0"/>
            </a:endParaRPr>
          </a:p>
          <a:p>
            <a:r>
              <a:rPr lang="en-US" sz="800" b="1" dirty="0">
                <a:latin typeface="Arial" panose="020B0604020202020204" pitchFamily="34" charset="0"/>
                <a:cs typeface="Arial" panose="020B0604020202020204" pitchFamily="34" charset="0"/>
              </a:rPr>
              <a:t>UK Government (2023) Data Saves Lives: Reshaping health and social care with data. London: DHSC.</a:t>
            </a:r>
            <a:endParaRPr lang="en-US" sz="800" dirty="0">
              <a:latin typeface="Arial" panose="020B0604020202020204" pitchFamily="34" charset="0"/>
              <a:cs typeface="Arial" panose="020B0604020202020204" pitchFamily="34" charset="0"/>
            </a:endParaRPr>
          </a:p>
          <a:p>
            <a:r>
              <a:rPr lang="en-US" sz="800" b="1" dirty="0">
                <a:latin typeface="Arial" panose="020B0604020202020204" pitchFamily="34" charset="0"/>
                <a:cs typeface="Arial" panose="020B0604020202020204" pitchFamily="34" charset="0"/>
              </a:rPr>
              <a:t>Health Education England (2022) The </a:t>
            </a:r>
            <a:r>
              <a:rPr lang="en-US" sz="800" b="1" dirty="0" err="1">
                <a:latin typeface="Arial" panose="020B0604020202020204" pitchFamily="34" charset="0"/>
                <a:cs typeface="Arial" panose="020B0604020202020204" pitchFamily="34" charset="0"/>
              </a:rPr>
              <a:t>Topol</a:t>
            </a:r>
            <a:r>
              <a:rPr lang="en-US" sz="800" b="1" dirty="0">
                <a:latin typeface="Arial" panose="020B0604020202020204" pitchFamily="34" charset="0"/>
                <a:cs typeface="Arial" panose="020B0604020202020204" pitchFamily="34" charset="0"/>
              </a:rPr>
              <a:t> Review: Preparing the healthcare workforce to deliver the digital future. London: HEE.</a:t>
            </a:r>
            <a:endParaRPr lang="en-US"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5089420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28</TotalTime>
  <Words>773</Words>
  <Application>Microsoft Office PowerPoint</Application>
  <PresentationFormat>Widescreen</PresentationFormat>
  <Paragraphs>37</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Tw Cen MT</vt:lpstr>
      <vt:lpstr>Droplet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4</cp:revision>
  <dcterms:created xsi:type="dcterms:W3CDTF">2026-07-05T02:47:46Z</dcterms:created>
  <dcterms:modified xsi:type="dcterms:W3CDTF">2026-07-05T03:16:41Z</dcterms:modified>
</cp:coreProperties>
</file>