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79" r:id="rId13"/>
    <p:sldId id="280" r:id="rId14"/>
    <p:sldId id="268" r:id="rId15"/>
    <p:sldId id="269" r:id="rId16"/>
    <p:sldId id="270" r:id="rId17"/>
    <p:sldId id="271" r:id="rId18"/>
    <p:sldId id="272" r:id="rId19"/>
    <p:sldId id="273" r:id="rId20"/>
    <p:sldId id="274" r:id="rId21"/>
    <p:sldId id="275"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8" r:id="rId39"/>
    <p:sldId id="276" r:id="rId40"/>
    <p:sldId id="277" r:id="rId41"/>
    <p:sldId id="278" r:id="rId42"/>
    <p:sldId id="297"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251B7C0-A014-467A-84AF-268996B60095}"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2204229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51B7C0-A014-467A-84AF-268996B60095}"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4251216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251B7C0-A014-467A-84AF-268996B60095}"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125618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251B7C0-A014-467A-84AF-268996B60095}"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212682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251B7C0-A014-467A-84AF-268996B60095}" type="datetimeFigureOut">
              <a:rPr lang="en-GB" smtClean="0"/>
              <a:t>07/11/2016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2246876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251B7C0-A014-467A-84AF-268996B60095}" type="datetimeFigureOut">
              <a:rPr lang="en-GB" smtClean="0"/>
              <a:t>07/11/2016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3338314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51B7C0-A014-467A-84AF-268996B60095}" type="datetimeFigureOut">
              <a:rPr lang="en-GB" smtClean="0"/>
              <a:t>07/11/2016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3128476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51B7C0-A014-467A-84AF-268996B60095}"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2130245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51B7C0-A014-467A-84AF-268996B60095}"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2926698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51B7C0-A014-467A-84AF-268996B60095}"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2365094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51B7C0-A014-467A-84AF-268996B60095}"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3463769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51B7C0-A014-467A-84AF-268996B60095}" type="datetimeFigureOut">
              <a:rPr lang="en-GB" smtClean="0"/>
              <a:t>07/11/2016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E6A7B8-73F9-4ED6-BD40-857123D4C499}" type="slidenum">
              <a:rPr lang="en-GB" smtClean="0"/>
              <a:t>‹#›</a:t>
            </a:fld>
            <a:endParaRPr lang="en-GB"/>
          </a:p>
        </p:txBody>
      </p:sp>
    </p:spTree>
    <p:extLst>
      <p:ext uri="{BB962C8B-B14F-4D97-AF65-F5344CB8AC3E}">
        <p14:creationId xmlns:p14="http://schemas.microsoft.com/office/powerpoint/2010/main" val="32878630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www.logisticsmanager.com/mps-demand-action-to-tackle-driver-shortage/"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20161107%20Factors%20affecting%20retenion%20of%20staff.pdf"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uk/search?q=maslow+hierarchy+of+needs&amp;biw"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www.scancapture.co.uk/how-maslows-hierarchy-of-needs-influences-employee-engagement/" TargetMode="Externa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taffmotivationmatters.co.uk/applying-maslows-hierarchy-of-needs-theory-to-hr-responsibilities/"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guides.wsj.com/small-business/hiring-and-managing-employees/how-to-retain-employees/"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cebglobal.com/content/dam/cebglobal/us/EN/talent-management/workforce-surveys/pdfs/" TargetMode="External"/><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20161107%20ceb-when-just-engagement-is-not-enough-cultural-change.pdf"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20161107%20ceb-when-just-engagement-is-not-enough-cultural-change.pdf"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www.itstime.com/print/jun97p.htm" TargetMode="External"/><Relationship Id="rId2" Type="http://schemas.openxmlformats.org/officeDocument/2006/relationships/hyperlink" Target="http://www.mdani.demon.co.uk/archive/MDMaslow.htm" TargetMode="External"/><Relationship Id="rId1" Type="http://schemas.openxmlformats.org/officeDocument/2006/relationships/slideLayout" Target="../slideLayouts/slideLayout7.xml"/><Relationship Id="rId4" Type="http://schemas.openxmlformats.org/officeDocument/2006/relationships/hyperlink" Target="http://psychclassics.yorku.ca/Maslow/motivation.htm"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psych.rochester.edu/SDT/publications/documents/2000RyanDeciSDT.pdf" TargetMode="External"/><Relationship Id="rId2" Type="http://schemas.openxmlformats.org/officeDocument/2006/relationships/hyperlink" Target="http://www.deepermind.com/20maslow.htm" TargetMode="External"/><Relationship Id="rId1" Type="http://schemas.openxmlformats.org/officeDocument/2006/relationships/slideLayout" Target="../slideLayouts/slideLayout7.xml"/><Relationship Id="rId4" Type="http://schemas.openxmlformats.org/officeDocument/2006/relationships/hyperlink" Target="http://www.amazon.com/exec/obidos/ASIN/0345438094" TargetMode="External"/></Relationships>
</file>

<file path=ppt/slides/_rels/slide41.xml.rels><?xml version="1.0" encoding="UTF-8" standalone="yes"?>
<Relationships xmlns="http://schemas.openxmlformats.org/package/2006/relationships"><Relationship Id="rId2" Type="http://schemas.openxmlformats.org/officeDocument/2006/relationships/hyperlink" Target="http://chiron.valdosta.edu/whuitt/col/regsys/maslow.html" TargetMode="Externa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LOGISTICS OPERATIONS</a:t>
            </a:r>
            <a:endParaRPr lang="en-GB" dirty="0"/>
          </a:p>
        </p:txBody>
      </p:sp>
      <p:sp>
        <p:nvSpPr>
          <p:cNvPr id="3" name="Subtitle 2"/>
          <p:cNvSpPr>
            <a:spLocks noGrp="1"/>
          </p:cNvSpPr>
          <p:nvPr>
            <p:ph type="subTitle" idx="1"/>
          </p:nvPr>
        </p:nvSpPr>
        <p:spPr/>
        <p:txBody>
          <a:bodyPr/>
          <a:lstStyle/>
          <a:p>
            <a:r>
              <a:rPr lang="en-GB" dirty="0" smtClean="0"/>
              <a:t>Retention of Staff, Management of Change: Cultural &amp; operational</a:t>
            </a:r>
            <a:endParaRPr lang="en-GB" dirty="0"/>
          </a:p>
        </p:txBody>
      </p:sp>
    </p:spTree>
    <p:extLst>
      <p:ext uri="{BB962C8B-B14F-4D97-AF65-F5344CB8AC3E}">
        <p14:creationId xmlns:p14="http://schemas.microsoft.com/office/powerpoint/2010/main" val="1103465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88640"/>
            <a:ext cx="8424936"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6427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836712"/>
            <a:ext cx="8640960" cy="2862322"/>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MPs demand action to tackle driver shortage  </a:t>
            </a:r>
            <a:r>
              <a:rPr lang="en-GB" dirty="0">
                <a:latin typeface="Arial" panose="020B0604020202020204" pitchFamily="34" charset="0"/>
                <a:cs typeface="Arial" panose="020B0604020202020204" pitchFamily="34" charset="0"/>
              </a:rPr>
              <a:t>Published Friday 29 July 2016 3:25 </a:t>
            </a:r>
            <a:r>
              <a:rPr lang="en-GB" dirty="0" smtClean="0">
                <a:latin typeface="Arial" panose="020B0604020202020204" pitchFamily="34" charset="0"/>
                <a:cs typeface="Arial" panose="020B0604020202020204" pitchFamily="34" charset="0"/>
              </a:rPr>
              <a:t>pm</a:t>
            </a:r>
          </a:p>
          <a:p>
            <a:pPr algn="just"/>
            <a:endParaRPr lang="en-GB" dirty="0">
              <a:latin typeface="Arial" panose="020B0604020202020204" pitchFamily="34" charset="0"/>
              <a:cs typeface="Arial" panose="020B0604020202020204" pitchFamily="34" charset="0"/>
            </a:endParaRPr>
          </a:p>
          <a:p>
            <a:pPr algn="just"/>
            <a:r>
              <a:rPr lang="en-GB" b="1" u="sng" dirty="0">
                <a:latin typeface="Arial" panose="020B0604020202020204" pitchFamily="34" charset="0"/>
                <a:cs typeface="Arial" panose="020B0604020202020204" pitchFamily="34" charset="0"/>
                <a:hlinkClick r:id="rId2"/>
              </a:rPr>
              <a:t>http://www.logisticsmanager.com/mps-demand-action-to-tackle-driver-shortage</a:t>
            </a:r>
            <a:r>
              <a:rPr lang="en-GB" b="1" u="sng" dirty="0" smtClean="0">
                <a:latin typeface="Arial" panose="020B0604020202020204" pitchFamily="34" charset="0"/>
                <a:cs typeface="Arial" panose="020B0604020202020204" pitchFamily="34" charset="0"/>
                <a:hlinkClick r:id="rId2"/>
              </a:rPr>
              <a:t>/</a:t>
            </a:r>
            <a:endParaRPr lang="en-GB" b="1" u="sng"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Existing measures are not enough to tackle the shortfall in skilled drivers, a new report by the House of Commons Transport Committee has found.   </a:t>
            </a:r>
            <a:r>
              <a:rPr lang="en-GB" dirty="0">
                <a:latin typeface="Arial" panose="020B0604020202020204" pitchFamily="34" charset="0"/>
                <a:cs typeface="Arial" panose="020B0604020202020204" pitchFamily="34" charset="0"/>
              </a:rPr>
              <a:t>It said that co-operation the transport industry and the government is necessary to beat the deficit in drivers for the haulage industry</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3302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96944" cy="6463308"/>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The committee argued that the driver shortage is linked to a shortage of people willing to work in the industry, rather than a shortage of qualified people.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also said that there is no single reason behind the lack of drivers – but that there is a combination of factors that make the job ‘less attractive than it was’.     Not only that, it said the driver shortage has resulted in ‘a dependence on agency and particularly foreign drivers that goes beyond what is needed to cope with seasonal variations and is now necessary to sustain normal operation’.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said that the dependence on agency staff means that operators are ‘probably not investing enough in their staff’.  This results in several risks. If the UK becomes relatively less attractive as a place for foreign drivers to work, the shortage could become more intense quickly, and the ‘longer-term sustainability of the UK’s haulage sector could be undermined if there is not a steady stream of people through the sector gaining skills needed to become transport managers and operators’.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is not a new challenge,” said committee chair Louise </a:t>
            </a:r>
            <a:r>
              <a:rPr lang="en-GB" dirty="0" err="1" smtClean="0">
                <a:latin typeface="Arial" panose="020B0604020202020204" pitchFamily="34" charset="0"/>
                <a:cs typeface="Arial" panose="020B0604020202020204" pitchFamily="34" charset="0"/>
              </a:rPr>
              <a:t>Ellman</a:t>
            </a:r>
            <a:r>
              <a:rPr lang="en-GB" dirty="0" smtClean="0">
                <a:latin typeface="Arial" panose="020B0604020202020204" pitchFamily="34" charset="0"/>
                <a:cs typeface="Arial" panose="020B0604020202020204" pitchFamily="34" charset="0"/>
              </a:rPr>
              <a:t> MP. “The road haulage sector has been short of skilled drivers for the last ten years.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familiar profile of the professional driver – over 45, white and male – will need to adapt.  “Industry and government need to get their heads together and come up with a plan which focuses on recruitment and retention.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6818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332656"/>
            <a:ext cx="8424936"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11560" y="6165304"/>
            <a:ext cx="8280920" cy="369332"/>
          </a:xfrm>
          <a:prstGeom prst="rect">
            <a:avLst/>
          </a:prstGeom>
          <a:noFill/>
        </p:spPr>
        <p:txBody>
          <a:bodyPr wrap="square" rtlCol="0">
            <a:spAutoFit/>
          </a:bodyPr>
          <a:lstStyle/>
          <a:p>
            <a:r>
              <a:rPr lang="en-GB" dirty="0" smtClean="0">
                <a:hlinkClick r:id="rId3" action="ppaction://hlinkfile"/>
              </a:rPr>
              <a:t>20161107 Factors affecting </a:t>
            </a:r>
            <a:r>
              <a:rPr lang="en-GB" dirty="0" err="1" smtClean="0">
                <a:hlinkClick r:id="rId3" action="ppaction://hlinkfile"/>
              </a:rPr>
              <a:t>retenion</a:t>
            </a:r>
            <a:r>
              <a:rPr lang="en-GB" dirty="0" smtClean="0">
                <a:hlinkClick r:id="rId3" action="ppaction://hlinkfile"/>
              </a:rPr>
              <a:t> of staff.pdf</a:t>
            </a:r>
            <a:endParaRPr lang="en-GB" dirty="0"/>
          </a:p>
        </p:txBody>
      </p:sp>
    </p:spTree>
    <p:extLst>
      <p:ext uri="{BB962C8B-B14F-4D97-AF65-F5344CB8AC3E}">
        <p14:creationId xmlns:p14="http://schemas.microsoft.com/office/powerpoint/2010/main" val="95850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620688"/>
            <a:ext cx="8712967"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1518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88640"/>
            <a:ext cx="8136903"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59224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548680"/>
            <a:ext cx="8136904"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7783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548680"/>
            <a:ext cx="8424936"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1304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332656"/>
            <a:ext cx="7416824"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6237312"/>
            <a:ext cx="8712968" cy="369332"/>
          </a:xfrm>
          <a:prstGeom prst="rect">
            <a:avLst/>
          </a:prstGeom>
          <a:noFill/>
        </p:spPr>
        <p:txBody>
          <a:bodyPr wrap="square" rtlCol="0">
            <a:spAutoFit/>
          </a:bodyPr>
          <a:lstStyle/>
          <a:p>
            <a:r>
              <a:rPr lang="en-GB" dirty="0" smtClean="0">
                <a:hlinkClick r:id="rId3"/>
              </a:rPr>
              <a:t>https://www.google.co.uk/search?q=maslow+hierarchy+of+needs&amp;biw</a:t>
            </a:r>
            <a:endParaRPr lang="en-GB" dirty="0"/>
          </a:p>
        </p:txBody>
      </p:sp>
    </p:spTree>
    <p:extLst>
      <p:ext uri="{BB962C8B-B14F-4D97-AF65-F5344CB8AC3E}">
        <p14:creationId xmlns:p14="http://schemas.microsoft.com/office/powerpoint/2010/main" val="987369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950" y="620689"/>
            <a:ext cx="8420100"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3728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712968"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4305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286" y="476672"/>
            <a:ext cx="8726194"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661248"/>
            <a:ext cx="8496944" cy="646331"/>
          </a:xfrm>
          <a:prstGeom prst="rect">
            <a:avLst/>
          </a:prstGeom>
          <a:noFill/>
        </p:spPr>
        <p:txBody>
          <a:bodyPr wrap="square" rtlCol="0">
            <a:spAutoFit/>
          </a:bodyPr>
          <a:lstStyle/>
          <a:p>
            <a:r>
              <a:rPr lang="en-GB" dirty="0" smtClean="0">
                <a:hlinkClick r:id="rId3"/>
              </a:rPr>
              <a:t>http://www.scancapture.co.uk/how-maslows-hierarchy-of-needs-influences-employee-engagement/</a:t>
            </a:r>
            <a:r>
              <a:rPr lang="en-GB" dirty="0" smtClean="0"/>
              <a:t> </a:t>
            </a:r>
            <a:endParaRPr lang="en-GB" dirty="0"/>
          </a:p>
        </p:txBody>
      </p:sp>
    </p:spTree>
    <p:extLst>
      <p:ext uri="{BB962C8B-B14F-4D97-AF65-F5344CB8AC3E}">
        <p14:creationId xmlns:p14="http://schemas.microsoft.com/office/powerpoint/2010/main" val="792481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925" y="671513"/>
            <a:ext cx="8058150" cy="551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850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5" y="476672"/>
            <a:ext cx="8286750"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20010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8424936"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4969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3"/>
            <a:ext cx="8496944"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093296"/>
            <a:ext cx="8496944" cy="646331"/>
          </a:xfrm>
          <a:prstGeom prst="rect">
            <a:avLst/>
          </a:prstGeom>
          <a:noFill/>
        </p:spPr>
        <p:txBody>
          <a:bodyPr wrap="square" rtlCol="0">
            <a:spAutoFit/>
          </a:bodyPr>
          <a:lstStyle/>
          <a:p>
            <a:r>
              <a:rPr lang="en-GB" dirty="0" smtClean="0">
                <a:hlinkClick r:id="rId3"/>
              </a:rPr>
              <a:t>http://staffmotivationmatters.co.uk/applying-maslows-hierarchy-of-needs-theory-to-hr-responsibilities/</a:t>
            </a:r>
            <a:r>
              <a:rPr lang="en-GB" dirty="0" smtClean="0"/>
              <a:t> </a:t>
            </a:r>
            <a:endParaRPr lang="en-GB" dirty="0"/>
          </a:p>
        </p:txBody>
      </p:sp>
    </p:spTree>
    <p:extLst>
      <p:ext uri="{BB962C8B-B14F-4D97-AF65-F5344CB8AC3E}">
        <p14:creationId xmlns:p14="http://schemas.microsoft.com/office/powerpoint/2010/main" val="1149897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438" y="476672"/>
            <a:ext cx="8239125"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9335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496944" cy="6463308"/>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Conduct “stay” interviews.</a:t>
            </a:r>
            <a:r>
              <a:rPr lang="en-GB" dirty="0" smtClean="0">
                <a:latin typeface="Arial" panose="020B0604020202020204" pitchFamily="34" charset="0"/>
                <a:cs typeface="Arial" panose="020B0604020202020204" pitchFamily="34" charset="0"/>
              </a:rPr>
              <a:t> In addition to performing </a:t>
            </a:r>
            <a:r>
              <a:rPr lang="en-GB" b="1" dirty="0" smtClean="0">
                <a:latin typeface="Arial" panose="020B0604020202020204" pitchFamily="34" charset="0"/>
                <a:cs typeface="Arial" panose="020B0604020202020204" pitchFamily="34" charset="0"/>
              </a:rPr>
              <a:t>exit interviews</a:t>
            </a:r>
            <a:r>
              <a:rPr lang="en-GB" dirty="0" smtClean="0">
                <a:latin typeface="Arial" panose="020B0604020202020204" pitchFamily="34" charset="0"/>
                <a:cs typeface="Arial" panose="020B0604020202020204" pitchFamily="34" charset="0"/>
              </a:rPr>
              <a:t> to learn why employees are leaving, consider asking longer-tenured employees why they stay. Ask questions such as: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Why did you come to work here?</a:t>
            </a:r>
          </a:p>
          <a:p>
            <a:pPr algn="just"/>
            <a:r>
              <a:rPr lang="en-GB" dirty="0" smtClean="0">
                <a:latin typeface="Arial" panose="020B0604020202020204" pitchFamily="34" charset="0"/>
                <a:cs typeface="Arial" panose="020B0604020202020204" pitchFamily="34" charset="0"/>
              </a:rPr>
              <a:t>Why have you stayed? </a:t>
            </a:r>
          </a:p>
          <a:p>
            <a:pPr algn="just"/>
            <a:r>
              <a:rPr lang="en-GB" dirty="0" smtClean="0">
                <a:latin typeface="Arial" panose="020B0604020202020204" pitchFamily="34" charset="0"/>
                <a:cs typeface="Arial" panose="020B0604020202020204" pitchFamily="34" charset="0"/>
              </a:rPr>
              <a:t>What would make you leave? </a:t>
            </a:r>
          </a:p>
          <a:p>
            <a:pPr algn="just"/>
            <a:r>
              <a:rPr lang="en-GB" dirty="0" smtClean="0">
                <a:latin typeface="Arial" panose="020B0604020202020204" pitchFamily="34" charset="0"/>
                <a:cs typeface="Arial" panose="020B0604020202020204" pitchFamily="34" charset="0"/>
              </a:rPr>
              <a:t>And what are your non-negotiable issues? </a:t>
            </a:r>
          </a:p>
          <a:p>
            <a:pPr algn="just"/>
            <a:r>
              <a:rPr lang="en-GB" dirty="0" smtClean="0">
                <a:latin typeface="Arial" panose="020B0604020202020204" pitchFamily="34" charset="0"/>
                <a:cs typeface="Arial" panose="020B0604020202020204" pitchFamily="34" charset="0"/>
              </a:rPr>
              <a:t>What about your managers? </a:t>
            </a:r>
          </a:p>
          <a:p>
            <a:pPr algn="just"/>
            <a:r>
              <a:rPr lang="en-GB" dirty="0" smtClean="0">
                <a:latin typeface="Arial" panose="020B0604020202020204" pitchFamily="34" charset="0"/>
                <a:cs typeface="Arial" panose="020B0604020202020204" pitchFamily="34" charset="0"/>
              </a:rPr>
              <a:t>What would you change or improve? Then use that information to strengthen your employee-retention strategies.</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Promote from within whenever possible.</a:t>
            </a:r>
            <a:r>
              <a:rPr lang="en-GB" dirty="0" smtClean="0">
                <a:latin typeface="Arial" panose="020B0604020202020204" pitchFamily="34" charset="0"/>
                <a:cs typeface="Arial" panose="020B0604020202020204" pitchFamily="34" charset="0"/>
              </a:rPr>
              <a:t> And give employees a clear path of advancement. Employees will become frustrated and may stop trying if they see no clear future for themselves at your company.</a:t>
            </a:r>
          </a:p>
          <a:p>
            <a:pPr algn="just"/>
            <a:endParaRPr lang="en-GB"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Foster employee development.</a:t>
            </a:r>
            <a:r>
              <a:rPr lang="en-GB" dirty="0" smtClean="0">
                <a:latin typeface="Arial" panose="020B0604020202020204" pitchFamily="34" charset="0"/>
                <a:cs typeface="Arial" panose="020B0604020202020204" pitchFamily="34" charset="0"/>
              </a:rPr>
              <a:t> This could be training to learn a new job skill or tuition reimbursement to help further your employee’s education.</a:t>
            </a:r>
          </a:p>
          <a:p>
            <a:pPr algn="just"/>
            <a:endParaRPr lang="en-GB"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Create open communication between employees and management. </a:t>
            </a:r>
            <a:r>
              <a:rPr lang="en-GB" dirty="0" smtClean="0">
                <a:latin typeface="Arial" panose="020B0604020202020204" pitchFamily="34" charset="0"/>
                <a:cs typeface="Arial" panose="020B0604020202020204" pitchFamily="34" charset="0"/>
              </a:rPr>
              <a:t>Hold regular meetings in which employees can offer ideas and ask questions. Have an open-door policy that encourages employees to speak frankly with their managers without fear of repercussion.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513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9"/>
            <a:ext cx="8640960" cy="5909310"/>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Get managers involved.</a:t>
            </a:r>
            <a:r>
              <a:rPr lang="en-GB" dirty="0" smtClean="0">
                <a:latin typeface="Arial" panose="020B0604020202020204" pitchFamily="34" charset="0"/>
                <a:cs typeface="Arial" panose="020B0604020202020204" pitchFamily="34" charset="0"/>
              </a:rPr>
              <a:t> Require your managers to spend time </a:t>
            </a:r>
            <a:r>
              <a:rPr lang="en-GB" b="1" dirty="0" smtClean="0">
                <a:latin typeface="Arial" panose="020B0604020202020204" pitchFamily="34" charset="0"/>
                <a:cs typeface="Arial" panose="020B0604020202020204" pitchFamily="34" charset="0"/>
              </a:rPr>
              <a:t>coaching</a:t>
            </a:r>
            <a:r>
              <a:rPr lang="en-GB" dirty="0" smtClean="0">
                <a:latin typeface="Arial" panose="020B0604020202020204" pitchFamily="34" charset="0"/>
                <a:cs typeface="Arial" panose="020B0604020202020204" pitchFamily="34" charset="0"/>
              </a:rPr>
              <a:t> employees, helping good performers move to new positions and minimizing poor performance.</a:t>
            </a:r>
          </a:p>
          <a:p>
            <a:pPr algn="just"/>
            <a:endParaRPr lang="en-GB"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Communicate your business’s mission</a:t>
            </a:r>
            <a:r>
              <a:rPr lang="en-GB" dirty="0" smtClean="0">
                <a:latin typeface="Arial" panose="020B0604020202020204" pitchFamily="34" charset="0"/>
                <a:cs typeface="Arial" panose="020B0604020202020204" pitchFamily="34" charset="0"/>
              </a:rPr>
              <a:t>. Feeling connected to the organization’s goals is one way to keep employees mentally and emotionally tied to your company.</a:t>
            </a:r>
          </a:p>
          <a:p>
            <a:pPr algn="just"/>
            <a:endParaRPr lang="en-GB"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Offer financial rewards.</a:t>
            </a:r>
            <a:r>
              <a:rPr lang="en-GB" dirty="0" smtClean="0">
                <a:latin typeface="Arial" panose="020B0604020202020204" pitchFamily="34" charset="0"/>
                <a:cs typeface="Arial" panose="020B0604020202020204" pitchFamily="34" charset="0"/>
              </a:rPr>
              <a:t> Consider offering stock options or other financial awards for employees who meet performance goals and stay for a predetermined time period, say, three or five years. Also, provide meaningful annual raises.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Nothing dashes employee enthusiasm more than a paltry raise. If you can afford it, give more to your top performers. Or, if you don’t want to be stuck with large permanent increases, create a bonus structure where employees can earn an annual bonus if they meet prespecified performance goals.</a:t>
            </a:r>
          </a:p>
          <a:p>
            <a:pPr algn="just"/>
            <a:endParaRPr lang="en-GB"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Make sure employees know what you expect of them. </a:t>
            </a:r>
            <a:r>
              <a:rPr lang="en-GB" dirty="0" smtClean="0">
                <a:latin typeface="Arial" panose="020B0604020202020204" pitchFamily="34" charset="0"/>
                <a:cs typeface="Arial" panose="020B0604020202020204" pitchFamily="34" charset="0"/>
              </a:rPr>
              <a:t>It may seem basic, but often in small companies, employees have a wide breadth of responsibilities. If they don’t know exactly what their jobs entail and what you need from them, they can’t perform up to standard, and morale can begin to dip.</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7454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988840"/>
            <a:ext cx="8352928" cy="2862322"/>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Hire a human-resources professional.</a:t>
            </a:r>
            <a:r>
              <a:rPr lang="en-GB" dirty="0" smtClean="0">
                <a:latin typeface="Arial" panose="020B0604020202020204" pitchFamily="34" charset="0"/>
                <a:cs typeface="Arial" panose="020B0604020202020204" pitchFamily="34" charset="0"/>
              </a:rPr>
              <a:t> If your company is nearing 100 employees, consider hiring a human-resources director to oversee and streamline your employee structure and processes.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Putting one person in charge of managing employee benefits, perks, reviews and related tasks takes a huge load off of you and makes sure employees are treated fairly. HR managers are also more up to date on employment laws and trends.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can set up various programs and perks you may not have known existed.</a:t>
            </a:r>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539552" y="5661248"/>
            <a:ext cx="8208912" cy="646331"/>
          </a:xfrm>
          <a:prstGeom prst="rect">
            <a:avLst/>
          </a:prstGeom>
          <a:noFill/>
        </p:spPr>
        <p:txBody>
          <a:bodyPr wrap="square" rtlCol="0">
            <a:spAutoFit/>
          </a:bodyPr>
          <a:lstStyle/>
          <a:p>
            <a:r>
              <a:rPr lang="en-GB" dirty="0" smtClean="0">
                <a:hlinkClick r:id="rId2"/>
              </a:rPr>
              <a:t>http://guides.wsj.com/small-business/hiring-and-managing-employees/how-to-retain-employees/</a:t>
            </a:r>
            <a:r>
              <a:rPr lang="en-GB" dirty="0" smtClean="0"/>
              <a:t> </a:t>
            </a:r>
            <a:endParaRPr lang="en-GB" dirty="0"/>
          </a:p>
        </p:txBody>
      </p:sp>
    </p:spTree>
    <p:extLst>
      <p:ext uri="{BB962C8B-B14F-4D97-AF65-F5344CB8AC3E}">
        <p14:creationId xmlns:p14="http://schemas.microsoft.com/office/powerpoint/2010/main" val="19981628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836712"/>
            <a:ext cx="8534400" cy="44115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5805264"/>
            <a:ext cx="8280920" cy="646331"/>
          </a:xfrm>
          <a:prstGeom prst="rect">
            <a:avLst/>
          </a:prstGeom>
          <a:noFill/>
        </p:spPr>
        <p:txBody>
          <a:bodyPr wrap="square" rtlCol="0">
            <a:spAutoFit/>
          </a:bodyPr>
          <a:lstStyle/>
          <a:p>
            <a:r>
              <a:rPr lang="en-GB" dirty="0" smtClean="0">
                <a:hlinkClick r:id="rId3"/>
              </a:rPr>
              <a:t>https://www.cebglobal.com/content/dam/cebglobal/us/EN/talent-management/workforce-surveys/pdfs/</a:t>
            </a:r>
            <a:endParaRPr lang="en-GB" dirty="0"/>
          </a:p>
        </p:txBody>
      </p:sp>
    </p:spTree>
    <p:extLst>
      <p:ext uri="{BB962C8B-B14F-4D97-AF65-F5344CB8AC3E}">
        <p14:creationId xmlns:p14="http://schemas.microsoft.com/office/powerpoint/2010/main" val="21481095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2136339"/>
            <a:ext cx="7632848" cy="2308324"/>
          </a:xfrm>
          <a:prstGeom prst="rect">
            <a:avLst/>
          </a:prstGeom>
        </p:spPr>
        <p:txBody>
          <a:bodyPr wrap="square">
            <a:spAutoFit/>
          </a:bodyPr>
          <a:lstStyle/>
          <a:p>
            <a:r>
              <a:rPr lang="en-GB" dirty="0">
                <a:latin typeface="Arial" panose="020B0604020202020204" pitchFamily="34" charset="0"/>
                <a:cs typeface="Arial" panose="020B0604020202020204" pitchFamily="34" charset="0"/>
              </a:rPr>
              <a:t>The workforce survey can be an efficient way to measure whether the culture and capabilities that support a transformation are present in the </a:t>
            </a:r>
            <a:r>
              <a:rPr lang="en-GB" dirty="0" smtClean="0">
                <a:latin typeface="Arial" panose="020B0604020202020204" pitchFamily="34" charset="0"/>
                <a:cs typeface="Arial" panose="020B0604020202020204" pitchFamily="34" charset="0"/>
              </a:rPr>
              <a:t>organisation.</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Managers </a:t>
            </a:r>
            <a:r>
              <a:rPr lang="en-GB" dirty="0">
                <a:latin typeface="Arial" panose="020B0604020202020204" pitchFamily="34" charset="0"/>
                <a:cs typeface="Arial" panose="020B0604020202020204" pitchFamily="34" charset="0"/>
              </a:rPr>
              <a:t>can </a:t>
            </a:r>
            <a:r>
              <a:rPr lang="en-GB" dirty="0" smtClean="0">
                <a:latin typeface="Arial" panose="020B0604020202020204" pitchFamily="34" charset="0"/>
                <a:cs typeface="Arial" panose="020B0604020202020204" pitchFamily="34" charset="0"/>
              </a:rPr>
              <a:t>pre-empt </a:t>
            </a:r>
            <a:r>
              <a:rPr lang="en-GB" dirty="0">
                <a:latin typeface="Arial" panose="020B0604020202020204" pitchFamily="34" charset="0"/>
                <a:cs typeface="Arial" panose="020B0604020202020204" pitchFamily="34" charset="0"/>
              </a:rPr>
              <a:t>cultural pitfalls by using the survey as a leading indicator of transformation-related risk—including those that could derail a transformation effort—or other business priorities the organization is pursuing</a:t>
            </a:r>
            <a:r>
              <a:rPr lang="en-GB" dirty="0"/>
              <a:t>.</a:t>
            </a:r>
          </a:p>
        </p:txBody>
      </p:sp>
      <p:sp>
        <p:nvSpPr>
          <p:cNvPr id="3" name="TextBox 2"/>
          <p:cNvSpPr txBox="1"/>
          <p:nvPr/>
        </p:nvSpPr>
        <p:spPr>
          <a:xfrm>
            <a:off x="827584" y="5229200"/>
            <a:ext cx="7344816" cy="369332"/>
          </a:xfrm>
          <a:prstGeom prst="rect">
            <a:avLst/>
          </a:prstGeom>
          <a:noFill/>
        </p:spPr>
        <p:txBody>
          <a:bodyPr wrap="square" rtlCol="0">
            <a:spAutoFit/>
          </a:bodyPr>
          <a:lstStyle/>
          <a:p>
            <a:r>
              <a:rPr lang="en-GB" dirty="0" smtClean="0">
                <a:hlinkClick r:id="rId2" action="ppaction://hlinkfile"/>
              </a:rPr>
              <a:t>20161107 ceb-when-just-engagement-is-not-enough-cultural-change.pdf</a:t>
            </a:r>
            <a:endParaRPr lang="en-GB" dirty="0"/>
          </a:p>
        </p:txBody>
      </p:sp>
    </p:spTree>
    <p:extLst>
      <p:ext uri="{BB962C8B-B14F-4D97-AF65-F5344CB8AC3E}">
        <p14:creationId xmlns:p14="http://schemas.microsoft.com/office/powerpoint/2010/main" val="990350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892480"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6381328"/>
            <a:ext cx="8640960" cy="369332"/>
          </a:xfrm>
          <a:prstGeom prst="rect">
            <a:avLst/>
          </a:prstGeom>
          <a:noFill/>
        </p:spPr>
        <p:txBody>
          <a:bodyPr wrap="square" rtlCol="0">
            <a:spAutoFit/>
          </a:bodyPr>
          <a:lstStyle/>
          <a:p>
            <a:r>
              <a:rPr lang="en-GB" dirty="0" smtClean="0">
                <a:hlinkClick r:id="rId3" action="ppaction://hlinkfile"/>
              </a:rPr>
              <a:t>20161107 ceb-when-just-engagement-is-not-enough-cultural-change.pdf</a:t>
            </a:r>
            <a:endParaRPr lang="en-GB" dirty="0"/>
          </a:p>
        </p:txBody>
      </p:sp>
    </p:spTree>
    <p:extLst>
      <p:ext uri="{BB962C8B-B14F-4D97-AF65-F5344CB8AC3E}">
        <p14:creationId xmlns:p14="http://schemas.microsoft.com/office/powerpoint/2010/main" val="21097144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603" y="192766"/>
            <a:ext cx="8148845" cy="5900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5796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332656"/>
            <a:ext cx="7632848" cy="6048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0534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8640"/>
            <a:ext cx="8568952"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0465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16632"/>
            <a:ext cx="8352928"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095212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556792"/>
            <a:ext cx="8136903" cy="2658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19862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268761"/>
            <a:ext cx="8352928" cy="28793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41402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908720"/>
            <a:ext cx="8352927" cy="33251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32814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620689"/>
            <a:ext cx="8424936" cy="3641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48217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0"/>
            <a:ext cx="8424935" cy="6857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40443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7" y="1162050"/>
            <a:ext cx="8424937" cy="4533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83258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5" y="1404938"/>
            <a:ext cx="8640961" cy="4048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59867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3" y="1366838"/>
            <a:ext cx="8928993" cy="4124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49613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19200"/>
            <a:ext cx="8568952" cy="441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6250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620688"/>
            <a:ext cx="7416824"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8450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8964488" cy="6247864"/>
          </a:xfrm>
          <a:prstGeom prst="rect">
            <a:avLst/>
          </a:prstGeom>
        </p:spPr>
        <p:txBody>
          <a:bodyPr wrap="square">
            <a:spAutoFit/>
          </a:bodyPr>
          <a:lstStyle/>
          <a:p>
            <a:pPr algn="just"/>
            <a:r>
              <a:rPr lang="en-GB" sz="1600" dirty="0" smtClean="0">
                <a:latin typeface="Arial" panose="020B0604020202020204" pitchFamily="34" charset="0"/>
                <a:cs typeface="Arial" panose="020B0604020202020204" pitchFamily="34" charset="0"/>
              </a:rPr>
              <a:t>Alderfer, C. (1972). Existence, relatedness, &amp; growth. New York: Free Press.</a:t>
            </a:r>
          </a:p>
          <a:p>
            <a:pPr algn="just"/>
            <a:r>
              <a:rPr lang="en-GB" sz="1600" dirty="0" smtClean="0">
                <a:latin typeface="Arial" panose="020B0604020202020204" pitchFamily="34" charset="0"/>
                <a:cs typeface="Arial" panose="020B0604020202020204" pitchFamily="34" charset="0"/>
              </a:rPr>
              <a:t/>
            </a:r>
            <a:br>
              <a:rPr lang="en-GB" sz="1600" dirty="0" smtClean="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Allport, G. (1960). Personality and social encounter: Selected essays. New York: Beacon Press .</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Allport, G. (1961). Pattern and growth in personality. New York: Holt, Rinehart</a:t>
            </a:r>
          </a:p>
          <a:p>
            <a:pPr algn="just"/>
            <a:r>
              <a:rPr lang="en-GB" sz="1600" dirty="0" smtClean="0">
                <a:latin typeface="Arial" panose="020B0604020202020204" pitchFamily="34" charset="0"/>
                <a:cs typeface="Arial" panose="020B0604020202020204" pitchFamily="34" charset="0"/>
              </a:rPr>
              <a:t>and Winston.</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Daniels, M. (2001). Maslow’s concept of self-actualization. Retrieved February 2004, from  </a:t>
            </a:r>
            <a:r>
              <a:rPr lang="en-GB" sz="1600" dirty="0" smtClean="0">
                <a:latin typeface="Arial" panose="020B0604020202020204" pitchFamily="34" charset="0"/>
                <a:cs typeface="Arial" panose="020B0604020202020204" pitchFamily="34" charset="0"/>
                <a:hlinkClick r:id="rId2"/>
              </a:rPr>
              <a:t>http://www.mdani.demon.co.uk/archive/MDMaslow.htm</a:t>
            </a:r>
            <a:r>
              <a:rPr lang="en-GB" sz="1600" dirty="0" smtClean="0">
                <a:latin typeface="Arial" panose="020B0604020202020204" pitchFamily="34" charset="0"/>
                <a:cs typeface="Arial" panose="020B0604020202020204" pitchFamily="34" charset="0"/>
              </a:rPr>
              <a:t>.</a:t>
            </a:r>
          </a:p>
          <a:p>
            <a:pPr algn="just"/>
            <a:r>
              <a:rPr lang="en-GB" sz="1600" dirty="0" smtClean="0">
                <a:latin typeface="Arial" panose="020B0604020202020204" pitchFamily="34" charset="0"/>
                <a:cs typeface="Arial" panose="020B0604020202020204" pitchFamily="34" charset="0"/>
              </a:rPr>
              <a:t> </a:t>
            </a:r>
          </a:p>
          <a:p>
            <a:pPr algn="just"/>
            <a:r>
              <a:rPr lang="en-GB" sz="1600" dirty="0" smtClean="0">
                <a:latin typeface="Arial" panose="020B0604020202020204" pitchFamily="34" charset="0"/>
                <a:cs typeface="Arial" panose="020B0604020202020204" pitchFamily="34" charset="0"/>
              </a:rPr>
              <a:t>Franken, R. (2001). Human motivation (5th ed.).. Pacific Grove, CA: Brooks/Cole.</a:t>
            </a:r>
            <a:br>
              <a:rPr lang="en-GB" sz="1600" dirty="0" smtClean="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Institute for Management Excellence. (2001). The nine basic human needs. Online Newsletter. Retrieved February 2004, from </a:t>
            </a:r>
            <a:r>
              <a:rPr lang="en-GB" sz="1600" dirty="0" smtClean="0">
                <a:latin typeface="Arial" panose="020B0604020202020204" pitchFamily="34" charset="0"/>
                <a:cs typeface="Arial" panose="020B0604020202020204" pitchFamily="34" charset="0"/>
                <a:hlinkClick r:id="rId3"/>
              </a:rPr>
              <a:t>http://www.itstime.com/print/jun97p.htm</a:t>
            </a:r>
            <a:endParaRPr lang="en-GB" sz="1600" dirty="0" smtClean="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James, W. (1892/1962). Psychology: Briefer course. New York: Collier.</a:t>
            </a:r>
          </a:p>
          <a:p>
            <a:pPr algn="just"/>
            <a:r>
              <a:rPr lang="en-GB" sz="1600" dirty="0" smtClean="0">
                <a:latin typeface="Arial" panose="020B0604020202020204" pitchFamily="34" charset="0"/>
                <a:cs typeface="Arial" panose="020B0604020202020204" pitchFamily="34" charset="0"/>
              </a:rPr>
              <a:t/>
            </a:r>
            <a:br>
              <a:rPr lang="en-GB" sz="1600" dirty="0" smtClean="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Maslow, A. (1943). A theory of human motivation. Psychological Review, 50, 370-396. Retrieved June 2001, from </a:t>
            </a:r>
            <a:r>
              <a:rPr lang="en-GB" sz="1600" dirty="0" smtClean="0">
                <a:latin typeface="Arial" panose="020B0604020202020204" pitchFamily="34" charset="0"/>
                <a:cs typeface="Arial" panose="020B0604020202020204" pitchFamily="34" charset="0"/>
                <a:hlinkClick r:id="rId4"/>
              </a:rPr>
              <a:t>http://psychclassics.yorku.ca/Maslow/motivation.htm</a:t>
            </a:r>
            <a:r>
              <a:rPr lang="en-GB" sz="1600" dirty="0" smtClean="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Maslow, A. (1954). Motivation and personality. New York: Harper.</a:t>
            </a:r>
          </a:p>
          <a:p>
            <a:pPr algn="just"/>
            <a:r>
              <a:rPr lang="en-GB" sz="1600" dirty="0" smtClean="0">
                <a:latin typeface="Arial" panose="020B0604020202020204" pitchFamily="34" charset="0"/>
                <a:cs typeface="Arial" panose="020B0604020202020204" pitchFamily="34" charset="0"/>
              </a:rPr>
              <a:t/>
            </a:r>
            <a:br>
              <a:rPr lang="en-GB" sz="1600" dirty="0" smtClean="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Maslow, A. (1971). The farther reaches of human nature. New York: The Viking Press.</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Maslow, A., &amp; Lowery, R. (Ed.). (1998). Toward a psychology of being (3rd ed.). New York: Wiley &amp; Sons</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15859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280920" cy="5293757"/>
          </a:xfrm>
          <a:prstGeom prst="rect">
            <a:avLst/>
          </a:prstGeom>
        </p:spPr>
        <p:txBody>
          <a:bodyPr wrap="square">
            <a:spAutoFit/>
          </a:bodyPr>
          <a:lstStyle/>
          <a:p>
            <a:pPr algn="just"/>
            <a:r>
              <a:rPr lang="en-GB" dirty="0" smtClean="0"/>
              <a:t>Mathes, E. (1981, Fall). Maslow’s hierarchy of needs as a guide for living. Journal of </a:t>
            </a:r>
            <a:r>
              <a:rPr lang="en-GB" sz="1600" dirty="0" smtClean="0">
                <a:latin typeface="Arial" panose="020B0604020202020204" pitchFamily="34" charset="0"/>
                <a:cs typeface="Arial" panose="020B0604020202020204" pitchFamily="34" charset="0"/>
              </a:rPr>
              <a:t>Humanistic Psychology, 21, 69-72.</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Nohria, N., Lawrence, P., &amp; Wilson, E. (2001). Driven: How human nature shapes our choices. San Francisco: Jossey-Bass</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Norwood, G. (1999). Maslow’s hierarchy of needs. The Truth Vectors (Part I). Retrieved May 2002, from  </a:t>
            </a:r>
            <a:r>
              <a:rPr lang="en-GB" sz="1600" dirty="0" smtClean="0">
                <a:latin typeface="Arial" panose="020B0604020202020204" pitchFamily="34" charset="0"/>
                <a:cs typeface="Arial" panose="020B0604020202020204" pitchFamily="34" charset="0"/>
                <a:hlinkClick r:id="rId2"/>
              </a:rPr>
              <a:t>http://www.deepermind.com/20maslow.htm</a:t>
            </a:r>
            <a:r>
              <a:rPr lang="en-GB" sz="1600" dirty="0" smtClean="0">
                <a:latin typeface="Arial" panose="020B0604020202020204" pitchFamily="34" charset="0"/>
                <a:cs typeface="Arial" panose="020B0604020202020204" pitchFamily="34" charset="0"/>
              </a:rPr>
              <a:t> .</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 Ryan, R., &amp; Deci, E. (2000). Self-determination theory and the facilitation of intrinsic motivation, social development, and well-being. American Psychologist, 55(1), 68-78. Retrieved February 2004, from </a:t>
            </a:r>
            <a:r>
              <a:rPr lang="en-GB" sz="1600" dirty="0" smtClean="0">
                <a:latin typeface="Arial" panose="020B0604020202020204" pitchFamily="34" charset="0"/>
                <a:cs typeface="Arial" panose="020B0604020202020204" pitchFamily="34" charset="0"/>
                <a:hlinkClick r:id="rId3"/>
              </a:rPr>
              <a:t>http://www.psych.rochester.edu/SDT/publications/documents/2000RyanDeciSDT.pdf</a:t>
            </a:r>
            <a:r>
              <a:rPr lang="en-GB" sz="1600" dirty="0" smtClean="0">
                <a:latin typeface="Arial" panose="020B0604020202020204" pitchFamily="34" charset="0"/>
                <a:cs typeface="Arial" panose="020B0604020202020204" pitchFamily="34" charset="0"/>
              </a:rPr>
              <a:t>.</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Soper, B., Milford, G., &amp; Rosenthal, G. (1995). Belief when evidence does not support theory. Psychology &amp; Marketing, 12(5), 415-422.</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 Thompson, M., Grace, C., &amp; Cohen, L. (2001). Best friends, worst enemies: Understanding the social lives of children. New York: Ballantine Books.</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hlinkClick r:id="rId4"/>
              </a:rPr>
              <a:t>http://www.amazon.com/exec/obidos/ASIN/0345438094</a:t>
            </a:r>
            <a:r>
              <a:rPr lang="en-GB" sz="1600" dirty="0" smtClean="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33798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2136339"/>
            <a:ext cx="7848872" cy="2062103"/>
          </a:xfrm>
          <a:prstGeom prst="rect">
            <a:avLst/>
          </a:prstGeom>
        </p:spPr>
        <p:txBody>
          <a:bodyPr wrap="square">
            <a:spAutoFit/>
          </a:bodyPr>
          <a:lstStyle/>
          <a:p>
            <a:r>
              <a:rPr lang="en-GB" sz="1600" dirty="0" smtClean="0">
                <a:latin typeface="Arial" panose="020B0604020202020204" pitchFamily="34" charset="0"/>
                <a:cs typeface="Arial" panose="020B0604020202020204" pitchFamily="34" charset="0"/>
              </a:rPr>
              <a:t>Wahba, A., &amp; Bridgewell, L. (1976). Maslow reconsidered: A review of research on the need hierarchy theory. Organizational Behaviour and Human Performance, 15, 212-240.</a:t>
            </a:r>
          </a:p>
          <a:p>
            <a:r>
              <a:rPr lang="en-GB" sz="1600" dirty="0" smtClean="0">
                <a:latin typeface="Arial" panose="020B0604020202020204" pitchFamily="34" charset="0"/>
                <a:cs typeface="Arial" panose="020B0604020202020204" pitchFamily="34" charset="0"/>
              </a:rPr>
              <a:t/>
            </a:r>
            <a:br>
              <a:rPr lang="en-GB" sz="1600" dirty="0" smtClean="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Waitley, D. (1996). The new dynamics of goal setting: Flextactics for a fast-changing world. New York: William Morrow.</a:t>
            </a: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hlinkClick r:id="rId2"/>
              </a:rPr>
              <a:t>http://chiron.valdosta.edu/whuitt/col/regsys/maslow.html</a:t>
            </a:r>
            <a:r>
              <a:rPr lang="en-GB" sz="1600" dirty="0" smtClean="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01924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476672"/>
            <a:ext cx="7920880"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60" y="979998"/>
            <a:ext cx="7920880" cy="5545346"/>
          </a:xfrm>
          <a:prstGeom prst="rect">
            <a:avLst/>
          </a:prstGeom>
        </p:spPr>
      </p:pic>
    </p:spTree>
    <p:extLst>
      <p:ext uri="{BB962C8B-B14F-4D97-AF65-F5344CB8AC3E}">
        <p14:creationId xmlns:p14="http://schemas.microsoft.com/office/powerpoint/2010/main" val="994633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TotalTime>
  <Words>1039</Words>
  <Application>Microsoft Office PowerPoint</Application>
  <PresentationFormat>On-screen Show (4:3)</PresentationFormat>
  <Paragraphs>90</Paragraphs>
  <Slides>42</Slides>
  <Notes>0</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SUSTAINABLE LOGISTICS OPERATIONS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LOGISTICS OPERATIONS</dc:title>
  <dc:creator>Windows</dc:creator>
  <cp:lastModifiedBy>Windows</cp:lastModifiedBy>
  <cp:revision>14</cp:revision>
  <dcterms:created xsi:type="dcterms:W3CDTF">2016-11-07T14:19:18Z</dcterms:created>
  <dcterms:modified xsi:type="dcterms:W3CDTF">2016-11-07T15:53:54Z</dcterms:modified>
</cp:coreProperties>
</file>