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9"/>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097977-CEEA-4333-BA3E-685BBAF9759F}" v="8" dt="2025-02-04T14:08:28.9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8251" autoAdjust="0"/>
  </p:normalViewPr>
  <p:slideViewPr>
    <p:cSldViewPr snapToGrid="0">
      <p:cViewPr varScale="1">
        <p:scale>
          <a:sx n="50" d="100"/>
          <a:sy n="50" d="100"/>
        </p:scale>
        <p:origin x="125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51085F-F62E-4EED-AD74-5C8C146F422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AED03E2-2860-4A3A-9380-2F2AF8B27759}">
      <dgm:prSet/>
      <dgm:spPr/>
      <dgm:t>
        <a:bodyPr/>
        <a:lstStyle/>
        <a:p>
          <a:r>
            <a:rPr lang="en-IN" b="1"/>
            <a:t>Demand for the Event</a:t>
          </a:r>
          <a:endParaRPr lang="en-US"/>
        </a:p>
      </dgm:t>
    </dgm:pt>
    <dgm:pt modelId="{31690767-96E3-4CA7-9EAF-FAA39607696C}" type="parTrans" cxnId="{FCD74990-4F7A-4F02-A5F5-08363BCA90D2}">
      <dgm:prSet/>
      <dgm:spPr/>
      <dgm:t>
        <a:bodyPr/>
        <a:lstStyle/>
        <a:p>
          <a:endParaRPr lang="en-US"/>
        </a:p>
      </dgm:t>
    </dgm:pt>
    <dgm:pt modelId="{468F6053-93C1-4629-99DE-E5326CA1523F}" type="sibTrans" cxnId="{FCD74990-4F7A-4F02-A5F5-08363BCA90D2}">
      <dgm:prSet/>
      <dgm:spPr/>
      <dgm:t>
        <a:bodyPr/>
        <a:lstStyle/>
        <a:p>
          <a:endParaRPr lang="en-US"/>
        </a:p>
      </dgm:t>
    </dgm:pt>
    <dgm:pt modelId="{894EC4FD-1719-40B7-9A7D-4A6EF4A80D32}">
      <dgm:prSet/>
      <dgm:spPr/>
      <dgm:t>
        <a:bodyPr/>
        <a:lstStyle/>
        <a:p>
          <a:r>
            <a:rPr lang="en-US" b="1" i="1"/>
            <a:t>Hotels and Film Growth: </a:t>
          </a:r>
          <a:r>
            <a:rPr lang="en-US"/>
            <a:t>More films use hotels due to rising global production and streaming.</a:t>
          </a:r>
        </a:p>
      </dgm:t>
    </dgm:pt>
    <dgm:pt modelId="{8BF971F0-AC66-4D89-BBC8-74D1C5D7CB45}" type="parTrans" cxnId="{959C10D7-8C4C-4A77-8D24-56105389D7C8}">
      <dgm:prSet/>
      <dgm:spPr/>
      <dgm:t>
        <a:bodyPr/>
        <a:lstStyle/>
        <a:p>
          <a:endParaRPr lang="en-US"/>
        </a:p>
      </dgm:t>
    </dgm:pt>
    <dgm:pt modelId="{24D2D42C-7106-45FD-A1D0-98591BEBB629}" type="sibTrans" cxnId="{959C10D7-8C4C-4A77-8D24-56105389D7C8}">
      <dgm:prSet/>
      <dgm:spPr/>
      <dgm:t>
        <a:bodyPr/>
        <a:lstStyle/>
        <a:p>
          <a:endParaRPr lang="en-US"/>
        </a:p>
      </dgm:t>
    </dgm:pt>
    <dgm:pt modelId="{169817ED-68D1-48D8-8D49-E98B4E48FED0}">
      <dgm:prSet/>
      <dgm:spPr/>
      <dgm:t>
        <a:bodyPr/>
        <a:lstStyle/>
        <a:p>
          <a:r>
            <a:rPr lang="en-US" b="1" i="1" dirty="0"/>
            <a:t>Authentic Settings: </a:t>
          </a:r>
          <a:r>
            <a:rPr lang="en-US" dirty="0"/>
            <a:t>Real-world locations, such as hotels, enhance realism in films </a:t>
          </a:r>
          <a:r>
            <a:rPr lang="en-IN" dirty="0"/>
            <a:t>(Smith, 2012)</a:t>
          </a:r>
          <a:r>
            <a:rPr lang="en-US" dirty="0"/>
            <a:t>.</a:t>
          </a:r>
        </a:p>
      </dgm:t>
    </dgm:pt>
    <dgm:pt modelId="{2B7F4392-7915-46C3-819D-1E290EF2C72F}" type="parTrans" cxnId="{A6A7AFA0-F9BC-40CA-9615-40B59498AC51}">
      <dgm:prSet/>
      <dgm:spPr/>
      <dgm:t>
        <a:bodyPr/>
        <a:lstStyle/>
        <a:p>
          <a:endParaRPr lang="en-US"/>
        </a:p>
      </dgm:t>
    </dgm:pt>
    <dgm:pt modelId="{3A00145C-A96F-4F70-9F81-1F465C8A5708}" type="sibTrans" cxnId="{A6A7AFA0-F9BC-40CA-9615-40B59498AC51}">
      <dgm:prSet/>
      <dgm:spPr/>
      <dgm:t>
        <a:bodyPr/>
        <a:lstStyle/>
        <a:p>
          <a:endParaRPr lang="en-US"/>
        </a:p>
      </dgm:t>
    </dgm:pt>
    <dgm:pt modelId="{88C34C84-8244-4756-B396-7EEE6F156301}">
      <dgm:prSet/>
      <dgm:spPr/>
      <dgm:t>
        <a:bodyPr/>
        <a:lstStyle/>
        <a:p>
          <a:r>
            <a:rPr lang="en-US" b="1" i="1"/>
            <a:t>Industry Impact: </a:t>
          </a:r>
          <a:r>
            <a:rPr lang="en-US"/>
            <a:t>Supports diversity and inclusive participation in film and hospitality.</a:t>
          </a:r>
        </a:p>
      </dgm:t>
    </dgm:pt>
    <dgm:pt modelId="{83A03D36-3B62-4E03-BFB4-635B6DA83C0D}" type="parTrans" cxnId="{2EB41764-A08A-49EE-850D-0376E4D77D8C}">
      <dgm:prSet/>
      <dgm:spPr/>
      <dgm:t>
        <a:bodyPr/>
        <a:lstStyle/>
        <a:p>
          <a:endParaRPr lang="en-US"/>
        </a:p>
      </dgm:t>
    </dgm:pt>
    <dgm:pt modelId="{A8CC0A0A-4FAD-4848-9115-90FBD2ACE993}" type="sibTrans" cxnId="{2EB41764-A08A-49EE-850D-0376E4D77D8C}">
      <dgm:prSet/>
      <dgm:spPr/>
      <dgm:t>
        <a:bodyPr/>
        <a:lstStyle/>
        <a:p>
          <a:endParaRPr lang="en-US"/>
        </a:p>
      </dgm:t>
    </dgm:pt>
    <dgm:pt modelId="{B2FBA484-AD2C-49D7-B7EC-FB9C46FD720B}">
      <dgm:prSet/>
      <dgm:spPr/>
      <dgm:t>
        <a:bodyPr/>
        <a:lstStyle/>
        <a:p>
          <a:r>
            <a:rPr lang="en-US" b="1" i="1"/>
            <a:t>Hotel Benefits: </a:t>
          </a:r>
          <a:r>
            <a:rPr lang="en-US"/>
            <a:t>More exposure, business growth and strong industry ties.</a:t>
          </a:r>
        </a:p>
      </dgm:t>
    </dgm:pt>
    <dgm:pt modelId="{70D452FD-5A44-425C-9295-18A1DBA7E1F2}" type="parTrans" cxnId="{9AB125AB-CFA5-4CEB-91F9-1170E6C34EC7}">
      <dgm:prSet/>
      <dgm:spPr/>
      <dgm:t>
        <a:bodyPr/>
        <a:lstStyle/>
        <a:p>
          <a:endParaRPr lang="en-US"/>
        </a:p>
      </dgm:t>
    </dgm:pt>
    <dgm:pt modelId="{8768E8BC-6960-4F59-B7EF-5D7F4C687DE9}" type="sibTrans" cxnId="{9AB125AB-CFA5-4CEB-91F9-1170E6C34EC7}">
      <dgm:prSet/>
      <dgm:spPr/>
      <dgm:t>
        <a:bodyPr/>
        <a:lstStyle/>
        <a:p>
          <a:endParaRPr lang="en-US"/>
        </a:p>
      </dgm:t>
    </dgm:pt>
    <dgm:pt modelId="{CE8E291C-9061-4E01-833C-595CAB2F2324}">
      <dgm:prSet/>
      <dgm:spPr/>
      <dgm:t>
        <a:bodyPr/>
        <a:lstStyle/>
        <a:p>
          <a:r>
            <a:rPr lang="en-US" b="1" i="1"/>
            <a:t>CSR and Inclusion: </a:t>
          </a:r>
          <a:r>
            <a:rPr lang="en-US"/>
            <a:t>Aligns with corporate responsibility trends in both sectors. </a:t>
          </a:r>
        </a:p>
      </dgm:t>
    </dgm:pt>
    <dgm:pt modelId="{71687471-A834-4CE5-A078-604F318D79E3}" type="parTrans" cxnId="{74EEFD50-31B4-4D65-AFEE-BEEFD32FD59C}">
      <dgm:prSet/>
      <dgm:spPr/>
      <dgm:t>
        <a:bodyPr/>
        <a:lstStyle/>
        <a:p>
          <a:endParaRPr lang="en-US"/>
        </a:p>
      </dgm:t>
    </dgm:pt>
    <dgm:pt modelId="{6C455FF8-103C-4170-B12F-2726E91725AD}" type="sibTrans" cxnId="{74EEFD50-31B4-4D65-AFEE-BEEFD32FD59C}">
      <dgm:prSet/>
      <dgm:spPr/>
      <dgm:t>
        <a:bodyPr/>
        <a:lstStyle/>
        <a:p>
          <a:endParaRPr lang="en-US"/>
        </a:p>
      </dgm:t>
    </dgm:pt>
    <dgm:pt modelId="{7EAD41A7-9399-4DF5-B94E-9D004A7BAB13}" type="pres">
      <dgm:prSet presAssocID="{AF51085F-F62E-4EED-AD74-5C8C146F422E}" presName="linear" presStyleCnt="0">
        <dgm:presLayoutVars>
          <dgm:animLvl val="lvl"/>
          <dgm:resizeHandles val="exact"/>
        </dgm:presLayoutVars>
      </dgm:prSet>
      <dgm:spPr/>
    </dgm:pt>
    <dgm:pt modelId="{21412BB9-37F0-4F53-A6DA-78847EDD5A88}" type="pres">
      <dgm:prSet presAssocID="{2AED03E2-2860-4A3A-9380-2F2AF8B27759}" presName="parentText" presStyleLbl="node1" presStyleIdx="0" presStyleCnt="1">
        <dgm:presLayoutVars>
          <dgm:chMax val="0"/>
          <dgm:bulletEnabled val="1"/>
        </dgm:presLayoutVars>
      </dgm:prSet>
      <dgm:spPr/>
    </dgm:pt>
    <dgm:pt modelId="{8C2C4461-2D56-4631-8015-4BA82080A6CC}" type="pres">
      <dgm:prSet presAssocID="{2AED03E2-2860-4A3A-9380-2F2AF8B27759}" presName="childText" presStyleLbl="revTx" presStyleIdx="0" presStyleCnt="1">
        <dgm:presLayoutVars>
          <dgm:bulletEnabled val="1"/>
        </dgm:presLayoutVars>
      </dgm:prSet>
      <dgm:spPr/>
    </dgm:pt>
  </dgm:ptLst>
  <dgm:cxnLst>
    <dgm:cxn modelId="{A41CEB18-6F7D-48A4-B5C0-CBB4DCA1233B}" type="presOf" srcId="{B2FBA484-AD2C-49D7-B7EC-FB9C46FD720B}" destId="{8C2C4461-2D56-4631-8015-4BA82080A6CC}" srcOrd="0" destOrd="3" presId="urn:microsoft.com/office/officeart/2005/8/layout/vList2"/>
    <dgm:cxn modelId="{0C79D21C-60A5-49E1-8965-3B72DFF1BF17}" type="presOf" srcId="{AF51085F-F62E-4EED-AD74-5C8C146F422E}" destId="{7EAD41A7-9399-4DF5-B94E-9D004A7BAB13}" srcOrd="0" destOrd="0" presId="urn:microsoft.com/office/officeart/2005/8/layout/vList2"/>
    <dgm:cxn modelId="{241A8037-6EE7-4823-A1FF-D338DC1C85F8}" type="presOf" srcId="{169817ED-68D1-48D8-8D49-E98B4E48FED0}" destId="{8C2C4461-2D56-4631-8015-4BA82080A6CC}" srcOrd="0" destOrd="1" presId="urn:microsoft.com/office/officeart/2005/8/layout/vList2"/>
    <dgm:cxn modelId="{2EB41764-A08A-49EE-850D-0376E4D77D8C}" srcId="{2AED03E2-2860-4A3A-9380-2F2AF8B27759}" destId="{88C34C84-8244-4756-B396-7EEE6F156301}" srcOrd="2" destOrd="0" parTransId="{83A03D36-3B62-4E03-BFB4-635B6DA83C0D}" sibTransId="{A8CC0A0A-4FAD-4848-9115-90FBD2ACE993}"/>
    <dgm:cxn modelId="{74EEFD50-31B4-4D65-AFEE-BEEFD32FD59C}" srcId="{2AED03E2-2860-4A3A-9380-2F2AF8B27759}" destId="{CE8E291C-9061-4E01-833C-595CAB2F2324}" srcOrd="4" destOrd="0" parTransId="{71687471-A834-4CE5-A078-604F318D79E3}" sibTransId="{6C455FF8-103C-4170-B12F-2726E91725AD}"/>
    <dgm:cxn modelId="{3D62E07F-1836-49AC-BFBE-8D5DDA85A4C1}" type="presOf" srcId="{CE8E291C-9061-4E01-833C-595CAB2F2324}" destId="{8C2C4461-2D56-4631-8015-4BA82080A6CC}" srcOrd="0" destOrd="4" presId="urn:microsoft.com/office/officeart/2005/8/layout/vList2"/>
    <dgm:cxn modelId="{FCD74990-4F7A-4F02-A5F5-08363BCA90D2}" srcId="{AF51085F-F62E-4EED-AD74-5C8C146F422E}" destId="{2AED03E2-2860-4A3A-9380-2F2AF8B27759}" srcOrd="0" destOrd="0" parTransId="{31690767-96E3-4CA7-9EAF-FAA39607696C}" sibTransId="{468F6053-93C1-4629-99DE-E5326CA1523F}"/>
    <dgm:cxn modelId="{A6A7AFA0-F9BC-40CA-9615-40B59498AC51}" srcId="{2AED03E2-2860-4A3A-9380-2F2AF8B27759}" destId="{169817ED-68D1-48D8-8D49-E98B4E48FED0}" srcOrd="1" destOrd="0" parTransId="{2B7F4392-7915-46C3-819D-1E290EF2C72F}" sibTransId="{3A00145C-A96F-4F70-9F81-1F465C8A5708}"/>
    <dgm:cxn modelId="{9AB125AB-CFA5-4CEB-91F9-1170E6C34EC7}" srcId="{2AED03E2-2860-4A3A-9380-2F2AF8B27759}" destId="{B2FBA484-AD2C-49D7-B7EC-FB9C46FD720B}" srcOrd="3" destOrd="0" parTransId="{70D452FD-5A44-425C-9295-18A1DBA7E1F2}" sibTransId="{8768E8BC-6960-4F59-B7EF-5D7F4C687DE9}"/>
    <dgm:cxn modelId="{832EC2D5-B87E-4D7F-AD57-2B2CAF0504E2}" type="presOf" srcId="{88C34C84-8244-4756-B396-7EEE6F156301}" destId="{8C2C4461-2D56-4631-8015-4BA82080A6CC}" srcOrd="0" destOrd="2" presId="urn:microsoft.com/office/officeart/2005/8/layout/vList2"/>
    <dgm:cxn modelId="{959C10D7-8C4C-4A77-8D24-56105389D7C8}" srcId="{2AED03E2-2860-4A3A-9380-2F2AF8B27759}" destId="{894EC4FD-1719-40B7-9A7D-4A6EF4A80D32}" srcOrd="0" destOrd="0" parTransId="{8BF971F0-AC66-4D89-BBC8-74D1C5D7CB45}" sibTransId="{24D2D42C-7106-45FD-A1D0-98591BEBB629}"/>
    <dgm:cxn modelId="{1304BAD8-7E25-476C-B53C-B62897677A15}" type="presOf" srcId="{894EC4FD-1719-40B7-9A7D-4A6EF4A80D32}" destId="{8C2C4461-2D56-4631-8015-4BA82080A6CC}" srcOrd="0" destOrd="0" presId="urn:microsoft.com/office/officeart/2005/8/layout/vList2"/>
    <dgm:cxn modelId="{711E0EF1-670A-438C-B249-3CC861B1BF13}" type="presOf" srcId="{2AED03E2-2860-4A3A-9380-2F2AF8B27759}" destId="{21412BB9-37F0-4F53-A6DA-78847EDD5A88}" srcOrd="0" destOrd="0" presId="urn:microsoft.com/office/officeart/2005/8/layout/vList2"/>
    <dgm:cxn modelId="{6973591D-5F31-4741-A3CB-519BAAE30EDE}" type="presParOf" srcId="{7EAD41A7-9399-4DF5-B94E-9D004A7BAB13}" destId="{21412BB9-37F0-4F53-A6DA-78847EDD5A88}" srcOrd="0" destOrd="0" presId="urn:microsoft.com/office/officeart/2005/8/layout/vList2"/>
    <dgm:cxn modelId="{D3ADE087-70BA-446D-8307-C92DAB924C7D}" type="presParOf" srcId="{7EAD41A7-9399-4DF5-B94E-9D004A7BAB13}" destId="{8C2C4461-2D56-4631-8015-4BA82080A6CC}"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12BB9-37F0-4F53-A6DA-78847EDD5A88}">
      <dsp:nvSpPr>
        <dsp:cNvPr id="0" name=""/>
        <dsp:cNvSpPr/>
      </dsp:nvSpPr>
      <dsp:spPr>
        <a:xfrm>
          <a:off x="0" y="11021"/>
          <a:ext cx="5788685"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b="1" kern="1200"/>
            <a:t>Demand for the Event</a:t>
          </a:r>
          <a:endParaRPr lang="en-US" sz="2100" kern="1200"/>
        </a:p>
      </dsp:txBody>
      <dsp:txXfrm>
        <a:off x="24588" y="35609"/>
        <a:ext cx="5739509" cy="454509"/>
      </dsp:txXfrm>
    </dsp:sp>
    <dsp:sp modelId="{8C2C4461-2D56-4631-8015-4BA82080A6CC}">
      <dsp:nvSpPr>
        <dsp:cNvPr id="0" name=""/>
        <dsp:cNvSpPr/>
      </dsp:nvSpPr>
      <dsp:spPr>
        <a:xfrm>
          <a:off x="0" y="514706"/>
          <a:ext cx="5788685" cy="2521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91"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1" i="1" kern="1200"/>
            <a:t>Hotels and Film Growth: </a:t>
          </a:r>
          <a:r>
            <a:rPr lang="en-US" sz="1600" kern="1200"/>
            <a:t>More films use hotels due to rising global production and streaming.</a:t>
          </a:r>
        </a:p>
        <a:p>
          <a:pPr marL="171450" lvl="1" indent="-171450" algn="l" defTabSz="711200">
            <a:lnSpc>
              <a:spcPct val="90000"/>
            </a:lnSpc>
            <a:spcBef>
              <a:spcPct val="0"/>
            </a:spcBef>
            <a:spcAft>
              <a:spcPct val="20000"/>
            </a:spcAft>
            <a:buChar char="•"/>
          </a:pPr>
          <a:r>
            <a:rPr lang="en-US" sz="1600" b="1" i="1" kern="1200" dirty="0"/>
            <a:t>Authentic Settings: </a:t>
          </a:r>
          <a:r>
            <a:rPr lang="en-US" sz="1600" kern="1200" dirty="0"/>
            <a:t>Real-world locations, such as hotels, enhance realism in films </a:t>
          </a:r>
          <a:r>
            <a:rPr lang="en-IN" sz="1600" kern="1200" dirty="0"/>
            <a:t>(Smith, 2012)</a:t>
          </a:r>
          <a:r>
            <a:rPr lang="en-US" sz="1600" kern="1200" dirty="0"/>
            <a:t>.</a:t>
          </a:r>
        </a:p>
        <a:p>
          <a:pPr marL="171450" lvl="1" indent="-171450" algn="l" defTabSz="711200">
            <a:lnSpc>
              <a:spcPct val="90000"/>
            </a:lnSpc>
            <a:spcBef>
              <a:spcPct val="0"/>
            </a:spcBef>
            <a:spcAft>
              <a:spcPct val="20000"/>
            </a:spcAft>
            <a:buChar char="•"/>
          </a:pPr>
          <a:r>
            <a:rPr lang="en-US" sz="1600" b="1" i="1" kern="1200"/>
            <a:t>Industry Impact: </a:t>
          </a:r>
          <a:r>
            <a:rPr lang="en-US" sz="1600" kern="1200"/>
            <a:t>Supports diversity and inclusive participation in film and hospitality.</a:t>
          </a:r>
        </a:p>
        <a:p>
          <a:pPr marL="171450" lvl="1" indent="-171450" algn="l" defTabSz="711200">
            <a:lnSpc>
              <a:spcPct val="90000"/>
            </a:lnSpc>
            <a:spcBef>
              <a:spcPct val="0"/>
            </a:spcBef>
            <a:spcAft>
              <a:spcPct val="20000"/>
            </a:spcAft>
            <a:buChar char="•"/>
          </a:pPr>
          <a:r>
            <a:rPr lang="en-US" sz="1600" b="1" i="1" kern="1200"/>
            <a:t>Hotel Benefits: </a:t>
          </a:r>
          <a:r>
            <a:rPr lang="en-US" sz="1600" kern="1200"/>
            <a:t>More exposure, business growth and strong industry ties.</a:t>
          </a:r>
        </a:p>
        <a:p>
          <a:pPr marL="171450" lvl="1" indent="-171450" algn="l" defTabSz="711200">
            <a:lnSpc>
              <a:spcPct val="90000"/>
            </a:lnSpc>
            <a:spcBef>
              <a:spcPct val="0"/>
            </a:spcBef>
            <a:spcAft>
              <a:spcPct val="20000"/>
            </a:spcAft>
            <a:buChar char="•"/>
          </a:pPr>
          <a:r>
            <a:rPr lang="en-US" sz="1600" b="1" i="1" kern="1200"/>
            <a:t>CSR and Inclusion: </a:t>
          </a:r>
          <a:r>
            <a:rPr lang="en-US" sz="1600" kern="1200"/>
            <a:t>Aligns with corporate responsibility trends in both sectors. </a:t>
          </a:r>
        </a:p>
      </dsp:txBody>
      <dsp:txXfrm>
        <a:off x="0" y="514706"/>
        <a:ext cx="5788685" cy="25212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158AB-C5B7-48F7-816A-00C3E295BFE4}" type="datetimeFigureOut">
              <a:rPr lang="en-GB" smtClean="0"/>
              <a:t>04/02/2025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2BDBC5-31B3-4C9D-B496-7711F60241E3}" type="slidenum">
              <a:rPr lang="en-GB" smtClean="0"/>
              <a:t>‹#›</a:t>
            </a:fld>
            <a:endParaRPr lang="en-GB" dirty="0"/>
          </a:p>
        </p:txBody>
      </p:sp>
    </p:spTree>
    <p:extLst>
      <p:ext uri="{BB962C8B-B14F-4D97-AF65-F5344CB8AC3E}">
        <p14:creationId xmlns:p14="http://schemas.microsoft.com/office/powerpoint/2010/main" val="3426447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1</a:t>
            </a:fld>
            <a:endParaRPr lang="en-GB" dirty="0"/>
          </a:p>
        </p:txBody>
      </p:sp>
    </p:spTree>
    <p:extLst>
      <p:ext uri="{BB962C8B-B14F-4D97-AF65-F5344CB8AC3E}">
        <p14:creationId xmlns:p14="http://schemas.microsoft.com/office/powerpoint/2010/main" val="1077507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kern="0" dirty="0">
                <a:effectLst/>
                <a:latin typeface="Times New Roman" panose="02020603050405020304" pitchFamily="18" charset="0"/>
                <a:ea typeface="Times New Roman" panose="02020603050405020304" pitchFamily="18" charset="0"/>
              </a:rPr>
              <a:t>Introduction</a:t>
            </a:r>
          </a:p>
          <a:p>
            <a:r>
              <a:rPr lang="en-IN" sz="1800" dirty="0">
                <a:effectLst/>
                <a:latin typeface="Times New Roman" panose="02020603050405020304" pitchFamily="18" charset="0"/>
                <a:ea typeface="Times New Roman" panose="02020603050405020304" pitchFamily="18" charset="0"/>
              </a:rPr>
              <a:t>The event, “Hospitality Meets Cinema: Creating Iconic Hotel Experiences for Film Productions,” experiences the event connecting the hospitality industry with the world of movies. Hoteliers and filmmakers along with industry professionals will join forces through this gathering to demonstrate hotel potential as prime production sites and demonstrate efficient crew but inclusive accommodations. The event combines exhibitions with panel discussions and workshops to highlight industry best practices as well as logistical requirements and the needs of diverse guests. Led by The Savoy Hotel in London, the event seeks to develop business connections, enhance industry exposure and support inclusive representation between hotels and the film industry..</a:t>
            </a:r>
          </a:p>
          <a:p>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2</a:t>
            </a:fld>
            <a:endParaRPr lang="en-GB" dirty="0"/>
          </a:p>
        </p:txBody>
      </p:sp>
    </p:spTree>
    <p:extLst>
      <p:ext uri="{BB962C8B-B14F-4D97-AF65-F5344CB8AC3E}">
        <p14:creationId xmlns:p14="http://schemas.microsoft.com/office/powerpoint/2010/main" val="1816236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kern="0" dirty="0">
                <a:effectLst/>
                <a:latin typeface="Times New Roman" panose="02020603050405020304" pitchFamily="18" charset="0"/>
                <a:ea typeface="Times New Roman" panose="02020603050405020304" pitchFamily="18" charset="0"/>
              </a:rPr>
              <a:t>Event Content and Context</a:t>
            </a:r>
          </a:p>
          <a:p>
            <a:pPr algn="just">
              <a:lnSpc>
                <a:spcPct val="150000"/>
              </a:lnSpc>
            </a:pPr>
            <a:r>
              <a:rPr lang="en-IN" sz="1800" dirty="0">
                <a:effectLst/>
                <a:latin typeface="Times New Roman" panose="02020603050405020304" pitchFamily="18" charset="0"/>
                <a:ea typeface="Times New Roman" panose="02020603050405020304" pitchFamily="18" charset="0"/>
              </a:rPr>
              <a:t>The event, “Hospitality Meets Cinema: Creating Iconic Hotel Experiences for Film Productions,” exists to unite hospitality practices with filmmaking operations. This discussion will demonstrate efficient ways that hotels can efficiently serve as filming sites while providing complete accommodation support to production staff (Fox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2014). The conference centers its discussion on operational efficiency business opportunities and inclusive treatment which hotels provide to film crews during collaborations.</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Key Challenges and Objectives</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collaboration between hospitality services and films requires the resolution of three main challenges related to planning procedures infrastructure support and inclusive practices. Hotels operate by managing substantial film crew accommodations together with standard business operations and accessibility requirements for multiple groups of people (Getz and Page, 2019). This event aims to:</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u="none" strike="noStrike" dirty="0">
                <a:effectLst/>
                <a:latin typeface="Times New Roman" panose="02020603050405020304" pitchFamily="18" charset="0"/>
                <a:ea typeface="Times New Roman" panose="02020603050405020304" pitchFamily="18" charset="0"/>
              </a:rPr>
              <a:t>Address logistical requirements for hotels partnering with film productions.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u="none" strike="noStrike" dirty="0">
                <a:effectLst/>
                <a:latin typeface="Times New Roman" panose="02020603050405020304" pitchFamily="18" charset="0"/>
                <a:ea typeface="Times New Roman" panose="02020603050405020304" pitchFamily="18" charset="0"/>
              </a:rPr>
              <a:t>Highlight the business benefits of film collaborations for hotels.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u="none" strike="noStrike" dirty="0">
                <a:effectLst/>
                <a:latin typeface="Times New Roman" panose="02020603050405020304" pitchFamily="18" charset="0"/>
                <a:ea typeface="Times New Roman" panose="02020603050405020304" pitchFamily="18" charset="0"/>
              </a:rPr>
              <a:t>Promote inclusivity and accessibility in hospitality services.</a:t>
            </a:r>
            <a:endParaRPr lang="en-IN" sz="1800" u="none" strike="noStrike" dirty="0">
              <a:effectLst/>
              <a:latin typeface="Arial" panose="020B0604020202020204" pitchFamily="34" charset="0"/>
              <a:ea typeface="Times New Roman" panose="02020603050405020304" pitchFamily="18" charset="0"/>
            </a:endParaRPr>
          </a:p>
          <a:p>
            <a:pPr marL="342900" lvl="0" indent="-342900" algn="just">
              <a:lnSpc>
                <a:spcPct val="150000"/>
              </a:lnSpc>
              <a:buFont typeface="+mj-lt"/>
              <a:buAutoNum type="arabicPeriod"/>
            </a:pPr>
            <a:r>
              <a:rPr lang="en-IN" sz="1800" dirty="0">
                <a:effectLst/>
                <a:latin typeface="Times New Roman" panose="02020603050405020304" pitchFamily="18" charset="0"/>
                <a:ea typeface="Times New Roman" panose="02020603050405020304" pitchFamily="18" charset="0"/>
              </a:rPr>
              <a:t>Provide practical strategies for efficient hotel-film partnerships.</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3</a:t>
            </a:fld>
            <a:endParaRPr lang="en-GB" dirty="0"/>
          </a:p>
        </p:txBody>
      </p:sp>
    </p:spTree>
    <p:extLst>
      <p:ext uri="{BB962C8B-B14F-4D97-AF65-F5344CB8AC3E}">
        <p14:creationId xmlns:p14="http://schemas.microsoft.com/office/powerpoint/2010/main" val="1715041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Event Format</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event will be structured as a business and cultural gathering, featuring:</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Exhibitions: </a:t>
            </a:r>
            <a:r>
              <a:rPr lang="en-IN" sz="1800" u="none" strike="noStrike" dirty="0">
                <a:effectLst/>
                <a:latin typeface="Times New Roman" panose="02020603050405020304" pitchFamily="18" charset="0"/>
                <a:ea typeface="Times New Roman" panose="02020603050405020304" pitchFamily="18" charset="0"/>
              </a:rPr>
              <a:t>Behind-the-scenes shots of well-known hotels used as movie sets offer inspiring backgrounds for project accomplishments and educational excursions (O’Toole, 2010).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Panel Discussions: </a:t>
            </a:r>
            <a:r>
              <a:rPr lang="en-IN" sz="1800" u="none" strike="noStrike" dirty="0">
                <a:effectLst/>
                <a:latin typeface="Times New Roman" panose="02020603050405020304" pitchFamily="18" charset="0"/>
                <a:ea typeface="Times New Roman" panose="02020603050405020304" pitchFamily="18" charset="0"/>
              </a:rPr>
              <a:t>Hotel managers, movie producers, and industry location scouts each highlight unique qualities as well as drawbacks of hotel sites in film production projects.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Workshops: </a:t>
            </a:r>
            <a:r>
              <a:rPr lang="en-IN" sz="1800" u="none" strike="noStrike" dirty="0">
                <a:effectLst/>
                <a:latin typeface="Times New Roman" panose="02020603050405020304" pitchFamily="18" charset="0"/>
                <a:ea typeface="Times New Roman" panose="02020603050405020304" pitchFamily="18" charset="0"/>
              </a:rPr>
              <a:t>Apart from fundamental notes on cultural awareness facility flexibility and food accommodations for various needs, hotel staff are trained to help movie crews.</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Expected Outcomes</a:t>
            </a:r>
            <a:endParaRPr lang="en-IN" sz="1800" dirty="0">
              <a:effectLst/>
              <a:latin typeface="Arial" panose="020B0604020202020204" pitchFamily="34" charset="0"/>
              <a:ea typeface="Arial" panose="020B0604020202020204" pitchFamily="34" charset="0"/>
            </a:endParaRPr>
          </a:p>
          <a:p>
            <a:r>
              <a:rPr lang="en-IN" sz="1800" dirty="0">
                <a:effectLst/>
                <a:latin typeface="Times New Roman" panose="02020603050405020304" pitchFamily="18" charset="0"/>
                <a:ea typeface="Times New Roman" panose="02020603050405020304" pitchFamily="18" charset="0"/>
              </a:rPr>
              <a:t>By encouraging collaborative contacts among industry stakeholders and operational growth, participating hotels from this conference promote their standing as preferred destinations for movie production (Rogers and Wynn-Moylan, 2022). The structure sets sector norms for inclusivity that offer effective experiences with accessibility benefits for all parties concerned.</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4</a:t>
            </a:fld>
            <a:endParaRPr lang="en-GB" dirty="0"/>
          </a:p>
        </p:txBody>
      </p:sp>
    </p:spTree>
    <p:extLst>
      <p:ext uri="{BB962C8B-B14F-4D97-AF65-F5344CB8AC3E}">
        <p14:creationId xmlns:p14="http://schemas.microsoft.com/office/powerpoint/2010/main" val="2286248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kern="0" dirty="0">
                <a:effectLst/>
                <a:latin typeface="Times New Roman" panose="02020603050405020304" pitchFamily="18" charset="0"/>
                <a:ea typeface="Times New Roman" panose="02020603050405020304" pitchFamily="18" charset="0"/>
              </a:rPr>
              <a:t>Market factors</a:t>
            </a:r>
          </a:p>
          <a:p>
            <a:pPr algn="just">
              <a:lnSpc>
                <a:spcPct val="150000"/>
              </a:lnSpc>
            </a:pPr>
            <a:r>
              <a:rPr lang="en-IN" sz="1800" b="1" dirty="0">
                <a:effectLst/>
                <a:latin typeface="Times New Roman" panose="02020603050405020304" pitchFamily="18" charset="0"/>
                <a:ea typeface="Times New Roman" panose="02020603050405020304" pitchFamily="18" charset="0"/>
              </a:rPr>
              <a:t>Target Market</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primary target audience includes: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Hoteliers and Hospitality Executives: </a:t>
            </a:r>
            <a:r>
              <a:rPr lang="en-IN" sz="1800" u="none" strike="noStrike" dirty="0">
                <a:effectLst/>
                <a:latin typeface="Times New Roman" panose="02020603050405020304" pitchFamily="18" charset="0"/>
                <a:ea typeface="Times New Roman" panose="02020603050405020304" pitchFamily="18" charset="0"/>
              </a:rPr>
              <a:t>Hotel owners together with general managers and members of their marketing teams work to establish their properties as appealing destinations for filmmakers.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Film Producers and Location Scouts: </a:t>
            </a:r>
            <a:r>
              <a:rPr lang="en-IN" sz="1800" u="none" strike="noStrike" dirty="0">
                <a:effectLst/>
                <a:latin typeface="Times New Roman" panose="02020603050405020304" pitchFamily="18" charset="0"/>
                <a:ea typeface="Times New Roman" panose="02020603050405020304" pitchFamily="18" charset="0"/>
              </a:rPr>
              <a:t>Industry professionals who choose film locations need practicable venues that can induce positive visual appeal (Chen </a:t>
            </a:r>
            <a:r>
              <a:rPr lang="en-IN" sz="1800" i="1" u="none" strike="noStrike" dirty="0">
                <a:effectLst/>
                <a:latin typeface="Times New Roman" panose="02020603050405020304" pitchFamily="18" charset="0"/>
                <a:ea typeface="Times New Roman" panose="02020603050405020304" pitchFamily="18" charset="0"/>
              </a:rPr>
              <a:t>et al</a:t>
            </a:r>
            <a:r>
              <a:rPr lang="en-IN" sz="1800" u="none" strike="noStrike" dirty="0">
                <a:effectLst/>
                <a:latin typeface="Times New Roman" panose="02020603050405020304" pitchFamily="18" charset="0"/>
                <a:ea typeface="Times New Roman" panose="02020603050405020304" pitchFamily="18" charset="0"/>
              </a:rPr>
              <a:t>.,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Tourism Boards and Government Agencies: </a:t>
            </a:r>
            <a:r>
              <a:rPr lang="en-IN" sz="1800" u="none" strike="noStrike" dirty="0">
                <a:effectLst/>
                <a:latin typeface="Times New Roman" panose="02020603050405020304" pitchFamily="18" charset="0"/>
                <a:ea typeface="Times New Roman" panose="02020603050405020304" pitchFamily="18" charset="0"/>
              </a:rPr>
              <a:t>Modern organizations use film production promotion for both economic advancement and enhanced regional tourism development.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Diversity and Inclusion Advocates: </a:t>
            </a:r>
            <a:r>
              <a:rPr lang="en-IN" sz="1800" u="none" strike="noStrike" dirty="0">
                <a:effectLst/>
                <a:latin typeface="Times New Roman" panose="02020603050405020304" pitchFamily="18" charset="0"/>
                <a:ea typeface="Times New Roman" panose="02020603050405020304" pitchFamily="18" charset="0"/>
              </a:rPr>
              <a:t>Experts who attempt to develop better accessibility standards in both hospitality management and film production (O’Brien </a:t>
            </a:r>
            <a:r>
              <a:rPr lang="en-IN" sz="1800" i="1" u="none" strike="noStrike" dirty="0">
                <a:effectLst/>
                <a:latin typeface="Times New Roman" panose="02020603050405020304" pitchFamily="18" charset="0"/>
                <a:ea typeface="Times New Roman" panose="02020603050405020304" pitchFamily="18" charset="0"/>
              </a:rPr>
              <a:t>et al</a:t>
            </a:r>
            <a:r>
              <a:rPr lang="en-IN" sz="1800" u="none" strike="noStrike" dirty="0">
                <a:effectLst/>
                <a:latin typeface="Times New Roman" panose="02020603050405020304" pitchFamily="18" charset="0"/>
                <a:ea typeface="Times New Roman" panose="02020603050405020304" pitchFamily="18" charset="0"/>
              </a:rPr>
              <a:t>., 2023).</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Event and Conference Organizers: </a:t>
            </a:r>
            <a:r>
              <a:rPr lang="en-IN" sz="1800" u="none" strike="noStrike" dirty="0">
                <a:effectLst/>
                <a:latin typeface="Times New Roman" panose="02020603050405020304" pitchFamily="18" charset="0"/>
                <a:ea typeface="Times New Roman" panose="02020603050405020304" pitchFamily="18" charset="0"/>
              </a:rPr>
              <a:t>People who specialize in the film sector and hospitality field want to build professional connections.</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Demand for the Event</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dynamism in hotels used as film sets has escalated because of expanding world film production combined with destination movies’ rise and streaming platform proliferation. As they create an authentic feel, events choose to film in real-world environments and hotels serve as ideal shooting sites (Smith, 2012). The event advances the industry by reinforcing its goal of promoting broader diversity and inclusive participation.</a:t>
            </a:r>
            <a:endParaRPr lang="en-IN" sz="1800" dirty="0">
              <a:effectLst/>
              <a:latin typeface="Arial" panose="020B0604020202020204" pitchFamily="34" charset="0"/>
              <a:ea typeface="Arial" panose="020B0604020202020204" pitchFamily="34" charset="0"/>
            </a:endParaRPr>
          </a:p>
          <a:p>
            <a:r>
              <a:rPr lang="en-IN" sz="1800" dirty="0">
                <a:effectLst/>
                <a:latin typeface="Times New Roman" panose="02020603050405020304" pitchFamily="18" charset="0"/>
                <a:ea typeface="Times New Roman" panose="02020603050405020304" pitchFamily="18" charset="0"/>
              </a:rPr>
              <a:t>Film partnerships create multiple benefits for hotels which include better exposure better business performance and valuable relationships with well-known production companies (Hua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2021). This occasion emphasizes inclusion while tackling the emerging corporate social responsibility drive in both sectors thus meeting current business requirements.</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5</a:t>
            </a:fld>
            <a:endParaRPr lang="en-GB" dirty="0"/>
          </a:p>
        </p:txBody>
      </p:sp>
    </p:spTree>
    <p:extLst>
      <p:ext uri="{BB962C8B-B14F-4D97-AF65-F5344CB8AC3E}">
        <p14:creationId xmlns:p14="http://schemas.microsoft.com/office/powerpoint/2010/main" val="2880069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sz="1800" b="1" dirty="0">
              <a:effectLst/>
              <a:latin typeface="Times New Roman" panose="02020603050405020304" pitchFamily="18" charset="0"/>
              <a:ea typeface="Times New Roman" panose="02020603050405020304" pitchFamily="18"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Competition</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event faces indirect competition from existing industry gatherings: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Film Industry Conferences (Cannes Film Festival, Berlinale’s European Film Market): </a:t>
            </a:r>
            <a:r>
              <a:rPr lang="en-IN" sz="1800" u="none" strike="noStrike" dirty="0">
                <a:effectLst/>
                <a:latin typeface="Times New Roman" panose="02020603050405020304" pitchFamily="18" charset="0"/>
                <a:ea typeface="Times New Roman" panose="02020603050405020304" pitchFamily="18" charset="0"/>
              </a:rPr>
              <a:t>The events function to finance and distribute films while attracting screen investigators and production management groups (Kanecki, 2024).</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Hospitality Conferences (International Hotel Investment Forum): </a:t>
            </a:r>
            <a:r>
              <a:rPr lang="en-IN" sz="1800" u="none" strike="noStrike" dirty="0">
                <a:effectLst/>
                <a:latin typeface="Times New Roman" panose="02020603050405020304" pitchFamily="18" charset="0"/>
                <a:ea typeface="Times New Roman" panose="02020603050405020304" pitchFamily="18" charset="0"/>
              </a:rPr>
              <a:t>Hotel marketing is the main focus of these events but they do not prominently highlight work between hotels and films.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Location-Focused Industry Events (Locations Expo, AFCI Cineposium): </a:t>
            </a:r>
            <a:r>
              <a:rPr lang="en-IN" sz="1800" u="none" strike="noStrike" dirty="0">
                <a:effectLst/>
                <a:latin typeface="Times New Roman" panose="02020603050405020304" pitchFamily="18" charset="0"/>
                <a:ea typeface="Times New Roman" panose="02020603050405020304" pitchFamily="18" charset="0"/>
              </a:rPr>
              <a:t>The events prioritize selection of film production sites yet insufficiently promote inclusion with partner hotels (Ateş </a:t>
            </a:r>
            <a:r>
              <a:rPr lang="en-IN" sz="1800" i="1" u="none" strike="noStrike" dirty="0">
                <a:effectLst/>
                <a:latin typeface="Times New Roman" panose="02020603050405020304" pitchFamily="18" charset="0"/>
                <a:ea typeface="Times New Roman" panose="02020603050405020304" pitchFamily="18" charset="0"/>
              </a:rPr>
              <a:t>et al</a:t>
            </a:r>
            <a:r>
              <a:rPr lang="en-IN" sz="1800" u="none" strike="noStrike" dirty="0">
                <a:effectLst/>
                <a:latin typeface="Times New Roman" panose="02020603050405020304" pitchFamily="18" charset="0"/>
                <a:ea typeface="Times New Roman" panose="02020603050405020304" pitchFamily="18" charset="0"/>
              </a:rPr>
              <a:t>., 2024).</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A market opportunity exists because no existing event unites hospitality services with film production logistics while promoting inclusivity.</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Marketing Activity</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A multi-channel marketing approach will be used to attract attendees: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Social Media Campaigns: </a:t>
            </a:r>
            <a:r>
              <a:rPr lang="en-IN" sz="1800" u="none" strike="noStrike" dirty="0">
                <a:effectLst/>
                <a:latin typeface="Times New Roman" panose="02020603050405020304" pitchFamily="18" charset="0"/>
                <a:ea typeface="Times New Roman" panose="02020603050405020304" pitchFamily="18" charset="0"/>
              </a:rPr>
              <a:t>The marketing team uses LinkedIn together with Instagram and Twitter to deliver targeted promotions to hotel specialists and professionals working in the film industry (O’Keefe-Smith, 2023).</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Industry Partnerships: </a:t>
            </a:r>
            <a:r>
              <a:rPr lang="en-IN" sz="1800" u="none" strike="noStrike" dirty="0">
                <a:effectLst/>
                <a:latin typeface="Times New Roman" panose="02020603050405020304" pitchFamily="18" charset="0"/>
                <a:ea typeface="Times New Roman" panose="02020603050405020304" pitchFamily="18" charset="0"/>
              </a:rPr>
              <a:t>Collaborations with film commissions, tourism boards, and hotel associations.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Email Outreach: </a:t>
            </a:r>
            <a:r>
              <a:rPr lang="en-IN" sz="1800" u="none" strike="noStrike" dirty="0">
                <a:effectLst/>
                <a:latin typeface="Times New Roman" panose="02020603050405020304" pitchFamily="18" charset="0"/>
                <a:ea typeface="Times New Roman" panose="02020603050405020304" pitchFamily="18" charset="0"/>
              </a:rPr>
              <a:t>Direct invitations to industry leaders and stakeholders.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Media and Press Coverage: </a:t>
            </a:r>
            <a:r>
              <a:rPr lang="en-IN" sz="1800" u="none" strike="noStrike" dirty="0">
                <a:effectLst/>
                <a:latin typeface="Times New Roman" panose="02020603050405020304" pitchFamily="18" charset="0"/>
                <a:ea typeface="Times New Roman" panose="02020603050405020304" pitchFamily="18" charset="0"/>
              </a:rPr>
              <a:t>Articles in hospitality and film industry publications.</a:t>
            </a:r>
            <a:endParaRPr lang="en-IN" sz="1800" u="none" strike="noStrike" dirty="0">
              <a:effectLst/>
              <a:latin typeface="Arial" panose="020B0604020202020204" pitchFamily="34" charset="0"/>
              <a:ea typeface="Arial" panose="020B0604020202020204" pitchFamily="34" charset="0"/>
            </a:endParaRPr>
          </a:p>
          <a:p>
            <a:r>
              <a:rPr lang="en-IN" sz="1800" dirty="0">
                <a:effectLst/>
                <a:latin typeface="Times New Roman" panose="02020603050405020304" pitchFamily="18" charset="0"/>
                <a:ea typeface="Times New Roman" panose="02020603050405020304" pitchFamily="18" charset="0"/>
              </a:rPr>
              <a:t>The strategies implemented will drive maximum engagement and visibility to make this event an essential industry platform.</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6</a:t>
            </a:fld>
            <a:endParaRPr lang="en-GB" dirty="0"/>
          </a:p>
        </p:txBody>
      </p:sp>
    </p:spTree>
    <p:extLst>
      <p:ext uri="{BB962C8B-B14F-4D97-AF65-F5344CB8AC3E}">
        <p14:creationId xmlns:p14="http://schemas.microsoft.com/office/powerpoint/2010/main" val="1552833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kern="0" dirty="0">
                <a:effectLst/>
                <a:latin typeface="Times New Roman" panose="02020603050405020304" pitchFamily="18" charset="0"/>
                <a:ea typeface="Times New Roman" panose="02020603050405020304" pitchFamily="18" charset="0"/>
              </a:rPr>
              <a:t>Operational factors</a:t>
            </a:r>
          </a:p>
          <a:p>
            <a:pPr algn="just">
              <a:lnSpc>
                <a:spcPct val="150000"/>
              </a:lnSpc>
            </a:pPr>
            <a:r>
              <a:rPr lang="en-IN" sz="1800" b="1" dirty="0">
                <a:effectLst/>
                <a:latin typeface="Times New Roman" panose="02020603050405020304" pitchFamily="18" charset="0"/>
                <a:ea typeface="Times New Roman" panose="02020603050405020304" pitchFamily="18" charset="0"/>
              </a:rPr>
              <a:t>Venue Selection and Availability</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partnership event designed for the event will host its activities at The Savoy Hotel which is based in London and has powered film industry connections through history. Due to its location among numerous films and major industry events, The Savoy maintains its perfect status for conversations regarding hotel-film collaborations (Andrianawati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2025). The hotel’s status as a top-tier luxury resort draws celebrated guests who create an elegant event environment for the conventions of hospitality and motion picture communities.</a:t>
            </a:r>
            <a:endParaRPr lang="en-IN" sz="1800" dirty="0">
              <a:effectLst/>
              <a:latin typeface="Arial" panose="020B0604020202020204" pitchFamily="34" charset="0"/>
              <a:ea typeface="Arial" panose="020B0604020202020204" pitchFamily="34" charset="0"/>
            </a:endParaRPr>
          </a:p>
          <a:p>
            <a:r>
              <a:rPr lang="en-IN" sz="1800" dirty="0">
                <a:effectLst/>
                <a:latin typeface="Times New Roman" panose="02020603050405020304" pitchFamily="18" charset="0"/>
                <a:ea typeface="Times New Roman" panose="02020603050405020304" pitchFamily="18" charset="0"/>
              </a:rPr>
              <a:t>The Savoy’s event management team will provide availability via coordinated planning. The hotel delivers sizable function rooms together with contemporary audiovisual provisions and superior guest services which create a streamlined experience for all visitors (Savoy, 2025). The event venues support various activities including exhibitions panel discussions and workshops in addition to providing support from The Savoy staff for a seamless experience across the entire event period.</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7</a:t>
            </a:fld>
            <a:endParaRPr lang="en-GB" dirty="0"/>
          </a:p>
        </p:txBody>
      </p:sp>
    </p:spTree>
    <p:extLst>
      <p:ext uri="{BB962C8B-B14F-4D97-AF65-F5344CB8AC3E}">
        <p14:creationId xmlns:p14="http://schemas.microsoft.com/office/powerpoint/2010/main" val="287827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Suitability of the Venue</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Savoy has superb amenities, a nice central London location, and an esteemed reputation.</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High-Profile Appeal: </a:t>
            </a:r>
            <a:r>
              <a:rPr lang="en-IN" sz="1800" u="none" strike="noStrike" dirty="0">
                <a:effectLst/>
                <a:latin typeface="Times New Roman" panose="02020603050405020304" pitchFamily="18" charset="0"/>
                <a:ea typeface="Times New Roman" panose="02020603050405020304" pitchFamily="18" charset="0"/>
              </a:rPr>
              <a:t>The site has two uses such as bringing filmmakers as well as people in the hospitality industry to offer great networking and group project opportunities.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Capacity and Infrastructure: </a:t>
            </a:r>
            <a:r>
              <a:rPr lang="en-IN" sz="1800" u="none" strike="noStrike" dirty="0">
                <a:effectLst/>
                <a:latin typeface="Times New Roman" panose="02020603050405020304" pitchFamily="18" charset="0"/>
                <a:ea typeface="Times New Roman" panose="02020603050405020304" pitchFamily="18" charset="0"/>
              </a:rPr>
              <a:t>The conference and banquet halls of the hotel will provide an ideal location for workshops as well as for large-scale presentations and panels to be held (Bajpai </a:t>
            </a:r>
            <a:r>
              <a:rPr lang="en-IN" sz="1800" i="1" u="none" strike="noStrike" dirty="0">
                <a:effectLst/>
                <a:latin typeface="Times New Roman" panose="02020603050405020304" pitchFamily="18" charset="0"/>
                <a:ea typeface="Times New Roman" panose="02020603050405020304" pitchFamily="18" charset="0"/>
              </a:rPr>
              <a:t>et al</a:t>
            </a:r>
            <a:r>
              <a:rPr lang="en-IN" sz="1800" u="none" strike="noStrike" dirty="0">
                <a:effectLst/>
                <a:latin typeface="Times New Roman" panose="02020603050405020304" pitchFamily="18" charset="0"/>
                <a:ea typeface="Times New Roman" panose="02020603050405020304" pitchFamily="18" charset="0"/>
              </a:rPr>
              <a:t>.,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Film Industry Experience: </a:t>
            </a:r>
            <a:r>
              <a:rPr lang="en-IN" sz="1800" u="none" strike="noStrike" dirty="0">
                <a:effectLst/>
                <a:latin typeface="Times New Roman" panose="02020603050405020304" pitchFamily="18" charset="0"/>
                <a:ea typeface="Times New Roman" panose="02020603050405020304" pitchFamily="18" charset="0"/>
              </a:rPr>
              <a:t>Savoy’s staff, who have excellent knowledge of manufacturing logistics, can fairly serve movie producers as well as hotel management (Savoy, 2025).</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Accessibility: </a:t>
            </a:r>
            <a:r>
              <a:rPr lang="en-IN" sz="1800" u="none" strike="noStrike" dirty="0">
                <a:effectLst/>
                <a:latin typeface="Times New Roman" panose="02020603050405020304" pitchFamily="18" charset="0"/>
                <a:ea typeface="Times New Roman" panose="02020603050405020304" pitchFamily="18" charset="0"/>
              </a:rPr>
              <a:t>The hotel’s architectural design has wheelchair access in addition to special needs support, and sensitive seating that corresponds to the event’s focus on inclusivity.</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Staffing Requirements and Skill Sets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Event Coordinators: </a:t>
            </a:r>
            <a:r>
              <a:rPr lang="en-IN" sz="1800" u="none" strike="noStrike" dirty="0">
                <a:effectLst/>
                <a:latin typeface="Times New Roman" panose="02020603050405020304" pitchFamily="18" charset="0"/>
                <a:ea typeface="Times New Roman" panose="02020603050405020304" pitchFamily="18" charset="0"/>
              </a:rPr>
              <a:t>After managing many kinds of events, the incumbent takes care of event logistics for both hospitality engagements and movies.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Technical Crew: </a:t>
            </a:r>
            <a:r>
              <a:rPr lang="en-IN" sz="1800" u="none" strike="noStrike" dirty="0">
                <a:effectLst/>
                <a:latin typeface="Times New Roman" panose="02020603050405020304" pitchFamily="18" charset="0"/>
                <a:ea typeface="Times New Roman" panose="02020603050405020304" pitchFamily="18" charset="0"/>
              </a:rPr>
              <a:t>Professionals experienced in audiovisual system operation manage live broadcasts on several channels as well as panel discussions and movie showings (Nicolaou, 2021).</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Guest Relations Staff: </a:t>
            </a:r>
            <a:r>
              <a:rPr lang="en-IN" sz="1800" u="none" strike="noStrike" dirty="0">
                <a:effectLst/>
                <a:latin typeface="Times New Roman" panose="02020603050405020304" pitchFamily="18" charset="0"/>
                <a:ea typeface="Times New Roman" panose="02020603050405020304" pitchFamily="18" charset="0"/>
              </a:rPr>
              <a:t>The staff members were trained in security management, VIP hospitality, and access support.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Catering Team: </a:t>
            </a:r>
            <a:r>
              <a:rPr lang="en-IN" sz="1800" u="none" strike="noStrike" dirty="0">
                <a:effectLst/>
                <a:latin typeface="Times New Roman" panose="02020603050405020304" pitchFamily="18" charset="0"/>
                <a:ea typeface="Times New Roman" panose="02020603050405020304" pitchFamily="18" charset="0"/>
              </a:rPr>
              <a:t>Combine several dietary requirements including vegan as well as halal and gluten-free options.</a:t>
            </a:r>
            <a:endParaRPr lang="en-IN" sz="1800" b="0" i="0" u="none" strike="noStrike" dirty="0">
              <a:effectLst/>
              <a:latin typeface="Arial" panose="020B0604020202020204" pitchFamily="34" charset="0"/>
              <a:ea typeface="Times New Roman" panose="02020603050405020304" pitchFamily="18" charset="0"/>
            </a:endParaRPr>
          </a:p>
          <a:p>
            <a:pPr marL="342900" lvl="0" indent="-342900" algn="just">
              <a:lnSpc>
                <a:spcPct val="150000"/>
              </a:lnSpc>
              <a:buFont typeface="+mj-lt"/>
              <a:buAutoNum type="arabicPeriod"/>
            </a:pPr>
            <a:r>
              <a:rPr lang="en-IN" sz="1800" b="1" i="1" dirty="0">
                <a:effectLst/>
                <a:latin typeface="Times New Roman" panose="02020603050405020304" pitchFamily="18" charset="0"/>
                <a:ea typeface="Times New Roman" panose="02020603050405020304" pitchFamily="18" charset="0"/>
              </a:rPr>
              <a:t>Workshop Facilitators: </a:t>
            </a:r>
            <a:r>
              <a:rPr lang="en-IN" sz="1800" dirty="0">
                <a:effectLst/>
                <a:latin typeface="Times New Roman" panose="02020603050405020304" pitchFamily="18" charset="0"/>
                <a:ea typeface="Times New Roman" panose="02020603050405020304" pitchFamily="18" charset="0"/>
              </a:rPr>
              <a:t>For educational applications, a group of speakers provides hospitality training, inclusivity instruction, and film production logistics knowledge (Joseph, 2024).</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8</a:t>
            </a:fld>
            <a:endParaRPr lang="en-GB" dirty="0"/>
          </a:p>
        </p:txBody>
      </p:sp>
    </p:spTree>
    <p:extLst>
      <p:ext uri="{BB962C8B-B14F-4D97-AF65-F5344CB8AC3E}">
        <p14:creationId xmlns:p14="http://schemas.microsoft.com/office/powerpoint/2010/main" val="1727562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Resource Allocations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Catering: </a:t>
            </a:r>
            <a:r>
              <a:rPr lang="en-IN" sz="1800" u="none" strike="noStrike" dirty="0">
                <a:effectLst/>
                <a:latin typeface="Times New Roman" panose="02020603050405020304" pitchFamily="18" charset="0"/>
                <a:ea typeface="Times New Roman" panose="02020603050405020304" pitchFamily="18" charset="0"/>
              </a:rPr>
              <a:t>Food and beverages of outstanding grade are popular with many people.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Lighting and Audiovisual Setup: </a:t>
            </a:r>
            <a:r>
              <a:rPr lang="en-IN" sz="1800" u="none" strike="noStrike" dirty="0">
                <a:effectLst/>
                <a:latin typeface="Times New Roman" panose="02020603050405020304" pitchFamily="18" charset="0"/>
                <a:ea typeface="Times New Roman" panose="02020603050405020304" pitchFamily="18" charset="0"/>
              </a:rPr>
              <a:t>Sophisticated professional lighting systems integrated with sound systems will support films, discussion events, and exhibition displays (Bai </a:t>
            </a:r>
            <a:r>
              <a:rPr lang="en-IN" sz="1800" i="1" u="none" strike="noStrike" dirty="0">
                <a:effectLst/>
                <a:latin typeface="Times New Roman" panose="02020603050405020304" pitchFamily="18" charset="0"/>
                <a:ea typeface="Times New Roman" panose="02020603050405020304" pitchFamily="18" charset="0"/>
              </a:rPr>
              <a:t>et al</a:t>
            </a:r>
            <a:r>
              <a:rPr lang="en-IN" sz="1800" u="none" strike="noStrike" dirty="0">
                <a:effectLst/>
                <a:latin typeface="Times New Roman" panose="02020603050405020304" pitchFamily="18" charset="0"/>
                <a:ea typeface="Times New Roman" panose="02020603050405020304" pitchFamily="18" charset="0"/>
              </a:rPr>
              <a:t>., 2023).</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Seating Arrangements: </a:t>
            </a:r>
            <a:r>
              <a:rPr lang="en-IN" sz="1800" u="none" strike="noStrike" dirty="0">
                <a:effectLst/>
                <a:latin typeface="Times New Roman" panose="02020603050405020304" pitchFamily="18" charset="0"/>
                <a:ea typeface="Times New Roman" panose="02020603050405020304" pitchFamily="18" charset="0"/>
              </a:rPr>
              <a:t>The room setups work perfectly for panel debates, seminars, and networking activities as well.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Exhibition Stands and Displays: </a:t>
            </a:r>
            <a:r>
              <a:rPr lang="en-IN" sz="1800" u="none" strike="noStrike" dirty="0">
                <a:effectLst/>
                <a:latin typeface="Times New Roman" panose="02020603050405020304" pitchFamily="18" charset="0"/>
                <a:ea typeface="Times New Roman" panose="02020603050405020304" pitchFamily="18" charset="0"/>
              </a:rPr>
              <a:t>Practical activities will be given, along with a movie screening of hotel beauty exhibits.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IN" sz="1800" b="1" i="1" u="none" strike="noStrike" dirty="0">
                <a:effectLst/>
                <a:latin typeface="Times New Roman" panose="02020603050405020304" pitchFamily="18" charset="0"/>
                <a:ea typeface="Times New Roman" panose="02020603050405020304" pitchFamily="18" charset="0"/>
              </a:rPr>
              <a:t>Parking and Transportation: </a:t>
            </a:r>
            <a:r>
              <a:rPr lang="en-IN" sz="1800" u="none" strike="noStrike" dirty="0">
                <a:effectLst/>
                <a:latin typeface="Times New Roman" panose="02020603050405020304" pitchFamily="18" charset="0"/>
                <a:ea typeface="Times New Roman" panose="02020603050405020304" pitchFamily="18" charset="0"/>
              </a:rPr>
              <a:t>There is valet parking and close-by convenient parking at the event.</a:t>
            </a:r>
            <a:endParaRPr lang="en-IN" sz="1800" u="none" strike="noStrike" dirty="0">
              <a:effectLst/>
              <a:latin typeface="Arial" panose="020B0604020202020204" pitchFamily="34" charset="0"/>
              <a:ea typeface="Arial" panose="020B0604020202020204" pitchFamily="34" charset="0"/>
            </a:endParaRPr>
          </a:p>
          <a:p>
            <a:r>
              <a:rPr lang="en-IN" sz="1800" dirty="0">
                <a:effectLst/>
                <a:latin typeface="Times New Roman" panose="02020603050405020304" pitchFamily="18" charset="0"/>
                <a:ea typeface="Times New Roman" panose="02020603050405020304" pitchFamily="18" charset="0"/>
              </a:rPr>
              <a:t>The activity counts on resource-oriented infrastructure use from The Savoy to give guests friendly services as well as professional ones. A perfect delivery that meets the industry standards results from the complete mix of skilled staff, effective logistics preparation, and excellent resources.</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9</a:t>
            </a:fld>
            <a:endParaRPr lang="en-GB" dirty="0"/>
          </a:p>
        </p:txBody>
      </p:sp>
    </p:spTree>
    <p:extLst>
      <p:ext uri="{BB962C8B-B14F-4D97-AF65-F5344CB8AC3E}">
        <p14:creationId xmlns:p14="http://schemas.microsoft.com/office/powerpoint/2010/main" val="2420262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10</a:t>
            </a:fld>
            <a:endParaRPr lang="en-GB" dirty="0"/>
          </a:p>
        </p:txBody>
      </p:sp>
    </p:spTree>
    <p:extLst>
      <p:ext uri="{BB962C8B-B14F-4D97-AF65-F5344CB8AC3E}">
        <p14:creationId xmlns:p14="http://schemas.microsoft.com/office/powerpoint/2010/main" val="201649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Revenue Generation and Funding Sources</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To ensure profitability, revenue streams include:</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i="1" dirty="0">
                <a:effectLst/>
                <a:latin typeface="Times New Roman" panose="02020603050405020304" pitchFamily="18" charset="0"/>
                <a:ea typeface="Times New Roman" panose="02020603050405020304" pitchFamily="18" charset="0"/>
              </a:rPr>
              <a:t>Ticket Sales (£30,000): </a:t>
            </a:r>
            <a:r>
              <a:rPr lang="en-IN" sz="1800" dirty="0">
                <a:effectLst/>
                <a:latin typeface="Times New Roman" panose="02020603050405020304" pitchFamily="18" charset="0"/>
                <a:ea typeface="Times New Roman" panose="02020603050405020304" pitchFamily="18" charset="0"/>
              </a:rPr>
              <a:t>Visitors including business professionals, filmmakers, and hotel management will pay an entrance fee (Alananzeh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2023). Assuming an average ticket cost of £100 and approximately 300 attendees, ticket sales will raise about £30,000.</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i="1" dirty="0">
                <a:effectLst/>
                <a:latin typeface="Times New Roman" panose="02020603050405020304" pitchFamily="18" charset="0"/>
                <a:ea typeface="Times New Roman" panose="02020603050405020304" pitchFamily="18" charset="0"/>
              </a:rPr>
              <a:t>Sponsorships (£15,000): </a:t>
            </a:r>
            <a:r>
              <a:rPr lang="en-IN" sz="1800" dirty="0">
                <a:effectLst/>
                <a:latin typeface="Times New Roman" panose="02020603050405020304" pitchFamily="18" charset="0"/>
                <a:ea typeface="Times New Roman" panose="02020603050405020304" pitchFamily="18" charset="0"/>
              </a:rPr>
              <a:t>The event will be sponsored by hotel brands, tourism boards, and film commissions in exchange for brand exposure, marketing materials, and speaking opportunities (Shuqair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2024).</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i="1" dirty="0">
                <a:effectLst/>
                <a:latin typeface="Times New Roman" panose="02020603050405020304" pitchFamily="18" charset="0"/>
                <a:ea typeface="Times New Roman" panose="02020603050405020304" pitchFamily="18" charset="0"/>
              </a:rPr>
              <a:t>Exhibitor Fees (£10,000): </a:t>
            </a:r>
            <a:r>
              <a:rPr lang="en-IN" sz="1800" dirty="0">
                <a:effectLst/>
                <a:latin typeface="Times New Roman" panose="02020603050405020304" pitchFamily="18" charset="0"/>
                <a:ea typeface="Times New Roman" panose="02020603050405020304" pitchFamily="18" charset="0"/>
              </a:rPr>
              <a:t>Hotels, location services, and hospitality providers will cover the cost of exhibition stands to present their products, therefore adding £10,000.</a:t>
            </a:r>
            <a:endParaRPr lang="en-IN" sz="1800" dirty="0">
              <a:effectLst/>
              <a:latin typeface="Arial" panose="020B0604020202020204" pitchFamily="34" charset="0"/>
              <a:ea typeface="Arial" panose="020B0604020202020204" pitchFamily="34" charset="0"/>
            </a:endParaRPr>
          </a:p>
          <a:p>
            <a:r>
              <a:rPr lang="en-IN" sz="1800" b="1" i="1" dirty="0">
                <a:effectLst/>
                <a:latin typeface="Times New Roman" panose="02020603050405020304" pitchFamily="18" charset="0"/>
                <a:ea typeface="Times New Roman" panose="02020603050405020304" pitchFamily="18" charset="0"/>
              </a:rPr>
              <a:t>Advertising Packages (£5,000): </a:t>
            </a:r>
            <a:r>
              <a:rPr lang="en-IN" sz="1800" dirty="0">
                <a:effectLst/>
                <a:latin typeface="Times New Roman" panose="02020603050405020304" pitchFamily="18" charset="0"/>
                <a:ea typeface="Times New Roman" panose="02020603050405020304" pitchFamily="18" charset="0"/>
              </a:rPr>
              <a:t>Generating £5,000, companies looking for publicity will buy ad space in event brochures, banners, and digital campaigns.</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11</a:t>
            </a:fld>
            <a:endParaRPr lang="en-GB" dirty="0"/>
          </a:p>
        </p:txBody>
      </p:sp>
    </p:spTree>
    <p:extLst>
      <p:ext uri="{BB962C8B-B14F-4D97-AF65-F5344CB8AC3E}">
        <p14:creationId xmlns:p14="http://schemas.microsoft.com/office/powerpoint/2010/main" val="3118236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1" dirty="0">
                <a:effectLst/>
                <a:latin typeface="Times New Roman" panose="02020603050405020304" pitchFamily="18" charset="0"/>
                <a:ea typeface="Times New Roman" panose="02020603050405020304" pitchFamily="18" charset="0"/>
              </a:rPr>
              <a:t>Projected Financial Outcome</a:t>
            </a:r>
          </a:p>
          <a:p>
            <a:pPr algn="just">
              <a:lnSpc>
                <a:spcPct val="150000"/>
              </a:lnSpc>
            </a:pPr>
            <a:r>
              <a:rPr lang="en-IN" sz="1800" b="1" dirty="0">
                <a:effectLst/>
                <a:latin typeface="Times New Roman" panose="02020603050405020304" pitchFamily="18" charset="0"/>
                <a:ea typeface="Times New Roman" panose="02020603050405020304" pitchFamily="18" charset="0"/>
              </a:rPr>
              <a:t>Net Profit: </a:t>
            </a:r>
            <a:r>
              <a:rPr lang="en-IN" sz="1800" dirty="0">
                <a:effectLst/>
                <a:latin typeface="Times New Roman" panose="02020603050405020304" pitchFamily="18" charset="0"/>
                <a:ea typeface="Times New Roman" panose="02020603050405020304" pitchFamily="18" charset="0"/>
              </a:rPr>
              <a:t>£3,000</a:t>
            </a:r>
            <a:endParaRPr lang="en-IN" sz="1800" dirty="0">
              <a:effectLst/>
              <a:latin typeface="Arial" panose="020B0604020202020204" pitchFamily="34" charset="0"/>
              <a:ea typeface="Arial" panose="020B0604020202020204" pitchFamily="34" charset="0"/>
            </a:endParaRPr>
          </a:p>
          <a:p>
            <a:r>
              <a:rPr lang="en-IN" sz="1800" dirty="0">
                <a:effectLst/>
                <a:latin typeface="Times New Roman" panose="02020603050405020304" pitchFamily="18" charset="0"/>
                <a:ea typeface="Times New Roman" panose="02020603050405020304" pitchFamily="18" charset="0"/>
              </a:rPr>
              <a:t>The event preserves quality, profitability, and long-term viability without causing a loss through this financial strategy.</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12</a:t>
            </a:fld>
            <a:endParaRPr lang="en-GB" dirty="0"/>
          </a:p>
        </p:txBody>
      </p:sp>
    </p:spTree>
    <p:extLst>
      <p:ext uri="{BB962C8B-B14F-4D97-AF65-F5344CB8AC3E}">
        <p14:creationId xmlns:p14="http://schemas.microsoft.com/office/powerpoint/2010/main" val="39825742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kern="0" dirty="0">
                <a:effectLst/>
                <a:latin typeface="Times New Roman" panose="02020603050405020304" pitchFamily="18" charset="0"/>
                <a:ea typeface="Times New Roman" panose="02020603050405020304" pitchFamily="18" charset="0"/>
              </a:rPr>
              <a:t>Conclusion</a:t>
            </a:r>
          </a:p>
          <a:p>
            <a:r>
              <a:rPr lang="en-IN" sz="1800" dirty="0">
                <a:effectLst/>
                <a:latin typeface="Times New Roman" panose="02020603050405020304" pitchFamily="18" charset="0"/>
                <a:ea typeface="Times New Roman" panose="02020603050405020304" pitchFamily="18" charset="0"/>
              </a:rPr>
              <a:t>The event offers a rare chance to investigate the interaction of movies and hotels. The event will generate long-term benefits for each field by encouraging inclusiveness and teamwork and solving logistical difficulties. The project is set for success thanks to a well-thought-out plan, strategic market positioning, and a transparent financial structure. By means of insightful conversations, practical workshops, and top-level networking occasions, it will position The Savoy Hotel to be a leader in movie-friendly hospitality while still making sure inclusiveness and accessibility remain at the front of business innovations.</a:t>
            </a:r>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13</a:t>
            </a:fld>
            <a:endParaRPr lang="en-GB" dirty="0"/>
          </a:p>
        </p:txBody>
      </p:sp>
    </p:spTree>
    <p:extLst>
      <p:ext uri="{BB962C8B-B14F-4D97-AF65-F5344CB8AC3E}">
        <p14:creationId xmlns:p14="http://schemas.microsoft.com/office/powerpoint/2010/main" val="757987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2BDBC5-31B3-4C9D-B496-7711F60241E3}" type="slidenum">
              <a:rPr lang="en-GB" smtClean="0"/>
              <a:t>14</a:t>
            </a:fld>
            <a:endParaRPr lang="en-GB" dirty="0"/>
          </a:p>
        </p:txBody>
      </p:sp>
    </p:spTree>
    <p:extLst>
      <p:ext uri="{BB962C8B-B14F-4D97-AF65-F5344CB8AC3E}">
        <p14:creationId xmlns:p14="http://schemas.microsoft.com/office/powerpoint/2010/main" val="2290999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A05C1-50DC-907E-C27C-4D5566018F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CCF2E0-C514-0D10-6E89-74F3002B71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7B65AD-D7B2-F77C-69BF-0791F2940CF8}"/>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5" name="Footer Placeholder 4">
            <a:extLst>
              <a:ext uri="{FF2B5EF4-FFF2-40B4-BE49-F238E27FC236}">
                <a16:creationId xmlns:a16="http://schemas.microsoft.com/office/drawing/2014/main" id="{7AFE7486-A829-15C8-4570-453F904486A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376651-F6BC-65AD-0A8D-6EDC97B40386}"/>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399216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2948B-284D-0C68-BED9-6306E8C45E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7685D3-5BE5-F8BA-EA73-9B15B3AA13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E48017-1916-D15A-EA19-37C70A3312DB}"/>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5" name="Footer Placeholder 4">
            <a:extLst>
              <a:ext uri="{FF2B5EF4-FFF2-40B4-BE49-F238E27FC236}">
                <a16:creationId xmlns:a16="http://schemas.microsoft.com/office/drawing/2014/main" id="{4FBD48A1-A9D5-1438-2B48-8042338E912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5567CD2-6F14-891D-8D85-01F78DDD61DA}"/>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4252979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85670-8D6D-0AEF-ADB0-21C0518E5D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CD18D5-117E-5D85-982D-CF405FBB79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897166-93E1-E0D1-90E8-CC9F9222C9C4}"/>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5" name="Footer Placeholder 4">
            <a:extLst>
              <a:ext uri="{FF2B5EF4-FFF2-40B4-BE49-F238E27FC236}">
                <a16:creationId xmlns:a16="http://schemas.microsoft.com/office/drawing/2014/main" id="{FF977A7B-09B8-ACEB-FD73-BE70AE8DA34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3BBB272-B66A-EE3B-B257-B2B0DA69C5E1}"/>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50991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026A3-8204-77BC-AA2A-A341DCD78A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553B63-14CF-428D-6FD2-3D3FBA1AF2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CDFC72-1F63-705E-F66B-BD2ABD0E1B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03F0D9-DAC1-EF99-80D6-05158D3FB2CB}"/>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6" name="Footer Placeholder 5">
            <a:extLst>
              <a:ext uri="{FF2B5EF4-FFF2-40B4-BE49-F238E27FC236}">
                <a16:creationId xmlns:a16="http://schemas.microsoft.com/office/drawing/2014/main" id="{FD1C55B5-5426-62CA-C649-45E2244CA96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85AC2B8-49F9-CBFF-E2D7-E8E09A082BFA}"/>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1826792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98882-EE28-3090-0DE9-1508DD5C1B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5FC286-A4E0-5091-EDA9-1BF1491B2E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BB2789-83A3-961C-A302-359C11B893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04E82E-B322-9EA0-D140-3F5E500A2E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56C079-82C5-C077-2B8C-79D5BB62B0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C17B7C-CF38-E380-A82E-B495615E2918}"/>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8" name="Footer Placeholder 7">
            <a:extLst>
              <a:ext uri="{FF2B5EF4-FFF2-40B4-BE49-F238E27FC236}">
                <a16:creationId xmlns:a16="http://schemas.microsoft.com/office/drawing/2014/main" id="{D7244FA1-8586-49F6-D84B-B782CDE1607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917588D-25CD-1603-B1A2-A502B6F4C1D3}"/>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188243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E0491-3DEC-B77E-2DF2-0590BE0EBA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12501B-B1F1-67EF-4F8A-DEEF6F37E48E}"/>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4" name="Footer Placeholder 3">
            <a:extLst>
              <a:ext uri="{FF2B5EF4-FFF2-40B4-BE49-F238E27FC236}">
                <a16:creationId xmlns:a16="http://schemas.microsoft.com/office/drawing/2014/main" id="{8B38E869-D83D-7F4B-52BD-856B73295EC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5AB9876-14C5-77BA-484D-FE311F904475}"/>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244021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6528E9-4514-8F31-4492-2DD391013701}"/>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3" name="Footer Placeholder 2">
            <a:extLst>
              <a:ext uri="{FF2B5EF4-FFF2-40B4-BE49-F238E27FC236}">
                <a16:creationId xmlns:a16="http://schemas.microsoft.com/office/drawing/2014/main" id="{5294938D-4E00-B1CF-E0EF-3C17C64653C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375DA06-2799-D012-2076-964C52DD0FD0}"/>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3982728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3224D-D24C-88A8-905A-7857DD230C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FDD225-51FD-EE6B-5EF7-2175DCEB99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8A98DF-79BC-8366-69ED-1279097B07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FB89F5-F509-23B0-734D-2897E4AB5B30}"/>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6" name="Footer Placeholder 5">
            <a:extLst>
              <a:ext uri="{FF2B5EF4-FFF2-40B4-BE49-F238E27FC236}">
                <a16:creationId xmlns:a16="http://schemas.microsoft.com/office/drawing/2014/main" id="{CFAC5387-22E9-F37D-A007-F8F20A86D8B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15E2BAB-3CCB-92D9-8FF1-DDBFC18DC63C}"/>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3662821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BCBF8-8028-50AD-9393-41ADFBB789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DE518F-54DD-71FC-81E4-A5CB3CF391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C05270E-5F73-86BB-2D32-5E095AEDDA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5A0FEF-0389-7556-F4C2-9D91385AB4E1}"/>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6" name="Footer Placeholder 5">
            <a:extLst>
              <a:ext uri="{FF2B5EF4-FFF2-40B4-BE49-F238E27FC236}">
                <a16:creationId xmlns:a16="http://schemas.microsoft.com/office/drawing/2014/main" id="{23A83930-A524-4348-100E-2F9DF21890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0020224-7F29-422C-20B1-93CFDF811289}"/>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2491626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0505F-FAE0-4E7E-C20C-03B27C8FB8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B213BC-D90A-55BA-9891-354EC27F6D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6D17BD-AFBD-2262-7866-52857E01CC44}"/>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5" name="Footer Placeholder 4">
            <a:extLst>
              <a:ext uri="{FF2B5EF4-FFF2-40B4-BE49-F238E27FC236}">
                <a16:creationId xmlns:a16="http://schemas.microsoft.com/office/drawing/2014/main" id="{12EC33A4-E0D3-7C26-655E-F62D3E58C7B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C5DED61-9446-6ED3-B9BD-F7BDC8585F33}"/>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3783823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CD61F6-C13C-9A74-3A18-F13053830A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224303-E95A-2E11-56FA-70ABC6E676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F91A6B-C110-208A-1422-8E95F02E6ED7}"/>
              </a:ext>
            </a:extLst>
          </p:cNvPr>
          <p:cNvSpPr>
            <a:spLocks noGrp="1"/>
          </p:cNvSpPr>
          <p:nvPr>
            <p:ph type="dt" sz="half" idx="10"/>
          </p:nvPr>
        </p:nvSpPr>
        <p:spPr/>
        <p:txBody>
          <a:bodyPr/>
          <a:lstStyle/>
          <a:p>
            <a:fld id="{BDD19EF3-6A32-4201-AD67-6582ED44601A}" type="datetimeFigureOut">
              <a:rPr lang="en-GB" smtClean="0"/>
              <a:t>04/02/2025</a:t>
            </a:fld>
            <a:endParaRPr lang="en-GB" dirty="0"/>
          </a:p>
        </p:txBody>
      </p:sp>
      <p:sp>
        <p:nvSpPr>
          <p:cNvPr id="5" name="Footer Placeholder 4">
            <a:extLst>
              <a:ext uri="{FF2B5EF4-FFF2-40B4-BE49-F238E27FC236}">
                <a16:creationId xmlns:a16="http://schemas.microsoft.com/office/drawing/2014/main" id="{7547A752-FE16-5D06-E640-A07B596EBE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D92B6CB-AA4C-1EB8-93C5-BDC88B38B78E}"/>
              </a:ext>
            </a:extLst>
          </p:cNvPr>
          <p:cNvSpPr>
            <a:spLocks noGrp="1"/>
          </p:cNvSpPr>
          <p:nvPr>
            <p:ph type="sldNum" sz="quarter" idx="12"/>
          </p:nvPr>
        </p:nvSpPr>
        <p:spPr/>
        <p:txBody>
          <a:bodyPr/>
          <a:lstStyle/>
          <a:p>
            <a:fld id="{D1E581A1-A532-4A23-A255-BE0CA88AF7AA}" type="slidenum">
              <a:rPr lang="en-GB" smtClean="0"/>
              <a:t>‹#›</a:t>
            </a:fld>
            <a:endParaRPr lang="en-GB" dirty="0"/>
          </a:p>
        </p:txBody>
      </p:sp>
    </p:spTree>
    <p:extLst>
      <p:ext uri="{BB962C8B-B14F-4D97-AF65-F5344CB8AC3E}">
        <p14:creationId xmlns:p14="http://schemas.microsoft.com/office/powerpoint/2010/main" val="4197847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8B45C6-91F0-B800-D4E2-55E553AFA0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A1FB0D-C7AF-56EC-0724-8CE0F48EA0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0CF31E-A3ED-012F-E165-5EECFF8694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D19EF3-6A32-4201-AD67-6582ED44601A}" type="datetimeFigureOut">
              <a:rPr lang="en-GB" smtClean="0"/>
              <a:t>04/02/2025</a:t>
            </a:fld>
            <a:endParaRPr lang="en-GB" dirty="0"/>
          </a:p>
        </p:txBody>
      </p:sp>
      <p:sp>
        <p:nvSpPr>
          <p:cNvPr id="5" name="Footer Placeholder 4">
            <a:extLst>
              <a:ext uri="{FF2B5EF4-FFF2-40B4-BE49-F238E27FC236}">
                <a16:creationId xmlns:a16="http://schemas.microsoft.com/office/drawing/2014/main" id="{4B8C7298-8886-0ACB-03B9-EFC5A402A5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BD54BD-F052-7164-F44F-8B26E5F739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E581A1-A532-4A23-A255-BE0CA88AF7AA}" type="slidenum">
              <a:rPr lang="en-GB" smtClean="0"/>
              <a:t>‹#›</a:t>
            </a:fld>
            <a:endParaRPr lang="en-GB" dirty="0"/>
          </a:p>
        </p:txBody>
      </p:sp>
    </p:spTree>
    <p:extLst>
      <p:ext uri="{BB962C8B-B14F-4D97-AF65-F5344CB8AC3E}">
        <p14:creationId xmlns:p14="http://schemas.microsoft.com/office/powerpoint/2010/main" val="3200185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8.jpe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9.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thesavoylondon.com/" TargetMode="External"/><Relationship Id="rId5" Type="http://schemas.openxmlformats.org/officeDocument/2006/relationships/hyperlink" Target="https://www.thesavoylondon.com/about-us-2/the-savoy-team/" TargetMode="Externa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8"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ll about Hotels…..Provisions for Hotels under the Goods &amp; Services Tax  Act, 2017 - Tax Today">
            <a:extLst>
              <a:ext uri="{FF2B5EF4-FFF2-40B4-BE49-F238E27FC236}">
                <a16:creationId xmlns:a16="http://schemas.microsoft.com/office/drawing/2014/main" id="{0CE6E545-DC57-5684-8712-33BD9857BBB3}"/>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a:stretch/>
        </p:blipFill>
        <p:spPr bwMode="auto">
          <a:xfrm>
            <a:off x="-63501" y="-48855"/>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67100E-5E69-74D2-9DB9-1F5783F8830E}"/>
              </a:ext>
            </a:extLst>
          </p:cNvPr>
          <p:cNvSpPr txBox="1"/>
          <p:nvPr/>
        </p:nvSpPr>
        <p:spPr>
          <a:xfrm>
            <a:off x="841249" y="941832"/>
            <a:ext cx="10506456" cy="20574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u="sng">
                <a:solidFill>
                  <a:schemeClr val="bg1"/>
                </a:solidFill>
                <a:effectLst/>
                <a:latin typeface="+mj-lt"/>
                <a:ea typeface="+mj-ea"/>
                <a:cs typeface="+mj-cs"/>
              </a:rPr>
              <a:t>International Meetings Management for the Hotel Industry</a:t>
            </a:r>
            <a:endParaRPr lang="en-US" sz="5000" u="sng">
              <a:solidFill>
                <a:schemeClr val="bg1"/>
              </a:solidFill>
              <a:latin typeface="+mj-lt"/>
              <a:ea typeface="+mj-ea"/>
              <a:cs typeface="+mj-cs"/>
            </a:endParaRPr>
          </a:p>
        </p:txBody>
      </p:sp>
      <p:sp>
        <p:nvSpPr>
          <p:cNvPr id="1040" name="Rectangle 103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2" name="Rectangle 104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096069E-831E-0EF3-0F63-803D271AE39A}"/>
              </a:ext>
            </a:extLst>
          </p:cNvPr>
          <p:cNvSpPr txBox="1"/>
          <p:nvPr/>
        </p:nvSpPr>
        <p:spPr>
          <a:xfrm>
            <a:off x="841248" y="3502152"/>
            <a:ext cx="10506456" cy="2670048"/>
          </a:xfrm>
          <a:prstGeom prst="rect">
            <a:avLst/>
          </a:prstGeom>
        </p:spPr>
        <p:txBody>
          <a:bodyPr vert="horz" lIns="91440" tIns="45720" rIns="91440" bIns="45720" rtlCol="0">
            <a:normAutofit/>
          </a:bodyPr>
          <a:lstStyle/>
          <a:p>
            <a:pPr marL="57150" marR="0" lvl="0" indent="-228600" fontAlgn="base">
              <a:lnSpc>
                <a:spcPct val="90000"/>
              </a:lnSpc>
              <a:spcBef>
                <a:spcPct val="0"/>
              </a:spcBef>
              <a:spcAft>
                <a:spcPts val="600"/>
              </a:spcAft>
              <a:buClrTx/>
              <a:buSzTx/>
              <a:buFont typeface="Arial" panose="020B0604020202020204" pitchFamily="34" charset="0"/>
              <a:buChar char="•"/>
              <a:tabLst/>
            </a:pPr>
            <a:r>
              <a:rPr lang="en-US" altLang="en-US" sz="2000" b="1" dirty="0">
                <a:solidFill>
                  <a:schemeClr val="bg1"/>
                </a:solidFill>
              </a:rPr>
              <a:t>Student Name:</a:t>
            </a:r>
          </a:p>
          <a:p>
            <a:pPr marL="57150" marR="0" lvl="0" indent="-228600" fontAlgn="base">
              <a:lnSpc>
                <a:spcPct val="90000"/>
              </a:lnSpc>
              <a:spcBef>
                <a:spcPct val="0"/>
              </a:spcBef>
              <a:spcAft>
                <a:spcPts val="600"/>
              </a:spcAft>
              <a:buClrTx/>
              <a:buSzTx/>
              <a:buFont typeface="Arial" panose="020B0604020202020204" pitchFamily="34" charset="0"/>
              <a:buChar char="•"/>
              <a:tabLst/>
            </a:pPr>
            <a:r>
              <a:rPr lang="en-US" altLang="en-US" sz="2000" b="1" dirty="0">
                <a:solidFill>
                  <a:schemeClr val="bg1"/>
                </a:solidFill>
              </a:rPr>
              <a:t>Student ID:  2223648</a:t>
            </a:r>
          </a:p>
          <a:p>
            <a:pPr marL="5715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2000" b="1" dirty="0">
              <a:solidFill>
                <a:schemeClr val="bg1"/>
              </a:solidFill>
            </a:endParaRPr>
          </a:p>
          <a:p>
            <a:pPr marL="5715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2000" b="1" dirty="0">
              <a:solidFill>
                <a:schemeClr val="bg1"/>
              </a:solidFill>
            </a:endParaRPr>
          </a:p>
        </p:txBody>
      </p:sp>
      <p:sp>
        <p:nvSpPr>
          <p:cNvPr id="6" name="TextBox 5">
            <a:extLst>
              <a:ext uri="{FF2B5EF4-FFF2-40B4-BE49-F238E27FC236}">
                <a16:creationId xmlns:a16="http://schemas.microsoft.com/office/drawing/2014/main" id="{82DBF599-8966-5E4F-A4AB-58CD53BCF0A5}"/>
              </a:ext>
            </a:extLst>
          </p:cNvPr>
          <p:cNvSpPr txBox="1"/>
          <p:nvPr/>
        </p:nvSpPr>
        <p:spPr>
          <a:xfrm>
            <a:off x="2792111" y="3255078"/>
            <a:ext cx="3902990" cy="646331"/>
          </a:xfrm>
          <a:prstGeom prst="rect">
            <a:avLst/>
          </a:prstGeom>
          <a:noFill/>
        </p:spPr>
        <p:txBody>
          <a:bodyPr wrap="square" rtlCol="0">
            <a:spAutoFit/>
          </a:bodyPr>
          <a:lstStyle/>
          <a:p>
            <a:r>
              <a:rPr lang="en-GB" b="1" dirty="0">
                <a:solidFill>
                  <a:schemeClr val="bg1"/>
                </a:solidFill>
              </a:rPr>
              <a:t>                                                             MIHAELA ALECU </a:t>
            </a:r>
          </a:p>
        </p:txBody>
      </p:sp>
      <p:sp>
        <p:nvSpPr>
          <p:cNvPr id="3" name="TextBox 2">
            <a:extLst>
              <a:ext uri="{FF2B5EF4-FFF2-40B4-BE49-F238E27FC236}">
                <a16:creationId xmlns:a16="http://schemas.microsoft.com/office/drawing/2014/main" id="{24228D3B-E9FA-C54C-2E4C-51ADDBDF367B}"/>
              </a:ext>
            </a:extLst>
          </p:cNvPr>
          <p:cNvSpPr txBox="1"/>
          <p:nvPr/>
        </p:nvSpPr>
        <p:spPr>
          <a:xfrm>
            <a:off x="841248" y="4144071"/>
            <a:ext cx="4283202" cy="923330"/>
          </a:xfrm>
          <a:prstGeom prst="rect">
            <a:avLst/>
          </a:prstGeom>
          <a:noFill/>
        </p:spPr>
        <p:txBody>
          <a:bodyPr wrap="square" rtlCol="0">
            <a:spAutoFit/>
          </a:bodyPr>
          <a:lstStyle/>
          <a:p>
            <a:r>
              <a:rPr lang="en-GB" b="1" dirty="0">
                <a:solidFill>
                  <a:schemeClr val="bg1"/>
                </a:solidFill>
              </a:rPr>
              <a:t>     Tutor Name: Christopher Wilkin</a:t>
            </a:r>
          </a:p>
          <a:p>
            <a:r>
              <a:rPr lang="en-GB" b="1" dirty="0">
                <a:solidFill>
                  <a:schemeClr val="bg1"/>
                </a:solidFill>
              </a:rPr>
              <a:t>     Module Code: BMIH6007</a:t>
            </a:r>
          </a:p>
          <a:p>
            <a:endParaRPr lang="en-GB" b="1" dirty="0">
              <a:solidFill>
                <a:schemeClr val="bg1"/>
              </a:solidFill>
            </a:endParaRPr>
          </a:p>
        </p:txBody>
      </p:sp>
    </p:spTree>
    <p:extLst>
      <p:ext uri="{BB962C8B-B14F-4D97-AF65-F5344CB8AC3E}">
        <p14:creationId xmlns:p14="http://schemas.microsoft.com/office/powerpoint/2010/main" val="2702551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F0618E-C29A-9D90-8555-16AD0304EBBF}"/>
              </a:ext>
            </a:extLst>
          </p:cNvPr>
          <p:cNvSpPr txBox="1"/>
          <p:nvPr/>
        </p:nvSpPr>
        <p:spPr>
          <a:xfrm>
            <a:off x="838201" y="365125"/>
            <a:ext cx="3816095" cy="19380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effectLst/>
                <a:latin typeface="+mj-lt"/>
                <a:ea typeface="+mj-ea"/>
                <a:cs typeface="+mj-cs"/>
              </a:rPr>
              <a:t>Introduction</a:t>
            </a:r>
            <a:endParaRPr lang="en-US" sz="4400" kern="1200" dirty="0">
              <a:solidFill>
                <a:schemeClr val="tx1"/>
              </a:solidFill>
              <a:latin typeface="+mj-lt"/>
              <a:ea typeface="+mj-ea"/>
              <a:cs typeface="+mj-cs"/>
            </a:endParaRPr>
          </a:p>
        </p:txBody>
      </p:sp>
      <p:sp>
        <p:nvSpPr>
          <p:cNvPr id="8" name="TextBox 7">
            <a:extLst>
              <a:ext uri="{FF2B5EF4-FFF2-40B4-BE49-F238E27FC236}">
                <a16:creationId xmlns:a16="http://schemas.microsoft.com/office/drawing/2014/main" id="{8CDD984D-3183-105B-7B7D-FCBC623498ED}"/>
              </a:ext>
            </a:extLst>
          </p:cNvPr>
          <p:cNvSpPr txBox="1"/>
          <p:nvPr/>
        </p:nvSpPr>
        <p:spPr>
          <a:xfrm>
            <a:off x="838201" y="2482589"/>
            <a:ext cx="3816096" cy="3694373"/>
          </a:xfrm>
          <a:prstGeom prst="rect">
            <a:avLst/>
          </a:prstGeom>
        </p:spPr>
        <p:txBody>
          <a:bodyPr vert="horz" lIns="91440" tIns="45720" rIns="91440" bIns="45720" rtlCol="0">
            <a:normAutofit/>
          </a:bodyPr>
          <a:lstStyle/>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rPr>
              <a:t>Hospitality and Film Connection</a:t>
            </a:r>
            <a:r>
              <a:rPr lang="en-US" altLang="en-US" sz="2000" dirty="0"/>
              <a:t>: </a:t>
            </a:r>
            <a:r>
              <a:rPr kumimoji="0" lang="en-US" altLang="en-US" sz="2000" b="0" i="0" u="none" strike="noStrike" cap="none" normalizeH="0" baseline="0" dirty="0">
                <a:ln>
                  <a:noFill/>
                </a:ln>
                <a:effectLst/>
              </a:rPr>
              <a:t>Showcasing hotels as prime production sites.</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rPr>
              <a:t>Industry Collaboration</a:t>
            </a:r>
            <a:r>
              <a:rPr lang="en-US" altLang="en-US" sz="2000" dirty="0"/>
              <a:t>: </a:t>
            </a:r>
            <a:r>
              <a:rPr kumimoji="0" lang="en-US" altLang="en-US" sz="2000" b="0" i="0" u="none" strike="noStrike" cap="none" normalizeH="0" baseline="0" dirty="0">
                <a:ln>
                  <a:noFill/>
                </a:ln>
                <a:effectLst/>
              </a:rPr>
              <a:t>Hoteliers </a:t>
            </a:r>
            <a:r>
              <a:rPr lang="en-US" altLang="en-US" sz="2000" dirty="0"/>
              <a:t>and</a:t>
            </a:r>
            <a:r>
              <a:rPr kumimoji="0" lang="en-US" altLang="en-US" sz="2000" b="0" i="0" u="none" strike="noStrike" cap="none" normalizeH="0" baseline="0" dirty="0">
                <a:ln>
                  <a:noFill/>
                </a:ln>
                <a:effectLst/>
              </a:rPr>
              <a:t> filmmakers unite for business and inclusivity.</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rPr>
              <a:t>Event Highlights</a:t>
            </a:r>
            <a:r>
              <a:rPr lang="en-US" altLang="en-US" sz="2000" dirty="0"/>
              <a:t>: </a:t>
            </a:r>
            <a:r>
              <a:rPr kumimoji="0" lang="en-US" altLang="en-US" sz="2000" b="0" i="0" u="none" strike="noStrike" cap="none" normalizeH="0" baseline="0" dirty="0">
                <a:ln>
                  <a:noFill/>
                </a:ln>
                <a:effectLst/>
              </a:rPr>
              <a:t>Exhibitions, panels, and workshops on best practices.</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rPr>
              <a:t>Led by The Savoy</a:t>
            </a:r>
            <a:r>
              <a:rPr lang="en-US" altLang="en-US" sz="2000" dirty="0"/>
              <a:t>: </a:t>
            </a:r>
            <a:r>
              <a:rPr kumimoji="0" lang="en-US" altLang="en-US" sz="2000" b="0" i="0" u="none" strike="noStrike" cap="none" normalizeH="0" baseline="0" dirty="0">
                <a:ln>
                  <a:noFill/>
                </a:ln>
                <a:effectLst/>
              </a:rPr>
              <a:t>Expanding business, exposure, and representation. </a:t>
            </a:r>
          </a:p>
        </p:txBody>
      </p:sp>
      <p:pic>
        <p:nvPicPr>
          <p:cNvPr id="4099" name="Picture 3" descr="Smart film in Hospitality | Innoptec®">
            <a:extLst>
              <a:ext uri="{FF2B5EF4-FFF2-40B4-BE49-F238E27FC236}">
                <a16:creationId xmlns:a16="http://schemas.microsoft.com/office/drawing/2014/main" id="{2907B86B-C304-4840-89CE-43214427F2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7855" r="-1" b="6199"/>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4101" name="Picture 5" descr="15,802 Film Reel Stock Photos - Free &amp; Royalty-Free Stock Photos from  Dreamstime">
            <a:extLst>
              <a:ext uri="{FF2B5EF4-FFF2-40B4-BE49-F238E27FC236}">
                <a16:creationId xmlns:a16="http://schemas.microsoft.com/office/drawing/2014/main" id="{0669C055-9E2E-3669-F252-3DA04B8D88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534" b="28216"/>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6368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E684D4-5073-F470-45CD-CF3C694712DC}"/>
              </a:ext>
            </a:extLst>
          </p:cNvPr>
          <p:cNvSpPr txBox="1"/>
          <p:nvPr/>
        </p:nvSpPr>
        <p:spPr>
          <a:xfrm>
            <a:off x="3281415" y="192148"/>
            <a:ext cx="5629170" cy="646331"/>
          </a:xfrm>
          <a:prstGeom prst="rect">
            <a:avLst/>
          </a:prstGeom>
          <a:noFill/>
        </p:spPr>
        <p:txBody>
          <a:bodyPr wrap="square">
            <a:spAutoFit/>
          </a:bodyPr>
          <a:lstStyle/>
          <a:p>
            <a:pPr algn="ctr"/>
            <a:r>
              <a:rPr lang="en-IN" sz="3600" b="1" kern="0">
                <a:effectLst/>
                <a:latin typeface="Times New Roman" panose="02020603050405020304" pitchFamily="18" charset="0"/>
                <a:ea typeface="Times New Roman" panose="02020603050405020304" pitchFamily="18" charset="0"/>
              </a:rPr>
              <a:t>Event Content and Context</a:t>
            </a:r>
            <a:endParaRPr lang="en-GB" sz="3600" dirty="0"/>
          </a:p>
        </p:txBody>
      </p:sp>
      <p:sp>
        <p:nvSpPr>
          <p:cNvPr id="7" name="TextBox 6">
            <a:extLst>
              <a:ext uri="{FF2B5EF4-FFF2-40B4-BE49-F238E27FC236}">
                <a16:creationId xmlns:a16="http://schemas.microsoft.com/office/drawing/2014/main" id="{D8FC3D96-F961-0A14-ECCF-51A17F3FE035}"/>
              </a:ext>
            </a:extLst>
          </p:cNvPr>
          <p:cNvSpPr txBox="1"/>
          <p:nvPr/>
        </p:nvSpPr>
        <p:spPr>
          <a:xfrm>
            <a:off x="203480" y="1127483"/>
            <a:ext cx="4989006" cy="1569660"/>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1" i="0" u="none" strike="noStrike" cap="none" normalizeH="0" baseline="0" dirty="0">
                <a:ln>
                  <a:noFill/>
                </a:ln>
                <a:solidFill>
                  <a:schemeClr val="tx1"/>
                </a:solidFill>
                <a:effectLst/>
                <a:cs typeface="Times New Roman" panose="02020603050405020304" pitchFamily="18" charset="0"/>
              </a:rPr>
              <a:t>Uniting Hospitality and Filmmaking</a:t>
            </a:r>
            <a:r>
              <a:rPr lang="en-US" altLang="en-US" sz="1600" dirty="0">
                <a:cs typeface="Times New Roman" panose="02020603050405020304" pitchFamily="18" charset="0"/>
              </a:rPr>
              <a:t>: </a:t>
            </a:r>
            <a:r>
              <a:rPr kumimoji="0" lang="en-US" altLang="en-US" sz="1600" b="0" i="0" u="none" strike="noStrike" cap="none" normalizeH="0" baseline="0" dirty="0">
                <a:ln>
                  <a:noFill/>
                </a:ln>
                <a:solidFill>
                  <a:schemeClr val="tx1"/>
                </a:solidFill>
                <a:effectLst/>
                <a:cs typeface="Times New Roman" panose="02020603050405020304" pitchFamily="18" charset="0"/>
              </a:rPr>
              <a:t>Enhancing hotel operations for film productions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1" i="0" u="none" strike="noStrike" cap="none" normalizeH="0" baseline="0" dirty="0">
                <a:ln>
                  <a:noFill/>
                </a:ln>
                <a:solidFill>
                  <a:schemeClr val="tx1"/>
                </a:solidFill>
                <a:effectLst/>
                <a:cs typeface="Times New Roman" panose="02020603050405020304" pitchFamily="18" charset="0"/>
              </a:rPr>
              <a:t>Efficiency and Business Growth</a:t>
            </a:r>
            <a:r>
              <a:rPr lang="en-US" altLang="en-US" sz="1600" dirty="0">
                <a:cs typeface="Times New Roman" panose="02020603050405020304" pitchFamily="18" charset="0"/>
              </a:rPr>
              <a:t>: </a:t>
            </a:r>
            <a:r>
              <a:rPr kumimoji="0" lang="en-US" altLang="en-US" sz="1600" b="0" i="0" u="none" strike="noStrike" cap="none" normalizeH="0" baseline="0" dirty="0">
                <a:ln>
                  <a:noFill/>
                </a:ln>
                <a:solidFill>
                  <a:schemeClr val="tx1"/>
                </a:solidFill>
                <a:effectLst/>
                <a:cs typeface="Times New Roman" panose="02020603050405020304" pitchFamily="18" charset="0"/>
              </a:rPr>
              <a:t>Maximizing hotels as filming sites while supporting crews (Fox </a:t>
            </a:r>
            <a:r>
              <a:rPr kumimoji="0" lang="en-US" altLang="en-US" sz="1600" b="0" i="1" u="none" strike="noStrike" cap="none" normalizeH="0" baseline="0" dirty="0">
                <a:ln>
                  <a:noFill/>
                </a:ln>
                <a:solidFill>
                  <a:schemeClr val="tx1"/>
                </a:solidFill>
                <a:effectLst/>
                <a:cs typeface="Times New Roman" panose="02020603050405020304" pitchFamily="18" charset="0"/>
              </a:rPr>
              <a:t>et al</a:t>
            </a:r>
            <a:r>
              <a:rPr kumimoji="0" lang="en-US" altLang="en-US" sz="1600" b="0" i="0" u="none" strike="noStrike" cap="none" normalizeH="0" baseline="0" dirty="0">
                <a:ln>
                  <a:noFill/>
                </a:ln>
                <a:solidFill>
                  <a:schemeClr val="tx1"/>
                </a:solidFill>
                <a:effectLst/>
                <a:cs typeface="Times New Roman" panose="02020603050405020304" pitchFamily="18" charset="0"/>
              </a:rPr>
              <a:t>., 2014)</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600" b="1" i="0" u="none" strike="noStrike" cap="none" normalizeH="0" baseline="0" dirty="0">
                <a:ln>
                  <a:noFill/>
                </a:ln>
                <a:solidFill>
                  <a:schemeClr val="tx1"/>
                </a:solidFill>
                <a:effectLst/>
                <a:cs typeface="Times New Roman" panose="02020603050405020304" pitchFamily="18" charset="0"/>
              </a:rPr>
              <a:t>Inclusive Collaboration</a:t>
            </a:r>
            <a:r>
              <a:rPr lang="en-US" altLang="en-US" sz="1600" dirty="0">
                <a:cs typeface="Times New Roman" panose="02020603050405020304" pitchFamily="18" charset="0"/>
              </a:rPr>
              <a:t>: </a:t>
            </a:r>
            <a:r>
              <a:rPr kumimoji="0" lang="en-US" altLang="en-US" sz="1600" b="0" i="0" u="none" strike="noStrike" cap="none" normalizeH="0" baseline="0" dirty="0">
                <a:ln>
                  <a:noFill/>
                </a:ln>
                <a:solidFill>
                  <a:schemeClr val="tx1"/>
                </a:solidFill>
                <a:effectLst/>
                <a:cs typeface="Times New Roman" panose="02020603050405020304" pitchFamily="18" charset="0"/>
              </a:rPr>
              <a:t>Ensuring seamless accommodation and operational support </a:t>
            </a:r>
          </a:p>
        </p:txBody>
      </p:sp>
      <p:sp>
        <p:nvSpPr>
          <p:cNvPr id="9" name="TextBox 8">
            <a:extLst>
              <a:ext uri="{FF2B5EF4-FFF2-40B4-BE49-F238E27FC236}">
                <a16:creationId xmlns:a16="http://schemas.microsoft.com/office/drawing/2014/main" id="{63DF830D-9621-148B-B8A9-E6761D0F92A8}"/>
              </a:ext>
            </a:extLst>
          </p:cNvPr>
          <p:cNvSpPr txBox="1"/>
          <p:nvPr/>
        </p:nvSpPr>
        <p:spPr>
          <a:xfrm>
            <a:off x="5863423" y="4155977"/>
            <a:ext cx="6094324" cy="2554545"/>
          </a:xfrm>
          <a:prstGeom prst="rect">
            <a:avLst/>
          </a:prstGeom>
          <a:noFill/>
        </p:spPr>
        <p:txBody>
          <a:bodyPr wrap="square">
            <a:spAutoFit/>
          </a:bodyPr>
          <a:lstStyle/>
          <a:p>
            <a:pPr algn="just"/>
            <a:r>
              <a:rPr lang="en-IN" sz="1600" b="1" dirty="0">
                <a:effectLst/>
                <a:ea typeface="Times New Roman" panose="02020603050405020304" pitchFamily="18" charset="0"/>
              </a:rPr>
              <a:t>Key Challenges and Objectives</a:t>
            </a:r>
            <a:endParaRPr lang="en-IN" sz="1600" dirty="0">
              <a:effectLst/>
              <a:ea typeface="Arial" panose="020B0604020202020204" pitchFamily="34" charset="0"/>
            </a:endParaRPr>
          </a:p>
          <a:p>
            <a:pPr algn="just"/>
            <a:r>
              <a:rPr lang="en-IN" sz="1600" dirty="0">
                <a:effectLst/>
                <a:ea typeface="Times New Roman" panose="02020603050405020304" pitchFamily="18" charset="0"/>
              </a:rPr>
              <a:t>Hotels operate by managing substantial film crew accommodations together with standard business operations and accessibility requirements for multiple groups of people (Getz and Page, 2019). This event aims to:</a:t>
            </a:r>
            <a:endParaRPr lang="en-IN" sz="1600" dirty="0">
              <a:effectLst/>
              <a:ea typeface="Arial" panose="020B0604020202020204" pitchFamily="34" charset="0"/>
            </a:endParaRPr>
          </a:p>
          <a:p>
            <a:pPr marL="342900" lvl="0" indent="-342900" algn="just">
              <a:buFont typeface="+mj-lt"/>
              <a:buAutoNum type="arabicPeriod"/>
            </a:pPr>
            <a:r>
              <a:rPr lang="en-IN" sz="1600" u="none" strike="noStrike" dirty="0">
                <a:effectLst/>
                <a:ea typeface="Times New Roman" panose="02020603050405020304" pitchFamily="18" charset="0"/>
              </a:rPr>
              <a:t>Address logistical requirements for hotels partnering with film productions.</a:t>
            </a:r>
            <a:endParaRPr lang="en-IN" sz="1600" u="none" strike="noStrike" dirty="0">
              <a:effectLst/>
              <a:ea typeface="Arial" panose="020B0604020202020204" pitchFamily="34" charset="0"/>
            </a:endParaRPr>
          </a:p>
          <a:p>
            <a:pPr marL="342900" lvl="0" indent="-342900" algn="just">
              <a:buFont typeface="+mj-lt"/>
              <a:buAutoNum type="arabicPeriod"/>
            </a:pPr>
            <a:r>
              <a:rPr lang="en-IN" sz="1600" u="none" strike="noStrike" dirty="0">
                <a:effectLst/>
                <a:ea typeface="Times New Roman" panose="02020603050405020304" pitchFamily="18" charset="0"/>
              </a:rPr>
              <a:t>Highlight the business benefits of film collaborations for hotels.</a:t>
            </a:r>
            <a:endParaRPr lang="en-IN" sz="1600" u="none" strike="noStrike" dirty="0">
              <a:effectLst/>
              <a:ea typeface="Arial" panose="020B0604020202020204" pitchFamily="34" charset="0"/>
            </a:endParaRPr>
          </a:p>
          <a:p>
            <a:pPr marL="342900" lvl="0" indent="-342900" algn="just">
              <a:buFont typeface="+mj-lt"/>
              <a:buAutoNum type="arabicPeriod"/>
            </a:pPr>
            <a:r>
              <a:rPr lang="en-IN" sz="1600" u="none" strike="noStrike" dirty="0">
                <a:effectLst/>
                <a:ea typeface="Times New Roman" panose="02020603050405020304" pitchFamily="18" charset="0"/>
              </a:rPr>
              <a:t>Promote inclusivity and accessibility in hospitality services.</a:t>
            </a:r>
          </a:p>
          <a:p>
            <a:pPr marL="342900" lvl="0" indent="-342900" algn="just">
              <a:buFont typeface="+mj-lt"/>
              <a:buAutoNum type="arabicPeriod"/>
            </a:pPr>
            <a:r>
              <a:rPr lang="en-IN" sz="1600" dirty="0">
                <a:effectLst/>
                <a:ea typeface="Times New Roman" panose="02020603050405020304" pitchFamily="18" charset="0"/>
              </a:rPr>
              <a:t>Provide practical strategies for efficient hotel-film partnerships.</a:t>
            </a:r>
            <a:endParaRPr lang="en-GB" sz="1600" dirty="0"/>
          </a:p>
        </p:txBody>
      </p:sp>
      <p:pic>
        <p:nvPicPr>
          <p:cNvPr id="11" name="Picture 10">
            <a:extLst>
              <a:ext uri="{FF2B5EF4-FFF2-40B4-BE49-F238E27FC236}">
                <a16:creationId xmlns:a16="http://schemas.microsoft.com/office/drawing/2014/main" id="{12A4B6C6-753A-02E7-53F2-15ACAF74F833}"/>
              </a:ext>
            </a:extLst>
          </p:cNvPr>
          <p:cNvPicPr>
            <a:picLocks noChangeAspect="1"/>
          </p:cNvPicPr>
          <p:nvPr/>
        </p:nvPicPr>
        <p:blipFill>
          <a:blip r:embed="rId3"/>
          <a:stretch>
            <a:fillRect/>
          </a:stretch>
        </p:blipFill>
        <p:spPr>
          <a:xfrm>
            <a:off x="5898489" y="1127483"/>
            <a:ext cx="6059258" cy="2867574"/>
          </a:xfrm>
          <a:prstGeom prst="rect">
            <a:avLst/>
          </a:prstGeom>
        </p:spPr>
      </p:pic>
      <p:pic>
        <p:nvPicPr>
          <p:cNvPr id="5125" name="Picture 5" descr="Challenges faced during 100 days writing Goal - Chintan Jain">
            <a:extLst>
              <a:ext uri="{FF2B5EF4-FFF2-40B4-BE49-F238E27FC236}">
                <a16:creationId xmlns:a16="http://schemas.microsoft.com/office/drawing/2014/main" id="{73F3C50B-77FD-A5A8-2BA9-ED452F43DF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910" y="3102429"/>
            <a:ext cx="4925576" cy="3563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3611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D8F0C51-91B5-311E-8580-8799AF1C888E}"/>
              </a:ext>
            </a:extLst>
          </p:cNvPr>
          <p:cNvPicPr>
            <a:picLocks noChangeAspect="1"/>
          </p:cNvPicPr>
          <p:nvPr/>
        </p:nvPicPr>
        <p:blipFill>
          <a:blip r:embed="rId3"/>
          <a:srcRect t="24843" r="-2" b="6183"/>
          <a:stretch/>
        </p:blipFill>
        <p:spPr>
          <a:xfrm>
            <a:off x="5882185" y="10"/>
            <a:ext cx="630981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147" name="Picture 3" descr="How to Position Your Hotel as a Filming Location for TV Series: A PR  Opportunity You">
            <a:extLst>
              <a:ext uri="{FF2B5EF4-FFF2-40B4-BE49-F238E27FC236}">
                <a16:creationId xmlns:a16="http://schemas.microsoft.com/office/drawing/2014/main" id="{FA78813A-BF71-1C1E-8870-B95882A990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8001" r="-2" b="10149"/>
          <a:stretch/>
        </p:blipFill>
        <p:spPr bwMode="auto">
          <a:xfrm>
            <a:off x="5882185" y="3493008"/>
            <a:ext cx="630981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6154" name="Freeform: Shape 615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56" name="Freeform: Shape 615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4E175334-D23B-25F7-DC09-45A5B3A60726}"/>
              </a:ext>
            </a:extLst>
          </p:cNvPr>
          <p:cNvSpPr txBox="1"/>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kern="1200">
                <a:solidFill>
                  <a:schemeClr val="tx1"/>
                </a:solidFill>
                <a:effectLst/>
                <a:latin typeface="+mj-lt"/>
                <a:ea typeface="+mj-ea"/>
                <a:cs typeface="+mj-cs"/>
              </a:rPr>
              <a:t>Contd.</a:t>
            </a:r>
            <a:endParaRPr lang="en-US" sz="3400" kern="1200">
              <a:solidFill>
                <a:schemeClr val="tx1"/>
              </a:solidFill>
              <a:latin typeface="+mj-lt"/>
              <a:ea typeface="+mj-ea"/>
              <a:cs typeface="+mj-cs"/>
            </a:endParaRPr>
          </a:p>
        </p:txBody>
      </p:sp>
      <p:sp>
        <p:nvSpPr>
          <p:cNvPr id="6158" name="Rectangle 615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160" name="Rectangle 615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62" name="Rectangle 616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85E7EBCA-EB12-71A6-1058-33A232DE7AD8}"/>
              </a:ext>
            </a:extLst>
          </p:cNvPr>
          <p:cNvSpPr txBox="1"/>
          <p:nvPr/>
        </p:nvSpPr>
        <p:spPr>
          <a:xfrm>
            <a:off x="225574" y="2304288"/>
            <a:ext cx="5861760" cy="4553701"/>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b="1" dirty="0">
                <a:effectLst/>
              </a:rPr>
              <a:t>Expected Outcomes</a:t>
            </a:r>
            <a:endParaRPr lang="en-US" dirty="0">
              <a:effectLst/>
            </a:endParaRPr>
          </a:p>
          <a:p>
            <a:pPr marL="285750" indent="-228600">
              <a:lnSpc>
                <a:spcPct val="90000"/>
              </a:lnSpc>
              <a:spcAft>
                <a:spcPts val="600"/>
              </a:spcAft>
              <a:buFont typeface="Arial" panose="020B0604020202020204" pitchFamily="34" charset="0"/>
              <a:buChar char="•"/>
            </a:pPr>
            <a:r>
              <a:rPr lang="en-US" dirty="0">
                <a:effectLst/>
              </a:rPr>
              <a:t>Hotels enhance their appeal for movie production through collaboration and growth.</a:t>
            </a:r>
          </a:p>
          <a:p>
            <a:pPr marL="285750" indent="-228600">
              <a:lnSpc>
                <a:spcPct val="90000"/>
              </a:lnSpc>
              <a:spcAft>
                <a:spcPts val="600"/>
              </a:spcAft>
              <a:buFont typeface="Arial" panose="020B0604020202020204" pitchFamily="34" charset="0"/>
              <a:buChar char="•"/>
            </a:pPr>
            <a:r>
              <a:rPr lang="en-US" dirty="0">
                <a:effectLst/>
              </a:rPr>
              <a:t>Conference sets inclusivity norms, ensuring accessible and effective experiences.</a:t>
            </a:r>
          </a:p>
          <a:p>
            <a:pPr marR="0" lvl="0" algn="l" defTabSz="914400" rtl="0" eaLnBrk="0" fontAlgn="base" latinLnBrk="0" hangingPunct="0">
              <a:spcBef>
                <a:spcPct val="0"/>
              </a:spcBef>
              <a:spcAft>
                <a:spcPct val="0"/>
              </a:spcAft>
              <a:buClrTx/>
              <a:buSzTx/>
              <a:tabLst/>
            </a:pPr>
            <a:r>
              <a:rPr kumimoji="0" lang="en-US" altLang="en-US" b="1" i="0" u="none" strike="noStrike" cap="none" normalizeH="0" baseline="0" dirty="0">
                <a:ln>
                  <a:noFill/>
                </a:ln>
                <a:solidFill>
                  <a:schemeClr val="tx1"/>
                </a:solidFill>
                <a:effectLst/>
                <a:cs typeface="Times New Roman" panose="02020603050405020304" pitchFamily="18" charset="0"/>
              </a:rPr>
              <a:t>Event Format</a:t>
            </a:r>
          </a:p>
          <a:p>
            <a:pPr marL="342900" lvl="0" indent="-342900" algn="just">
              <a:buFont typeface="+mj-lt"/>
              <a:buAutoNum type="arabicPeriod"/>
            </a:pPr>
            <a:r>
              <a:rPr lang="en-IN" b="1" i="1" u="none" strike="noStrike" dirty="0">
                <a:effectLst/>
                <a:ea typeface="Times New Roman" panose="02020603050405020304" pitchFamily="18" charset="0"/>
              </a:rPr>
              <a:t>Exhibitions: </a:t>
            </a:r>
            <a:r>
              <a:rPr lang="en-IN" u="none" strike="noStrike" dirty="0">
                <a:effectLst/>
                <a:ea typeface="Times New Roman" panose="02020603050405020304" pitchFamily="18" charset="0"/>
              </a:rPr>
              <a:t>Behind-the-scenes shots of well-known hotels used as movie sets offer inspiring backgrounds for project accomplishments and educational excursions (O’Toole, 2010).</a:t>
            </a:r>
            <a:endParaRPr lang="en-IN" u="none" strike="noStrike" dirty="0">
              <a:effectLst/>
              <a:ea typeface="Arial" panose="020B0604020202020204" pitchFamily="34" charset="0"/>
            </a:endParaRPr>
          </a:p>
          <a:p>
            <a:pPr marL="342900" lvl="0" indent="-342900" algn="just">
              <a:buFont typeface="+mj-lt"/>
              <a:buAutoNum type="arabicPeriod"/>
            </a:pPr>
            <a:r>
              <a:rPr lang="en-IN" b="1" i="1" u="none" strike="noStrike" dirty="0">
                <a:effectLst/>
                <a:ea typeface="Times New Roman" panose="02020603050405020304" pitchFamily="18" charset="0"/>
              </a:rPr>
              <a:t>Panel Discussions: </a:t>
            </a:r>
            <a:r>
              <a:rPr lang="en-IN" u="none" strike="noStrike" dirty="0">
                <a:effectLst/>
                <a:ea typeface="Times New Roman" panose="02020603050405020304" pitchFamily="18" charset="0"/>
              </a:rPr>
              <a:t>Hotel managers, movie producers, and industry location scouts each highlight unique qualities as well as drawbacks of hotel sites in film production projects.</a:t>
            </a:r>
            <a:endParaRPr lang="en-IN" u="none" strike="noStrike" dirty="0">
              <a:effectLst/>
              <a:ea typeface="Arial" panose="020B0604020202020204" pitchFamily="34" charset="0"/>
            </a:endParaRPr>
          </a:p>
          <a:p>
            <a:pPr marL="342900" lvl="0" indent="-342900" algn="just">
              <a:buFont typeface="+mj-lt"/>
              <a:buAutoNum type="arabicPeriod"/>
            </a:pPr>
            <a:r>
              <a:rPr lang="en-IN" b="1" i="1" u="none" strike="noStrike" dirty="0">
                <a:effectLst/>
                <a:ea typeface="Times New Roman" panose="02020603050405020304" pitchFamily="18" charset="0"/>
              </a:rPr>
              <a:t>Workshops: </a:t>
            </a:r>
            <a:r>
              <a:rPr lang="en-IN" u="none" strike="noStrike" dirty="0">
                <a:effectLst/>
                <a:ea typeface="Times New Roman" panose="02020603050405020304" pitchFamily="18" charset="0"/>
              </a:rPr>
              <a:t>Apart from fundamental notes on cultural awareness facility flexibility and food accommodations for various needs, hotel staff are trained to help movie crews.</a:t>
            </a:r>
            <a:endParaRPr kumimoji="0" lang="en-US" altLang="en-US" i="0" u="none" strike="noStrike" cap="none" normalizeH="0" baseline="0" dirty="0">
              <a:ln>
                <a:noFill/>
              </a:ln>
              <a:solidFill>
                <a:schemeClr val="tx1"/>
              </a:solidFill>
              <a:effectLst/>
              <a:cs typeface="Times New Roman" panose="02020603050405020304" pitchFamily="18" charset="0"/>
            </a:endParaRPr>
          </a:p>
        </p:txBody>
      </p:sp>
    </p:spTree>
    <p:extLst>
      <p:ext uri="{BB962C8B-B14F-4D97-AF65-F5344CB8AC3E}">
        <p14:creationId xmlns:p14="http://schemas.microsoft.com/office/powerpoint/2010/main" val="2869636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E75C45-C02E-678E-79B2-1799B4452E04}"/>
              </a:ext>
            </a:extLst>
          </p:cNvPr>
          <p:cNvSpPr txBox="1"/>
          <p:nvPr/>
        </p:nvSpPr>
        <p:spPr>
          <a:xfrm>
            <a:off x="3281415" y="192148"/>
            <a:ext cx="5629170" cy="646331"/>
          </a:xfrm>
          <a:prstGeom prst="rect">
            <a:avLst/>
          </a:prstGeom>
          <a:noFill/>
        </p:spPr>
        <p:txBody>
          <a:bodyPr wrap="square">
            <a:spAutoFit/>
          </a:bodyPr>
          <a:lstStyle/>
          <a:p>
            <a:pPr algn="ctr"/>
            <a:r>
              <a:rPr lang="en-IN" sz="3600" b="1" kern="0" dirty="0">
                <a:effectLst/>
                <a:latin typeface="Times New Roman" panose="02020603050405020304" pitchFamily="18" charset="0"/>
                <a:ea typeface="Times New Roman" panose="02020603050405020304" pitchFamily="18" charset="0"/>
              </a:rPr>
              <a:t>Market factors</a:t>
            </a:r>
          </a:p>
        </p:txBody>
      </p:sp>
      <p:sp>
        <p:nvSpPr>
          <p:cNvPr id="5" name="TextBox 4">
            <a:extLst>
              <a:ext uri="{FF2B5EF4-FFF2-40B4-BE49-F238E27FC236}">
                <a16:creationId xmlns:a16="http://schemas.microsoft.com/office/drawing/2014/main" id="{DE0F278F-0662-92DC-D973-5124700FA4BC}"/>
              </a:ext>
            </a:extLst>
          </p:cNvPr>
          <p:cNvSpPr txBox="1"/>
          <p:nvPr/>
        </p:nvSpPr>
        <p:spPr>
          <a:xfrm>
            <a:off x="180031" y="1037048"/>
            <a:ext cx="4984821" cy="2123658"/>
          </a:xfrm>
          <a:prstGeom prst="rect">
            <a:avLst/>
          </a:prstGeom>
          <a:noFill/>
        </p:spPr>
        <p:txBody>
          <a:bodyPr wrap="square">
            <a:spAutoFit/>
          </a:bodyPr>
          <a:lstStyle/>
          <a:p>
            <a:pPr marR="0" lvl="0" algn="l" defTabSz="914400" rtl="0" eaLnBrk="0" fontAlgn="base" latinLnBrk="0" hangingPunct="0">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Calibri (Body)"/>
                <a:cs typeface="Times New Roman" panose="02020603050405020304" pitchFamily="18" charset="0"/>
              </a:rPr>
              <a:t>Target Market</a:t>
            </a:r>
          </a:p>
          <a:p>
            <a:pPr marL="342900" lvl="0" indent="-342900" algn="just">
              <a:buFont typeface="+mj-lt"/>
              <a:buAutoNum type="arabicPeriod"/>
            </a:pPr>
            <a:r>
              <a:rPr lang="en-IN" sz="1600" u="none" strike="noStrike" dirty="0">
                <a:effectLst/>
                <a:latin typeface="Calibri (Body)"/>
                <a:ea typeface="Times New Roman" panose="02020603050405020304" pitchFamily="18" charset="0"/>
              </a:rPr>
              <a:t>Hoteliers and Hospitality Executives</a:t>
            </a:r>
            <a:endParaRPr lang="en-IN" sz="1600" u="none" strike="noStrike" dirty="0">
              <a:effectLst/>
              <a:latin typeface="Calibri (Body)"/>
              <a:ea typeface="Arial" panose="020B0604020202020204" pitchFamily="34" charset="0"/>
            </a:endParaRPr>
          </a:p>
          <a:p>
            <a:pPr marL="342900" lvl="0" indent="-342900" algn="just">
              <a:buFont typeface="+mj-lt"/>
              <a:buAutoNum type="arabicPeriod"/>
            </a:pPr>
            <a:r>
              <a:rPr lang="en-IN" sz="1600" u="none" strike="noStrike" dirty="0">
                <a:effectLst/>
                <a:latin typeface="Calibri (Body)"/>
                <a:ea typeface="Times New Roman" panose="02020603050405020304" pitchFamily="18" charset="0"/>
              </a:rPr>
              <a:t>Film Producers and Location Scouts (Chen </a:t>
            </a:r>
            <a:r>
              <a:rPr lang="en-IN" sz="1600" i="1" u="none" strike="noStrike" dirty="0">
                <a:effectLst/>
                <a:latin typeface="Calibri (Body)"/>
                <a:ea typeface="Times New Roman" panose="02020603050405020304" pitchFamily="18" charset="0"/>
              </a:rPr>
              <a:t>et al</a:t>
            </a:r>
            <a:r>
              <a:rPr lang="en-IN" sz="1600" u="none" strike="noStrike" dirty="0">
                <a:effectLst/>
                <a:latin typeface="Calibri (Body)"/>
                <a:ea typeface="Times New Roman" panose="02020603050405020304" pitchFamily="18" charset="0"/>
              </a:rPr>
              <a:t>., 2022).</a:t>
            </a:r>
            <a:endParaRPr lang="en-IN" sz="1600" u="none" strike="noStrike" dirty="0">
              <a:effectLst/>
              <a:latin typeface="Calibri (Body)"/>
              <a:ea typeface="Arial" panose="020B0604020202020204" pitchFamily="34" charset="0"/>
            </a:endParaRPr>
          </a:p>
          <a:p>
            <a:pPr marL="342900" lvl="0" indent="-342900" algn="just">
              <a:buFont typeface="+mj-lt"/>
              <a:buAutoNum type="arabicPeriod"/>
            </a:pPr>
            <a:r>
              <a:rPr lang="en-IN" sz="1600" u="none" strike="noStrike" dirty="0">
                <a:effectLst/>
                <a:latin typeface="Calibri (Body)"/>
                <a:ea typeface="Times New Roman" panose="02020603050405020304" pitchFamily="18" charset="0"/>
              </a:rPr>
              <a:t>Tourism Boards and Government Agencies</a:t>
            </a:r>
            <a:endParaRPr lang="en-IN" sz="1600" u="none" strike="noStrike" dirty="0">
              <a:effectLst/>
              <a:latin typeface="Calibri (Body)"/>
              <a:ea typeface="Arial" panose="020B0604020202020204" pitchFamily="34" charset="0"/>
            </a:endParaRPr>
          </a:p>
          <a:p>
            <a:pPr marL="342900" lvl="0" indent="-342900" algn="just">
              <a:buFont typeface="+mj-lt"/>
              <a:buAutoNum type="arabicPeriod"/>
            </a:pPr>
            <a:r>
              <a:rPr lang="en-IN" sz="1600" u="none" strike="noStrike" dirty="0">
                <a:effectLst/>
                <a:latin typeface="Calibri (Body)"/>
                <a:ea typeface="Times New Roman" panose="02020603050405020304" pitchFamily="18" charset="0"/>
              </a:rPr>
              <a:t>Diversity and Inclusion Advocates (O’Brien </a:t>
            </a:r>
            <a:r>
              <a:rPr lang="en-IN" sz="1600" i="1" u="none" strike="noStrike" dirty="0">
                <a:effectLst/>
                <a:latin typeface="Calibri (Body)"/>
                <a:ea typeface="Times New Roman" panose="02020603050405020304" pitchFamily="18" charset="0"/>
              </a:rPr>
              <a:t>et al</a:t>
            </a:r>
            <a:r>
              <a:rPr lang="en-IN" sz="1600" u="none" strike="noStrike" dirty="0">
                <a:effectLst/>
                <a:latin typeface="Calibri (Body)"/>
                <a:ea typeface="Times New Roman" panose="02020603050405020304" pitchFamily="18" charset="0"/>
              </a:rPr>
              <a:t>., 2023).</a:t>
            </a:r>
            <a:endParaRPr lang="en-IN" sz="1600" u="none" strike="noStrike" dirty="0">
              <a:effectLst/>
              <a:latin typeface="Calibri (Body)"/>
              <a:ea typeface="Arial" panose="020B0604020202020204" pitchFamily="34" charset="0"/>
            </a:endParaRPr>
          </a:p>
          <a:p>
            <a:pPr marL="342900" lvl="0" indent="-342900" algn="just">
              <a:buFont typeface="+mj-lt"/>
              <a:buAutoNum type="arabicPeriod"/>
            </a:pPr>
            <a:r>
              <a:rPr lang="en-IN" sz="1600" u="none" strike="noStrike" dirty="0">
                <a:effectLst/>
                <a:latin typeface="Calibri (Body)"/>
                <a:ea typeface="Times New Roman" panose="02020603050405020304" pitchFamily="18" charset="0"/>
              </a:rPr>
              <a:t>Event and Conference Organizers</a:t>
            </a:r>
            <a:endParaRPr kumimoji="0" lang="en-US" altLang="en-US" sz="1600" u="none" strike="noStrike" cap="none" normalizeH="0" baseline="0" dirty="0">
              <a:ln>
                <a:noFill/>
              </a:ln>
              <a:solidFill>
                <a:schemeClr val="tx1"/>
              </a:solidFill>
              <a:effectLst/>
              <a:latin typeface="Calibri (Body)"/>
              <a:cs typeface="Times New Roman" panose="02020603050405020304" pitchFamily="18" charset="0"/>
            </a:endParaRPr>
          </a:p>
        </p:txBody>
      </p:sp>
      <p:pic>
        <p:nvPicPr>
          <p:cNvPr id="7171" name="Picture 3" descr="Best Steps To Target Your Market Correctly">
            <a:extLst>
              <a:ext uri="{FF2B5EF4-FFF2-40B4-BE49-F238E27FC236}">
                <a16:creationId xmlns:a16="http://schemas.microsoft.com/office/drawing/2014/main" id="{C3DA576F-1550-CDC4-2A51-7C40FECF89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8429" y="1037048"/>
            <a:ext cx="6496255" cy="2674981"/>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descr="Creating Inclusive Work Cultures in Hotels - Hospitality &amp; Entertainment  Industry">
            <a:extLst>
              <a:ext uri="{FF2B5EF4-FFF2-40B4-BE49-F238E27FC236}">
                <a16:creationId xmlns:a16="http://schemas.microsoft.com/office/drawing/2014/main" id="{1A88323B-4B38-3354-0C51-DE399888DE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030" y="3359274"/>
            <a:ext cx="5788685" cy="330657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175" name="TextBox 5">
            <a:extLst>
              <a:ext uri="{FF2B5EF4-FFF2-40B4-BE49-F238E27FC236}">
                <a16:creationId xmlns:a16="http://schemas.microsoft.com/office/drawing/2014/main" id="{C18F7AD3-55E3-9711-6057-0D6D6F048384}"/>
              </a:ext>
            </a:extLst>
          </p:cNvPr>
          <p:cNvGraphicFramePr/>
          <p:nvPr/>
        </p:nvGraphicFramePr>
        <p:xfrm>
          <a:off x="6096000" y="3860466"/>
          <a:ext cx="5788685" cy="30469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71028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E7CB9D0-4A03-7E09-7EAE-EDA6C039196D}"/>
              </a:ext>
            </a:extLst>
          </p:cNvPr>
          <p:cNvSpPr txBox="1"/>
          <p:nvPr/>
        </p:nvSpPr>
        <p:spPr>
          <a:xfrm>
            <a:off x="838201" y="365125"/>
            <a:ext cx="3816095" cy="19380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effectLst/>
                <a:latin typeface="+mj-lt"/>
                <a:ea typeface="+mj-ea"/>
                <a:cs typeface="+mj-cs"/>
              </a:rPr>
              <a:t>Contd.</a:t>
            </a:r>
          </a:p>
        </p:txBody>
      </p:sp>
      <p:sp>
        <p:nvSpPr>
          <p:cNvPr id="5" name="TextBox 4">
            <a:extLst>
              <a:ext uri="{FF2B5EF4-FFF2-40B4-BE49-F238E27FC236}">
                <a16:creationId xmlns:a16="http://schemas.microsoft.com/office/drawing/2014/main" id="{1E482F98-20AF-8F62-4B46-522E7FE9155C}"/>
              </a:ext>
            </a:extLst>
          </p:cNvPr>
          <p:cNvSpPr txBox="1"/>
          <p:nvPr/>
        </p:nvSpPr>
        <p:spPr>
          <a:xfrm>
            <a:off x="291343" y="1931747"/>
            <a:ext cx="4362954" cy="2885913"/>
          </a:xfrm>
          <a:prstGeom prst="rect">
            <a:avLst/>
          </a:prstGeom>
        </p:spPr>
        <p:txBody>
          <a:bodyPr vert="horz" lIns="91440" tIns="45720" rIns="91440" bIns="45720" rtlCol="0">
            <a:normAutofit lnSpcReduction="10000"/>
          </a:bodyPr>
          <a:lstStyle/>
          <a:p>
            <a:pPr marR="0" lvl="0" indent="-228600" fontAlgn="base">
              <a:lnSpc>
                <a:spcPct val="90000"/>
              </a:lnSpc>
              <a:spcBef>
                <a:spcPct val="0"/>
              </a:spcBef>
              <a:spcAft>
                <a:spcPts val="600"/>
              </a:spcAft>
              <a:buClrTx/>
              <a:buSzTx/>
              <a:buFont typeface="Arial" panose="020B0604020202020204" pitchFamily="34" charset="0"/>
              <a:buChar char="•"/>
              <a:tabLst/>
            </a:pPr>
            <a:r>
              <a:rPr lang="en-US" sz="2000" b="1" dirty="0">
                <a:effectLst/>
              </a:rPr>
              <a:t>Competition</a:t>
            </a:r>
            <a:endParaRPr kumimoji="0" lang="en-US" altLang="en-US" sz="2000" b="1" i="0" u="none" strike="noStrike" cap="none" normalizeH="0" baseline="0" dirty="0">
              <a:ln>
                <a:noFill/>
              </a:ln>
              <a:effectLst/>
            </a:endParaRPr>
          </a:p>
          <a:p>
            <a:pPr marL="342900" lvl="0" indent="-228600">
              <a:lnSpc>
                <a:spcPct val="90000"/>
              </a:lnSpc>
              <a:spcAft>
                <a:spcPts val="600"/>
              </a:spcAft>
              <a:buFont typeface="Arial" panose="020B0604020202020204" pitchFamily="34" charset="0"/>
              <a:buChar char="•"/>
            </a:pPr>
            <a:r>
              <a:rPr lang="en-US" sz="2000" u="none" strike="noStrike" dirty="0">
                <a:effectLst/>
              </a:rPr>
              <a:t>Film Industry Conferences (Cannes Film Festival, Berlinale’s European Film Market) (</a:t>
            </a:r>
            <a:r>
              <a:rPr lang="en-US" sz="2000" u="none" strike="noStrike" dirty="0" err="1">
                <a:effectLst/>
              </a:rPr>
              <a:t>Kanecki</a:t>
            </a:r>
            <a:r>
              <a:rPr lang="en-US" sz="2000" u="none" strike="noStrike" dirty="0">
                <a:effectLst/>
              </a:rPr>
              <a:t>, 2024).</a:t>
            </a:r>
          </a:p>
          <a:p>
            <a:pPr marL="342900" lvl="0" indent="-228600">
              <a:lnSpc>
                <a:spcPct val="90000"/>
              </a:lnSpc>
              <a:spcAft>
                <a:spcPts val="600"/>
              </a:spcAft>
              <a:buFont typeface="Arial" panose="020B0604020202020204" pitchFamily="34" charset="0"/>
              <a:buChar char="•"/>
            </a:pPr>
            <a:r>
              <a:rPr lang="en-US" sz="2000" u="none" strike="noStrike" dirty="0">
                <a:effectLst/>
              </a:rPr>
              <a:t>Hospitality Conferences (International Hotel Investment Forum)</a:t>
            </a:r>
          </a:p>
          <a:p>
            <a:pPr marL="342900" lvl="0" indent="-228600">
              <a:lnSpc>
                <a:spcPct val="90000"/>
              </a:lnSpc>
              <a:spcAft>
                <a:spcPts val="600"/>
              </a:spcAft>
              <a:buFont typeface="Arial" panose="020B0604020202020204" pitchFamily="34" charset="0"/>
              <a:buChar char="•"/>
            </a:pPr>
            <a:r>
              <a:rPr lang="en-US" sz="2000" u="none" strike="noStrike" dirty="0">
                <a:effectLst/>
              </a:rPr>
              <a:t>Location-Focused Industry Events (Locations Expo, AFCI </a:t>
            </a:r>
            <a:r>
              <a:rPr lang="en-US" sz="2000" u="none" strike="noStrike" dirty="0" err="1">
                <a:effectLst/>
              </a:rPr>
              <a:t>Cineposium</a:t>
            </a:r>
            <a:r>
              <a:rPr lang="en-US" sz="2000" u="none" strike="noStrike" dirty="0">
                <a:effectLst/>
              </a:rPr>
              <a:t>) (</a:t>
            </a:r>
            <a:r>
              <a:rPr lang="en-US" sz="2000" u="none" strike="noStrike" dirty="0" err="1">
                <a:effectLst/>
              </a:rPr>
              <a:t>Ateş</a:t>
            </a:r>
            <a:r>
              <a:rPr lang="en-US" sz="2000" u="none" strike="noStrike" dirty="0">
                <a:effectLst/>
              </a:rPr>
              <a:t> </a:t>
            </a:r>
            <a:r>
              <a:rPr lang="en-US" sz="2000" i="1" u="none" strike="noStrike" dirty="0">
                <a:effectLst/>
              </a:rPr>
              <a:t>et al</a:t>
            </a:r>
            <a:r>
              <a:rPr lang="en-US" sz="2000" u="none" strike="noStrike" dirty="0">
                <a:effectLst/>
              </a:rPr>
              <a:t>., 2024).</a:t>
            </a:r>
            <a:endParaRPr kumimoji="0" lang="en-US" altLang="en-US" sz="2000" u="none" strike="noStrike" cap="none" normalizeH="0" baseline="0" dirty="0">
              <a:ln>
                <a:noFill/>
              </a:ln>
              <a:effectLst/>
            </a:endParaRPr>
          </a:p>
        </p:txBody>
      </p:sp>
      <p:pic>
        <p:nvPicPr>
          <p:cNvPr id="9218" name="Picture 2" descr="The Psychology of Competition in Learning: Why Learners Love a Challenge -  Growth Engineering">
            <a:extLst>
              <a:ext uri="{FF2B5EF4-FFF2-40B4-BE49-F238E27FC236}">
                <a16:creationId xmlns:a16="http://schemas.microsoft.com/office/drawing/2014/main" id="{09136726-F032-E778-0AAC-4A5CC6696D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988" r="-1" b="18066"/>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9220" name="Picture 4" descr="11 Ways to Combine Social Media and Email Marketing">
            <a:extLst>
              <a:ext uri="{FF2B5EF4-FFF2-40B4-BE49-F238E27FC236}">
                <a16:creationId xmlns:a16="http://schemas.microsoft.com/office/drawing/2014/main" id="{867F9F02-9A72-A10D-44DF-4929EEAE13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9404" b="272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AB7F30B-977B-A66C-C25C-D6CDC146D2F3}"/>
              </a:ext>
            </a:extLst>
          </p:cNvPr>
          <p:cNvSpPr txBox="1"/>
          <p:nvPr/>
        </p:nvSpPr>
        <p:spPr>
          <a:xfrm>
            <a:off x="291343" y="4926253"/>
            <a:ext cx="4612974" cy="1754326"/>
          </a:xfrm>
          <a:prstGeom prst="rect">
            <a:avLst/>
          </a:prstGeom>
          <a:noFill/>
        </p:spPr>
        <p:txBody>
          <a:bodyPr wrap="square">
            <a:spAutoFit/>
          </a:bodyPr>
          <a:lstStyle/>
          <a:p>
            <a:pPr algn="just"/>
            <a:r>
              <a:rPr lang="en-IN" b="1" dirty="0">
                <a:effectLst/>
                <a:latin typeface="Calibri (Body)"/>
                <a:ea typeface="Times New Roman" panose="02020603050405020304" pitchFamily="18" charset="0"/>
              </a:rPr>
              <a:t>Marketing Activity</a:t>
            </a:r>
            <a:endParaRPr lang="en-US" dirty="0">
              <a:effectLst/>
              <a:latin typeface="Calibri (Body)"/>
              <a:ea typeface="Times New Roman" panose="02020603050405020304" pitchFamily="18" charset="0"/>
            </a:endParaRPr>
          </a:p>
          <a:p>
            <a:pPr marL="342900" indent="-342900" algn="just">
              <a:buFont typeface="+mj-lt"/>
              <a:buAutoNum type="arabicPeriod"/>
            </a:pPr>
            <a:r>
              <a:rPr lang="en-US" dirty="0">
                <a:effectLst/>
                <a:latin typeface="Calibri (Body)"/>
                <a:ea typeface="Times New Roman" panose="02020603050405020304" pitchFamily="18" charset="0"/>
              </a:rPr>
              <a:t>Social Media Campaigns (O’Keefe-Smith, 2023).</a:t>
            </a:r>
          </a:p>
          <a:p>
            <a:pPr marL="342900" indent="-342900" algn="just">
              <a:buFont typeface="+mj-lt"/>
              <a:buAutoNum type="arabicPeriod"/>
            </a:pPr>
            <a:r>
              <a:rPr lang="en-US" dirty="0">
                <a:effectLst/>
                <a:latin typeface="Calibri (Body)"/>
                <a:ea typeface="Times New Roman" panose="02020603050405020304" pitchFamily="18" charset="0"/>
              </a:rPr>
              <a:t>Industry Partnerships</a:t>
            </a:r>
          </a:p>
          <a:p>
            <a:pPr marL="342900" indent="-342900" algn="just">
              <a:buFont typeface="+mj-lt"/>
              <a:buAutoNum type="arabicPeriod"/>
            </a:pPr>
            <a:r>
              <a:rPr lang="en-US" dirty="0">
                <a:effectLst/>
                <a:latin typeface="Calibri (Body)"/>
                <a:ea typeface="Times New Roman" panose="02020603050405020304" pitchFamily="18" charset="0"/>
              </a:rPr>
              <a:t>Email Outreach</a:t>
            </a:r>
          </a:p>
          <a:p>
            <a:pPr marL="342900" indent="-342900" algn="just">
              <a:buFont typeface="+mj-lt"/>
              <a:buAutoNum type="arabicPeriod"/>
            </a:pPr>
            <a:r>
              <a:rPr lang="en-US" dirty="0">
                <a:effectLst/>
                <a:latin typeface="Calibri (Body)"/>
                <a:ea typeface="Times New Roman" panose="02020603050405020304" pitchFamily="18" charset="0"/>
              </a:rPr>
              <a:t>Media and Press Coverage</a:t>
            </a:r>
          </a:p>
        </p:txBody>
      </p:sp>
    </p:spTree>
    <p:extLst>
      <p:ext uri="{BB962C8B-B14F-4D97-AF65-F5344CB8AC3E}">
        <p14:creationId xmlns:p14="http://schemas.microsoft.com/office/powerpoint/2010/main" val="2687171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3" descr="Critical success factors to enhance operational stability">
            <a:extLst>
              <a:ext uri="{FF2B5EF4-FFF2-40B4-BE49-F238E27FC236}">
                <a16:creationId xmlns:a16="http://schemas.microsoft.com/office/drawing/2014/main" id="{25B84CEC-56FE-2121-BBBE-A65CDC3B50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382" r="13536"/>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8202" name="Rectangle 820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3551AE4-64BC-5D85-A146-E29AB58F4299}"/>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effectLst/>
                <a:latin typeface="+mj-lt"/>
                <a:ea typeface="+mj-ea"/>
                <a:cs typeface="+mj-cs"/>
              </a:rPr>
              <a:t>Operational factors</a:t>
            </a:r>
          </a:p>
        </p:txBody>
      </p:sp>
      <p:sp>
        <p:nvSpPr>
          <p:cNvPr id="5" name="TextBox 4">
            <a:extLst>
              <a:ext uri="{FF2B5EF4-FFF2-40B4-BE49-F238E27FC236}">
                <a16:creationId xmlns:a16="http://schemas.microsoft.com/office/drawing/2014/main" id="{3E3078F0-4425-13E4-0613-7411E1E7C301}"/>
              </a:ext>
            </a:extLst>
          </p:cNvPr>
          <p:cNvSpPr txBox="1"/>
          <p:nvPr/>
        </p:nvSpPr>
        <p:spPr>
          <a:xfrm>
            <a:off x="95534" y="2019868"/>
            <a:ext cx="4995081" cy="4722125"/>
          </a:xfrm>
          <a:prstGeom prst="rect">
            <a:avLst/>
          </a:prstGeom>
        </p:spPr>
        <p:txBody>
          <a:bodyPr vert="horz" lIns="91440" tIns="45720" rIns="91440" bIns="45720" rtlCol="0">
            <a:normAutofit/>
          </a:bodyPr>
          <a:lstStyle/>
          <a:p>
            <a:pPr marR="0" lvl="0" indent="-228600" fontAlgn="base">
              <a:lnSpc>
                <a:spcPct val="90000"/>
              </a:lnSpc>
              <a:spcBef>
                <a:spcPct val="0"/>
              </a:spcBef>
              <a:spcAft>
                <a:spcPts val="600"/>
              </a:spcAft>
              <a:buClrTx/>
              <a:buSzTx/>
              <a:buFont typeface="Arial" panose="020B0604020202020204" pitchFamily="34" charset="0"/>
              <a:buChar char="•"/>
              <a:tabLst/>
            </a:pPr>
            <a:r>
              <a:rPr lang="en-US" sz="2000" b="1" dirty="0">
                <a:effectLst/>
              </a:rPr>
              <a:t>Venue Selection and Availability</a:t>
            </a:r>
            <a:endParaRPr kumimoji="0" lang="en-US" altLang="en-US" sz="2000" b="1" i="0" u="none" strike="noStrike" cap="none" normalizeH="0" baseline="0" dirty="0">
              <a:ln>
                <a:noFill/>
              </a:ln>
              <a:effectLst/>
            </a:endParaRPr>
          </a:p>
          <a:p>
            <a:pPr marL="342900" lvl="0" indent="-228600">
              <a:lnSpc>
                <a:spcPct val="90000"/>
              </a:lnSpc>
              <a:spcAft>
                <a:spcPts val="600"/>
              </a:spcAft>
              <a:buFont typeface="Arial" panose="020B0604020202020204" pitchFamily="34" charset="0"/>
              <a:buChar char="•"/>
            </a:pPr>
            <a:r>
              <a:rPr lang="en-US" sz="2000" b="1" i="1" u="none" strike="noStrike" dirty="0">
                <a:effectLst/>
              </a:rPr>
              <a:t>Venue: </a:t>
            </a:r>
            <a:r>
              <a:rPr lang="en-US" sz="2000" u="none" strike="noStrike" dirty="0">
                <a:effectLst/>
              </a:rPr>
              <a:t>The Savoy Hotel, London – rich film industry history</a:t>
            </a:r>
          </a:p>
          <a:p>
            <a:pPr marL="342900" lvl="0" indent="-228600">
              <a:lnSpc>
                <a:spcPct val="90000"/>
              </a:lnSpc>
              <a:spcAft>
                <a:spcPts val="600"/>
              </a:spcAft>
              <a:buFont typeface="Arial" panose="020B0604020202020204" pitchFamily="34" charset="0"/>
              <a:buChar char="•"/>
            </a:pPr>
            <a:r>
              <a:rPr lang="en-US" sz="2000" b="1" i="1" u="none" strike="noStrike" dirty="0">
                <a:effectLst/>
              </a:rPr>
              <a:t>Prestige: </a:t>
            </a:r>
            <a:r>
              <a:rPr lang="en-US" sz="2000" u="none" strike="noStrike" dirty="0">
                <a:effectLst/>
              </a:rPr>
              <a:t>Luxury setting attracts renowned guests </a:t>
            </a:r>
            <a:r>
              <a:rPr lang="en-US" sz="2000" dirty="0">
                <a:effectLst/>
              </a:rPr>
              <a:t>(</a:t>
            </a:r>
            <a:r>
              <a:rPr lang="en-US" sz="2000" dirty="0" err="1">
                <a:effectLst/>
              </a:rPr>
              <a:t>Andrianawati</a:t>
            </a:r>
            <a:r>
              <a:rPr lang="en-US" sz="2000" dirty="0">
                <a:effectLst/>
              </a:rPr>
              <a:t> </a:t>
            </a:r>
            <a:r>
              <a:rPr lang="en-US" sz="2000" i="1" dirty="0">
                <a:effectLst/>
              </a:rPr>
              <a:t>et al</a:t>
            </a:r>
            <a:r>
              <a:rPr lang="en-US" sz="2000" dirty="0">
                <a:effectLst/>
              </a:rPr>
              <a:t>., 2025)</a:t>
            </a:r>
            <a:endParaRPr lang="en-US" sz="2000" u="none" strike="noStrike" dirty="0">
              <a:effectLst/>
            </a:endParaRPr>
          </a:p>
          <a:p>
            <a:pPr marL="342900" lvl="0" indent="-228600">
              <a:lnSpc>
                <a:spcPct val="90000"/>
              </a:lnSpc>
              <a:spcAft>
                <a:spcPts val="600"/>
              </a:spcAft>
              <a:buFont typeface="Arial" panose="020B0604020202020204" pitchFamily="34" charset="0"/>
              <a:buChar char="•"/>
            </a:pPr>
            <a:r>
              <a:rPr lang="en-US" sz="2000" b="1" i="1" u="none" strike="noStrike" dirty="0">
                <a:effectLst/>
              </a:rPr>
              <a:t>Purpose: </a:t>
            </a:r>
            <a:r>
              <a:rPr lang="en-US" sz="2000" u="none" strike="noStrike" dirty="0">
                <a:effectLst/>
              </a:rPr>
              <a:t>Ideal for hotel-film collaboration discussions</a:t>
            </a:r>
          </a:p>
          <a:p>
            <a:pPr marL="342900" lvl="0" indent="-228600">
              <a:lnSpc>
                <a:spcPct val="90000"/>
              </a:lnSpc>
              <a:spcAft>
                <a:spcPts val="600"/>
              </a:spcAft>
              <a:buFont typeface="Arial" panose="020B0604020202020204" pitchFamily="34" charset="0"/>
              <a:buChar char="•"/>
            </a:pPr>
            <a:r>
              <a:rPr lang="en-US" sz="2000" b="1" i="1" u="none" strike="noStrike" dirty="0">
                <a:effectLst/>
              </a:rPr>
              <a:t>Facilities: </a:t>
            </a:r>
            <a:r>
              <a:rPr lang="en-US" sz="2000" u="none" strike="noStrike" dirty="0">
                <a:effectLst/>
              </a:rPr>
              <a:t>Large function rooms and modern AV equipment</a:t>
            </a:r>
          </a:p>
          <a:p>
            <a:pPr marL="342900" lvl="0" indent="-228600">
              <a:lnSpc>
                <a:spcPct val="90000"/>
              </a:lnSpc>
              <a:spcAft>
                <a:spcPts val="600"/>
              </a:spcAft>
              <a:buFont typeface="Arial" panose="020B0604020202020204" pitchFamily="34" charset="0"/>
              <a:buChar char="•"/>
            </a:pPr>
            <a:r>
              <a:rPr lang="en-US" sz="2000" b="1" i="1" u="none" strike="noStrike" dirty="0">
                <a:effectLst/>
              </a:rPr>
              <a:t>Support: </a:t>
            </a:r>
            <a:r>
              <a:rPr lang="en-US" sz="2000" u="none" strike="noStrike" dirty="0">
                <a:effectLst/>
              </a:rPr>
              <a:t>Savoy’s event team ensures smooth coordination </a:t>
            </a:r>
            <a:r>
              <a:rPr lang="en-US" sz="2000" dirty="0">
                <a:effectLst/>
              </a:rPr>
              <a:t>(Savoy, 2025)</a:t>
            </a:r>
            <a:endParaRPr lang="en-US" sz="2000" u="none" strike="noStrike" dirty="0">
              <a:effectLst/>
            </a:endParaRPr>
          </a:p>
          <a:p>
            <a:pPr marL="342900" lvl="0" indent="-228600">
              <a:lnSpc>
                <a:spcPct val="90000"/>
              </a:lnSpc>
              <a:spcAft>
                <a:spcPts val="600"/>
              </a:spcAft>
              <a:buFont typeface="Arial" panose="020B0604020202020204" pitchFamily="34" charset="0"/>
              <a:buChar char="•"/>
            </a:pPr>
            <a:r>
              <a:rPr lang="en-US" sz="2000" b="1" i="1" u="none" strike="noStrike" dirty="0">
                <a:effectLst/>
              </a:rPr>
              <a:t>Activities: </a:t>
            </a:r>
            <a:r>
              <a:rPr lang="en-US" sz="2000" u="none" strike="noStrike" dirty="0">
                <a:effectLst/>
              </a:rPr>
              <a:t>Exhibitions, panels, workshops, and staff support </a:t>
            </a:r>
          </a:p>
        </p:txBody>
      </p:sp>
    </p:spTree>
    <p:extLst>
      <p:ext uri="{BB962C8B-B14F-4D97-AF65-F5344CB8AC3E}">
        <p14:creationId xmlns:p14="http://schemas.microsoft.com/office/powerpoint/2010/main" val="3460795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9" name="Rectangle 13328">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9A1B1CA-B265-8AC3-F9BD-97CAF3F6B0B9}"/>
              </a:ext>
            </a:extLst>
          </p:cNvPr>
          <p:cNvSpPr txBox="1"/>
          <p:nvPr/>
        </p:nvSpPr>
        <p:spPr>
          <a:xfrm>
            <a:off x="193601" y="0"/>
            <a:ext cx="6803369" cy="87345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effectLst/>
                <a:latin typeface="+mj-lt"/>
                <a:ea typeface="+mj-ea"/>
                <a:cs typeface="+mj-cs"/>
              </a:rPr>
              <a:t>Contd.</a:t>
            </a:r>
          </a:p>
        </p:txBody>
      </p:sp>
      <p:sp>
        <p:nvSpPr>
          <p:cNvPr id="8" name="TextBox 7">
            <a:extLst>
              <a:ext uri="{FF2B5EF4-FFF2-40B4-BE49-F238E27FC236}">
                <a16:creationId xmlns:a16="http://schemas.microsoft.com/office/drawing/2014/main" id="{E84EE07E-3314-4DF3-055E-D6C419B7A874}"/>
              </a:ext>
            </a:extLst>
          </p:cNvPr>
          <p:cNvSpPr txBox="1"/>
          <p:nvPr/>
        </p:nvSpPr>
        <p:spPr>
          <a:xfrm>
            <a:off x="113197" y="1180004"/>
            <a:ext cx="5981278" cy="2525709"/>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2000" b="1" dirty="0">
                <a:effectLst/>
              </a:rPr>
              <a:t>Staffing Requirements and Skill Sets</a:t>
            </a:r>
            <a:endParaRPr lang="en-US" sz="2000" dirty="0">
              <a:effectLst/>
            </a:endParaRPr>
          </a:p>
          <a:p>
            <a:pPr marL="342900" lvl="0" indent="-228600">
              <a:spcAft>
                <a:spcPts val="600"/>
              </a:spcAft>
              <a:buFont typeface="Arial" panose="020B0604020202020204" pitchFamily="34" charset="0"/>
              <a:buChar char="•"/>
            </a:pPr>
            <a:r>
              <a:rPr lang="en-US" sz="2000" u="none" strike="noStrike" dirty="0">
                <a:effectLst/>
              </a:rPr>
              <a:t>Event Coordinators</a:t>
            </a:r>
          </a:p>
          <a:p>
            <a:pPr marL="342900" lvl="0" indent="-228600">
              <a:spcAft>
                <a:spcPts val="600"/>
              </a:spcAft>
              <a:buFont typeface="Arial" panose="020B0604020202020204" pitchFamily="34" charset="0"/>
              <a:buChar char="•"/>
            </a:pPr>
            <a:r>
              <a:rPr lang="en-US" sz="2000" u="none" strike="noStrike" dirty="0">
                <a:effectLst/>
              </a:rPr>
              <a:t>Technical Crew (Nicolaou, 2021).</a:t>
            </a:r>
          </a:p>
          <a:p>
            <a:pPr marL="342900" lvl="0" indent="-228600">
              <a:spcAft>
                <a:spcPts val="600"/>
              </a:spcAft>
              <a:buFont typeface="Arial" panose="020B0604020202020204" pitchFamily="34" charset="0"/>
              <a:buChar char="•"/>
            </a:pPr>
            <a:r>
              <a:rPr lang="en-US" sz="2000" u="none" strike="noStrike" dirty="0">
                <a:effectLst/>
              </a:rPr>
              <a:t>Guest Relations Staff</a:t>
            </a:r>
          </a:p>
          <a:p>
            <a:pPr marL="342900" lvl="0" indent="-228600">
              <a:spcAft>
                <a:spcPts val="600"/>
              </a:spcAft>
              <a:buFont typeface="Arial" panose="020B0604020202020204" pitchFamily="34" charset="0"/>
              <a:buChar char="•"/>
            </a:pPr>
            <a:r>
              <a:rPr lang="en-US" sz="2000" u="none" strike="noStrike" dirty="0">
                <a:effectLst/>
              </a:rPr>
              <a:t>Catering Team</a:t>
            </a:r>
          </a:p>
          <a:p>
            <a:pPr marL="342900" lvl="0" indent="-228600">
              <a:spcAft>
                <a:spcPts val="600"/>
              </a:spcAft>
              <a:buFont typeface="Arial" panose="020B0604020202020204" pitchFamily="34" charset="0"/>
              <a:buChar char="•"/>
            </a:pPr>
            <a:r>
              <a:rPr lang="en-US" sz="2000" dirty="0">
                <a:effectLst/>
              </a:rPr>
              <a:t>Workshop Facilitators (Joseph, 2024).</a:t>
            </a:r>
            <a:endParaRPr lang="en-US" sz="2000" dirty="0"/>
          </a:p>
        </p:txBody>
      </p:sp>
      <p:pic>
        <p:nvPicPr>
          <p:cNvPr id="13314" name="Picture 2" descr="Staffing Agency for Niche Skill Sets - Prodigy">
            <a:extLst>
              <a:ext uri="{FF2B5EF4-FFF2-40B4-BE49-F238E27FC236}">
                <a16:creationId xmlns:a16="http://schemas.microsoft.com/office/drawing/2014/main" id="{1E8CB560-B94B-3F96-57E6-98366AEA11F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187524" y="222016"/>
            <a:ext cx="4810874" cy="252570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Event Management: Six Steps To Selecting The Venue — Ovation Square">
            <a:extLst>
              <a:ext uri="{FF2B5EF4-FFF2-40B4-BE49-F238E27FC236}">
                <a16:creationId xmlns:a16="http://schemas.microsoft.com/office/drawing/2014/main" id="{2D9D92A2-300A-7F07-1198-A8A52A2925F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00545" y="2961503"/>
            <a:ext cx="4184821" cy="31386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7BC73D-924D-9946-C840-5E80D6D1686B}"/>
              </a:ext>
            </a:extLst>
          </p:cNvPr>
          <p:cNvSpPr txBox="1"/>
          <p:nvPr/>
        </p:nvSpPr>
        <p:spPr>
          <a:xfrm>
            <a:off x="193602" y="4012259"/>
            <a:ext cx="5251856" cy="1938992"/>
          </a:xfrm>
          <a:prstGeom prst="rect">
            <a:avLst/>
          </a:prstGeom>
          <a:noFill/>
        </p:spPr>
        <p:txBody>
          <a:bodyPr wrap="square">
            <a:spAutoFit/>
          </a:bodyPr>
          <a:lstStyle/>
          <a:p>
            <a:pPr marR="0" lvl="0" algn="l" defTabSz="914400" rtl="0" eaLnBrk="0" fontAlgn="base" latinLnBrk="0" hangingPunct="0">
              <a:spcBef>
                <a:spcPct val="0"/>
              </a:spcBef>
              <a:spcAft>
                <a:spcPct val="0"/>
              </a:spcAft>
              <a:buClrTx/>
              <a:buSzTx/>
              <a:tabLst/>
            </a:pPr>
            <a:r>
              <a:rPr lang="en-IN" sz="2000" b="1" dirty="0">
                <a:effectLst/>
                <a:latin typeface="Calibri (Body)"/>
                <a:ea typeface="Times New Roman" panose="02020603050405020304" pitchFamily="18" charset="0"/>
              </a:rPr>
              <a:t>Suitability of the Venue</a:t>
            </a:r>
            <a:endParaRPr kumimoji="0" lang="en-US" altLang="en-US" sz="2000" b="1" i="0" u="none" strike="noStrike" cap="none" normalizeH="0" baseline="0" dirty="0">
              <a:ln>
                <a:noFill/>
              </a:ln>
              <a:solidFill>
                <a:schemeClr val="tx1"/>
              </a:solidFill>
              <a:effectLst/>
              <a:latin typeface="Calibri (Body)"/>
              <a:cs typeface="Times New Roman" panose="02020603050405020304" pitchFamily="18" charset="0"/>
            </a:endParaRPr>
          </a:p>
          <a:p>
            <a:pPr marL="342900" lvl="0" indent="-342900" algn="just">
              <a:buFont typeface="+mj-lt"/>
              <a:buAutoNum type="arabicPeriod"/>
            </a:pPr>
            <a:r>
              <a:rPr lang="en-IN" sz="2000" u="none" strike="noStrike" dirty="0">
                <a:effectLst/>
                <a:latin typeface="Calibri (Body)"/>
                <a:ea typeface="Times New Roman" panose="02020603050405020304" pitchFamily="18" charset="0"/>
              </a:rPr>
              <a:t>High-Profile Appeal</a:t>
            </a:r>
          </a:p>
          <a:p>
            <a:pPr marL="342900" lvl="0" indent="-342900" algn="just">
              <a:buFont typeface="+mj-lt"/>
              <a:buAutoNum type="arabicPeriod"/>
            </a:pPr>
            <a:r>
              <a:rPr lang="en-IN" sz="2000" u="none" strike="noStrike" dirty="0">
                <a:effectLst/>
                <a:latin typeface="Calibri (Body)"/>
                <a:ea typeface="Times New Roman" panose="02020603050405020304" pitchFamily="18" charset="0"/>
              </a:rPr>
              <a:t>Capacity and Infrastructure (Bajpai et al., 2022).</a:t>
            </a:r>
            <a:endParaRPr lang="en-IN" sz="2000" u="none" strike="noStrike" dirty="0">
              <a:effectLst/>
              <a:latin typeface="Calibri (Body)"/>
              <a:ea typeface="Arial" panose="020B0604020202020204" pitchFamily="34" charset="0"/>
            </a:endParaRPr>
          </a:p>
          <a:p>
            <a:pPr marL="342900" lvl="0" indent="-342900" algn="just">
              <a:buFont typeface="+mj-lt"/>
              <a:buAutoNum type="arabicPeriod"/>
            </a:pPr>
            <a:r>
              <a:rPr lang="en-IN" sz="2000" u="none" strike="noStrike" dirty="0">
                <a:effectLst/>
                <a:latin typeface="Calibri (Body)"/>
                <a:ea typeface="Times New Roman" panose="02020603050405020304" pitchFamily="18" charset="0"/>
              </a:rPr>
              <a:t>Film Industry Experience (Savoy, 2025).</a:t>
            </a:r>
            <a:endParaRPr lang="en-IN" sz="2000" u="none" strike="noStrike" dirty="0">
              <a:effectLst/>
              <a:latin typeface="Calibri (Body)"/>
              <a:ea typeface="Arial" panose="020B0604020202020204" pitchFamily="34" charset="0"/>
            </a:endParaRPr>
          </a:p>
          <a:p>
            <a:pPr marL="342900" lvl="0" indent="-342900" algn="just">
              <a:buFont typeface="+mj-lt"/>
              <a:buAutoNum type="arabicPeriod"/>
            </a:pPr>
            <a:r>
              <a:rPr lang="en-IN" sz="2000" u="none" strike="noStrike" dirty="0">
                <a:effectLst/>
                <a:latin typeface="Calibri (Body)"/>
                <a:ea typeface="Times New Roman" panose="02020603050405020304" pitchFamily="18" charset="0"/>
              </a:rPr>
              <a:t>Accessibility</a:t>
            </a:r>
            <a:endParaRPr kumimoji="0" lang="en-US" altLang="en-US" sz="2000" u="none" strike="noStrike" cap="none" normalizeH="0" baseline="0" dirty="0">
              <a:ln>
                <a:noFill/>
              </a:ln>
              <a:solidFill>
                <a:schemeClr val="tx1"/>
              </a:solidFill>
              <a:effectLst/>
              <a:latin typeface="Calibri (Body)"/>
              <a:cs typeface="Times New Roman" panose="02020603050405020304" pitchFamily="18" charset="0"/>
            </a:endParaRPr>
          </a:p>
        </p:txBody>
      </p:sp>
    </p:spTree>
    <p:extLst>
      <p:ext uri="{BB962C8B-B14F-4D97-AF65-F5344CB8AC3E}">
        <p14:creationId xmlns:p14="http://schemas.microsoft.com/office/powerpoint/2010/main" val="2960356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4C40D97-8E51-F264-1289-CCF44B512F11}"/>
              </a:ext>
            </a:extLst>
          </p:cNvPr>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effectLst/>
                <a:latin typeface="+mj-lt"/>
                <a:ea typeface="+mj-ea"/>
                <a:cs typeface="+mj-cs"/>
              </a:rPr>
              <a:t>Contd.</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D6B028D-5A8D-8339-6DC7-099CB0DF4178}"/>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R="0" lvl="0" indent="-228600" fontAlgn="base">
              <a:lnSpc>
                <a:spcPct val="90000"/>
              </a:lnSpc>
              <a:spcBef>
                <a:spcPct val="0"/>
              </a:spcBef>
              <a:spcAft>
                <a:spcPts val="600"/>
              </a:spcAft>
              <a:buClrTx/>
              <a:buSzTx/>
              <a:buFont typeface="Arial" panose="020B0604020202020204" pitchFamily="34" charset="0"/>
              <a:buChar char="•"/>
              <a:tabLst/>
            </a:pPr>
            <a:r>
              <a:rPr lang="en-US" sz="2200" b="1" dirty="0">
                <a:effectLst/>
              </a:rPr>
              <a:t>Resource Allocations</a:t>
            </a:r>
            <a:endParaRPr kumimoji="0" lang="en-US" altLang="en-US" sz="2200" b="1" i="0" u="none" strike="noStrike" cap="none" normalizeH="0" baseline="0" dirty="0">
              <a:ln>
                <a:noFill/>
              </a:ln>
              <a:effectLst/>
            </a:endParaRPr>
          </a:p>
          <a:p>
            <a:pPr marL="342900" lvl="0" indent="-228600">
              <a:lnSpc>
                <a:spcPct val="90000"/>
              </a:lnSpc>
              <a:spcAft>
                <a:spcPts val="600"/>
              </a:spcAft>
              <a:buFont typeface="Arial" panose="020B0604020202020204" pitchFamily="34" charset="0"/>
              <a:buChar char="•"/>
            </a:pPr>
            <a:r>
              <a:rPr lang="en-US" sz="2200" u="none" strike="noStrike" dirty="0">
                <a:effectLst/>
              </a:rPr>
              <a:t>Catering</a:t>
            </a:r>
          </a:p>
          <a:p>
            <a:pPr marL="342900" lvl="0" indent="-228600">
              <a:lnSpc>
                <a:spcPct val="90000"/>
              </a:lnSpc>
              <a:spcAft>
                <a:spcPts val="600"/>
              </a:spcAft>
              <a:buFont typeface="Arial" panose="020B0604020202020204" pitchFamily="34" charset="0"/>
              <a:buChar char="•"/>
            </a:pPr>
            <a:r>
              <a:rPr lang="en-US" sz="2200" u="none" strike="noStrike" dirty="0">
                <a:effectLst/>
              </a:rPr>
              <a:t>Lighting and Audiovisual Setup (Bai </a:t>
            </a:r>
            <a:r>
              <a:rPr lang="en-US" sz="2200" i="1" u="none" strike="noStrike" dirty="0">
                <a:effectLst/>
              </a:rPr>
              <a:t>et al</a:t>
            </a:r>
            <a:r>
              <a:rPr lang="en-US" sz="2200" u="none" strike="noStrike" dirty="0">
                <a:effectLst/>
              </a:rPr>
              <a:t>., 2023).</a:t>
            </a:r>
          </a:p>
          <a:p>
            <a:pPr marL="342900" lvl="0" indent="-228600">
              <a:lnSpc>
                <a:spcPct val="90000"/>
              </a:lnSpc>
              <a:spcAft>
                <a:spcPts val="600"/>
              </a:spcAft>
              <a:buFont typeface="Arial" panose="020B0604020202020204" pitchFamily="34" charset="0"/>
              <a:buChar char="•"/>
            </a:pPr>
            <a:r>
              <a:rPr lang="en-US" sz="2200" u="none" strike="noStrike" dirty="0">
                <a:effectLst/>
              </a:rPr>
              <a:t>Seating Arrangements</a:t>
            </a:r>
          </a:p>
          <a:p>
            <a:pPr marL="342900" lvl="0" indent="-228600">
              <a:lnSpc>
                <a:spcPct val="90000"/>
              </a:lnSpc>
              <a:spcAft>
                <a:spcPts val="600"/>
              </a:spcAft>
              <a:buFont typeface="Arial" panose="020B0604020202020204" pitchFamily="34" charset="0"/>
              <a:buChar char="•"/>
            </a:pPr>
            <a:r>
              <a:rPr lang="en-US" sz="2200" u="none" strike="noStrike" dirty="0">
                <a:effectLst/>
              </a:rPr>
              <a:t>Exhibition Stands and Displays</a:t>
            </a:r>
          </a:p>
          <a:p>
            <a:pPr marL="342900" lvl="0" indent="-228600">
              <a:lnSpc>
                <a:spcPct val="90000"/>
              </a:lnSpc>
              <a:spcAft>
                <a:spcPts val="600"/>
              </a:spcAft>
              <a:buFont typeface="Arial" panose="020B0604020202020204" pitchFamily="34" charset="0"/>
              <a:buChar char="•"/>
            </a:pPr>
            <a:r>
              <a:rPr lang="en-US" sz="2200" u="none" strike="noStrike" dirty="0">
                <a:effectLst/>
              </a:rPr>
              <a:t>Parking and Transportation</a:t>
            </a:r>
          </a:p>
        </p:txBody>
      </p:sp>
      <p:pic>
        <p:nvPicPr>
          <p:cNvPr id="7" name="Picture 6">
            <a:extLst>
              <a:ext uri="{FF2B5EF4-FFF2-40B4-BE49-F238E27FC236}">
                <a16:creationId xmlns:a16="http://schemas.microsoft.com/office/drawing/2014/main" id="{B97F318B-877D-3CCA-C2EE-DB65B9A7A6FD}"/>
              </a:ext>
            </a:extLst>
          </p:cNvPr>
          <p:cNvPicPr>
            <a:picLocks noChangeAspect="1"/>
          </p:cNvPicPr>
          <p:nvPr/>
        </p:nvPicPr>
        <p:blipFill>
          <a:blip r:embed="rId3"/>
          <a:stretch>
            <a:fillRect/>
          </a:stretch>
        </p:blipFill>
        <p:spPr>
          <a:xfrm>
            <a:off x="4654296" y="1219810"/>
            <a:ext cx="6903720" cy="4418379"/>
          </a:xfrm>
          <a:prstGeom prst="rect">
            <a:avLst/>
          </a:prstGeom>
        </p:spPr>
      </p:pic>
    </p:spTree>
    <p:extLst>
      <p:ext uri="{BB962C8B-B14F-4D97-AF65-F5344CB8AC3E}">
        <p14:creationId xmlns:p14="http://schemas.microsoft.com/office/powerpoint/2010/main" val="4278399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B4DB2F5D-169E-D3E6-845E-9397E63D5579}"/>
              </a:ext>
            </a:extLst>
          </p:cNvPr>
          <p:cNvSpPr txBox="1"/>
          <p:nvPr/>
        </p:nvSpPr>
        <p:spPr>
          <a:xfrm>
            <a:off x="477981" y="1122363"/>
            <a:ext cx="2292515" cy="264762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dirty="0">
                <a:solidFill>
                  <a:schemeClr val="tx1"/>
                </a:solidFill>
                <a:effectLst/>
                <a:latin typeface="+mj-lt"/>
                <a:ea typeface="+mj-ea"/>
                <a:cs typeface="+mj-cs"/>
              </a:rPr>
              <a:t>Financial factors</a:t>
            </a:r>
          </a:p>
        </p:txBody>
      </p:sp>
      <p:sp>
        <p:nvSpPr>
          <p:cNvPr id="9" name="TextBox 8">
            <a:extLst>
              <a:ext uri="{FF2B5EF4-FFF2-40B4-BE49-F238E27FC236}">
                <a16:creationId xmlns:a16="http://schemas.microsoft.com/office/drawing/2014/main" id="{5DD40D44-CA10-291D-9529-7D714E3FCE32}"/>
              </a:ext>
            </a:extLst>
          </p:cNvPr>
          <p:cNvSpPr txBox="1"/>
          <p:nvPr/>
        </p:nvSpPr>
        <p:spPr>
          <a:xfrm>
            <a:off x="194699" y="6143968"/>
            <a:ext cx="3179619" cy="627126"/>
          </a:xfrm>
          <a:prstGeom prst="rect">
            <a:avLst/>
          </a:prstGeom>
        </p:spPr>
        <p:txBody>
          <a:bodyPr vert="horz" lIns="91440" tIns="45720" rIns="91440" bIns="45720" rtlCol="0">
            <a:normAutofit lnSpcReduction="10000"/>
          </a:bodyPr>
          <a:lstStyle/>
          <a:p>
            <a:pPr>
              <a:lnSpc>
                <a:spcPct val="90000"/>
              </a:lnSpc>
              <a:spcBef>
                <a:spcPts val="1000"/>
              </a:spcBef>
            </a:pPr>
            <a:r>
              <a:rPr lang="en-US" sz="2000" b="1" kern="1200">
                <a:solidFill>
                  <a:schemeClr val="tx1"/>
                </a:solidFill>
                <a:effectLst/>
                <a:latin typeface="+mn-lt"/>
                <a:ea typeface="+mn-ea"/>
                <a:cs typeface="+mn-cs"/>
              </a:rPr>
              <a:t>Predicted Breakdown of Costs</a:t>
            </a:r>
            <a:endParaRPr lang="en-US" sz="2000" kern="1200">
              <a:solidFill>
                <a:schemeClr val="tx1"/>
              </a:solidFill>
              <a:latin typeface="+mn-lt"/>
              <a:ea typeface="+mn-ea"/>
              <a:cs typeface="+mn-cs"/>
            </a:endParaRP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4EE205D-D381-286A-9925-DD4FCD306AB8}"/>
              </a:ext>
            </a:extLst>
          </p:cNvPr>
          <p:cNvSpPr txBox="1"/>
          <p:nvPr/>
        </p:nvSpPr>
        <p:spPr>
          <a:xfrm>
            <a:off x="5868179" y="6143968"/>
            <a:ext cx="3995894" cy="369332"/>
          </a:xfrm>
          <a:prstGeom prst="rect">
            <a:avLst/>
          </a:prstGeom>
          <a:noFill/>
        </p:spPr>
        <p:txBody>
          <a:bodyPr wrap="square">
            <a:spAutoFit/>
          </a:bodyPr>
          <a:lstStyle/>
          <a:p>
            <a:pPr>
              <a:spcAft>
                <a:spcPts val="600"/>
              </a:spcAft>
            </a:pPr>
            <a:r>
              <a:rPr lang="en-IN" b="1" dirty="0">
                <a:effectLst/>
                <a:ea typeface="Times New Roman" panose="02020603050405020304" pitchFamily="18" charset="0"/>
              </a:rPr>
              <a:t>Table 1: Predicted Breakdown of Costs</a:t>
            </a:r>
            <a:endParaRPr lang="en-GB" dirty="0"/>
          </a:p>
        </p:txBody>
      </p:sp>
      <p:graphicFrame>
        <p:nvGraphicFramePr>
          <p:cNvPr id="3" name="Table 2">
            <a:extLst>
              <a:ext uri="{FF2B5EF4-FFF2-40B4-BE49-F238E27FC236}">
                <a16:creationId xmlns:a16="http://schemas.microsoft.com/office/drawing/2014/main" id="{820778DA-E7D6-227B-4663-D6B6001D2AB9}"/>
              </a:ext>
            </a:extLst>
          </p:cNvPr>
          <p:cNvGraphicFramePr>
            <a:graphicFrameLocks noGrp="1"/>
          </p:cNvGraphicFramePr>
          <p:nvPr>
            <p:extLst>
              <p:ext uri="{D42A27DB-BD31-4B8C-83A1-F6EECF244321}">
                <p14:modId xmlns:p14="http://schemas.microsoft.com/office/powerpoint/2010/main" val="3903786592"/>
              </p:ext>
            </p:extLst>
          </p:nvPr>
        </p:nvGraphicFramePr>
        <p:xfrm>
          <a:off x="3207222" y="1"/>
          <a:ext cx="8984778" cy="6039738"/>
        </p:xfrm>
        <a:graphic>
          <a:graphicData uri="http://schemas.openxmlformats.org/drawingml/2006/table">
            <a:tbl>
              <a:tblPr>
                <a:tableStyleId>{5C22544A-7EE6-4342-B048-85BDC9FD1C3A}</a:tableStyleId>
              </a:tblPr>
              <a:tblGrid>
                <a:gridCol w="4492389">
                  <a:extLst>
                    <a:ext uri="{9D8B030D-6E8A-4147-A177-3AD203B41FA5}">
                      <a16:colId xmlns:a16="http://schemas.microsoft.com/office/drawing/2014/main" val="1484973680"/>
                    </a:ext>
                  </a:extLst>
                </a:gridCol>
                <a:gridCol w="4492389">
                  <a:extLst>
                    <a:ext uri="{9D8B030D-6E8A-4147-A177-3AD203B41FA5}">
                      <a16:colId xmlns:a16="http://schemas.microsoft.com/office/drawing/2014/main" val="89047424"/>
                    </a:ext>
                  </a:extLst>
                </a:gridCol>
              </a:tblGrid>
              <a:tr h="671082">
                <a:tc>
                  <a:txBody>
                    <a:bodyPr/>
                    <a:lstStyle/>
                    <a:p>
                      <a:pPr algn="ctr">
                        <a:lnSpc>
                          <a:spcPct val="150000"/>
                        </a:lnSpc>
                      </a:pPr>
                      <a:r>
                        <a:rPr lang="en-IN" sz="1800" b="1" dirty="0">
                          <a:effectLst/>
                          <a:latin typeface="Calibri (Body)"/>
                          <a:cs typeface="Times New Roman" panose="02020603050405020304" pitchFamily="18" charset="0"/>
                        </a:rPr>
                        <a:t>Category</a:t>
                      </a:r>
                      <a:endParaRPr lang="en-IN" sz="1600" b="1"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b="1" dirty="0">
                          <a:effectLst/>
                          <a:latin typeface="Calibri (Body)"/>
                          <a:cs typeface="Times New Roman" panose="02020603050405020304" pitchFamily="18" charset="0"/>
                        </a:rPr>
                        <a:t>Estimated Cost (£)</a:t>
                      </a:r>
                      <a:endParaRPr lang="en-IN" sz="1600" b="1"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4189014980"/>
                  </a:ext>
                </a:extLst>
              </a:tr>
              <a:tr h="671082">
                <a:tc>
                  <a:txBody>
                    <a:bodyPr/>
                    <a:lstStyle/>
                    <a:p>
                      <a:pPr algn="just">
                        <a:lnSpc>
                          <a:spcPct val="150000"/>
                        </a:lnSpc>
                      </a:pPr>
                      <a:r>
                        <a:rPr lang="en-IN" sz="1800" dirty="0">
                          <a:effectLst/>
                          <a:latin typeface="Calibri (Body)"/>
                          <a:cs typeface="Times New Roman" panose="02020603050405020304" pitchFamily="18" charset="0"/>
                        </a:rPr>
                        <a:t>Venue Rental</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20,000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4184126159"/>
                  </a:ext>
                </a:extLst>
              </a:tr>
              <a:tr h="671082">
                <a:tc>
                  <a:txBody>
                    <a:bodyPr/>
                    <a:lstStyle/>
                    <a:p>
                      <a:pPr algn="just">
                        <a:lnSpc>
                          <a:spcPct val="150000"/>
                        </a:lnSpc>
                      </a:pPr>
                      <a:r>
                        <a:rPr lang="en-IN" sz="1800" dirty="0">
                          <a:effectLst/>
                          <a:latin typeface="Calibri (Body)"/>
                          <a:cs typeface="Times New Roman" panose="02020603050405020304" pitchFamily="18" charset="0"/>
                        </a:rPr>
                        <a:t>Catering</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10,000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464236399"/>
                  </a:ext>
                </a:extLst>
              </a:tr>
              <a:tr h="671082">
                <a:tc>
                  <a:txBody>
                    <a:bodyPr/>
                    <a:lstStyle/>
                    <a:p>
                      <a:pPr algn="just">
                        <a:lnSpc>
                          <a:spcPct val="150000"/>
                        </a:lnSpc>
                      </a:pPr>
                      <a:r>
                        <a:rPr lang="en-IN" sz="1800" dirty="0">
                          <a:effectLst/>
                          <a:latin typeface="Calibri (Body)"/>
                          <a:cs typeface="Times New Roman" panose="02020603050405020304" pitchFamily="18" charset="0"/>
                        </a:rPr>
                        <a:t>Marketing and Promotion</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5,000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391326082"/>
                  </a:ext>
                </a:extLst>
              </a:tr>
              <a:tr h="671082">
                <a:tc>
                  <a:txBody>
                    <a:bodyPr/>
                    <a:lstStyle/>
                    <a:p>
                      <a:pPr algn="just">
                        <a:lnSpc>
                          <a:spcPct val="150000"/>
                        </a:lnSpc>
                      </a:pPr>
                      <a:r>
                        <a:rPr lang="en-IN" sz="1800" dirty="0">
                          <a:effectLst/>
                          <a:latin typeface="Calibri (Body)"/>
                          <a:cs typeface="Times New Roman" panose="02020603050405020304" pitchFamily="18" charset="0"/>
                        </a:rPr>
                        <a:t>Speaker Fees and Panelists</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8,000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223898227"/>
                  </a:ext>
                </a:extLst>
              </a:tr>
              <a:tr h="671082">
                <a:tc>
                  <a:txBody>
                    <a:bodyPr/>
                    <a:lstStyle/>
                    <a:p>
                      <a:pPr algn="just">
                        <a:lnSpc>
                          <a:spcPct val="150000"/>
                        </a:lnSpc>
                      </a:pPr>
                      <a:r>
                        <a:rPr lang="en-IN" sz="1800" dirty="0">
                          <a:effectLst/>
                          <a:latin typeface="Calibri (Body)"/>
                          <a:cs typeface="Times New Roman" panose="02020603050405020304" pitchFamily="18" charset="0"/>
                        </a:rPr>
                        <a:t>Audiovisual Setup</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4,000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535583750"/>
                  </a:ext>
                </a:extLst>
              </a:tr>
              <a:tr h="671082">
                <a:tc>
                  <a:txBody>
                    <a:bodyPr/>
                    <a:lstStyle/>
                    <a:p>
                      <a:pPr algn="just">
                        <a:lnSpc>
                          <a:spcPct val="150000"/>
                        </a:lnSpc>
                      </a:pPr>
                      <a:r>
                        <a:rPr lang="en-IN" sz="1800" dirty="0">
                          <a:effectLst/>
                          <a:latin typeface="Calibri (Body)"/>
                          <a:cs typeface="Times New Roman" panose="02020603050405020304" pitchFamily="18" charset="0"/>
                        </a:rPr>
                        <a:t>Staff and Logistics</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7,000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3906370633"/>
                  </a:ext>
                </a:extLst>
              </a:tr>
              <a:tr h="671082">
                <a:tc>
                  <a:txBody>
                    <a:bodyPr/>
                    <a:lstStyle/>
                    <a:p>
                      <a:pPr algn="just">
                        <a:lnSpc>
                          <a:spcPct val="150000"/>
                        </a:lnSpc>
                      </a:pPr>
                      <a:r>
                        <a:rPr lang="en-IN" sz="1800" dirty="0">
                          <a:effectLst/>
                          <a:latin typeface="Calibri (Body)"/>
                          <a:cs typeface="Times New Roman" panose="02020603050405020304" pitchFamily="18" charset="0"/>
                        </a:rPr>
                        <a:t>Miscellaneous</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3,000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2174652891"/>
                  </a:ext>
                </a:extLst>
              </a:tr>
              <a:tr h="671082">
                <a:tc>
                  <a:txBody>
                    <a:bodyPr/>
                    <a:lstStyle/>
                    <a:p>
                      <a:pPr algn="just">
                        <a:lnSpc>
                          <a:spcPct val="150000"/>
                        </a:lnSpc>
                      </a:pPr>
                      <a:r>
                        <a:rPr lang="en-IN" sz="1800" dirty="0">
                          <a:effectLst/>
                          <a:latin typeface="Calibri (Body)"/>
                          <a:cs typeface="Times New Roman" panose="02020603050405020304" pitchFamily="18" charset="0"/>
                        </a:rPr>
                        <a:t>Total Estimated Cost</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tc>
                  <a:txBody>
                    <a:bodyPr/>
                    <a:lstStyle/>
                    <a:p>
                      <a:pPr algn="ctr">
                        <a:lnSpc>
                          <a:spcPct val="150000"/>
                        </a:lnSpc>
                      </a:pPr>
                      <a:r>
                        <a:rPr lang="en-IN" sz="1800" dirty="0">
                          <a:effectLst/>
                          <a:latin typeface="Calibri (Body)"/>
                          <a:cs typeface="Times New Roman" panose="02020603050405020304" pitchFamily="18" charset="0"/>
                        </a:rPr>
                        <a:t>57,000</a:t>
                      </a:r>
                      <a:endParaRPr lang="en-IN" sz="1600" dirty="0">
                        <a:effectLst/>
                        <a:latin typeface="Calibri (Body)"/>
                        <a:ea typeface="Arial" panose="020B0604020202020204" pitchFamily="34"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983086662"/>
                  </a:ext>
                </a:extLst>
              </a:tr>
            </a:tbl>
          </a:graphicData>
        </a:graphic>
      </p:graphicFrame>
    </p:spTree>
    <p:extLst>
      <p:ext uri="{BB962C8B-B14F-4D97-AF65-F5344CB8AC3E}">
        <p14:creationId xmlns:p14="http://schemas.microsoft.com/office/powerpoint/2010/main" val="3976557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9857484-3F02-6F1A-197C-1D08BA8AA375}"/>
              </a:ext>
            </a:extLst>
          </p:cNvPr>
          <p:cNvSpPr txBox="1"/>
          <p:nvPr/>
        </p:nvSpPr>
        <p:spPr>
          <a:xfrm>
            <a:off x="6513788" y="365125"/>
            <a:ext cx="4840010"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effectLst/>
                <a:latin typeface="+mj-lt"/>
                <a:ea typeface="+mj-ea"/>
                <a:cs typeface="+mj-cs"/>
              </a:rPr>
              <a:t>Revenue Generation and Funding Sources</a:t>
            </a:r>
          </a:p>
        </p:txBody>
      </p:sp>
      <p:pic>
        <p:nvPicPr>
          <p:cNvPr id="11266" name="Picture 2" descr="Four Reasons to Invest in Independent Revenue Generation">
            <a:extLst>
              <a:ext uri="{FF2B5EF4-FFF2-40B4-BE49-F238E27FC236}">
                <a16:creationId xmlns:a16="http://schemas.microsoft.com/office/drawing/2014/main" id="{2D6179F0-CC75-CC93-491E-B74F06B59D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222" r="25163" b="-1"/>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8E4210-8884-E60B-B1D1-E42F8ACBCD15}"/>
              </a:ext>
            </a:extLst>
          </p:cNvPr>
          <p:cNvSpPr txBox="1"/>
          <p:nvPr/>
        </p:nvSpPr>
        <p:spPr>
          <a:xfrm>
            <a:off x="6513788" y="2333297"/>
            <a:ext cx="4840010" cy="384366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b="1" i="1">
                <a:effectLst/>
              </a:rPr>
              <a:t>Ticket Sales (£30,000)</a:t>
            </a:r>
          </a:p>
          <a:p>
            <a:pPr marL="285750" indent="-228600">
              <a:lnSpc>
                <a:spcPct val="90000"/>
              </a:lnSpc>
              <a:spcAft>
                <a:spcPts val="600"/>
              </a:spcAft>
              <a:buFont typeface="Arial" panose="020B0604020202020204" pitchFamily="34" charset="0"/>
              <a:buChar char="•"/>
            </a:pPr>
            <a:r>
              <a:rPr lang="en-US" sz="1300">
                <a:effectLst/>
              </a:rPr>
              <a:t>Visitors including business professionals, filmmakers, and hotel management will pay an entrance fee (Alananzeh </a:t>
            </a:r>
            <a:r>
              <a:rPr lang="en-US" sz="1300" i="1">
                <a:effectLst/>
              </a:rPr>
              <a:t>et al</a:t>
            </a:r>
            <a:r>
              <a:rPr lang="en-US" sz="1300">
                <a:effectLst/>
              </a:rPr>
              <a:t>., 2023).</a:t>
            </a:r>
          </a:p>
          <a:p>
            <a:pPr marL="285750" indent="-228600">
              <a:lnSpc>
                <a:spcPct val="90000"/>
              </a:lnSpc>
              <a:spcAft>
                <a:spcPts val="600"/>
              </a:spcAft>
              <a:buFont typeface="Arial" panose="020B0604020202020204" pitchFamily="34" charset="0"/>
              <a:buChar char="•"/>
            </a:pPr>
            <a:r>
              <a:rPr lang="en-US" sz="1300">
                <a:effectLst/>
              </a:rPr>
              <a:t>Assuming an average ticket cost of £100 and approximately 300 attendees, ticket sales will raise about £30,000.</a:t>
            </a:r>
          </a:p>
          <a:p>
            <a:pPr indent="-228600">
              <a:lnSpc>
                <a:spcPct val="90000"/>
              </a:lnSpc>
              <a:spcAft>
                <a:spcPts val="600"/>
              </a:spcAft>
              <a:buFont typeface="Arial" panose="020B0604020202020204" pitchFamily="34" charset="0"/>
              <a:buChar char="•"/>
            </a:pPr>
            <a:r>
              <a:rPr lang="en-US" sz="1300" b="1" i="1">
                <a:effectLst/>
              </a:rPr>
              <a:t>Sponsorships (£15,000)</a:t>
            </a:r>
          </a:p>
          <a:p>
            <a:pPr marL="342900" indent="-228600">
              <a:lnSpc>
                <a:spcPct val="90000"/>
              </a:lnSpc>
              <a:spcAft>
                <a:spcPts val="600"/>
              </a:spcAft>
              <a:buFont typeface="Arial" panose="020B0604020202020204" pitchFamily="34" charset="0"/>
              <a:buChar char="•"/>
            </a:pPr>
            <a:r>
              <a:rPr lang="en-US" sz="1300">
                <a:effectLst/>
              </a:rPr>
              <a:t>The event will be sponsored by hotel brands, tourism boards, and film commissions in exchange for brand exposure, marketing materials, and speaking opportunities (Shuqair </a:t>
            </a:r>
            <a:r>
              <a:rPr lang="en-US" sz="1300" i="1">
                <a:effectLst/>
              </a:rPr>
              <a:t>et al</a:t>
            </a:r>
            <a:r>
              <a:rPr lang="en-US" sz="1300">
                <a:effectLst/>
              </a:rPr>
              <a:t>., 2024).</a:t>
            </a:r>
          </a:p>
          <a:p>
            <a:pPr indent="-228600">
              <a:lnSpc>
                <a:spcPct val="90000"/>
              </a:lnSpc>
              <a:spcAft>
                <a:spcPts val="600"/>
              </a:spcAft>
              <a:buFont typeface="Arial" panose="020B0604020202020204" pitchFamily="34" charset="0"/>
              <a:buChar char="•"/>
            </a:pPr>
            <a:r>
              <a:rPr lang="en-US" sz="1300" b="1" i="1">
                <a:effectLst/>
              </a:rPr>
              <a:t>Exhibitor Fees (£10,000)</a:t>
            </a:r>
          </a:p>
          <a:p>
            <a:pPr marL="285750" indent="-228600">
              <a:lnSpc>
                <a:spcPct val="90000"/>
              </a:lnSpc>
              <a:spcAft>
                <a:spcPts val="600"/>
              </a:spcAft>
              <a:buFont typeface="Arial" panose="020B0604020202020204" pitchFamily="34" charset="0"/>
              <a:buChar char="•"/>
            </a:pPr>
            <a:r>
              <a:rPr lang="en-US" sz="1300">
                <a:effectLst/>
              </a:rPr>
              <a:t>Hotels, location services, and hospitality providers will cover the cost of exhibition stands to present their products, therefore adding £10,000.</a:t>
            </a:r>
          </a:p>
          <a:p>
            <a:pPr indent="-228600">
              <a:lnSpc>
                <a:spcPct val="90000"/>
              </a:lnSpc>
              <a:spcAft>
                <a:spcPts val="600"/>
              </a:spcAft>
              <a:buFont typeface="Arial" panose="020B0604020202020204" pitchFamily="34" charset="0"/>
              <a:buChar char="•"/>
            </a:pPr>
            <a:r>
              <a:rPr lang="en-US" sz="1300" b="1" i="1">
                <a:effectLst/>
              </a:rPr>
              <a:t>Advertising Packages (£5,000)</a:t>
            </a:r>
          </a:p>
          <a:p>
            <a:pPr marL="285750" indent="-228600">
              <a:lnSpc>
                <a:spcPct val="90000"/>
              </a:lnSpc>
              <a:spcAft>
                <a:spcPts val="600"/>
              </a:spcAft>
              <a:buFont typeface="Arial" panose="020B0604020202020204" pitchFamily="34" charset="0"/>
              <a:buChar char="•"/>
            </a:pPr>
            <a:r>
              <a:rPr lang="en-US" sz="1300">
                <a:effectLst/>
              </a:rPr>
              <a:t>Generating £5,000, companies looking for publicity will buy ad space in event brochures, banners, and digital campaigns.</a:t>
            </a:r>
            <a:endParaRPr lang="en-US" sz="1300" u="none" strike="noStrike">
              <a:effectLst/>
            </a:endParaRPr>
          </a:p>
        </p:txBody>
      </p:sp>
    </p:spTree>
    <p:extLst>
      <p:ext uri="{BB962C8B-B14F-4D97-AF65-F5344CB8AC3E}">
        <p14:creationId xmlns:p14="http://schemas.microsoft.com/office/powerpoint/2010/main" val="4210181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0740877-58CC-3913-E872-11D855424644}"/>
              </a:ext>
            </a:extLst>
          </p:cNvPr>
          <p:cNvGraphicFramePr>
            <a:graphicFrameLocks noGrp="1"/>
          </p:cNvGraphicFramePr>
          <p:nvPr>
            <p:extLst>
              <p:ext uri="{D42A27DB-BD31-4B8C-83A1-F6EECF244321}">
                <p14:modId xmlns:p14="http://schemas.microsoft.com/office/powerpoint/2010/main" val="3729030656"/>
              </p:ext>
            </p:extLst>
          </p:nvPr>
        </p:nvGraphicFramePr>
        <p:xfrm>
          <a:off x="707570" y="1601181"/>
          <a:ext cx="10885716" cy="3395364"/>
        </p:xfrm>
        <a:graphic>
          <a:graphicData uri="http://schemas.openxmlformats.org/drawingml/2006/table">
            <a:tbl>
              <a:tblPr>
                <a:tableStyleId>{5C22544A-7EE6-4342-B048-85BDC9FD1C3A}</a:tableStyleId>
              </a:tblPr>
              <a:tblGrid>
                <a:gridCol w="5442858">
                  <a:extLst>
                    <a:ext uri="{9D8B030D-6E8A-4147-A177-3AD203B41FA5}">
                      <a16:colId xmlns:a16="http://schemas.microsoft.com/office/drawing/2014/main" val="2731235801"/>
                    </a:ext>
                  </a:extLst>
                </a:gridCol>
                <a:gridCol w="5442858">
                  <a:extLst>
                    <a:ext uri="{9D8B030D-6E8A-4147-A177-3AD203B41FA5}">
                      <a16:colId xmlns:a16="http://schemas.microsoft.com/office/drawing/2014/main" val="4121010297"/>
                    </a:ext>
                  </a:extLst>
                </a:gridCol>
              </a:tblGrid>
              <a:tr h="565894">
                <a:tc>
                  <a:txBody>
                    <a:bodyPr/>
                    <a:lstStyle/>
                    <a:p>
                      <a:pPr algn="ctr">
                        <a:lnSpc>
                          <a:spcPct val="150000"/>
                        </a:lnSpc>
                      </a:pPr>
                      <a:r>
                        <a:rPr lang="en-IN" sz="2000" b="1" dirty="0">
                          <a:effectLst/>
                          <a:latin typeface="+mn-lt"/>
                          <a:cs typeface="Times New Roman" panose="02020603050405020304" pitchFamily="18" charset="0"/>
                        </a:rPr>
                        <a:t>Category</a:t>
                      </a:r>
                      <a:endParaRPr lang="en-IN" sz="1800" b="1"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tc>
                  <a:txBody>
                    <a:bodyPr/>
                    <a:lstStyle/>
                    <a:p>
                      <a:pPr algn="ctr">
                        <a:lnSpc>
                          <a:spcPct val="150000"/>
                        </a:lnSpc>
                      </a:pPr>
                      <a:r>
                        <a:rPr lang="en-IN" sz="2000" b="1" dirty="0">
                          <a:effectLst/>
                          <a:latin typeface="+mn-lt"/>
                          <a:cs typeface="Times New Roman" panose="02020603050405020304" pitchFamily="18" charset="0"/>
                        </a:rPr>
                        <a:t>Estimated Revenue (£)</a:t>
                      </a:r>
                      <a:endParaRPr lang="en-IN" sz="1800" b="1"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extLst>
                  <a:ext uri="{0D108BD9-81ED-4DB2-BD59-A6C34878D82A}">
                    <a16:rowId xmlns:a16="http://schemas.microsoft.com/office/drawing/2014/main" val="3877670637"/>
                  </a:ext>
                </a:extLst>
              </a:tr>
              <a:tr h="565894">
                <a:tc>
                  <a:txBody>
                    <a:bodyPr/>
                    <a:lstStyle/>
                    <a:p>
                      <a:pPr algn="just">
                        <a:lnSpc>
                          <a:spcPct val="150000"/>
                        </a:lnSpc>
                      </a:pPr>
                      <a:r>
                        <a:rPr lang="en-IN" sz="2000" dirty="0">
                          <a:effectLst/>
                          <a:latin typeface="+mn-lt"/>
                          <a:cs typeface="Times New Roman" panose="02020603050405020304" pitchFamily="18" charset="0"/>
                        </a:rPr>
                        <a:t>Ticket Sales</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tc>
                  <a:txBody>
                    <a:bodyPr/>
                    <a:lstStyle/>
                    <a:p>
                      <a:pPr algn="ctr">
                        <a:lnSpc>
                          <a:spcPct val="150000"/>
                        </a:lnSpc>
                      </a:pPr>
                      <a:r>
                        <a:rPr lang="en-IN" sz="2000" dirty="0">
                          <a:effectLst/>
                          <a:latin typeface="+mn-lt"/>
                          <a:cs typeface="Times New Roman" panose="02020603050405020304" pitchFamily="18" charset="0"/>
                        </a:rPr>
                        <a:t>30,000</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extLst>
                  <a:ext uri="{0D108BD9-81ED-4DB2-BD59-A6C34878D82A}">
                    <a16:rowId xmlns:a16="http://schemas.microsoft.com/office/drawing/2014/main" val="3044344439"/>
                  </a:ext>
                </a:extLst>
              </a:tr>
              <a:tr h="565894">
                <a:tc>
                  <a:txBody>
                    <a:bodyPr/>
                    <a:lstStyle/>
                    <a:p>
                      <a:pPr algn="just">
                        <a:lnSpc>
                          <a:spcPct val="150000"/>
                        </a:lnSpc>
                      </a:pPr>
                      <a:r>
                        <a:rPr lang="en-IN" sz="2000" dirty="0">
                          <a:effectLst/>
                          <a:latin typeface="+mn-lt"/>
                          <a:cs typeface="Times New Roman" panose="02020603050405020304" pitchFamily="18" charset="0"/>
                        </a:rPr>
                        <a:t>Sponsorships</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tc>
                  <a:txBody>
                    <a:bodyPr/>
                    <a:lstStyle/>
                    <a:p>
                      <a:pPr algn="ctr">
                        <a:lnSpc>
                          <a:spcPct val="150000"/>
                        </a:lnSpc>
                      </a:pPr>
                      <a:r>
                        <a:rPr lang="en-IN" sz="2000" dirty="0">
                          <a:effectLst/>
                          <a:latin typeface="+mn-lt"/>
                          <a:cs typeface="Times New Roman" panose="02020603050405020304" pitchFamily="18" charset="0"/>
                        </a:rPr>
                        <a:t>15,000</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extLst>
                  <a:ext uri="{0D108BD9-81ED-4DB2-BD59-A6C34878D82A}">
                    <a16:rowId xmlns:a16="http://schemas.microsoft.com/office/drawing/2014/main" val="2899954449"/>
                  </a:ext>
                </a:extLst>
              </a:tr>
              <a:tr h="565894">
                <a:tc>
                  <a:txBody>
                    <a:bodyPr/>
                    <a:lstStyle/>
                    <a:p>
                      <a:pPr algn="just">
                        <a:lnSpc>
                          <a:spcPct val="150000"/>
                        </a:lnSpc>
                      </a:pPr>
                      <a:r>
                        <a:rPr lang="en-IN" sz="2000" dirty="0">
                          <a:effectLst/>
                          <a:latin typeface="+mn-lt"/>
                          <a:cs typeface="Times New Roman" panose="02020603050405020304" pitchFamily="18" charset="0"/>
                        </a:rPr>
                        <a:t>Exhibitor Fees</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tc>
                  <a:txBody>
                    <a:bodyPr/>
                    <a:lstStyle/>
                    <a:p>
                      <a:pPr algn="ctr">
                        <a:lnSpc>
                          <a:spcPct val="150000"/>
                        </a:lnSpc>
                      </a:pPr>
                      <a:r>
                        <a:rPr lang="en-IN" sz="2000" dirty="0">
                          <a:effectLst/>
                          <a:latin typeface="+mn-lt"/>
                          <a:cs typeface="Times New Roman" panose="02020603050405020304" pitchFamily="18" charset="0"/>
                        </a:rPr>
                        <a:t>10,000</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extLst>
                  <a:ext uri="{0D108BD9-81ED-4DB2-BD59-A6C34878D82A}">
                    <a16:rowId xmlns:a16="http://schemas.microsoft.com/office/drawing/2014/main" val="875121493"/>
                  </a:ext>
                </a:extLst>
              </a:tr>
              <a:tr h="565894">
                <a:tc>
                  <a:txBody>
                    <a:bodyPr/>
                    <a:lstStyle/>
                    <a:p>
                      <a:pPr algn="just">
                        <a:lnSpc>
                          <a:spcPct val="150000"/>
                        </a:lnSpc>
                      </a:pPr>
                      <a:r>
                        <a:rPr lang="en-IN" sz="2000" dirty="0">
                          <a:effectLst/>
                          <a:latin typeface="+mn-lt"/>
                          <a:cs typeface="Times New Roman" panose="02020603050405020304" pitchFamily="18" charset="0"/>
                        </a:rPr>
                        <a:t>Advertising Packages</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tc>
                  <a:txBody>
                    <a:bodyPr/>
                    <a:lstStyle/>
                    <a:p>
                      <a:pPr algn="ctr">
                        <a:lnSpc>
                          <a:spcPct val="150000"/>
                        </a:lnSpc>
                      </a:pPr>
                      <a:r>
                        <a:rPr lang="en-IN" sz="2000" dirty="0">
                          <a:effectLst/>
                          <a:latin typeface="+mn-lt"/>
                          <a:cs typeface="Times New Roman" panose="02020603050405020304" pitchFamily="18" charset="0"/>
                        </a:rPr>
                        <a:t>5,000</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extLst>
                  <a:ext uri="{0D108BD9-81ED-4DB2-BD59-A6C34878D82A}">
                    <a16:rowId xmlns:a16="http://schemas.microsoft.com/office/drawing/2014/main" val="3712219122"/>
                  </a:ext>
                </a:extLst>
              </a:tr>
              <a:tr h="565894">
                <a:tc>
                  <a:txBody>
                    <a:bodyPr/>
                    <a:lstStyle/>
                    <a:p>
                      <a:pPr algn="just">
                        <a:lnSpc>
                          <a:spcPct val="150000"/>
                        </a:lnSpc>
                      </a:pPr>
                      <a:r>
                        <a:rPr lang="en-IN" sz="2000" dirty="0">
                          <a:effectLst/>
                          <a:latin typeface="+mn-lt"/>
                          <a:cs typeface="Times New Roman" panose="02020603050405020304" pitchFamily="18" charset="0"/>
                        </a:rPr>
                        <a:t>Total Estimated Revenue</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tc>
                  <a:txBody>
                    <a:bodyPr/>
                    <a:lstStyle/>
                    <a:p>
                      <a:pPr algn="ctr">
                        <a:lnSpc>
                          <a:spcPct val="150000"/>
                        </a:lnSpc>
                      </a:pPr>
                      <a:r>
                        <a:rPr lang="en-IN" sz="2000" dirty="0">
                          <a:effectLst/>
                          <a:latin typeface="+mn-lt"/>
                          <a:cs typeface="Times New Roman" panose="02020603050405020304" pitchFamily="18" charset="0"/>
                        </a:rPr>
                        <a:t>60,000</a:t>
                      </a:r>
                      <a:endParaRPr lang="en-IN" sz="1800" dirty="0">
                        <a:effectLst/>
                        <a:latin typeface="+mn-lt"/>
                        <a:ea typeface="Arial" panose="020B0604020202020204" pitchFamily="34" charset="0"/>
                        <a:cs typeface="Times New Roman" panose="02020603050405020304" pitchFamily="18" charset="0"/>
                      </a:endParaRPr>
                    </a:p>
                  </a:txBody>
                  <a:tcPr marL="63500" marR="63500" marT="63500" marB="63500">
                    <a:solidFill>
                      <a:schemeClr val="accent4">
                        <a:lumMod val="20000"/>
                        <a:lumOff val="80000"/>
                      </a:schemeClr>
                    </a:solidFill>
                  </a:tcPr>
                </a:tc>
                <a:extLst>
                  <a:ext uri="{0D108BD9-81ED-4DB2-BD59-A6C34878D82A}">
                    <a16:rowId xmlns:a16="http://schemas.microsoft.com/office/drawing/2014/main" val="1530406229"/>
                  </a:ext>
                </a:extLst>
              </a:tr>
            </a:tbl>
          </a:graphicData>
        </a:graphic>
      </p:graphicFrame>
      <p:sp>
        <p:nvSpPr>
          <p:cNvPr id="6" name="TextBox 5">
            <a:extLst>
              <a:ext uri="{FF2B5EF4-FFF2-40B4-BE49-F238E27FC236}">
                <a16:creationId xmlns:a16="http://schemas.microsoft.com/office/drawing/2014/main" id="{19EB8F41-7B3D-4C7B-9601-A4AA43BCA88A}"/>
              </a:ext>
            </a:extLst>
          </p:cNvPr>
          <p:cNvSpPr txBox="1"/>
          <p:nvPr/>
        </p:nvSpPr>
        <p:spPr>
          <a:xfrm>
            <a:off x="4154156" y="5072153"/>
            <a:ext cx="3883688" cy="369332"/>
          </a:xfrm>
          <a:prstGeom prst="rect">
            <a:avLst/>
          </a:prstGeom>
          <a:noFill/>
        </p:spPr>
        <p:txBody>
          <a:bodyPr wrap="square">
            <a:spAutoFit/>
          </a:bodyPr>
          <a:lstStyle/>
          <a:p>
            <a:r>
              <a:rPr lang="en-IN" sz="1800" b="1" dirty="0">
                <a:effectLst/>
                <a:ea typeface="Times New Roman" panose="02020603050405020304" pitchFamily="18" charset="0"/>
              </a:rPr>
              <a:t>Table 2: Projected Financial Outcome</a:t>
            </a:r>
            <a:endParaRPr lang="en-GB" dirty="0"/>
          </a:p>
        </p:txBody>
      </p:sp>
      <p:sp>
        <p:nvSpPr>
          <p:cNvPr id="7" name="TextBox 6">
            <a:extLst>
              <a:ext uri="{FF2B5EF4-FFF2-40B4-BE49-F238E27FC236}">
                <a16:creationId xmlns:a16="http://schemas.microsoft.com/office/drawing/2014/main" id="{F3C380BA-4B1C-E22A-0E67-B9CCB39D2F01}"/>
              </a:ext>
            </a:extLst>
          </p:cNvPr>
          <p:cNvSpPr txBox="1"/>
          <p:nvPr/>
        </p:nvSpPr>
        <p:spPr>
          <a:xfrm>
            <a:off x="3281415" y="192148"/>
            <a:ext cx="5629170" cy="646331"/>
          </a:xfrm>
          <a:prstGeom prst="rect">
            <a:avLst/>
          </a:prstGeom>
          <a:noFill/>
        </p:spPr>
        <p:txBody>
          <a:bodyPr wrap="square">
            <a:spAutoFit/>
          </a:bodyPr>
          <a:lstStyle/>
          <a:p>
            <a:pPr algn="ctr"/>
            <a:r>
              <a:rPr lang="en-IN" sz="3600" b="1" kern="0" dirty="0">
                <a:effectLst/>
                <a:latin typeface="Calibri Light (Headings)"/>
                <a:ea typeface="Times New Roman" panose="02020603050405020304" pitchFamily="18" charset="0"/>
              </a:rPr>
              <a:t>Contd.</a:t>
            </a:r>
          </a:p>
        </p:txBody>
      </p:sp>
      <p:sp>
        <p:nvSpPr>
          <p:cNvPr id="9" name="TextBox 8">
            <a:extLst>
              <a:ext uri="{FF2B5EF4-FFF2-40B4-BE49-F238E27FC236}">
                <a16:creationId xmlns:a16="http://schemas.microsoft.com/office/drawing/2014/main" id="{65509885-B09D-D1F6-D97C-A152D6C92DA6}"/>
              </a:ext>
            </a:extLst>
          </p:cNvPr>
          <p:cNvSpPr txBox="1"/>
          <p:nvPr/>
        </p:nvSpPr>
        <p:spPr>
          <a:xfrm>
            <a:off x="3782786" y="838479"/>
            <a:ext cx="4626428" cy="523220"/>
          </a:xfrm>
          <a:prstGeom prst="rect">
            <a:avLst/>
          </a:prstGeom>
          <a:noFill/>
        </p:spPr>
        <p:txBody>
          <a:bodyPr wrap="square">
            <a:spAutoFit/>
          </a:bodyPr>
          <a:lstStyle/>
          <a:p>
            <a:r>
              <a:rPr lang="en-IN" sz="2800" b="1" dirty="0">
                <a:effectLst/>
                <a:latin typeface="Calibri Light (Headings)"/>
                <a:ea typeface="Times New Roman" panose="02020603050405020304" pitchFamily="18" charset="0"/>
              </a:rPr>
              <a:t>Projected Financial Outcome</a:t>
            </a:r>
            <a:endParaRPr lang="en-GB" sz="2800" dirty="0">
              <a:latin typeface="Calibri Light (Headings)"/>
            </a:endParaRPr>
          </a:p>
        </p:txBody>
      </p:sp>
      <p:sp>
        <p:nvSpPr>
          <p:cNvPr id="11" name="TextBox 10">
            <a:extLst>
              <a:ext uri="{FF2B5EF4-FFF2-40B4-BE49-F238E27FC236}">
                <a16:creationId xmlns:a16="http://schemas.microsoft.com/office/drawing/2014/main" id="{B9F37A33-6CE0-F115-B476-BE2E24FFF298}"/>
              </a:ext>
            </a:extLst>
          </p:cNvPr>
          <p:cNvSpPr txBox="1"/>
          <p:nvPr/>
        </p:nvSpPr>
        <p:spPr>
          <a:xfrm>
            <a:off x="707570" y="5517093"/>
            <a:ext cx="1959430" cy="369332"/>
          </a:xfrm>
          <a:prstGeom prst="rect">
            <a:avLst/>
          </a:prstGeom>
          <a:noFill/>
        </p:spPr>
        <p:txBody>
          <a:bodyPr wrap="square">
            <a:spAutoFit/>
          </a:bodyPr>
          <a:lstStyle/>
          <a:p>
            <a:r>
              <a:rPr lang="en-IN" sz="1800" b="1" dirty="0">
                <a:effectLst/>
                <a:latin typeface="Calibri (Body)"/>
                <a:ea typeface="Times New Roman" panose="02020603050405020304" pitchFamily="18" charset="0"/>
              </a:rPr>
              <a:t>Net Profit: </a:t>
            </a:r>
            <a:r>
              <a:rPr lang="en-IN" sz="1800" dirty="0">
                <a:effectLst/>
                <a:latin typeface="Calibri (Body)"/>
                <a:ea typeface="Times New Roman" panose="02020603050405020304" pitchFamily="18" charset="0"/>
              </a:rPr>
              <a:t>£3,000</a:t>
            </a:r>
            <a:endParaRPr lang="en-GB" dirty="0">
              <a:latin typeface="Calibri (Body)"/>
            </a:endParaRPr>
          </a:p>
        </p:txBody>
      </p:sp>
      <p:sp>
        <p:nvSpPr>
          <p:cNvPr id="13" name="TextBox 12">
            <a:extLst>
              <a:ext uri="{FF2B5EF4-FFF2-40B4-BE49-F238E27FC236}">
                <a16:creationId xmlns:a16="http://schemas.microsoft.com/office/drawing/2014/main" id="{E1FE9682-1EC8-AFAA-A917-301BA403ED3C}"/>
              </a:ext>
            </a:extLst>
          </p:cNvPr>
          <p:cNvSpPr txBox="1"/>
          <p:nvPr/>
        </p:nvSpPr>
        <p:spPr>
          <a:xfrm>
            <a:off x="707570" y="5886425"/>
            <a:ext cx="6096000" cy="646331"/>
          </a:xfrm>
          <a:prstGeom prst="rect">
            <a:avLst/>
          </a:prstGeom>
          <a:noFill/>
        </p:spPr>
        <p:txBody>
          <a:bodyPr wrap="square">
            <a:spAutoFit/>
          </a:bodyPr>
          <a:lstStyle/>
          <a:p>
            <a:r>
              <a:rPr lang="en-IN" sz="1800" dirty="0">
                <a:effectLst/>
                <a:latin typeface="Calibri (Body)"/>
                <a:ea typeface="Times New Roman" panose="02020603050405020304" pitchFamily="18" charset="0"/>
              </a:rPr>
              <a:t>The event preserves quality, profitability, and long-term viability without causing a loss through this financial strategy.</a:t>
            </a:r>
            <a:endParaRPr lang="en-GB" dirty="0">
              <a:latin typeface="Calibri (Body)"/>
            </a:endParaRPr>
          </a:p>
        </p:txBody>
      </p:sp>
    </p:spTree>
    <p:extLst>
      <p:ext uri="{BB962C8B-B14F-4D97-AF65-F5344CB8AC3E}">
        <p14:creationId xmlns:p14="http://schemas.microsoft.com/office/powerpoint/2010/main" val="3766857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700AA4D-3F3D-784E-FC34-095342083C93}"/>
              </a:ext>
            </a:extLst>
          </p:cNvPr>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dirty="0">
                <a:solidFill>
                  <a:schemeClr val="tx1"/>
                </a:solidFill>
                <a:effectLst/>
                <a:latin typeface="+mj-lt"/>
                <a:ea typeface="+mj-ea"/>
                <a:cs typeface="+mj-cs"/>
              </a:rPr>
              <a:t>Conclusion</a:t>
            </a:r>
          </a:p>
        </p:txBody>
      </p:sp>
      <p:sp>
        <p:nvSpPr>
          <p:cNvPr id="1025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2539726-90C8-61A2-C950-9559F99525FC}"/>
              </a:ext>
            </a:extLst>
          </p:cNvPr>
          <p:cNvSpPr txBox="1"/>
          <p:nvPr/>
        </p:nvSpPr>
        <p:spPr>
          <a:xfrm>
            <a:off x="109183" y="3052976"/>
            <a:ext cx="4394578" cy="3768448"/>
          </a:xfrm>
          <a:prstGeom prst="rect">
            <a:avLst/>
          </a:prstGeom>
        </p:spPr>
        <p:txBody>
          <a:bodyPr vert="horz" lIns="91440" tIns="45720" rIns="91440" bIns="45720" rtlCol="0" anchor="t">
            <a:normAutofit/>
          </a:bodyPr>
          <a:lstStyle/>
          <a:p>
            <a:pPr marL="457200" marR="0" lvl="0" indent="-228600" fontAlgn="base">
              <a:lnSpc>
                <a:spcPct val="90000"/>
              </a:lnSpc>
              <a:spcBef>
                <a:spcPct val="0"/>
              </a:spcBef>
              <a:spcAft>
                <a:spcPts val="600"/>
              </a:spcAft>
              <a:buClrTx/>
              <a:buSzTx/>
              <a:buFont typeface="Arial" panose="020B0604020202020204" pitchFamily="34" charset="0"/>
              <a:buChar char="•"/>
              <a:tabLst/>
            </a:pPr>
            <a:r>
              <a:rPr lang="en-US" sz="2000" dirty="0">
                <a:effectLst/>
              </a:rPr>
              <a:t>Unique opportunity to explore movie-hotel interactions</a:t>
            </a:r>
          </a:p>
          <a:p>
            <a:pPr marL="457200" marR="0" lvl="0" indent="-228600" fontAlgn="base">
              <a:lnSpc>
                <a:spcPct val="90000"/>
              </a:lnSpc>
              <a:spcBef>
                <a:spcPct val="0"/>
              </a:spcBef>
              <a:spcAft>
                <a:spcPts val="600"/>
              </a:spcAft>
              <a:buClrTx/>
              <a:buSzTx/>
              <a:buFont typeface="Arial" panose="020B0604020202020204" pitchFamily="34" charset="0"/>
              <a:buChar char="•"/>
              <a:tabLst/>
            </a:pPr>
            <a:r>
              <a:rPr lang="en-US" sz="2000" dirty="0">
                <a:effectLst/>
              </a:rPr>
              <a:t>Promotes inclusiveness, teamwork and logistical solutions</a:t>
            </a:r>
          </a:p>
          <a:p>
            <a:pPr marL="457200" marR="0" lvl="0" indent="-228600" fontAlgn="base">
              <a:lnSpc>
                <a:spcPct val="90000"/>
              </a:lnSpc>
              <a:spcBef>
                <a:spcPct val="0"/>
              </a:spcBef>
              <a:spcAft>
                <a:spcPts val="600"/>
              </a:spcAft>
              <a:buClrTx/>
              <a:buSzTx/>
              <a:buFont typeface="Arial" panose="020B0604020202020204" pitchFamily="34" charset="0"/>
              <a:buChar char="•"/>
              <a:tabLst/>
            </a:pPr>
            <a:r>
              <a:rPr lang="en-US" sz="2000" dirty="0">
                <a:effectLst/>
              </a:rPr>
              <a:t>Strong strategy ensures success and long-term benefits</a:t>
            </a:r>
          </a:p>
          <a:p>
            <a:pPr marL="457200" marR="0" lvl="0" indent="-228600" fontAlgn="base">
              <a:lnSpc>
                <a:spcPct val="90000"/>
              </a:lnSpc>
              <a:spcBef>
                <a:spcPct val="0"/>
              </a:spcBef>
              <a:spcAft>
                <a:spcPts val="600"/>
              </a:spcAft>
              <a:buClrTx/>
              <a:buSzTx/>
              <a:buFont typeface="Arial" panose="020B0604020202020204" pitchFamily="34" charset="0"/>
              <a:buChar char="•"/>
              <a:tabLst/>
            </a:pPr>
            <a:r>
              <a:rPr lang="en-US" sz="2000" dirty="0">
                <a:effectLst/>
              </a:rPr>
              <a:t>Engaging talks, workshops and networking at The Savoy Hotel</a:t>
            </a:r>
          </a:p>
        </p:txBody>
      </p:sp>
      <p:pic>
        <p:nvPicPr>
          <p:cNvPr id="10243" name="Picture 3" descr="Hotel Mumbai' Cinematographer Talks About Shooting the Award-Winning Film –  Australian Cinematographer Magazine">
            <a:extLst>
              <a:ext uri="{FF2B5EF4-FFF2-40B4-BE49-F238E27FC236}">
                <a16:creationId xmlns:a16="http://schemas.microsoft.com/office/drawing/2014/main" id="{4796D04C-2CE1-7818-EC5E-1F5BEF82FA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134951"/>
            <a:ext cx="6903720" cy="4588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064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indi Book – Books Almirah">
            <a:extLst>
              <a:ext uri="{FF2B5EF4-FFF2-40B4-BE49-F238E27FC236}">
                <a16:creationId xmlns:a16="http://schemas.microsoft.com/office/drawing/2014/main" id="{979BE353-8435-E1CA-A2C9-7DDBD633270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C21F071-A1A0-69C0-69EE-4EAD37671083}"/>
              </a:ext>
            </a:extLst>
          </p:cNvPr>
          <p:cNvSpPr txBox="1"/>
          <p:nvPr/>
        </p:nvSpPr>
        <p:spPr>
          <a:xfrm>
            <a:off x="589503" y="900897"/>
            <a:ext cx="11012994" cy="5771793"/>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marL="171450" indent="-171450" algn="just">
              <a:lnSpc>
                <a:spcPct val="150000"/>
              </a:lnSpc>
              <a:buFont typeface="Wingdings" panose="05000000000000000000" pitchFamily="2" charset="2"/>
              <a:buChar char="v"/>
            </a:pPr>
            <a:r>
              <a:rPr lang="en-IN" sz="900" dirty="0" err="1">
                <a:solidFill>
                  <a:schemeClr val="tx1"/>
                </a:solidFill>
                <a:cs typeface="Times New Roman" panose="02020603050405020304" pitchFamily="18" charset="0"/>
              </a:rPr>
              <a:t>Andrianawati</a:t>
            </a:r>
            <a:r>
              <a:rPr lang="en-IN" sz="900" dirty="0">
                <a:solidFill>
                  <a:schemeClr val="tx1"/>
                </a:solidFill>
                <a:cs typeface="Times New Roman" panose="02020603050405020304" pitchFamily="18" charset="0"/>
              </a:rPr>
              <a:t>, A., Zahra, A.A. and Zulfa, F. (2025) Analysis of Interior Elements of Hotel Savoy Homann Bandung. KnE Social Sciences, 10(1), pp.23-29.</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Ateş, A., Sunar, H. and Şahin, M. (2024) How The Film Industry Changes Tourism?. Selçuk Üniversitesi Akşehir Meslek Yüksekokulu Sosyal Bilimler Dergisi, (17), pp.1-14.</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Bai, W., Xuan, T., Zhao, H., Dong, H., Cheng, X., Wang, L. and Xie, R.J. (2023) Perovskite light‐emitting diodes with an external quantum efficiency exceeding 30%. Advanced Materials, 35(39), p.2302283.</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Bajpai, V., Hohlfeld, O., Crowcroft, J., Keshav, S., Schulzrinne, H., Ott, J., Ferlin, S., Carle, G., Hines, A. and Raake, A. (2022) Recommendations for designing hybrid conferences. ACM SIGCOMM Computer Communication Review, 52(2), pp.63-69.</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Chen, N., Hsu, C.H. and L. Pearce, P. (2022) Developing video vignettes for tourism research: Protocol and quality indicators. Journal of Travel Research, 61(8), pp.1828-1847.</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Fox, D., Gouthro, M.B., Morakabati, Y. and Brackstone, J. (2014) Doing events research: From theory to practice. Routledge.</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Getz, D. and Page, S.J. (2019) Event studies: Theory, research and policy for planned events. Routledge.</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Hua, Y., Jittithavorn, C., Lee, T.J. and Chen, X. (2021) Contribution of TV dramas and movies in strengthening sustainable tourism. Sustainability, 13(22), p.12804.</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Joseph, E.K. (2024) Needs and Strategies for Developing Soft Skills in the Tourism and Hospitality Sector. In International Handbook of Skill, Education, Learning, and Research Development in Tourism and Hospitality (pp. 303-316). Singapore: Springer Nature Singapore.</a:t>
            </a:r>
          </a:p>
          <a:p>
            <a:pPr marL="171450" indent="-171450" algn="just">
              <a:lnSpc>
                <a:spcPct val="150000"/>
              </a:lnSpc>
              <a:buFont typeface="Wingdings" panose="05000000000000000000" pitchFamily="2" charset="2"/>
              <a:buChar char="v"/>
            </a:pPr>
            <a:r>
              <a:rPr lang="en-IN" sz="900" dirty="0" err="1">
                <a:solidFill>
                  <a:schemeClr val="tx1"/>
                </a:solidFill>
                <a:cs typeface="Times New Roman" panose="02020603050405020304" pitchFamily="18" charset="0"/>
              </a:rPr>
              <a:t>Alananzeh</a:t>
            </a:r>
            <a:r>
              <a:rPr lang="en-IN" sz="900" dirty="0">
                <a:solidFill>
                  <a:schemeClr val="tx1"/>
                </a:solidFill>
                <a:cs typeface="Times New Roman" panose="02020603050405020304" pitchFamily="18" charset="0"/>
              </a:rPr>
              <a:t>, O.A., </a:t>
            </a:r>
            <a:r>
              <a:rPr lang="en-IN" sz="900" dirty="0" err="1">
                <a:solidFill>
                  <a:schemeClr val="tx1"/>
                </a:solidFill>
                <a:cs typeface="Times New Roman" panose="02020603050405020304" pitchFamily="18" charset="0"/>
              </a:rPr>
              <a:t>Almuhaisen</a:t>
            </a:r>
            <a:r>
              <a:rPr lang="en-IN" sz="900" dirty="0">
                <a:solidFill>
                  <a:schemeClr val="tx1"/>
                </a:solidFill>
                <a:cs typeface="Times New Roman" panose="02020603050405020304" pitchFamily="18" charset="0"/>
              </a:rPr>
              <a:t>, F., </a:t>
            </a:r>
            <a:r>
              <a:rPr lang="en-IN" sz="900" dirty="0" err="1">
                <a:solidFill>
                  <a:schemeClr val="tx1"/>
                </a:solidFill>
                <a:cs typeface="Times New Roman" panose="02020603050405020304" pitchFamily="18" charset="0"/>
              </a:rPr>
              <a:t>Jawabreh</a:t>
            </a:r>
            <a:r>
              <a:rPr lang="en-IN" sz="900" dirty="0">
                <a:solidFill>
                  <a:schemeClr val="tx1"/>
                </a:solidFill>
                <a:cs typeface="Times New Roman" panose="02020603050405020304" pitchFamily="18" charset="0"/>
              </a:rPr>
              <a:t>, O., </a:t>
            </a:r>
            <a:r>
              <a:rPr lang="en-IN" sz="900" dirty="0" err="1">
                <a:solidFill>
                  <a:schemeClr val="tx1"/>
                </a:solidFill>
                <a:cs typeface="Times New Roman" panose="02020603050405020304" pitchFamily="18" charset="0"/>
              </a:rPr>
              <a:t>Fahmawee</a:t>
            </a:r>
            <a:r>
              <a:rPr lang="en-IN" sz="900" dirty="0">
                <a:solidFill>
                  <a:schemeClr val="tx1"/>
                </a:solidFill>
                <a:cs typeface="Times New Roman" panose="02020603050405020304" pitchFamily="18" charset="0"/>
              </a:rPr>
              <a:t>, E.A.D.A., Ali, B.J. and Ali, A. (2023) The Impact of Job Stability, Work Environment, Administration, Salary and Incentives, Functional Justice, and Employee Expectation on the Security Staff’s Desire to Continue Working at the Hotel. Journal of Statistics Applications &amp; Probability, 12(2), pp.425-439.</a:t>
            </a:r>
          </a:p>
          <a:p>
            <a:pPr marL="171450" indent="-171450" algn="just">
              <a:lnSpc>
                <a:spcPct val="150000"/>
              </a:lnSpc>
              <a:buFont typeface="Wingdings" panose="05000000000000000000" pitchFamily="2" charset="2"/>
              <a:buChar char="v"/>
            </a:pPr>
            <a:r>
              <a:rPr lang="en-IN" sz="900" dirty="0" err="1">
                <a:solidFill>
                  <a:schemeClr val="tx1"/>
                </a:solidFill>
                <a:cs typeface="Times New Roman" panose="02020603050405020304" pitchFamily="18" charset="0"/>
              </a:rPr>
              <a:t>Kanecki</a:t>
            </a:r>
            <a:r>
              <a:rPr lang="en-IN" sz="900" dirty="0">
                <a:solidFill>
                  <a:schemeClr val="tx1"/>
                </a:solidFill>
                <a:cs typeface="Times New Roman" panose="02020603050405020304" pitchFamily="18" charset="0"/>
              </a:rPr>
              <a:t>, P. (2024) The impact of focus group opinions on market competitiveness and economic success in film production: Analysis of sociological and marketing aspects in the context of efficient resource utilisation and budget optimisation. Economics, Entrepreneurship. Management, 11(1), pp.80-91.</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Nicolaou, C. (2021) Media trends and prospects in educational activities and techniques for online learning and teaching through television content: Technological and digital socio-cultural environment, generations, and audiovisual media communications in education. Education Sciences, 11(11), p.685.</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O’Brien, A., Kerrigan, P. and Liddy, S. (2023) Conceptualising change in equality, diversity and inclusion: A case study of the Irish film and television sector. European Journal of Cultural Studies, 26(3), pp.336-353.</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O’Keefe-Smith, E. (2023) Social Media Strategies That Lead to Success in the Film Industry. Walden University.</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O’Toole, W. (2010) Events feasibility and development. Routledge.</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Rogers, T. and Wynn-Moylan, P. (2022) Conferences and conventions: A global industry. Routledge.</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Savoy. (2025) Our People. Available at: </a:t>
            </a:r>
            <a:r>
              <a:rPr lang="en-IN" sz="900" dirty="0">
                <a:solidFill>
                  <a:schemeClr val="tx1"/>
                </a:solidFill>
                <a:cs typeface="Times New Roman" panose="02020603050405020304" pitchFamily="18" charset="0"/>
                <a:hlinkClick r:id="rId5">
                  <a:extLst>
                    <a:ext uri="{A12FA001-AC4F-418D-AE19-62706E023703}">
                      <ahyp:hlinkClr xmlns:ahyp="http://schemas.microsoft.com/office/drawing/2018/hyperlinkcolor" val="tx"/>
                    </a:ext>
                  </a:extLst>
                </a:hlinkClick>
              </a:rPr>
              <a:t>https://www.thesavoylondon.com/about-us-2/the-savoy-team/</a:t>
            </a:r>
            <a:r>
              <a:rPr lang="en-IN" sz="900" dirty="0">
                <a:solidFill>
                  <a:schemeClr val="tx1"/>
                </a:solidFill>
                <a:cs typeface="Times New Roman" panose="02020603050405020304" pitchFamily="18" charset="0"/>
              </a:rPr>
              <a:t>. [Accessed on 29th January].</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Savoy. (2025) Savoy Originals. Available at: </a:t>
            </a:r>
            <a:r>
              <a:rPr lang="en-IN" sz="900" dirty="0">
                <a:solidFill>
                  <a:schemeClr val="tx1"/>
                </a:solidFill>
                <a:cs typeface="Times New Roman" panose="02020603050405020304" pitchFamily="18" charset="0"/>
                <a:hlinkClick r:id="rId6">
                  <a:extLst>
                    <a:ext uri="{A12FA001-AC4F-418D-AE19-62706E023703}">
                      <ahyp:hlinkClr xmlns:ahyp="http://schemas.microsoft.com/office/drawing/2018/hyperlinkcolor" val="tx"/>
                    </a:ext>
                  </a:extLst>
                </a:hlinkClick>
              </a:rPr>
              <a:t>https://www.thesavoylondon.com/</a:t>
            </a:r>
            <a:r>
              <a:rPr lang="en-IN" sz="900" dirty="0">
                <a:solidFill>
                  <a:schemeClr val="tx1"/>
                </a:solidFill>
                <a:cs typeface="Times New Roman" panose="02020603050405020304" pitchFamily="18" charset="0"/>
              </a:rPr>
              <a:t>. [Accessed on 29th January].</a:t>
            </a:r>
          </a:p>
          <a:p>
            <a:pPr marL="171450" indent="-171450" algn="just">
              <a:lnSpc>
                <a:spcPct val="150000"/>
              </a:lnSpc>
              <a:buFont typeface="Wingdings" panose="05000000000000000000" pitchFamily="2" charset="2"/>
              <a:buChar char="v"/>
            </a:pPr>
            <a:r>
              <a:rPr lang="en-IN" sz="900" dirty="0">
                <a:solidFill>
                  <a:schemeClr val="tx1"/>
                </a:solidFill>
                <a:cs typeface="Times New Roman" panose="02020603050405020304" pitchFamily="18" charset="0"/>
              </a:rPr>
              <a:t>Shuqair, S., Viglia, G., Costa Pinto, D. and Mattila, A.S. (2024) Reducing resistance to sponsorship disclosure: the role of experiential versus material posts. Journal of Travel Research, 63(4), pp.959-973.</a:t>
            </a:r>
          </a:p>
          <a:p>
            <a:pPr marL="171450" indent="-171450">
              <a:buFont typeface="Wingdings" panose="05000000000000000000" pitchFamily="2" charset="2"/>
              <a:buChar char="v"/>
            </a:pPr>
            <a:r>
              <a:rPr lang="en-IN" sz="900" dirty="0">
                <a:solidFill>
                  <a:schemeClr val="tx1"/>
                </a:solidFill>
                <a:cs typeface="Times New Roman" panose="02020603050405020304" pitchFamily="18" charset="0"/>
              </a:rPr>
              <a:t>Smith, A. (2012) Events and urban regeneration: The strategic use of events to revitalise cities. Routledge.</a:t>
            </a:r>
            <a:endParaRPr lang="en-GB" sz="900" dirty="0">
              <a:solidFill>
                <a:schemeClr val="tx1"/>
              </a:solidFill>
              <a:cs typeface="Times New Roman" panose="02020603050405020304" pitchFamily="18" charset="0"/>
            </a:endParaRPr>
          </a:p>
        </p:txBody>
      </p:sp>
      <p:sp>
        <p:nvSpPr>
          <p:cNvPr id="7" name="TextBox 6">
            <a:extLst>
              <a:ext uri="{FF2B5EF4-FFF2-40B4-BE49-F238E27FC236}">
                <a16:creationId xmlns:a16="http://schemas.microsoft.com/office/drawing/2014/main" id="{9D4A5CB8-C2BC-9E7C-8504-5FC179A9ECF3}"/>
              </a:ext>
            </a:extLst>
          </p:cNvPr>
          <p:cNvSpPr txBox="1"/>
          <p:nvPr/>
        </p:nvSpPr>
        <p:spPr>
          <a:xfrm>
            <a:off x="5100376" y="185310"/>
            <a:ext cx="1991248" cy="578882"/>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IN" sz="2800" b="1" dirty="0">
                <a:latin typeface="Calibri Light (Headings)"/>
                <a:cs typeface="Times New Roman" panose="02020603050405020304" pitchFamily="18" charset="0"/>
              </a:rPr>
              <a:t>References</a:t>
            </a:r>
          </a:p>
        </p:txBody>
      </p:sp>
    </p:spTree>
    <p:extLst>
      <p:ext uri="{BB962C8B-B14F-4D97-AF65-F5344CB8AC3E}">
        <p14:creationId xmlns:p14="http://schemas.microsoft.com/office/powerpoint/2010/main" val="39290510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4" ma:contentTypeDescription="Create a new document." ma:contentTypeScope="" ma:versionID="b93e155cf12f87ec0bbd7b2556df49ec">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a142660fee3d246fbd496a09a013a199"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7E431D93-D534-44CE-92EF-1147C84A77B4}">
  <ds:schemaRefs>
    <ds:schemaRef ds:uri="http://schemas.microsoft.com/sharepoint/v3/contenttype/forms"/>
  </ds:schemaRefs>
</ds:datastoreItem>
</file>

<file path=customXml/itemProps2.xml><?xml version="1.0" encoding="utf-8"?>
<ds:datastoreItem xmlns:ds="http://schemas.openxmlformats.org/officeDocument/2006/customXml" ds:itemID="{883480A2-18F8-4C00-B1EE-76BE675386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37729E-2DA2-4F2C-A448-F7B6A4C9088E}">
  <ds:schemaRefs>
    <ds:schemaRef ds:uri="http://purl.org/dc/dcmitype/"/>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04c7059f-bde8-4ce9-bb0f-e52888740953"/>
    <ds:schemaRef ds:uri="http://www.w3.org/XML/1998/namespace"/>
    <ds:schemaRef ds:uri="http://schemas.microsoft.com/office/2006/documentManagement/types"/>
    <ds:schemaRef ds:uri="d8e79d84-78fb-44a9-92e9-d04bdd8f0359"/>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3529</Words>
  <Application>Microsoft Office PowerPoint</Application>
  <PresentationFormat>Widescreen</PresentationFormat>
  <Paragraphs>244</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Calibri (Body)</vt:lpstr>
      <vt:lpstr>Calibri Light</vt:lpstr>
      <vt:lpstr>Calibri Light (Headings)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2025-01-30T13:37:17Z</dcterms:created>
  <dcterms:modified xsi:type="dcterms:W3CDTF">2025-02-04T14:08:29Z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