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90AC9-BDA2-4DB0-9605-76AF5EE4AFED}" v="238" dt="2022-07-13T10:32:52.676"/>
    <p1510:client id="{654C921C-22B4-489B-AE43-851DACC58FDB}" v="74" dt="2022-07-13T10:00:46.188"/>
    <p1510:client id="{F3969FA8-DFEC-4616-9538-6EFB8FC87A82}" v="67" dt="2022-07-13T10:22:29.012"/>
    <p1510:client id="{FFCA8EE8-A59C-4444-8A4C-12B6FBAB4DDE}" v="776" dt="2022-07-13T12:11:26.4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 d="2"/>
          <a:sy n="1" d="2"/>
        </p:scale>
        <p:origin x="-690" y="-18"/>
      </p:cViewPr>
      <p:guideLst>
        <p:guide orient="horz" pos="3024"/>
        <p:guide pos="5376"/>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109894" y="3366348"/>
            <a:ext cx="10873710" cy="2304823"/>
          </a:xfrm>
        </p:spPr>
        <p:txBody>
          <a:bodyPr anchor="b">
            <a:noAutofit/>
          </a:bodyPr>
          <a:lstStyle>
            <a:lvl1pPr algn="r">
              <a:defRPr sz="756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2109894" y="5671167"/>
            <a:ext cx="10873710" cy="1535659"/>
          </a:xfrm>
        </p:spPr>
        <p:txBody>
          <a:bodyPr anchor="t"/>
          <a:lstStyle>
            <a:lvl1pPr marL="0" indent="0" algn="r">
              <a:buNone/>
              <a:defRPr>
                <a:solidFill>
                  <a:schemeClr val="tx1">
                    <a:lumMod val="50000"/>
                    <a:lumOff val="50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377634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04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403068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8269" y="3781215"/>
            <a:ext cx="12035335" cy="2557213"/>
          </a:xfrm>
        </p:spPr>
        <p:txBody>
          <a:bodyPr anchor="b"/>
          <a:lstStyle>
            <a:lvl1pPr algn="l">
              <a:defRPr sz="5600" b="0" cap="none"/>
            </a:lvl1pPr>
          </a:lstStyle>
          <a:p>
            <a:r>
              <a:rPr lang="en-US"/>
              <a:t>Click to edit Master title style</a:t>
            </a:r>
          </a:p>
        </p:txBody>
      </p:sp>
      <p:sp>
        <p:nvSpPr>
          <p:cNvPr id="3" name="Text Placeholder 2"/>
          <p:cNvSpPr>
            <a:spLocks noGrp="1"/>
          </p:cNvSpPr>
          <p:nvPr>
            <p:ph type="body" idx="1"/>
          </p:nvPr>
        </p:nvSpPr>
        <p:spPr>
          <a:xfrm>
            <a:off x="948269" y="6338427"/>
            <a:ext cx="12035335" cy="1204560"/>
          </a:xfrm>
        </p:spPr>
        <p:txBody>
          <a:bodyPr anchor="t"/>
          <a:lstStyle>
            <a:lvl1pPr marL="0" indent="0" algn="l">
              <a:buNone/>
              <a:defRPr sz="280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4243766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48268" y="3024825"/>
            <a:ext cx="5857649" cy="54330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25958" y="3024825"/>
            <a:ext cx="5857648" cy="54330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326554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46044" y="3025376"/>
            <a:ext cx="5859872"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946044" y="3832144"/>
            <a:ext cx="5859872"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123736" y="3025376"/>
            <a:ext cx="5859865"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7123738" y="3832144"/>
            <a:ext cx="5859864"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264965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48268" y="853440"/>
            <a:ext cx="12035335" cy="184912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1730588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1595872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2098046"/>
            <a:ext cx="5396339" cy="1789852"/>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6664646" y="720894"/>
            <a:ext cx="6318957" cy="773701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48268" y="3887897"/>
            <a:ext cx="5396339" cy="3618229"/>
          </a:xfrm>
        </p:spPr>
        <p:txBody>
          <a:bodyPr>
            <a:normAutofit/>
          </a:bodyPr>
          <a:lstStyle>
            <a:lvl1pPr marL="0" indent="0">
              <a:buNone/>
              <a:defRPr sz="1960"/>
            </a:lvl1pPr>
            <a:lvl2pPr marL="639888" indent="0">
              <a:buNone/>
              <a:defRPr sz="1960"/>
            </a:lvl2pPr>
            <a:lvl3pPr marL="1279776" indent="0">
              <a:buNone/>
              <a:defRPr sz="1680"/>
            </a:lvl3pPr>
            <a:lvl4pPr marL="1919665" indent="0">
              <a:buNone/>
              <a:defRPr sz="1400"/>
            </a:lvl4pPr>
            <a:lvl5pPr marL="2559551" indent="0">
              <a:buNone/>
              <a:defRPr sz="1400"/>
            </a:lvl5pPr>
            <a:lvl6pPr marL="3199440" indent="0">
              <a:buNone/>
              <a:defRPr sz="1400"/>
            </a:lvl6pPr>
            <a:lvl7pPr marL="3839328" indent="0">
              <a:buNone/>
              <a:defRPr sz="1400"/>
            </a:lvl7pPr>
            <a:lvl8pPr marL="4479216" indent="0">
              <a:buNone/>
              <a:defRPr sz="1400"/>
            </a:lvl8pPr>
            <a:lvl9pPr marL="5119104"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70777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6720840"/>
            <a:ext cx="12035334" cy="793433"/>
          </a:xfrm>
        </p:spPr>
        <p:txBody>
          <a:bodyPr anchor="b">
            <a:normAutofit/>
          </a:bodyPr>
          <a:lstStyle>
            <a:lvl1pPr algn="l">
              <a:defRPr sz="3360" b="0"/>
            </a:lvl1pPr>
          </a:lstStyle>
          <a:p>
            <a:r>
              <a:rPr lang="en-US"/>
              <a:t>Click to edit Master title style</a:t>
            </a:r>
          </a:p>
        </p:txBody>
      </p:sp>
      <p:sp>
        <p:nvSpPr>
          <p:cNvPr id="3" name="Picture Placeholder 2"/>
          <p:cNvSpPr>
            <a:spLocks noGrp="1" noChangeAspect="1"/>
          </p:cNvSpPr>
          <p:nvPr>
            <p:ph type="pic" idx="1"/>
          </p:nvPr>
        </p:nvSpPr>
        <p:spPr>
          <a:xfrm>
            <a:off x="948268" y="853440"/>
            <a:ext cx="12035335" cy="5384005"/>
          </a:xfrm>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p>
        </p:txBody>
      </p:sp>
      <p:sp>
        <p:nvSpPr>
          <p:cNvPr id="4" name="Text Placeholder 3"/>
          <p:cNvSpPr>
            <a:spLocks noGrp="1"/>
          </p:cNvSpPr>
          <p:nvPr>
            <p:ph type="body" sz="half" idx="2"/>
          </p:nvPr>
        </p:nvSpPr>
        <p:spPr>
          <a:xfrm>
            <a:off x="948268" y="7514273"/>
            <a:ext cx="12035334" cy="943634"/>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724510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9" y="853440"/>
            <a:ext cx="12035335" cy="4765040"/>
          </a:xfrm>
        </p:spPr>
        <p:txBody>
          <a:bodyPr anchor="ctr">
            <a:normAutofit/>
          </a:bodyPr>
          <a:lstStyle>
            <a:lvl1pPr algn="l">
              <a:defRPr sz="6160" b="0" cap="none"/>
            </a:lvl1pPr>
          </a:lstStyle>
          <a:p>
            <a:r>
              <a:rPr lang="en-US"/>
              <a:t>Click to edit Master title style</a:t>
            </a:r>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3157259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1912594" y="5085080"/>
            <a:ext cx="10114334" cy="533400"/>
          </a:xfrm>
        </p:spPr>
        <p:txBody>
          <a:bodyPr anchor="ctr">
            <a:noAutofit/>
          </a:bodyPr>
          <a:lstStyle>
            <a:lvl1pPr marL="0" indent="0">
              <a:buFontTx/>
              <a:buNone/>
              <a:defRPr sz="2240">
                <a:solidFill>
                  <a:schemeClr val="tx1">
                    <a:lumMod val="50000"/>
                    <a:lumOff val="50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
        <p:nvSpPr>
          <p:cNvPr id="20" name="TextBox 19"/>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
        <p:nvSpPr>
          <p:cNvPr id="22" name="TextBox 21"/>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latin typeface="Arial"/>
              </a:rPr>
              <a:t>”</a:t>
            </a:r>
            <a:endParaRPr lang="en-US" sz="2520">
              <a:solidFill>
                <a:schemeClr val="accent1">
                  <a:lumMod val="60000"/>
                  <a:lumOff val="40000"/>
                </a:schemeClr>
              </a:solidFill>
              <a:latin typeface="Arial"/>
            </a:endParaRPr>
          </a:p>
        </p:txBody>
      </p:sp>
    </p:spTree>
    <p:extLst>
      <p:ext uri="{BB962C8B-B14F-4D97-AF65-F5344CB8AC3E}">
        <p14:creationId xmlns:p14="http://schemas.microsoft.com/office/powerpoint/2010/main" xmlns="" val="1801358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48269" y="2704783"/>
            <a:ext cx="12035335" cy="3633644"/>
          </a:xfrm>
        </p:spPr>
        <p:txBody>
          <a:bodyPr anchor="b">
            <a:normAutofit/>
          </a:bodyPr>
          <a:lstStyle>
            <a:lvl1pPr algn="l">
              <a:defRPr sz="6160" b="0" cap="none"/>
            </a:lvl1pPr>
          </a:lstStyle>
          <a:p>
            <a:r>
              <a:rPr lang="en-US"/>
              <a:t>Click to edit Master title style</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418069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tx1">
                    <a:lumMod val="75000"/>
                    <a:lumOff val="25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
        <p:nvSpPr>
          <p:cNvPr id="24" name="TextBox 23"/>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
        <p:nvSpPr>
          <p:cNvPr id="25" name="TextBox 24"/>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3294480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60119" y="853440"/>
            <a:ext cx="12023484"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997559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2701969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54743" y="853440"/>
            <a:ext cx="1826640" cy="735203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948269" y="853440"/>
            <a:ext cx="9884210" cy="73520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255622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948268" y="853440"/>
            <a:ext cx="12035335" cy="184912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948268" y="3024825"/>
            <a:ext cx="12035335" cy="5433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087187" y="8457908"/>
            <a:ext cx="1276715"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F1285B0A-7609-472E-B3A7-BCF5D7DAE752}" type="datetimeFigureOut">
              <a:rPr lang="en-GB" smtClean="0"/>
              <a:pPr/>
              <a:t>13/07/2022</a:t>
            </a:fld>
            <a:endParaRPr lang="en-GB"/>
          </a:p>
        </p:txBody>
      </p:sp>
      <p:sp>
        <p:nvSpPr>
          <p:cNvPr id="5" name="Footer Placeholder 4"/>
          <p:cNvSpPr>
            <a:spLocks noGrp="1"/>
          </p:cNvSpPr>
          <p:nvPr>
            <p:ph type="ftr" sz="quarter" idx="3"/>
          </p:nvPr>
        </p:nvSpPr>
        <p:spPr>
          <a:xfrm>
            <a:off x="948268" y="8457908"/>
            <a:ext cx="8816657"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026929" y="8457908"/>
            <a:ext cx="956675" cy="511175"/>
          </a:xfrm>
          <a:prstGeom prst="rect">
            <a:avLst/>
          </a:prstGeom>
        </p:spPr>
        <p:txBody>
          <a:bodyPr vert="horz" lIns="91440" tIns="45720" rIns="91440" bIns="45720" rtlCol="0" anchor="ctr"/>
          <a:lstStyle>
            <a:lvl1pPr algn="r">
              <a:defRPr sz="1260">
                <a:solidFill>
                  <a:schemeClr val="accent1"/>
                </a:solidFill>
              </a:defRPr>
            </a:lvl1pPr>
          </a:lstStyle>
          <a:p>
            <a:fld id="{C039E614-3629-44DA-A9B3-8D182AA6FF8C}" type="slidenum">
              <a:rPr lang="en-GB" smtClean="0"/>
              <a:pPr/>
              <a:t>‹#›</a:t>
            </a:fld>
            <a:endParaRPr lang="en-GB"/>
          </a:p>
        </p:txBody>
      </p:sp>
    </p:spTree>
    <p:extLst>
      <p:ext uri="{BB962C8B-B14F-4D97-AF65-F5344CB8AC3E}">
        <p14:creationId xmlns:p14="http://schemas.microsoft.com/office/powerpoint/2010/main" xmlns="" val="25568852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640080" rtl="0" eaLnBrk="1" latinLnBrk="0" hangingPunct="1">
        <a:spcBef>
          <a:spcPct val="0"/>
        </a:spcBef>
        <a:buNone/>
        <a:defRPr sz="50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B656F3D0-500D-1DFC-D606-61307627E272}"/>
              </a:ext>
            </a:extLst>
          </p:cNvPr>
          <p:cNvSpPr txBox="1">
            <a:spLocks/>
          </p:cNvSpPr>
          <p:nvPr/>
        </p:nvSpPr>
        <p:spPr>
          <a:xfrm>
            <a:off x="256674" y="160421"/>
            <a:ext cx="16603579" cy="435570"/>
          </a:xfrm>
          <a:prstGeom prst="rect">
            <a:avLst/>
          </a:prstGeom>
        </p:spPr>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2800" b="1">
                <a:solidFill>
                  <a:srgbClr val="00B050"/>
                </a:solidFill>
                <a:ea typeface="+mj-lt"/>
                <a:cs typeface="+mj-lt"/>
              </a:rPr>
              <a:t>Task 4 (single-sided flyer)</a:t>
            </a:r>
            <a:r>
              <a:rPr lang="en-US" sz="2800">
                <a:solidFill>
                  <a:srgbClr val="00B050"/>
                </a:solidFill>
                <a:ea typeface="+mj-lt"/>
                <a:cs typeface="+mj-lt"/>
              </a:rPr>
              <a:t> </a:t>
            </a:r>
            <a:endParaRPr lang="en-US" sz="2800">
              <a:solidFill>
                <a:srgbClr val="00B050"/>
              </a:solidFill>
              <a:ea typeface="Calibri Light"/>
              <a:cs typeface="Calibri Light"/>
            </a:endParaRPr>
          </a:p>
        </p:txBody>
      </p:sp>
      <p:sp>
        <p:nvSpPr>
          <p:cNvPr id="5" name="Content Placeholder 2">
            <a:extLst>
              <a:ext uri="{FF2B5EF4-FFF2-40B4-BE49-F238E27FC236}">
                <a16:creationId xmlns:a16="http://schemas.microsoft.com/office/drawing/2014/main" xmlns="" id="{23DB41E8-DDDC-D84E-C7DC-43530C41871C}"/>
              </a:ext>
            </a:extLst>
          </p:cNvPr>
          <p:cNvSpPr txBox="1">
            <a:spLocks/>
          </p:cNvSpPr>
          <p:nvPr/>
        </p:nvSpPr>
        <p:spPr>
          <a:xfrm>
            <a:off x="10730175" y="4128388"/>
            <a:ext cx="6218773" cy="2215751"/>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2000" b="1" u="sng" dirty="0">
                <a:solidFill>
                  <a:srgbClr val="FF0000"/>
                </a:solidFill>
                <a:ea typeface="+mn-lt"/>
                <a:cs typeface="+mn-lt"/>
              </a:rPr>
              <a:t>Conclusion</a:t>
            </a:r>
            <a:endParaRPr lang="en-US" sz="2000" b="1" u="sng" dirty="0">
              <a:solidFill>
                <a:srgbClr val="FF0000"/>
              </a:solidFill>
              <a:cs typeface="Calibri"/>
            </a:endParaRPr>
          </a:p>
          <a:p>
            <a:r>
              <a:rPr lang="en-US" sz="1700" dirty="0">
                <a:ea typeface="+mn-lt"/>
                <a:cs typeface="+mn-lt"/>
              </a:rPr>
              <a:t>The concept of implementing digital information technology on the creation of awareness and the implementation of online scanning of the HIV/AIDS infection in someone's body or physiological system is important because many patients will be able to perform personal services knowing their health status without involving third parties.</a:t>
            </a:r>
            <a:endParaRPr lang="en-US" sz="1700" dirty="0">
              <a:cs typeface="Calibri" panose="020F0502020204030204"/>
            </a:endParaRPr>
          </a:p>
        </p:txBody>
      </p:sp>
      <p:sp>
        <p:nvSpPr>
          <p:cNvPr id="6" name="Title 1">
            <a:extLst>
              <a:ext uri="{FF2B5EF4-FFF2-40B4-BE49-F238E27FC236}">
                <a16:creationId xmlns:a16="http://schemas.microsoft.com/office/drawing/2014/main" xmlns="" id="{99868D44-89FC-ED1D-151F-DBDE1A30C130}"/>
              </a:ext>
            </a:extLst>
          </p:cNvPr>
          <p:cNvSpPr txBox="1">
            <a:spLocks/>
          </p:cNvSpPr>
          <p:nvPr/>
        </p:nvSpPr>
        <p:spPr>
          <a:xfrm>
            <a:off x="154626" y="299914"/>
            <a:ext cx="6144126" cy="2699497"/>
          </a:xfrm>
          <a:prstGeom prst="rect">
            <a:avLst/>
          </a:prstGeom>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400" b="1" dirty="0">
                <a:solidFill>
                  <a:srgbClr val="FFFF00"/>
                </a:solidFill>
                <a:ea typeface="+mj-lt"/>
                <a:cs typeface="+mj-lt"/>
              </a:rPr>
              <a:t>Introduction</a:t>
            </a:r>
          </a:p>
          <a:p>
            <a:pPr marL="285750" indent="-285750" algn="just">
              <a:buFont typeface="Arial" panose="020B0604020202020204" pitchFamily="34" charset="0"/>
              <a:buChar char="•"/>
            </a:pPr>
            <a:r>
              <a:rPr lang="en-US" sz="1400" dirty="0">
                <a:latin typeface="Times New Roman"/>
                <a:ea typeface="+mn-lt"/>
                <a:cs typeface="Times New Roman"/>
              </a:rPr>
              <a:t>This flyer is about the idea of enhancing the creation of awareness of HIV and AIDS awareness through the use of modern technology. This is mostly based on the internet's use in the creation of awareness. </a:t>
            </a:r>
            <a:endParaRPr lang="en-US" sz="1400" dirty="0">
              <a:latin typeface="Times New Roman" panose="02020603050405020304" pitchFamily="18" charset="0"/>
              <a:ea typeface="+mn-lt"/>
              <a:cs typeface="Times New Roman" panose="02020603050405020304" pitchFamily="18" charset="0"/>
            </a:endParaRPr>
          </a:p>
          <a:p>
            <a:pPr marL="285750" indent="-285750" algn="just">
              <a:buFont typeface="Arial" panose="020B0604020202020204" pitchFamily="34" charset="0"/>
              <a:buChar char="•"/>
            </a:pPr>
            <a:r>
              <a:rPr lang="en-US" sz="1400" dirty="0">
                <a:latin typeface="Times New Roman"/>
                <a:ea typeface="+mn-lt"/>
                <a:cs typeface="Times New Roman"/>
              </a:rPr>
              <a:t>There has been innovation and the introduction of digital awareness and screening applications for the testing of HIV and AIDS, but it has not been taken effectively into practice (Sayed et al., 2018). </a:t>
            </a:r>
          </a:p>
          <a:p>
            <a:pPr marL="285750" indent="-285750" algn="just">
              <a:buFont typeface="Arial" panose="020B0604020202020204" pitchFamily="34" charset="0"/>
              <a:buChar char="•"/>
            </a:pPr>
            <a:r>
              <a:rPr lang="en-US" sz="1400" dirty="0">
                <a:latin typeface="Times New Roman"/>
                <a:ea typeface="+mn-lt"/>
                <a:cs typeface="Times New Roman"/>
              </a:rPr>
              <a:t>This is in accordance with the data that has been obtained from the various healthcare facilities, which shows that many individuals are still undergoing the old method of acquiring the explanation and testing for the disease. </a:t>
            </a:r>
            <a:endParaRPr lang="en-US" sz="1400" dirty="0">
              <a:latin typeface="Times New Roman" panose="02020603050405020304" pitchFamily="18" charset="0"/>
              <a:ea typeface="+mn-lt"/>
              <a:cs typeface="Times New Roman" panose="02020603050405020304" pitchFamily="18" charset="0"/>
            </a:endParaRPr>
          </a:p>
          <a:p>
            <a:pPr marL="285750" indent="-285750" algn="just">
              <a:buFont typeface="Arial,Sans-Serif" panose="020B0604020202020204" pitchFamily="34" charset="0"/>
              <a:buChar char="•"/>
            </a:pPr>
            <a:r>
              <a:rPr lang="en-US" sz="1400" dirty="0">
                <a:latin typeface="Times New Roman"/>
                <a:ea typeface="+mn-lt"/>
                <a:cs typeface="Times New Roman"/>
              </a:rPr>
              <a:t>Hence, this idea proposes the introduction of HIV scan applications that work like the portable ultrasounds that have been helpful to patients’ ion monitoring of their health statuses for diseases such as blood pressure and obesity rate or level (Dwivedi et al., 2021). </a:t>
            </a:r>
            <a:endParaRPr lang="en-US" sz="1400" dirty="0">
              <a:ea typeface="+mn-lt"/>
              <a:cs typeface="+mn-lt"/>
            </a:endParaRPr>
          </a:p>
          <a:p>
            <a:pPr marL="285750" indent="-285750" algn="just">
              <a:buFont typeface="Arial,Sans-Serif" panose="020B0604020202020204" pitchFamily="34" charset="0"/>
              <a:buChar char="•"/>
            </a:pPr>
            <a:endParaRPr lang="en-US" sz="1400" dirty="0">
              <a:latin typeface="Times New Roman"/>
              <a:ea typeface="+mn-lt"/>
              <a:cs typeface="Times New Roman"/>
            </a:endParaRPr>
          </a:p>
          <a:p>
            <a:pPr marL="285750" indent="-285750" algn="just">
              <a:buFont typeface="Arial" panose="020B0604020202020204" pitchFamily="34" charset="0"/>
              <a:buChar char="•"/>
            </a:pPr>
            <a:endParaRPr lang="en-US" sz="1400" dirty="0">
              <a:latin typeface="Times New Roman"/>
              <a:ea typeface="Calibri Light"/>
              <a:cs typeface="Times New Roman"/>
            </a:endParaRPr>
          </a:p>
        </p:txBody>
      </p:sp>
      <p:sp>
        <p:nvSpPr>
          <p:cNvPr id="7" name="Title 1">
            <a:extLst>
              <a:ext uri="{FF2B5EF4-FFF2-40B4-BE49-F238E27FC236}">
                <a16:creationId xmlns:a16="http://schemas.microsoft.com/office/drawing/2014/main" xmlns="" id="{CA5E54E6-3A8F-E6CE-3650-FD78A157158A}"/>
              </a:ext>
            </a:extLst>
          </p:cNvPr>
          <p:cNvSpPr txBox="1">
            <a:spLocks/>
          </p:cNvSpPr>
          <p:nvPr/>
        </p:nvSpPr>
        <p:spPr>
          <a:xfrm>
            <a:off x="10734152" y="6370292"/>
            <a:ext cx="6212952" cy="3100913"/>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endParaRPr lang="en-US" sz="800" b="1" dirty="0">
              <a:solidFill>
                <a:srgbClr val="0070C0"/>
              </a:solidFill>
              <a:latin typeface="Times New Roman"/>
              <a:ea typeface="+mn-lt"/>
              <a:cs typeface="Times New Roman"/>
            </a:endParaRPr>
          </a:p>
          <a:p>
            <a:r>
              <a:rPr lang="en-US" sz="1600" b="1" dirty="0">
                <a:solidFill>
                  <a:srgbClr val="0070C0"/>
                </a:solidFill>
                <a:latin typeface="Times New Roman"/>
                <a:ea typeface="+mn-lt"/>
                <a:cs typeface="Times New Roman"/>
              </a:rPr>
              <a:t>References</a:t>
            </a:r>
            <a:endParaRPr lang="en-US" sz="1600" b="1" dirty="0">
              <a:solidFill>
                <a:srgbClr val="0070C0"/>
              </a:solidFill>
              <a:latin typeface="Times New Roman" panose="02020603050405020304" pitchFamily="18" charset="0"/>
              <a:ea typeface="+mn-lt"/>
              <a:cs typeface="Times New Roman" panose="02020603050405020304" pitchFamily="18" charset="0"/>
            </a:endParaRPr>
          </a:p>
          <a:p>
            <a:pPr marL="285750" indent="-285750">
              <a:lnSpc>
                <a:spcPct val="100000"/>
              </a:lnSpc>
              <a:spcBef>
                <a:spcPts val="1400"/>
              </a:spcBef>
              <a:buFont typeface="Arial"/>
              <a:buChar char="•"/>
            </a:pPr>
            <a:r>
              <a:rPr lang="en-US" sz="900" dirty="0">
                <a:latin typeface="Arial"/>
                <a:ea typeface="+mn-lt"/>
                <a:cs typeface="Arial"/>
              </a:rPr>
              <a:t>Croxford, S., Kitching, A., Desai, S., Kall, M., Edelstein, M., </a:t>
            </a:r>
            <a:r>
              <a:rPr lang="en-US" sz="900" dirty="0" err="1">
                <a:latin typeface="Arial"/>
                <a:ea typeface="+mn-lt"/>
                <a:cs typeface="Arial"/>
              </a:rPr>
              <a:t>Skingsley</a:t>
            </a:r>
            <a:r>
              <a:rPr lang="en-US" sz="900" dirty="0">
                <a:latin typeface="Arial"/>
                <a:ea typeface="+mn-lt"/>
                <a:cs typeface="Arial"/>
              </a:rPr>
              <a:t>, A., ... &amp; Delpech, V. 2017. Mortality and causes of death in people diagnosed with HIV in the era of highly active antiretroviral therapy compared with the general population: an analysis of a national observational cohort. </a:t>
            </a:r>
            <a:r>
              <a:rPr lang="en-US" sz="900" i="1" dirty="0">
                <a:latin typeface="Arial"/>
                <a:ea typeface="+mn-lt"/>
                <a:cs typeface="Arial"/>
              </a:rPr>
              <a:t>The Lancet Public Health</a:t>
            </a:r>
            <a:r>
              <a:rPr lang="en-US" sz="900" dirty="0">
                <a:latin typeface="Arial"/>
                <a:ea typeface="+mn-lt"/>
                <a:cs typeface="Arial"/>
              </a:rPr>
              <a:t>, </a:t>
            </a:r>
            <a:r>
              <a:rPr lang="en-US" sz="900" i="1" dirty="0">
                <a:latin typeface="Arial"/>
                <a:ea typeface="+mn-lt"/>
                <a:cs typeface="Arial"/>
              </a:rPr>
              <a:t>2</a:t>
            </a:r>
            <a:r>
              <a:rPr lang="en-US" sz="900" dirty="0">
                <a:latin typeface="Arial"/>
                <a:ea typeface="+mn-lt"/>
                <a:cs typeface="Arial"/>
              </a:rPr>
              <a:t>(1), e35-e46. </a:t>
            </a:r>
            <a:endParaRPr lang="en-US" sz="900">
              <a:ea typeface="+mn-lt"/>
              <a:cs typeface="+mn-lt"/>
            </a:endParaRPr>
          </a:p>
          <a:p>
            <a:pPr marL="285750" indent="-285750">
              <a:lnSpc>
                <a:spcPct val="100000"/>
              </a:lnSpc>
              <a:spcBef>
                <a:spcPts val="1400"/>
              </a:spcBef>
              <a:buFont typeface="Arial"/>
              <a:buChar char="•"/>
            </a:pPr>
            <a:r>
              <a:rPr lang="en-US" sz="900" dirty="0">
                <a:latin typeface="Arial"/>
                <a:ea typeface="+mn-lt"/>
                <a:cs typeface="Arial"/>
              </a:rPr>
              <a:t>Dwivedi, Ruby, Divya Mehrotra, and Shaleen Chandra 2021. "Potential of Internet of Medical Things (IoMT) applications in building a smart healthcare system: A systematic review." </a:t>
            </a:r>
            <a:r>
              <a:rPr lang="en-US" sz="900" i="1" dirty="0">
                <a:latin typeface="Arial"/>
                <a:ea typeface="+mn-lt"/>
                <a:cs typeface="Arial"/>
              </a:rPr>
              <a:t>Journal of oral biology and craniofacial research</a:t>
            </a:r>
            <a:r>
              <a:rPr lang="en-US" sz="900" dirty="0">
                <a:latin typeface="Arial"/>
                <a:ea typeface="+mn-lt"/>
                <a:cs typeface="Arial"/>
              </a:rPr>
              <a:t>.</a:t>
            </a:r>
            <a:endParaRPr lang="en-US" sz="900">
              <a:latin typeface="Trebuchet MS" panose="020B0603020202020204"/>
              <a:ea typeface="+mn-lt"/>
              <a:cs typeface="Arial"/>
            </a:endParaRPr>
          </a:p>
          <a:p>
            <a:pPr marL="285750" indent="-285750">
              <a:lnSpc>
                <a:spcPct val="100000"/>
              </a:lnSpc>
              <a:spcBef>
                <a:spcPts val="1400"/>
              </a:spcBef>
              <a:buFont typeface="Arial"/>
              <a:buChar char="•"/>
            </a:pPr>
            <a:r>
              <a:rPr lang="en-US" sz="900" dirty="0">
                <a:latin typeface="Arial"/>
                <a:ea typeface="+mn-lt"/>
                <a:cs typeface="Arial"/>
              </a:rPr>
              <a:t>Li, Toby Jia-Jun, </a:t>
            </a:r>
            <a:r>
              <a:rPr lang="en-US" sz="900" dirty="0" err="1">
                <a:latin typeface="Arial"/>
                <a:ea typeface="+mn-lt"/>
                <a:cs typeface="Arial"/>
              </a:rPr>
              <a:t>Yuanchun</a:t>
            </a:r>
            <a:r>
              <a:rPr lang="en-US" sz="900" dirty="0">
                <a:latin typeface="Arial"/>
                <a:ea typeface="+mn-lt"/>
                <a:cs typeface="Arial"/>
              </a:rPr>
              <a:t> Li, </a:t>
            </a:r>
            <a:r>
              <a:rPr lang="en-US" sz="900" dirty="0" err="1">
                <a:latin typeface="Arial"/>
                <a:ea typeface="+mn-lt"/>
                <a:cs typeface="Arial"/>
              </a:rPr>
              <a:t>Fanglin</a:t>
            </a:r>
            <a:r>
              <a:rPr lang="en-US" sz="900" dirty="0">
                <a:latin typeface="Arial"/>
                <a:ea typeface="+mn-lt"/>
                <a:cs typeface="Arial"/>
              </a:rPr>
              <a:t> Chen, and Brad A. Myers 2017. "Programming IoT devices by demonstration using mobile apps." In </a:t>
            </a:r>
            <a:r>
              <a:rPr lang="en-US" sz="900" i="1" dirty="0">
                <a:latin typeface="Arial"/>
                <a:ea typeface="+mn-lt"/>
                <a:cs typeface="Arial"/>
              </a:rPr>
              <a:t>International Symposium on End User Development</a:t>
            </a:r>
            <a:r>
              <a:rPr lang="en-US" sz="900" dirty="0">
                <a:latin typeface="Arial"/>
                <a:ea typeface="+mn-lt"/>
                <a:cs typeface="Arial"/>
              </a:rPr>
              <a:t>, pp. 3-17. Springer, Cham.</a:t>
            </a:r>
            <a:endParaRPr lang="en-US" sz="900">
              <a:latin typeface="Trebuchet MS" panose="020B0603020202020204"/>
              <a:ea typeface="+mn-lt"/>
              <a:cs typeface="Arial"/>
            </a:endParaRPr>
          </a:p>
          <a:p>
            <a:pPr marL="285750" indent="-285750">
              <a:lnSpc>
                <a:spcPct val="100000"/>
              </a:lnSpc>
              <a:spcBef>
                <a:spcPts val="1400"/>
              </a:spcBef>
              <a:buFont typeface="Arial"/>
              <a:buChar char="•"/>
            </a:pPr>
            <a:r>
              <a:rPr lang="en-US" sz="900" dirty="0">
                <a:latin typeface="Arial"/>
                <a:ea typeface="+mn-lt"/>
                <a:cs typeface="Arial"/>
              </a:rPr>
              <a:t>Sayed, S., </a:t>
            </a:r>
            <a:r>
              <a:rPr lang="en-US" sz="900" dirty="0" err="1">
                <a:latin typeface="Arial"/>
                <a:ea typeface="+mn-lt"/>
                <a:cs typeface="Arial"/>
              </a:rPr>
              <a:t>herniak</a:t>
            </a:r>
            <a:r>
              <a:rPr lang="en-US" sz="900" dirty="0">
                <a:latin typeface="Arial"/>
                <a:ea typeface="+mn-lt"/>
                <a:cs typeface="Arial"/>
              </a:rPr>
              <a:t>, W., Lawler, M., Tan, S.Y., El Sadr, W., Wolf, N., </a:t>
            </a:r>
            <a:r>
              <a:rPr lang="en-US" sz="900" dirty="0" err="1">
                <a:latin typeface="Arial"/>
                <a:ea typeface="+mn-lt"/>
                <a:cs typeface="Arial"/>
              </a:rPr>
              <a:t>Silkensen</a:t>
            </a:r>
            <a:r>
              <a:rPr lang="en-US" sz="900" dirty="0">
                <a:latin typeface="Arial"/>
                <a:ea typeface="+mn-lt"/>
                <a:cs typeface="Arial"/>
              </a:rPr>
              <a:t>, S., Brand, N., Looi, L.M., Pai, S.A. and Wilson, M.L., 2018. Improving pathology and laboratory medicine in low-income and middle-income countries: roadmap to solutions. </a:t>
            </a:r>
            <a:r>
              <a:rPr lang="en-US" sz="900" i="1" dirty="0">
                <a:latin typeface="Arial"/>
                <a:ea typeface="+mn-lt"/>
                <a:cs typeface="Arial"/>
              </a:rPr>
              <a:t>The Lancet</a:t>
            </a:r>
            <a:r>
              <a:rPr lang="en-US" sz="900" dirty="0">
                <a:latin typeface="Arial"/>
                <a:ea typeface="+mn-lt"/>
                <a:cs typeface="Arial"/>
              </a:rPr>
              <a:t>, </a:t>
            </a:r>
            <a:r>
              <a:rPr lang="en-US" sz="900" i="1" dirty="0">
                <a:latin typeface="Arial"/>
                <a:ea typeface="+mn-lt"/>
                <a:cs typeface="Arial"/>
              </a:rPr>
              <a:t>391</a:t>
            </a:r>
            <a:r>
              <a:rPr lang="en-US" sz="900" dirty="0">
                <a:latin typeface="Arial"/>
                <a:ea typeface="+mn-lt"/>
                <a:cs typeface="Arial"/>
              </a:rPr>
              <a:t>(10133), pp.1939-1952. </a:t>
            </a:r>
            <a:endParaRPr lang="en-US" sz="900">
              <a:ea typeface="+mn-lt"/>
              <a:cs typeface="+mn-lt"/>
            </a:endParaRPr>
          </a:p>
          <a:p>
            <a:pPr marL="285750" indent="-285750">
              <a:lnSpc>
                <a:spcPct val="100000"/>
              </a:lnSpc>
              <a:spcBef>
                <a:spcPts val="1400"/>
              </a:spcBef>
              <a:buFont typeface="Arial"/>
              <a:buChar char="•"/>
            </a:pPr>
            <a:r>
              <a:rPr lang="en-US" sz="900" dirty="0" err="1">
                <a:latin typeface="Arial"/>
                <a:ea typeface="+mn-lt"/>
                <a:cs typeface="Arial"/>
              </a:rPr>
              <a:t>Zayapragassarazan</a:t>
            </a:r>
            <a:r>
              <a:rPr lang="en-US" sz="900" dirty="0">
                <a:latin typeface="Arial"/>
                <a:ea typeface="+mn-lt"/>
                <a:cs typeface="Arial"/>
              </a:rPr>
              <a:t>, Z., 2020. COVID-19: Strategies for Engaging Remote Learners in Medical Education. </a:t>
            </a:r>
            <a:r>
              <a:rPr lang="en-US" sz="900" i="1" dirty="0">
                <a:latin typeface="Arial"/>
                <a:ea typeface="+mn-lt"/>
                <a:cs typeface="Arial"/>
              </a:rPr>
              <a:t>Online Submission</a:t>
            </a:r>
            <a:r>
              <a:rPr lang="en-US" sz="900" dirty="0">
                <a:latin typeface="Arial"/>
                <a:ea typeface="+mn-lt"/>
                <a:cs typeface="Arial"/>
              </a:rPr>
              <a:t>, </a:t>
            </a:r>
            <a:r>
              <a:rPr lang="en-US" sz="900" i="1" dirty="0">
                <a:latin typeface="Arial"/>
                <a:ea typeface="+mn-lt"/>
                <a:cs typeface="Arial"/>
              </a:rPr>
              <a:t>9</a:t>
            </a:r>
            <a:r>
              <a:rPr lang="en-US" sz="900" dirty="0">
                <a:latin typeface="Arial"/>
                <a:ea typeface="+mn-lt"/>
                <a:cs typeface="Arial"/>
              </a:rPr>
              <a:t>(273), pp.1-18. </a:t>
            </a:r>
            <a:endParaRPr lang="en-US" sz="900">
              <a:ea typeface="+mn-lt"/>
              <a:cs typeface="+mn-lt"/>
            </a:endParaRPr>
          </a:p>
          <a:p>
            <a:endParaRPr lang="en-US" sz="900" b="1" dirty="0">
              <a:latin typeface="Times New Roman" panose="02020603050405020304" pitchFamily="18" charset="0"/>
              <a:ea typeface="+mn-lt"/>
              <a:cs typeface="Times New Roman" panose="02020603050405020304" pitchFamily="18" charset="0"/>
            </a:endParaRPr>
          </a:p>
        </p:txBody>
      </p:sp>
      <p:sp>
        <p:nvSpPr>
          <p:cNvPr id="8" name="Title 1">
            <a:extLst>
              <a:ext uri="{FF2B5EF4-FFF2-40B4-BE49-F238E27FC236}">
                <a16:creationId xmlns:a16="http://schemas.microsoft.com/office/drawing/2014/main" xmlns="" id="{1768BDA2-E45B-21BD-11FE-19DD209ABA9A}"/>
              </a:ext>
            </a:extLst>
          </p:cNvPr>
          <p:cNvSpPr txBox="1">
            <a:spLocks/>
          </p:cNvSpPr>
          <p:nvPr/>
        </p:nvSpPr>
        <p:spPr>
          <a:xfrm>
            <a:off x="118005" y="7002229"/>
            <a:ext cx="6230158" cy="2454571"/>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600" b="1" dirty="0">
                <a:solidFill>
                  <a:srgbClr val="0070C0"/>
                </a:solidFill>
                <a:latin typeface="Times New Roman"/>
                <a:ea typeface="+mn-lt"/>
                <a:cs typeface="Times New Roman"/>
              </a:rPr>
              <a:t>Vision and Mission</a:t>
            </a:r>
          </a:p>
          <a:p>
            <a:pPr marL="285750" indent="-285750" algn="just">
              <a:buFont typeface="Arial" panose="020B0604020202020204" pitchFamily="34" charset="0"/>
              <a:buChar char="•"/>
            </a:pPr>
            <a:r>
              <a:rPr lang="en-US" sz="1400" dirty="0">
                <a:latin typeface="Times New Roman"/>
                <a:ea typeface="+mn-lt"/>
                <a:cs typeface="Times New Roman"/>
              </a:rPr>
              <a:t>There is a need to advance the existing applications on the creation of awareness in the form that they can be advised regularly through the use of the Google machine, which has the cookie setting. This can help the individuals who are in need of the program to obtain the knowledge and health status needed to access the information from the applications and websites (Toby et al., 2017). </a:t>
            </a:r>
            <a:endParaRPr lang="en-US" sz="1400">
              <a:latin typeface="Times New Roman"/>
              <a:cs typeface="Times New Roman"/>
            </a:endParaRPr>
          </a:p>
          <a:p>
            <a:pPr marL="285750" indent="-285750" algn="just">
              <a:buFont typeface="Arial" panose="020B0604020202020204" pitchFamily="34" charset="0"/>
              <a:buChar char="•"/>
            </a:pPr>
            <a:r>
              <a:rPr lang="en-US" sz="1400" dirty="0">
                <a:latin typeface="Times New Roman"/>
                <a:ea typeface="+mn-lt"/>
                <a:cs typeface="Times New Roman"/>
              </a:rPr>
              <a:t>The innovation of digital scanning is also encouraged by the application developers to be introduced. This is because there is no single application that has invented how the scanning and testing of HIV and AIDS status can be scanned digitally (Toby et al., 2017).</a:t>
            </a:r>
            <a:endParaRPr lang="en-US" sz="1400" dirty="0">
              <a:latin typeface="Times New Roman"/>
              <a:cs typeface="Times New Roman"/>
            </a:endParaRPr>
          </a:p>
        </p:txBody>
      </p:sp>
      <p:sp>
        <p:nvSpPr>
          <p:cNvPr id="9" name="Title 1">
            <a:extLst>
              <a:ext uri="{FF2B5EF4-FFF2-40B4-BE49-F238E27FC236}">
                <a16:creationId xmlns:a16="http://schemas.microsoft.com/office/drawing/2014/main" xmlns="" id="{028364D5-842E-2253-198C-15D57124CC9E}"/>
              </a:ext>
            </a:extLst>
          </p:cNvPr>
          <p:cNvSpPr txBox="1">
            <a:spLocks/>
          </p:cNvSpPr>
          <p:nvPr/>
        </p:nvSpPr>
        <p:spPr>
          <a:xfrm>
            <a:off x="10733136" y="45935"/>
            <a:ext cx="6109714" cy="420121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600" b="1">
                <a:solidFill>
                  <a:srgbClr val="7030A0"/>
                </a:solidFill>
                <a:latin typeface="Arial" panose="020B0604020202020204" pitchFamily="34" charset="0"/>
                <a:ea typeface="+mn-lt"/>
                <a:cs typeface="Arial" panose="020B0604020202020204" pitchFamily="34" charset="0"/>
              </a:rPr>
              <a:t>The advantages of digital use in raising awareness and testing HIV status</a:t>
            </a:r>
            <a:endParaRPr lang="en-US" sz="1600" b="1">
              <a:solidFill>
                <a:srgbClr val="7030A0"/>
              </a:solidFill>
              <a:latin typeface="Arial" panose="020B0604020202020204" pitchFamily="34" charset="0"/>
              <a:cs typeface="Arial" panose="020B0604020202020204" pitchFamily="34" charset="0"/>
            </a:endParaRPr>
          </a:p>
          <a:p>
            <a:pPr marL="228600" indent="-228600">
              <a:buFont typeface="+mj-lt"/>
              <a:buAutoNum type="arabicPeriod"/>
            </a:pPr>
            <a:r>
              <a:rPr lang="en-US" sz="1600">
                <a:ea typeface="+mn-lt"/>
                <a:cs typeface="+mn-lt"/>
              </a:rPr>
              <a:t>It is advantageous because individuals will be able to access basic information about their health status after visiting health care facilities.</a:t>
            </a:r>
            <a:endParaRPr lang="en-US" sz="1600">
              <a:cs typeface="Calibri"/>
            </a:endParaRPr>
          </a:p>
          <a:p>
            <a:pPr marL="228600" indent="-228600">
              <a:buFont typeface="+mj-lt"/>
              <a:buAutoNum type="arabicPeriod"/>
            </a:pPr>
            <a:r>
              <a:rPr lang="en-US" sz="1600">
                <a:ea typeface="+mn-lt"/>
                <a:cs typeface="+mn-lt"/>
              </a:rPr>
              <a:t>It will be the main source of data or information on the numbers or population of those who are affected by the HIV &amp; AIDS diseases. This will be helpful in developing various strategies for the prevention and care of ill individuals in society (</a:t>
            </a:r>
            <a:r>
              <a:rPr lang="en-US" sz="1600" err="1">
                <a:ea typeface="+mn-lt"/>
                <a:cs typeface="+mn-lt"/>
              </a:rPr>
              <a:t>Croxford</a:t>
            </a:r>
            <a:r>
              <a:rPr lang="en-US" sz="1600">
                <a:ea typeface="+mn-lt"/>
                <a:cs typeface="+mn-lt"/>
              </a:rPr>
              <a:t> et al., 2017).</a:t>
            </a:r>
            <a:endParaRPr lang="en-US" sz="1600">
              <a:cs typeface="Calibri"/>
            </a:endParaRPr>
          </a:p>
          <a:p>
            <a:pPr marL="228600" indent="-228600">
              <a:buFont typeface="+mj-lt"/>
              <a:buAutoNum type="arabicPeriod"/>
            </a:pPr>
            <a:r>
              <a:rPr lang="en-US" sz="1600">
                <a:ea typeface="+mn-lt"/>
                <a:cs typeface="+mn-lt"/>
              </a:rPr>
              <a:t>Through the use of digital platforms in the creation of awareness and testing, the individual can involve himself in the asking of questions on the issues pertaining to the disease to a digital platform, which will be responsible for answering them. </a:t>
            </a:r>
            <a:endParaRPr lang="en-US" sz="1600">
              <a:cs typeface="Calibri"/>
            </a:endParaRPr>
          </a:p>
          <a:p>
            <a:pPr marL="228600" indent="-228600">
              <a:buFont typeface="+mj-lt"/>
              <a:buAutoNum type="arabicPeriod"/>
            </a:pPr>
            <a:r>
              <a:rPr lang="en-US" sz="1600">
                <a:ea typeface="+mn-lt"/>
                <a:cs typeface="+mn-lt"/>
              </a:rPr>
              <a:t>This is because the idea proposes that the developers of the applications use or introduce the use of both machines that will be on the service run every time that the individuals or patients (</a:t>
            </a:r>
            <a:r>
              <a:rPr lang="en-US" sz="1600" err="1">
                <a:ea typeface="+mn-lt"/>
                <a:cs typeface="+mn-lt"/>
              </a:rPr>
              <a:t>Zayapragassarazan</a:t>
            </a:r>
            <a:r>
              <a:rPr lang="en-US" sz="1600">
                <a:ea typeface="+mn-lt"/>
                <a:cs typeface="+mn-lt"/>
              </a:rPr>
              <a:t> et al., 2020).</a:t>
            </a:r>
            <a:endParaRPr lang="en-US" sz="1600">
              <a:cs typeface="Calibri"/>
            </a:endParaRPr>
          </a:p>
        </p:txBody>
      </p:sp>
      <p:pic>
        <p:nvPicPr>
          <p:cNvPr id="11" name="Picture 12">
            <a:extLst>
              <a:ext uri="{FF2B5EF4-FFF2-40B4-BE49-F238E27FC236}">
                <a16:creationId xmlns:a16="http://schemas.microsoft.com/office/drawing/2014/main" xmlns="" id="{5E8335A1-11FC-6D10-BDA7-0DCAFD398E83}"/>
              </a:ext>
            </a:extLst>
          </p:cNvPr>
          <p:cNvPicPr>
            <a:picLocks noChangeAspect="1"/>
          </p:cNvPicPr>
          <p:nvPr/>
        </p:nvPicPr>
        <p:blipFill>
          <a:blip r:embed="rId2" cstate="print"/>
          <a:stretch>
            <a:fillRect/>
          </a:stretch>
        </p:blipFill>
        <p:spPr>
          <a:xfrm>
            <a:off x="6496051" y="3360785"/>
            <a:ext cx="4139866" cy="2008631"/>
          </a:xfrm>
          <a:prstGeom prst="rect">
            <a:avLst/>
          </a:prstGeom>
        </p:spPr>
      </p:pic>
      <p:sp>
        <p:nvSpPr>
          <p:cNvPr id="15" name="Content Placeholder 2">
            <a:extLst>
              <a:ext uri="{FF2B5EF4-FFF2-40B4-BE49-F238E27FC236}">
                <a16:creationId xmlns:a16="http://schemas.microsoft.com/office/drawing/2014/main" xmlns="" id="{AA3FBC77-F181-16FD-66E0-39DD0798EDF2}"/>
              </a:ext>
            </a:extLst>
          </p:cNvPr>
          <p:cNvSpPr txBox="1">
            <a:spLocks/>
          </p:cNvSpPr>
          <p:nvPr/>
        </p:nvSpPr>
        <p:spPr>
          <a:xfrm>
            <a:off x="117424" y="3857842"/>
            <a:ext cx="6235979" cy="856441"/>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200" dirty="0">
                <a:solidFill>
                  <a:srgbClr val="FFFF00"/>
                </a:solidFill>
                <a:cs typeface="Calibri" panose="020F0502020204030204"/>
              </a:rPr>
              <a:t>Prevalence</a:t>
            </a:r>
          </a:p>
          <a:p>
            <a:pPr marL="285750" indent="-285750" algn="just">
              <a:spcBef>
                <a:spcPct val="0"/>
              </a:spcBef>
              <a:buFont typeface="Arial,Sans-Serif"/>
              <a:buChar char="•"/>
            </a:pPr>
            <a:r>
              <a:rPr lang="en-US" sz="1200" dirty="0">
                <a:latin typeface="Times New Roman"/>
                <a:cs typeface="Times New Roman"/>
              </a:rPr>
              <a:t>This awareness is being raised due to a sudden decrease in HIV infection rates in the United Kingdom. Infection was estimated to have decreased by 32% between 2009 and 2018. This is according to the national health service statistics (Toby et al., 2017).</a:t>
            </a:r>
            <a:endParaRPr lang="en-US" sz="1200">
              <a:ea typeface="+mn-lt"/>
              <a:cs typeface="+mn-lt"/>
            </a:endParaRPr>
          </a:p>
          <a:p>
            <a:endParaRPr lang="en-US" sz="1100" dirty="0">
              <a:cs typeface="Calibri" panose="020F0502020204030204"/>
            </a:endParaRPr>
          </a:p>
        </p:txBody>
      </p:sp>
      <p:sp>
        <p:nvSpPr>
          <p:cNvPr id="16" name="Content Placeholder 2">
            <a:extLst>
              <a:ext uri="{FF2B5EF4-FFF2-40B4-BE49-F238E27FC236}">
                <a16:creationId xmlns:a16="http://schemas.microsoft.com/office/drawing/2014/main" xmlns="" id="{AEA4D194-825C-0C0A-854D-2257EDEECB38}"/>
              </a:ext>
            </a:extLst>
          </p:cNvPr>
          <p:cNvSpPr txBox="1">
            <a:spLocks/>
          </p:cNvSpPr>
          <p:nvPr/>
        </p:nvSpPr>
        <p:spPr>
          <a:xfrm>
            <a:off x="153818" y="5851967"/>
            <a:ext cx="6235979" cy="1097334"/>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700" dirty="0">
                <a:solidFill>
                  <a:srgbClr val="C00000"/>
                </a:solidFill>
                <a:ea typeface="+mn-lt"/>
                <a:cs typeface="Calibri"/>
              </a:rPr>
              <a:t>Campaign success</a:t>
            </a:r>
          </a:p>
          <a:p>
            <a:r>
              <a:rPr lang="en-US" sz="1200" dirty="0">
                <a:latin typeface="Times New Roman"/>
                <a:ea typeface="+mn-lt"/>
                <a:cs typeface="Times New Roman"/>
              </a:rPr>
              <a:t>For this campaign and awareness to be successful, there is a need for collaboration between both the medical practitioners and the technical teams that will help in the designation of the applications for the creation of awareness.</a:t>
            </a:r>
            <a:r>
              <a:rPr lang="en-US" sz="1700" dirty="0">
                <a:latin typeface="Times New Roman"/>
                <a:ea typeface="+mn-lt"/>
                <a:cs typeface="Times New Roman"/>
              </a:rPr>
              <a:t> </a:t>
            </a:r>
            <a:endParaRPr lang="en-US" dirty="0"/>
          </a:p>
        </p:txBody>
      </p:sp>
      <p:sp>
        <p:nvSpPr>
          <p:cNvPr id="19" name="Content Placeholder 2">
            <a:extLst>
              <a:ext uri="{FF2B5EF4-FFF2-40B4-BE49-F238E27FC236}">
                <a16:creationId xmlns:a16="http://schemas.microsoft.com/office/drawing/2014/main" xmlns="" id="{97684D7F-35D7-81FA-C12C-685C4CEDC26F}"/>
              </a:ext>
            </a:extLst>
          </p:cNvPr>
          <p:cNvSpPr txBox="1">
            <a:spLocks/>
          </p:cNvSpPr>
          <p:nvPr/>
        </p:nvSpPr>
        <p:spPr>
          <a:xfrm>
            <a:off x="89352" y="3029193"/>
            <a:ext cx="6235979" cy="753202"/>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700" dirty="0">
                <a:solidFill>
                  <a:srgbClr val="7030A0"/>
                </a:solidFill>
                <a:latin typeface="Times New Roman"/>
                <a:ea typeface="+mn-lt"/>
                <a:cs typeface="Times New Roman"/>
              </a:rPr>
              <a:t>Target population</a:t>
            </a:r>
            <a:endParaRPr lang="en-US" dirty="0"/>
          </a:p>
          <a:p>
            <a:pPr marL="285750" indent="-285750" algn="just">
              <a:spcBef>
                <a:spcPct val="0"/>
              </a:spcBef>
              <a:buFont typeface="Arial,Sans-Serif"/>
              <a:buChar char="•"/>
            </a:pPr>
            <a:r>
              <a:rPr lang="en-US" sz="1200" dirty="0">
                <a:latin typeface="Times New Roman"/>
                <a:cs typeface="Times New Roman"/>
              </a:rPr>
              <a:t>It is mainly aimed at teenagers and health practitioners as a whole because of the effect of learning outco</a:t>
            </a:r>
            <a:r>
              <a:rPr lang="en-US" sz="1200" dirty="0">
                <a:latin typeface="Trebuchet MS"/>
                <a:cs typeface="Times New Roman"/>
              </a:rPr>
              <a:t>mes on the prevention of HIV. </a:t>
            </a:r>
            <a:endParaRPr lang="en-US" sz="1200" dirty="0">
              <a:ea typeface="+mn-lt"/>
              <a:cs typeface="+mn-lt"/>
            </a:endParaRPr>
          </a:p>
          <a:p>
            <a:endParaRPr lang="en-US" sz="1700" dirty="0">
              <a:latin typeface="Times New Roman"/>
              <a:cs typeface="Times New Roman"/>
            </a:endParaRPr>
          </a:p>
        </p:txBody>
      </p:sp>
      <p:sp>
        <p:nvSpPr>
          <p:cNvPr id="20" name="Content Placeholder 2">
            <a:extLst>
              <a:ext uri="{FF2B5EF4-FFF2-40B4-BE49-F238E27FC236}">
                <a16:creationId xmlns:a16="http://schemas.microsoft.com/office/drawing/2014/main" xmlns="" id="{8ADA22A4-0F37-3D62-0EA7-D232E701879E}"/>
              </a:ext>
            </a:extLst>
          </p:cNvPr>
          <p:cNvSpPr txBox="1">
            <a:spLocks/>
          </p:cNvSpPr>
          <p:nvPr/>
        </p:nvSpPr>
        <p:spPr>
          <a:xfrm>
            <a:off x="107946" y="4748611"/>
            <a:ext cx="6218773" cy="1028506"/>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400" dirty="0">
                <a:solidFill>
                  <a:srgbClr val="FF0000"/>
                </a:solidFill>
                <a:ea typeface="+mn-lt"/>
                <a:cs typeface="Calibri"/>
              </a:rPr>
              <a:t>Rationale</a:t>
            </a:r>
          </a:p>
          <a:p>
            <a:pPr marL="285750" indent="-285750" algn="just">
              <a:spcBef>
                <a:spcPct val="0"/>
              </a:spcBef>
              <a:buFont typeface="Arial,Sans-Serif"/>
              <a:buChar char="•"/>
            </a:pPr>
            <a:r>
              <a:rPr lang="en-US" sz="1200" dirty="0">
                <a:latin typeface="Times New Roman"/>
                <a:ea typeface="+mn-lt"/>
                <a:cs typeface="Times New Roman"/>
              </a:rPr>
              <a:t>The rationale behind this awareness is to help and create awareness for people that will help them to practice safe health practices that can guide their health. This based on the reduction of the HIV infection since the introduction of the basic education that aimed in creating awareness among the teens and youths in UK for the past years.</a:t>
            </a:r>
            <a:endParaRPr lang="en-US" sz="1200" dirty="0">
              <a:ea typeface="+mn-lt"/>
              <a:cs typeface="+mn-lt"/>
            </a:endParaRPr>
          </a:p>
        </p:txBody>
      </p:sp>
      <p:sp>
        <p:nvSpPr>
          <p:cNvPr id="23" name="Content Placeholder 2">
            <a:extLst>
              <a:ext uri="{FF2B5EF4-FFF2-40B4-BE49-F238E27FC236}">
                <a16:creationId xmlns:a16="http://schemas.microsoft.com/office/drawing/2014/main" xmlns="" id="{7A4B81D4-8EA0-6CC8-F278-4C5FD6AB62D4}"/>
              </a:ext>
            </a:extLst>
          </p:cNvPr>
          <p:cNvSpPr txBox="1">
            <a:spLocks/>
          </p:cNvSpPr>
          <p:nvPr/>
        </p:nvSpPr>
        <p:spPr>
          <a:xfrm>
            <a:off x="6418006" y="5467351"/>
            <a:ext cx="4377682" cy="177165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4400" dirty="0" smtClean="0">
                <a:latin typeface="Times New Roman"/>
                <a:cs typeface="Times New Roman"/>
              </a:rPr>
              <a:t>We can defeat this killer disease</a:t>
            </a:r>
            <a:endParaRPr lang="en-US" sz="1800" dirty="0">
              <a:latin typeface="Times New Roman"/>
              <a:cs typeface="Times New Roman"/>
            </a:endParaRPr>
          </a:p>
        </p:txBody>
      </p:sp>
      <p:sp>
        <p:nvSpPr>
          <p:cNvPr id="17" name="Content Placeholder 2">
            <a:extLst>
              <a:ext uri="{FF2B5EF4-FFF2-40B4-BE49-F238E27FC236}">
                <a16:creationId xmlns:a16="http://schemas.microsoft.com/office/drawing/2014/main" xmlns="" id="{7A4B81D4-8EA0-6CC8-F278-4C5FD6AB62D4}"/>
              </a:ext>
            </a:extLst>
          </p:cNvPr>
          <p:cNvSpPr txBox="1">
            <a:spLocks/>
          </p:cNvSpPr>
          <p:nvPr/>
        </p:nvSpPr>
        <p:spPr>
          <a:xfrm>
            <a:off x="6437056" y="656215"/>
            <a:ext cx="4192844" cy="2582285"/>
          </a:xfrm>
          <a:prstGeom prst="rect">
            <a:avLst/>
          </a:prstGeom>
        </p:spPr>
        <p:style>
          <a:lnRef idx="1">
            <a:schemeClr val="accent3"/>
          </a:lnRef>
          <a:fillRef idx="3">
            <a:schemeClr val="accent3"/>
          </a:fillRef>
          <a:effectRef idx="2">
            <a:schemeClr val="accent3"/>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smtClean="0">
                <a:latin typeface="Times New Roman"/>
                <a:cs typeface="Times New Roman"/>
              </a:rPr>
              <a:t>HIV&amp;AIDS </a:t>
            </a:r>
          </a:p>
          <a:p>
            <a:pPr algn="ctr"/>
            <a:r>
              <a:rPr lang="en-US" sz="3200" b="1" dirty="0" smtClean="0">
                <a:latin typeface="Times New Roman"/>
                <a:cs typeface="Times New Roman"/>
              </a:rPr>
              <a:t>Has No Cure But Be Can Prevent It When We Know What To Do And Not To</a:t>
            </a:r>
            <a:endParaRPr lang="en-US" sz="3200" b="1" dirty="0">
              <a:latin typeface="Times New Roman"/>
              <a:cs typeface="Times New Roman"/>
            </a:endParaRPr>
          </a:p>
        </p:txBody>
      </p:sp>
      <p:sp>
        <p:nvSpPr>
          <p:cNvPr id="18" name="Content Placeholder 2">
            <a:extLst>
              <a:ext uri="{FF2B5EF4-FFF2-40B4-BE49-F238E27FC236}">
                <a16:creationId xmlns:a16="http://schemas.microsoft.com/office/drawing/2014/main" xmlns="" id="{7A4B81D4-8EA0-6CC8-F278-4C5FD6AB62D4}"/>
              </a:ext>
            </a:extLst>
          </p:cNvPr>
          <p:cNvSpPr txBox="1">
            <a:spLocks/>
          </p:cNvSpPr>
          <p:nvPr/>
        </p:nvSpPr>
        <p:spPr>
          <a:xfrm>
            <a:off x="6456106" y="7219950"/>
            <a:ext cx="4192844" cy="2381250"/>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smtClean="0">
                <a:solidFill>
                  <a:schemeClr val="bg1"/>
                </a:solidFill>
                <a:latin typeface="Times New Roman"/>
                <a:cs typeface="Times New Roman"/>
              </a:rPr>
              <a:t>HIV&amp;AIDS  </a:t>
            </a:r>
            <a:r>
              <a:rPr lang="en-US" sz="3000" b="1" dirty="0" smtClean="0">
                <a:solidFill>
                  <a:schemeClr val="bg1"/>
                </a:solidFill>
                <a:latin typeface="Times New Roman"/>
                <a:cs typeface="Times New Roman"/>
              </a:rPr>
              <a:t>Education In The UK Led To 32% Prevalence Rate Between 2009 And 2018</a:t>
            </a:r>
          </a:p>
        </p:txBody>
      </p:sp>
    </p:spTree>
    <p:extLst>
      <p:ext uri="{BB962C8B-B14F-4D97-AF65-F5344CB8AC3E}">
        <p14:creationId xmlns:p14="http://schemas.microsoft.com/office/powerpoint/2010/main" xmlns="" val="2093126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xmlns="" id="{3F46C833-AF03-3CE9-880A-7838E2399461}"/>
              </a:ext>
            </a:extLst>
          </p:cNvPr>
          <p:cNvSpPr>
            <a:spLocks noGrp="1"/>
          </p:cNvSpPr>
          <p:nvPr>
            <p:ph type="title"/>
          </p:nvPr>
        </p:nvSpPr>
        <p:spPr>
          <a:xfrm>
            <a:off x="336883" y="272717"/>
            <a:ext cx="16571495" cy="368968"/>
          </a:xfrm>
        </p:spPr>
        <p:txBody>
          <a:bodyPr>
            <a:normAutofit fontScale="90000"/>
          </a:bodyPr>
          <a:lstStyle/>
          <a:p>
            <a:pPr algn="ctr"/>
            <a:r>
              <a:rPr lang="en-US" sz="2000" b="1" dirty="0">
                <a:latin typeface="Arial"/>
                <a:cs typeface="Arial"/>
              </a:rPr>
              <a:t>Task 5: Conference poster</a:t>
            </a:r>
            <a:endParaRPr lang="en-GB" sz="2000" b="1" dirty="0">
              <a:latin typeface="Arial"/>
              <a:cs typeface="Arial"/>
            </a:endParaRPr>
          </a:p>
        </p:txBody>
      </p:sp>
      <p:sp>
        <p:nvSpPr>
          <p:cNvPr id="19" name="Content Placeholder 2">
            <a:extLst>
              <a:ext uri="{FF2B5EF4-FFF2-40B4-BE49-F238E27FC236}">
                <a16:creationId xmlns:a16="http://schemas.microsoft.com/office/drawing/2014/main" xmlns="" id="{69539F68-6671-DC23-7AE8-5E2BF593A3A0}"/>
              </a:ext>
            </a:extLst>
          </p:cNvPr>
          <p:cNvSpPr txBox="1">
            <a:spLocks/>
          </p:cNvSpPr>
          <p:nvPr/>
        </p:nvSpPr>
        <p:spPr>
          <a:xfrm>
            <a:off x="336884" y="641686"/>
            <a:ext cx="4989096" cy="3769894"/>
          </a:xfrm>
          <a:prstGeom prst="rect">
            <a:avLst/>
          </a:prstGeom>
          <a:solidFill>
            <a:srgbClr val="00B0F0"/>
          </a:solidFill>
        </p:spPr>
        <p:txBody>
          <a:bodyPr vert="horz" lIns="91440" tIns="45720" rIns="91440" bIns="45720" rtlCol="0" anchor="t">
            <a:normAutofit lnSpcReduction="10000"/>
          </a:bodyPr>
          <a:lstStyle>
            <a:defPPr>
              <a:defRPr lang="en-US"/>
            </a:defPPr>
            <a:lvl1pPr marL="0" indent="-320040" algn="l" defTabSz="773308" rtl="0" eaLnBrk="1" latinLnBrk="0" hangingPunct="1">
              <a:lnSpc>
                <a:spcPct val="90000"/>
              </a:lnSpc>
              <a:spcBef>
                <a:spcPts val="1400"/>
              </a:spcBef>
              <a:buFont typeface="Arial" panose="020B0604020202020204" pitchFamily="34" charset="0"/>
              <a:buChar char="•"/>
              <a:defRPr sz="1522" kern="1200">
                <a:solidFill>
                  <a:schemeClr val="tx1"/>
                </a:solidFill>
                <a:latin typeface="+mn-lt"/>
                <a:ea typeface="+mn-ea"/>
                <a:cs typeface="+mn-cs"/>
              </a:defRPr>
            </a:lvl1pPr>
            <a:lvl2pPr marL="386654"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2pPr>
            <a:lvl3pPr marL="773308"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3pPr>
            <a:lvl4pPr marL="1159962"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4pPr>
            <a:lvl5pPr marL="1546616"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5pPr>
            <a:lvl6pPr marL="1933270"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6pPr>
            <a:lvl7pPr marL="2319924"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7pPr>
            <a:lvl8pPr marL="2706578"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8pPr>
            <a:lvl9pPr marL="3093232"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9pPr>
          </a:lstStyle>
          <a:p>
            <a:pPr algn="ctr">
              <a:buFont typeface="Arial" panose="020B0604020202020204" pitchFamily="34" charset="0"/>
              <a:buNone/>
            </a:pPr>
            <a:r>
              <a:rPr lang="en-US" sz="2400" b="1">
                <a:solidFill>
                  <a:schemeClr val="accent5">
                    <a:lumMod val="50000"/>
                  </a:schemeClr>
                </a:solidFill>
                <a:latin typeface="Arial" panose="020B0604020202020204" pitchFamily="34" charset="0"/>
                <a:ea typeface="+mn-lt"/>
                <a:cs typeface="Arial" panose="020B0604020202020204" pitchFamily="34" charset="0"/>
              </a:rPr>
              <a:t>Introduction</a:t>
            </a:r>
            <a:r>
              <a:rPr lang="en-US" sz="3600" b="1">
                <a:solidFill>
                  <a:schemeClr val="accent5">
                    <a:lumMod val="50000"/>
                  </a:schemeClr>
                </a:solidFill>
                <a:ea typeface="+mn-lt"/>
                <a:cs typeface="+mn-lt"/>
              </a:rPr>
              <a:t>  </a:t>
            </a:r>
            <a:r>
              <a:rPr lang="en-US" sz="3600">
                <a:solidFill>
                  <a:schemeClr val="accent5">
                    <a:lumMod val="50000"/>
                  </a:schemeClr>
                </a:solidFill>
                <a:ea typeface="+mn-lt"/>
                <a:cs typeface="+mn-lt"/>
              </a:rPr>
              <a:t> </a:t>
            </a:r>
            <a:endParaRPr lang="en-US" sz="3600">
              <a:solidFill>
                <a:schemeClr val="accent5">
                  <a:lumMod val="50000"/>
                </a:schemeClr>
              </a:solidFill>
              <a:cs typeface="Calibri"/>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There is a need to evolve and make changes in the health sector and the social working environment because the world is also evolving to the digital scheme and era. This highlights the importance of incorporating the use of digital platforms and applications into the treatment and testing of the various diseases that are known to affect people in their daily lives (Duan et al., 2019). </a:t>
            </a:r>
            <a:endParaRPr lang="en-US" sz="1400">
              <a:latin typeface="Arial" panose="020B0604020202020204" pitchFamily="34" charset="0"/>
              <a:cs typeface="Arial" panose="020B0604020202020204" pitchFamily="34" charset="0"/>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This conference poster is mainly focused on the improvement of the applications that are used in the creation of awareness and testing of HIV and AIDS to help in the reduction of the infection rate of the diseases. </a:t>
            </a:r>
            <a:endParaRPr lang="en-US" sz="1400">
              <a:latin typeface="Arial" panose="020B0604020202020204" pitchFamily="34" charset="0"/>
              <a:cs typeface="Arial" panose="020B0604020202020204" pitchFamily="34" charset="0"/>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This is because people are prone to using the internet and websites, hence making it easier for them to access the basic information on the disease through knowing their health progress and the statuses that can help them make improvements to their care (Bucci et al., 2019).</a:t>
            </a:r>
          </a:p>
        </p:txBody>
      </p:sp>
      <p:sp>
        <p:nvSpPr>
          <p:cNvPr id="20" name="Content Placeholder 17">
            <a:extLst>
              <a:ext uri="{FF2B5EF4-FFF2-40B4-BE49-F238E27FC236}">
                <a16:creationId xmlns:a16="http://schemas.microsoft.com/office/drawing/2014/main" xmlns="" id="{DCF6B3D8-B098-DB24-02C1-FB75738F66AF}"/>
              </a:ext>
            </a:extLst>
          </p:cNvPr>
          <p:cNvSpPr txBox="1">
            <a:spLocks/>
          </p:cNvSpPr>
          <p:nvPr/>
        </p:nvSpPr>
        <p:spPr>
          <a:xfrm>
            <a:off x="336882" y="4624137"/>
            <a:ext cx="4989097" cy="3072063"/>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algn="ctr">
              <a:spcBef>
                <a:spcPts val="0"/>
              </a:spcBef>
              <a:buFont typeface="Arial" panose="020B0604020202020204" pitchFamily="34" charset="0"/>
              <a:buNone/>
            </a:pPr>
            <a:r>
              <a:rPr lang="en-US" sz="2000" b="1" dirty="0">
                <a:solidFill>
                  <a:srgbClr val="7030A0"/>
                </a:solidFill>
                <a:latin typeface="Arial" panose="020B0604020202020204" pitchFamily="34" charset="0"/>
                <a:ea typeface="+mn-lt"/>
                <a:cs typeface="Arial" panose="020B0604020202020204" pitchFamily="34" charset="0"/>
              </a:rPr>
              <a:t>The motivation behind the idea</a:t>
            </a:r>
            <a:r>
              <a:rPr lang="en-US" sz="2000" dirty="0">
                <a:solidFill>
                  <a:srgbClr val="7030A0"/>
                </a:solidFill>
                <a:latin typeface="Arial" panose="020B0604020202020204" pitchFamily="34" charset="0"/>
                <a:ea typeface="+mn-lt"/>
                <a:cs typeface="Arial" panose="020B0604020202020204" pitchFamily="34" charset="0"/>
              </a:rPr>
              <a:t> </a:t>
            </a:r>
          </a:p>
          <a:p>
            <a:pPr algn="just">
              <a:spcBef>
                <a:spcPts val="0"/>
              </a:spcBef>
              <a:buFont typeface="Courier New" panose="020B0604020202020204" pitchFamily="34" charset="0"/>
              <a:buChar char="o"/>
            </a:pPr>
            <a:r>
              <a:rPr lang="en-US" sz="1400" dirty="0">
                <a:latin typeface="Arial" panose="020B0604020202020204" pitchFamily="34" charset="0"/>
                <a:ea typeface="+mn-lt"/>
                <a:cs typeface="Arial" panose="020B0604020202020204" pitchFamily="34" charset="0"/>
              </a:rPr>
              <a:t>This is motivated by the various interventions that have been put into place through the use of mobile apps, which involve measuring metabolic rates, blood pressure, and ultrasound checks. There have been many applications that have been considered to be of little help in raising awareness among the people (</a:t>
            </a:r>
            <a:r>
              <a:rPr lang="en-US" sz="1400" dirty="0" err="1">
                <a:latin typeface="Arial" panose="020B0604020202020204" pitchFamily="34" charset="0"/>
                <a:ea typeface="+mn-lt"/>
                <a:cs typeface="Arial" panose="020B0604020202020204" pitchFamily="34" charset="0"/>
              </a:rPr>
              <a:t>Schoenfeld</a:t>
            </a:r>
            <a:r>
              <a:rPr lang="en-US" sz="1400" dirty="0">
                <a:latin typeface="Arial" panose="020B0604020202020204" pitchFamily="34" charset="0"/>
                <a:ea typeface="+mn-lt"/>
                <a:cs typeface="Arial" panose="020B0604020202020204" pitchFamily="34" charset="0"/>
              </a:rPr>
              <a:t> et al., 2020).</a:t>
            </a:r>
            <a:endParaRPr lang="en-US" sz="1400" dirty="0">
              <a:latin typeface="Arial" panose="020B0604020202020204" pitchFamily="34" charset="0"/>
              <a:cs typeface="Arial" panose="020B0604020202020204" pitchFamily="34" charset="0"/>
            </a:endParaRPr>
          </a:p>
          <a:p>
            <a:pPr algn="just">
              <a:spcBef>
                <a:spcPts val="0"/>
              </a:spcBef>
              <a:buFont typeface="Courier New" panose="020B0604020202020204" pitchFamily="34" charset="0"/>
              <a:buChar char="o"/>
            </a:pPr>
            <a:r>
              <a:rPr lang="en-US" sz="1400" dirty="0">
                <a:latin typeface="Arial" panose="020B0604020202020204" pitchFamily="34" charset="0"/>
                <a:ea typeface="+mn-lt"/>
                <a:cs typeface="Arial" panose="020B0604020202020204" pitchFamily="34" charset="0"/>
              </a:rPr>
              <a:t>There is also no verified application or websites that can help in the testing of HIV and AIDS through the use of digital sites. Due to the lack of verified applications, many organisations and bloggers have come up with non-functional sites that only provide awareness of the disease and the outperforming sites for the testing of the disease (</a:t>
            </a:r>
            <a:r>
              <a:rPr lang="en-US" sz="1400" dirty="0" err="1">
                <a:latin typeface="Arial" panose="020B0604020202020204" pitchFamily="34" charset="0"/>
                <a:ea typeface="+mn-lt"/>
                <a:cs typeface="Arial" panose="020B0604020202020204" pitchFamily="34" charset="0"/>
              </a:rPr>
              <a:t>Chandran</a:t>
            </a:r>
            <a:r>
              <a:rPr lang="en-US" sz="1400" dirty="0">
                <a:latin typeface="Arial" panose="020B0604020202020204" pitchFamily="34" charset="0"/>
                <a:ea typeface="+mn-lt"/>
                <a:cs typeface="Arial" panose="020B0604020202020204" pitchFamily="34" charset="0"/>
              </a:rPr>
              <a:t> et al., 2016).</a:t>
            </a:r>
            <a:endParaRPr lang="en-US" sz="1400" dirty="0">
              <a:latin typeface="Arial" panose="020B0604020202020204" pitchFamily="34" charset="0"/>
              <a:cs typeface="Arial" panose="020B0604020202020204" pitchFamily="34" charset="0"/>
            </a:endParaRPr>
          </a:p>
        </p:txBody>
      </p:sp>
      <p:sp>
        <p:nvSpPr>
          <p:cNvPr id="21" name="Content Placeholder 17">
            <a:extLst>
              <a:ext uri="{FF2B5EF4-FFF2-40B4-BE49-F238E27FC236}">
                <a16:creationId xmlns:a16="http://schemas.microsoft.com/office/drawing/2014/main" xmlns="" id="{E93D41F4-3797-4A6B-282C-D5A9C2AE0C59}"/>
              </a:ext>
            </a:extLst>
          </p:cNvPr>
          <p:cNvSpPr txBox="1">
            <a:spLocks/>
          </p:cNvSpPr>
          <p:nvPr/>
        </p:nvSpPr>
        <p:spPr>
          <a:xfrm>
            <a:off x="10629901" y="4476917"/>
            <a:ext cx="6191249" cy="171433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ormAutofit fontScale="32500" lnSpcReduction="20000"/>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algn="ctr">
              <a:buFont typeface="Arial" panose="020B0604020202020204" pitchFamily="34" charset="0"/>
              <a:buNone/>
            </a:pPr>
            <a:r>
              <a:rPr lang="en-US" sz="6600" b="1" dirty="0">
                <a:solidFill>
                  <a:srgbClr val="00B050"/>
                </a:solidFill>
                <a:ea typeface="+mn-lt"/>
                <a:cs typeface="+mn-lt"/>
              </a:rPr>
              <a:t>Aims of the idea </a:t>
            </a:r>
            <a:endParaRPr lang="en-US" sz="6600" b="1" dirty="0">
              <a:solidFill>
                <a:srgbClr val="00B050"/>
              </a:solidFill>
              <a:cs typeface="Calibri"/>
            </a:endParaRPr>
          </a:p>
          <a:p>
            <a:pPr>
              <a:buFont typeface="Wingdings" panose="020B0604020202020204" pitchFamily="34" charset="0"/>
              <a:buChar char="ü"/>
            </a:pPr>
            <a:r>
              <a:rPr lang="en-US" dirty="0">
                <a:ea typeface="+mn-lt"/>
                <a:cs typeface="+mn-lt"/>
              </a:rPr>
              <a:t>This concept aims to improve the services and applications of disease prevention, testing, treatment, and containment sites.</a:t>
            </a:r>
            <a:endParaRPr lang="en-US" dirty="0">
              <a:cs typeface="Calibri" panose="020F0502020204030204"/>
            </a:endParaRPr>
          </a:p>
          <a:p>
            <a:pPr>
              <a:buFont typeface="Wingdings" panose="020B0604020202020204" pitchFamily="34" charset="0"/>
              <a:buChar char="ü"/>
            </a:pPr>
            <a:r>
              <a:rPr lang="en-US" dirty="0">
                <a:ea typeface="+mn-lt"/>
                <a:cs typeface="+mn-lt"/>
              </a:rPr>
              <a:t>It aims at campaigning for the promotion of the personal health service among patients and other healthy people concerning the issue of HIV and AIDS.</a:t>
            </a:r>
            <a:endParaRPr lang="en-US" dirty="0">
              <a:cs typeface="Calibri" panose="020F0502020204030204"/>
            </a:endParaRPr>
          </a:p>
          <a:p>
            <a:endParaRPr lang="en-GB" dirty="0"/>
          </a:p>
        </p:txBody>
      </p:sp>
      <p:sp>
        <p:nvSpPr>
          <p:cNvPr id="22" name="Content Placeholder 17">
            <a:extLst>
              <a:ext uri="{FF2B5EF4-FFF2-40B4-BE49-F238E27FC236}">
                <a16:creationId xmlns:a16="http://schemas.microsoft.com/office/drawing/2014/main" xmlns="" id="{48AC7E36-BBE7-B481-A1A5-F749A29FBD88}"/>
              </a:ext>
            </a:extLst>
          </p:cNvPr>
          <p:cNvSpPr txBox="1">
            <a:spLocks/>
          </p:cNvSpPr>
          <p:nvPr/>
        </p:nvSpPr>
        <p:spPr>
          <a:xfrm>
            <a:off x="5543550" y="754982"/>
            <a:ext cx="4933949" cy="1207168"/>
          </a:xfrm>
          <a:prstGeom prst="rect">
            <a:avLst/>
          </a:prstGeom>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t">
            <a:normAutofit fontScale="85000" lnSpcReduction="20000"/>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91440" algn="just">
              <a:spcBef>
                <a:spcPts val="0"/>
              </a:spcBef>
              <a:buFont typeface="Wingdings" panose="05000000000000000000" pitchFamily="2" charset="2"/>
              <a:buChar char="ü"/>
            </a:pPr>
            <a:r>
              <a:rPr lang="en-US" sz="2400" dirty="0" smtClean="0">
                <a:latin typeface="Arial"/>
                <a:ea typeface="+mn-lt"/>
                <a:cs typeface="Arial"/>
              </a:rPr>
              <a:t>It </a:t>
            </a:r>
            <a:r>
              <a:rPr lang="en-US" sz="2400" dirty="0">
                <a:latin typeface="Arial"/>
                <a:ea typeface="+mn-lt"/>
                <a:cs typeface="Arial"/>
              </a:rPr>
              <a:t>aims to increase awareness among individuals through the use of mobile applications, which can be accessed anywhere that the person needs to use them.</a:t>
            </a:r>
          </a:p>
        </p:txBody>
      </p:sp>
      <p:sp>
        <p:nvSpPr>
          <p:cNvPr id="23" name="Content Placeholder 17">
            <a:extLst>
              <a:ext uri="{FF2B5EF4-FFF2-40B4-BE49-F238E27FC236}">
                <a16:creationId xmlns:a16="http://schemas.microsoft.com/office/drawing/2014/main" xmlns="" id="{F5B05178-A776-C77C-50C3-D7B84200429B}"/>
              </a:ext>
            </a:extLst>
          </p:cNvPr>
          <p:cNvSpPr txBox="1">
            <a:spLocks/>
          </p:cNvSpPr>
          <p:nvPr/>
        </p:nvSpPr>
        <p:spPr>
          <a:xfrm>
            <a:off x="10618873" y="717570"/>
            <a:ext cx="6202277" cy="364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182880" algn="ctr">
              <a:spcBef>
                <a:spcPts val="0"/>
              </a:spcBef>
              <a:buNone/>
            </a:pPr>
            <a:r>
              <a:rPr lang="en-US" sz="1800" b="1" dirty="0">
                <a:solidFill>
                  <a:schemeClr val="accent5">
                    <a:lumMod val="50000"/>
                  </a:schemeClr>
                </a:solidFill>
                <a:latin typeface="Arial" panose="020B0604020202020204" pitchFamily="34" charset="0"/>
                <a:ea typeface="+mn-lt"/>
                <a:cs typeface="Arial" panose="020B0604020202020204" pitchFamily="34" charset="0"/>
              </a:rPr>
              <a:t>How the concept is proposed to be implemented</a:t>
            </a:r>
            <a:r>
              <a:rPr lang="en-US" sz="1800" dirty="0">
                <a:solidFill>
                  <a:schemeClr val="accent5">
                    <a:lumMod val="50000"/>
                  </a:schemeClr>
                </a:solidFill>
                <a:latin typeface="Arial" panose="020B0604020202020204" pitchFamily="34" charset="0"/>
                <a:ea typeface="+mn-lt"/>
                <a:cs typeface="Arial" panose="020B0604020202020204" pitchFamily="34" charset="0"/>
              </a:rPr>
              <a:t> </a:t>
            </a:r>
          </a:p>
          <a:p>
            <a:pPr marL="182880" algn="just">
              <a:spcBef>
                <a:spcPts val="0"/>
              </a:spcBef>
            </a:pPr>
            <a:r>
              <a:rPr lang="en-US" sz="1400" dirty="0">
                <a:latin typeface="Arial" panose="020B0604020202020204" pitchFamily="34" charset="0"/>
                <a:ea typeface="+mn-lt"/>
                <a:cs typeface="Arial" panose="020B0604020202020204" pitchFamily="34" charset="0"/>
              </a:rPr>
              <a:t>The idea of the improvement of the diagnosis, testing, and creation of awareness is suggested to be implemented to make the existing applications work well as per their task purposes. This is possible through the joint work between the healthcare practitioners and the researchers on the diseases, with technical support from the owners of the websites that have already been developed (Singh et al., 2017). </a:t>
            </a:r>
          </a:p>
          <a:p>
            <a:pPr marL="182880" algn="just">
              <a:spcBef>
                <a:spcPts val="0"/>
              </a:spcBef>
            </a:pPr>
            <a:r>
              <a:rPr lang="en-US" sz="1400" dirty="0">
                <a:latin typeface="Arial" panose="020B0604020202020204" pitchFamily="34" charset="0"/>
                <a:ea typeface="+mn-lt"/>
                <a:cs typeface="Arial" panose="020B0604020202020204" pitchFamily="34" charset="0"/>
              </a:rPr>
              <a:t>The purpose of the healthcare </a:t>
            </a:r>
            <a:r>
              <a:rPr lang="en-US" sz="1400" dirty="0" err="1">
                <a:latin typeface="Arial" panose="020B0604020202020204" pitchFamily="34" charset="0"/>
                <a:ea typeface="+mn-lt"/>
                <a:cs typeface="Arial" panose="020B0604020202020204" pitchFamily="34" charset="0"/>
              </a:rPr>
              <a:t>practicums</a:t>
            </a:r>
            <a:r>
              <a:rPr lang="en-US" sz="1400" dirty="0">
                <a:latin typeface="Arial" panose="020B0604020202020204" pitchFamily="34" charset="0"/>
                <a:ea typeface="+mn-lt"/>
                <a:cs typeface="Arial" panose="020B0604020202020204" pitchFamily="34" charset="0"/>
              </a:rPr>
              <a:t> will be to help in providing the </a:t>
            </a:r>
            <a:r>
              <a:rPr lang="en-GB" sz="1400" dirty="0">
                <a:latin typeface="Arial" panose="020B0604020202020204" pitchFamily="34" charset="0"/>
                <a:ea typeface="+mn-lt"/>
                <a:cs typeface="Arial" panose="020B0604020202020204" pitchFamily="34" charset="0"/>
              </a:rPr>
              <a:t>advanced</a:t>
            </a:r>
            <a:r>
              <a:rPr lang="en-US" sz="1400" dirty="0">
                <a:latin typeface="Arial" panose="020B0604020202020204" pitchFamily="34" charset="0"/>
                <a:ea typeface="+mn-lt"/>
                <a:cs typeface="Arial" panose="020B0604020202020204" pitchFamily="34" charset="0"/>
              </a:rPr>
              <a:t> research analysis and findings that can be used in finding the basic points that can be needed in the creation of awareness concerning the disease.</a:t>
            </a:r>
          </a:p>
          <a:p>
            <a:pPr marL="182880" algn="just">
              <a:spcBef>
                <a:spcPts val="0"/>
              </a:spcBef>
            </a:pPr>
            <a:r>
              <a:rPr lang="en-US" sz="1400" dirty="0">
                <a:latin typeface="Arial" panose="020B0604020202020204" pitchFamily="34" charset="0"/>
                <a:ea typeface="+mn-lt"/>
                <a:cs typeface="Arial" panose="020B0604020202020204" pitchFamily="34" charset="0"/>
              </a:rPr>
              <a:t>The applications or the websites that will be used in the idea are suggested to be of anonymity so that confidentiality can be practiced.</a:t>
            </a:r>
          </a:p>
          <a:p>
            <a:pPr marL="182880" algn="just">
              <a:spcBef>
                <a:spcPts val="0"/>
              </a:spcBef>
            </a:pPr>
            <a:r>
              <a:rPr lang="en-US" sz="1400" dirty="0">
                <a:latin typeface="Arial" panose="020B0604020202020204" pitchFamily="34" charset="0"/>
                <a:ea typeface="+mn-lt"/>
                <a:cs typeface="Arial" panose="020B0604020202020204" pitchFamily="34" charset="0"/>
              </a:rPr>
              <a:t> The government and other non-governmental </a:t>
            </a:r>
            <a:r>
              <a:rPr lang="en-GB" sz="1400" dirty="0">
                <a:latin typeface="Arial" panose="020B0604020202020204" pitchFamily="34" charset="0"/>
                <a:ea typeface="+mn-lt"/>
                <a:cs typeface="Arial" panose="020B0604020202020204" pitchFamily="34" charset="0"/>
              </a:rPr>
              <a:t>organisations</a:t>
            </a:r>
            <a:r>
              <a:rPr lang="en-US" sz="1400" dirty="0">
                <a:latin typeface="Arial" panose="020B0604020202020204" pitchFamily="34" charset="0"/>
                <a:ea typeface="+mn-lt"/>
                <a:cs typeface="Arial" panose="020B0604020202020204" pitchFamily="34" charset="0"/>
              </a:rPr>
              <a:t> (NGOs) may be limited in their ability to get the profile of the users. This can help in the obtaining of more statistics as various people will be assured of their safety and the information they provide to the websites (</a:t>
            </a:r>
            <a:r>
              <a:rPr lang="en-US" sz="1400" dirty="0" err="1">
                <a:latin typeface="Arial" panose="020B0604020202020204" pitchFamily="34" charset="0"/>
                <a:ea typeface="+mn-lt"/>
                <a:cs typeface="Arial" panose="020B0604020202020204" pitchFamily="34" charset="0"/>
              </a:rPr>
              <a:t>Khac</a:t>
            </a:r>
            <a:r>
              <a:rPr lang="en-US" sz="1400" dirty="0">
                <a:latin typeface="Arial" panose="020B0604020202020204" pitchFamily="34" charset="0"/>
                <a:ea typeface="+mn-lt"/>
                <a:cs typeface="Arial" panose="020B0604020202020204" pitchFamily="34" charset="0"/>
              </a:rPr>
              <a:t>  et al., 2017).</a:t>
            </a:r>
            <a:endParaRPr lang="en-US"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2" name="Content Placeholder 17">
            <a:extLst>
              <a:ext uri="{FF2B5EF4-FFF2-40B4-BE49-F238E27FC236}">
                <a16:creationId xmlns:a16="http://schemas.microsoft.com/office/drawing/2014/main" xmlns="" id="{FE70E723-6DDB-7B3A-9949-5DCB4714B9A2}"/>
              </a:ext>
            </a:extLst>
          </p:cNvPr>
          <p:cNvSpPr txBox="1">
            <a:spLocks/>
          </p:cNvSpPr>
          <p:nvPr/>
        </p:nvSpPr>
        <p:spPr>
          <a:xfrm>
            <a:off x="5464022" y="6286500"/>
            <a:ext cx="11604778" cy="331470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137160" indent="-457200" algn="ctr">
              <a:lnSpc>
                <a:spcPct val="100000"/>
              </a:lnSpc>
              <a:spcBef>
                <a:spcPts val="600"/>
              </a:spcBef>
              <a:buNone/>
            </a:pPr>
            <a:r>
              <a:rPr lang="en-US" sz="2400" b="1" dirty="0">
                <a:solidFill>
                  <a:schemeClr val="accent5">
                    <a:lumMod val="50000"/>
                  </a:schemeClr>
                </a:solidFill>
                <a:latin typeface="Arial"/>
                <a:ea typeface="+mn-lt"/>
                <a:cs typeface="Arial"/>
              </a:rPr>
              <a:t>References</a:t>
            </a:r>
            <a:r>
              <a:rPr lang="en-US" sz="3200" b="1" dirty="0">
                <a:solidFill>
                  <a:schemeClr val="accent5">
                    <a:lumMod val="50000"/>
                  </a:schemeClr>
                </a:solidFill>
                <a:latin typeface="Arial"/>
                <a:ea typeface="+mn-lt"/>
                <a:cs typeface="Arial"/>
              </a:rPr>
              <a:t> </a:t>
            </a:r>
            <a:endParaRPr lang="en-US" sz="5400" dirty="0">
              <a:solidFill>
                <a:schemeClr val="accent5">
                  <a:lumMod val="50000"/>
                </a:schemeClr>
              </a:solidFill>
            </a:endParaRPr>
          </a:p>
          <a:p>
            <a:pPr marL="0">
              <a:lnSpc>
                <a:spcPct val="100000"/>
              </a:lnSpc>
              <a:spcBef>
                <a:spcPts val="600"/>
              </a:spcBef>
              <a:buFont typeface="+mj-lt"/>
              <a:buAutoNum type="arabicPeriod"/>
            </a:pPr>
            <a:r>
              <a:rPr lang="en-US" sz="1200" dirty="0">
                <a:latin typeface="Times New Roman"/>
                <a:cs typeface="Arial"/>
              </a:rPr>
              <a:t>Chandran, D., 2016. Social media and HIV/AIDS: implications for social work education. </a:t>
            </a:r>
            <a:r>
              <a:rPr lang="en-US" sz="1200" i="1" dirty="0">
                <a:latin typeface="Times New Roman"/>
                <a:cs typeface="Arial"/>
              </a:rPr>
              <a:t>Social Work Education</a:t>
            </a:r>
            <a:r>
              <a:rPr lang="en-US" sz="1200" dirty="0">
                <a:latin typeface="Times New Roman"/>
                <a:cs typeface="Arial"/>
              </a:rPr>
              <a:t>, </a:t>
            </a:r>
            <a:r>
              <a:rPr lang="en-US" sz="1200" i="1" dirty="0">
                <a:latin typeface="Times New Roman"/>
                <a:cs typeface="Arial"/>
              </a:rPr>
              <a:t>35</a:t>
            </a:r>
            <a:r>
              <a:rPr lang="en-US" sz="1200" dirty="0">
                <a:latin typeface="Times New Roman"/>
                <a:cs typeface="Arial"/>
              </a:rPr>
              <a:t>(3), pp.333-343.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Duan, Y., Edwards, J.S. and Dwivedi, Y.K., 2019. Artificial intelligence for decision making in the era of Big Data–evolution, challenges and research agenda. </a:t>
            </a:r>
            <a:r>
              <a:rPr lang="en-US" sz="1200" i="1" dirty="0">
                <a:latin typeface="Times New Roman"/>
                <a:cs typeface="Arial"/>
              </a:rPr>
              <a:t>International journal of information management</a:t>
            </a:r>
            <a:r>
              <a:rPr lang="en-US" sz="1200" dirty="0">
                <a:latin typeface="Times New Roman"/>
                <a:cs typeface="Arial"/>
              </a:rPr>
              <a:t>, </a:t>
            </a:r>
            <a:r>
              <a:rPr lang="en-US" sz="1200" i="1" dirty="0">
                <a:latin typeface="Times New Roman"/>
                <a:cs typeface="Arial"/>
              </a:rPr>
              <a:t>48</a:t>
            </a:r>
            <a:r>
              <a:rPr lang="en-US" sz="1200" dirty="0">
                <a:latin typeface="Times New Roman"/>
                <a:cs typeface="Arial"/>
              </a:rPr>
              <a:t>, pp.63-71.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Jones, Rachel, Lorraine J. Lacroix, and Eloni Porcher 2017. "Facebook advertising to recruit young, urban women into an HIV prevention clinical trial." </a:t>
            </a:r>
            <a:r>
              <a:rPr lang="en-US" sz="1200" i="1" dirty="0">
                <a:latin typeface="Times New Roman"/>
                <a:cs typeface="Arial"/>
              </a:rPr>
              <a:t>AIDS and Behavior</a:t>
            </a:r>
            <a:r>
              <a:rPr lang="en-US" sz="1200" dirty="0">
                <a:latin typeface="Times New Roman"/>
                <a:cs typeface="Arial"/>
              </a:rPr>
              <a:t> 21, no. 11 : 3141-3153.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Khac Hai, Nguyen. 2017 "Practices in security and confidentiality of HIV/AIDS patients’ information: A national survey among staff at HIV outpatient clinics in Vietnam." </a:t>
            </a:r>
            <a:r>
              <a:rPr lang="en-US" sz="1200" i="1" dirty="0" err="1">
                <a:latin typeface="Times New Roman"/>
                <a:cs typeface="Arial"/>
              </a:rPr>
              <a:t>PLoS</a:t>
            </a:r>
            <a:r>
              <a:rPr lang="en-US" sz="1200" i="1" dirty="0">
                <a:latin typeface="Times New Roman"/>
                <a:cs typeface="Arial"/>
              </a:rPr>
              <a:t> One</a:t>
            </a:r>
            <a:r>
              <a:rPr lang="en-US" sz="1200" dirty="0">
                <a:latin typeface="Times New Roman"/>
                <a:cs typeface="Arial"/>
              </a:rPr>
              <a:t> 12.11 : e0188160.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Schoenfeld, B. J., Alto, A., Grgic, J., Tinsley, G., Haun, C. T., Campbell, B. I., ... &amp; Trexler, E. T. 2020. Alterations in body composition, resting metabolic rate, muscular strength, and eating behavior in response to natural bodybuilding competition preparation: A case study. </a:t>
            </a:r>
            <a:r>
              <a:rPr lang="en-US" sz="1200" i="1" dirty="0">
                <a:latin typeface="Times New Roman"/>
                <a:cs typeface="Arial"/>
              </a:rPr>
              <a:t>The Journal of Strength &amp; Conditioning Research</a:t>
            </a:r>
            <a:r>
              <a:rPr lang="en-US" sz="1200" dirty="0">
                <a:latin typeface="Times New Roman"/>
                <a:cs typeface="Arial"/>
              </a:rPr>
              <a:t>, </a:t>
            </a:r>
            <a:r>
              <a:rPr lang="en-US" sz="1200" i="1" dirty="0">
                <a:latin typeface="Times New Roman"/>
                <a:cs typeface="Arial"/>
              </a:rPr>
              <a:t>34</a:t>
            </a:r>
            <a:r>
              <a:rPr lang="en-US" sz="1200" dirty="0">
                <a:latin typeface="Times New Roman"/>
                <a:cs typeface="Arial"/>
              </a:rPr>
              <a:t>(11), 3124-3138.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Singh, H., Schiff, G. D., Graber, M. L., </a:t>
            </a:r>
            <a:r>
              <a:rPr lang="en-US" sz="1200" dirty="0" err="1">
                <a:latin typeface="Times New Roman"/>
                <a:cs typeface="Arial"/>
              </a:rPr>
              <a:t>Onakpoya</a:t>
            </a:r>
            <a:r>
              <a:rPr lang="en-US" sz="1200" dirty="0">
                <a:latin typeface="Times New Roman"/>
                <a:cs typeface="Arial"/>
              </a:rPr>
              <a:t>, I., &amp; Thompson, M. J. 2017. The global burden of diagnostic errors in primary care. </a:t>
            </a:r>
            <a:r>
              <a:rPr lang="en-US" sz="1200" i="1" dirty="0">
                <a:latin typeface="Times New Roman"/>
                <a:cs typeface="Arial"/>
              </a:rPr>
              <a:t>BMJ quality &amp; safety</a:t>
            </a:r>
            <a:r>
              <a:rPr lang="en-US" sz="1200" dirty="0">
                <a:latin typeface="Times New Roman"/>
                <a:cs typeface="Arial"/>
              </a:rPr>
              <a:t>, </a:t>
            </a:r>
            <a:r>
              <a:rPr lang="en-US" sz="1200" i="1" dirty="0">
                <a:latin typeface="Times New Roman"/>
                <a:cs typeface="Arial"/>
              </a:rPr>
              <a:t>26</a:t>
            </a:r>
            <a:r>
              <a:rPr lang="en-US" sz="1200" dirty="0">
                <a:latin typeface="Times New Roman"/>
                <a:cs typeface="Arial"/>
              </a:rPr>
              <a:t>(6), 484-494.</a:t>
            </a:r>
          </a:p>
        </p:txBody>
      </p:sp>
      <p:sp>
        <p:nvSpPr>
          <p:cNvPr id="13" name="Content Placeholder 2">
            <a:extLst>
              <a:ext uri="{FF2B5EF4-FFF2-40B4-BE49-F238E27FC236}">
                <a16:creationId xmlns:a16="http://schemas.microsoft.com/office/drawing/2014/main" xmlns="" id="{7A4B81D4-8EA0-6CC8-F278-4C5FD6AB62D4}"/>
              </a:ext>
            </a:extLst>
          </p:cNvPr>
          <p:cNvSpPr txBox="1">
            <a:spLocks/>
          </p:cNvSpPr>
          <p:nvPr/>
        </p:nvSpPr>
        <p:spPr>
          <a:xfrm>
            <a:off x="342900" y="7829550"/>
            <a:ext cx="4953000" cy="177165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4400" dirty="0" smtClean="0">
                <a:latin typeface="Times New Roman"/>
                <a:cs typeface="Times New Roman"/>
              </a:rPr>
              <a:t>We can defeat this killer disease</a:t>
            </a:r>
            <a:endParaRPr lang="en-US" sz="1800" dirty="0">
              <a:latin typeface="Times New Roman"/>
              <a:cs typeface="Times New Roman"/>
            </a:endParaRPr>
          </a:p>
        </p:txBody>
      </p:sp>
      <p:sp>
        <p:nvSpPr>
          <p:cNvPr id="15" name="Content Placeholder 2">
            <a:extLst>
              <a:ext uri="{FF2B5EF4-FFF2-40B4-BE49-F238E27FC236}">
                <a16:creationId xmlns:a16="http://schemas.microsoft.com/office/drawing/2014/main" xmlns="" id="{7A4B81D4-8EA0-6CC8-F278-4C5FD6AB62D4}"/>
              </a:ext>
            </a:extLst>
          </p:cNvPr>
          <p:cNvSpPr txBox="1">
            <a:spLocks/>
          </p:cNvSpPr>
          <p:nvPr/>
        </p:nvSpPr>
        <p:spPr>
          <a:xfrm>
            <a:off x="5505450" y="2019300"/>
            <a:ext cx="5029200" cy="217170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2000" dirty="0" smtClean="0">
                <a:solidFill>
                  <a:schemeClr val="bg1"/>
                </a:solidFill>
                <a:latin typeface="Times New Roman"/>
                <a:cs typeface="Times New Roman"/>
              </a:rPr>
              <a:t>Everyone can contract HIV&amp;AIDS but we can prevent it by being cautions:</a:t>
            </a:r>
          </a:p>
          <a:p>
            <a:pPr marL="457200" indent="-457200">
              <a:lnSpc>
                <a:spcPct val="100000"/>
              </a:lnSpc>
              <a:buFont typeface="+mj-lt"/>
              <a:buAutoNum type="arabicPeriod"/>
            </a:pPr>
            <a:r>
              <a:rPr lang="en-US" sz="2000" dirty="0" smtClean="0">
                <a:solidFill>
                  <a:schemeClr val="bg1"/>
                </a:solidFill>
                <a:latin typeface="Times New Roman"/>
                <a:cs typeface="Times New Roman"/>
              </a:rPr>
              <a:t>Safe sexual activities</a:t>
            </a:r>
          </a:p>
          <a:p>
            <a:pPr marL="457200" indent="-457200">
              <a:lnSpc>
                <a:spcPct val="100000"/>
              </a:lnSpc>
              <a:buFont typeface="+mj-lt"/>
              <a:buAutoNum type="arabicPeriod"/>
            </a:pPr>
            <a:r>
              <a:rPr lang="en-US" sz="2000" dirty="0" smtClean="0">
                <a:solidFill>
                  <a:schemeClr val="bg1"/>
                </a:solidFill>
                <a:latin typeface="Times New Roman"/>
                <a:cs typeface="Times New Roman"/>
              </a:rPr>
              <a:t>Getting tested</a:t>
            </a:r>
          </a:p>
          <a:p>
            <a:pPr marL="457200" indent="-457200">
              <a:lnSpc>
                <a:spcPct val="100000"/>
              </a:lnSpc>
              <a:buFont typeface="+mj-lt"/>
              <a:buAutoNum type="arabicPeriod"/>
            </a:pPr>
            <a:r>
              <a:rPr lang="en-US" sz="2000" dirty="0" smtClean="0">
                <a:solidFill>
                  <a:schemeClr val="bg1"/>
                </a:solidFill>
                <a:latin typeface="Times New Roman"/>
                <a:cs typeface="Times New Roman"/>
              </a:rPr>
              <a:t>A voiding numerous sexual relationships </a:t>
            </a:r>
          </a:p>
          <a:p>
            <a:pPr algn="ctr">
              <a:lnSpc>
                <a:spcPct val="100000"/>
              </a:lnSpc>
            </a:pPr>
            <a:endParaRPr lang="en-US" sz="2000" dirty="0" smtClean="0">
              <a:solidFill>
                <a:schemeClr val="bg1"/>
              </a:solidFill>
              <a:latin typeface="Times New Roman"/>
              <a:cs typeface="Times New Roman"/>
            </a:endParaRPr>
          </a:p>
          <a:p>
            <a:pPr algn="ctr">
              <a:lnSpc>
                <a:spcPct val="100000"/>
              </a:lnSpc>
            </a:pPr>
            <a:endParaRPr lang="en-US" sz="1000" dirty="0">
              <a:solidFill>
                <a:schemeClr val="bg1"/>
              </a:solidFill>
              <a:latin typeface="Times New Roman"/>
              <a:cs typeface="Times New Roman"/>
            </a:endParaRPr>
          </a:p>
        </p:txBody>
      </p:sp>
      <p:sp>
        <p:nvSpPr>
          <p:cNvPr id="17" name="Content Placeholder 2">
            <a:extLst>
              <a:ext uri="{FF2B5EF4-FFF2-40B4-BE49-F238E27FC236}">
                <a16:creationId xmlns:a16="http://schemas.microsoft.com/office/drawing/2014/main" xmlns="" id="{7A4B81D4-8EA0-6CC8-F278-4C5FD6AB62D4}"/>
              </a:ext>
            </a:extLst>
          </p:cNvPr>
          <p:cNvSpPr txBox="1">
            <a:spLocks/>
          </p:cNvSpPr>
          <p:nvPr/>
        </p:nvSpPr>
        <p:spPr>
          <a:xfrm>
            <a:off x="5560756" y="4267200"/>
            <a:ext cx="4954844" cy="1924050"/>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smtClean="0">
                <a:solidFill>
                  <a:schemeClr val="bg1"/>
                </a:solidFill>
                <a:latin typeface="Times New Roman"/>
                <a:cs typeface="Times New Roman"/>
              </a:rPr>
              <a:t>HIV&amp;AIDS  </a:t>
            </a:r>
            <a:r>
              <a:rPr lang="en-US" sz="3000" b="1" dirty="0" smtClean="0">
                <a:solidFill>
                  <a:schemeClr val="bg1"/>
                </a:solidFill>
                <a:latin typeface="Times New Roman"/>
                <a:cs typeface="Times New Roman"/>
              </a:rPr>
              <a:t>Education In The UK Led To 32% Prevalence Rate Between 2009 And 2018</a:t>
            </a:r>
          </a:p>
        </p:txBody>
      </p:sp>
    </p:spTree>
    <p:extLst>
      <p:ext uri="{BB962C8B-B14F-4D97-AF65-F5344CB8AC3E}">
        <p14:creationId xmlns:p14="http://schemas.microsoft.com/office/powerpoint/2010/main" xmlns="" val="12718324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Organic</Template>
  <TotalTime>10</TotalTime>
  <Words>651</Words>
  <Application>Microsoft Office PowerPoint</Application>
  <PresentationFormat>Custom</PresentationFormat>
  <Paragraphs>65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Facet</vt:lpstr>
      <vt:lpstr>Slide 1</vt:lpstr>
      <vt:lpstr>Task 5: Conference poster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Langat Enock</dc:creator>
  <cp:lastModifiedBy>Admin</cp:lastModifiedBy>
  <cp:revision>316</cp:revision>
  <dcterms:created xsi:type="dcterms:W3CDTF">2022-07-06T10:04:58Z</dcterms:created>
  <dcterms:modified xsi:type="dcterms:W3CDTF">2022-07-13T12:33:37Z</dcterms:modified>
</cp:coreProperties>
</file>