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77" r:id="rId2"/>
    <p:sldId id="278" r:id="rId3"/>
    <p:sldId id="279" r:id="rId4"/>
    <p:sldId id="280" r:id="rId5"/>
    <p:sldId id="281" r:id="rId6"/>
    <p:sldId id="283" r:id="rId7"/>
    <p:sldId id="297" r:id="rId8"/>
    <p:sldId id="298" r:id="rId9"/>
    <p:sldId id="299" r:id="rId10"/>
    <p:sldId id="300" r:id="rId11"/>
    <p:sldId id="301" r:id="rId12"/>
    <p:sldId id="302" r:id="rId13"/>
    <p:sldId id="303" r:id="rId14"/>
    <p:sldId id="304" r:id="rId15"/>
    <p:sldId id="305" r:id="rId16"/>
    <p:sldId id="306" r:id="rId17"/>
    <p:sldId id="307" r:id="rId18"/>
    <p:sldId id="308" r:id="rId19"/>
    <p:sldId id="309" r:id="rId20"/>
    <p:sldId id="293" r:id="rId21"/>
    <p:sldId id="294" r:id="rId22"/>
    <p:sldId id="295" r:id="rId23"/>
    <p:sldId id="296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87" autoAdjust="0"/>
    <p:restoredTop sz="94662" autoAdjust="0"/>
  </p:normalViewPr>
  <p:slideViewPr>
    <p:cSldViewPr>
      <p:cViewPr varScale="1">
        <p:scale>
          <a:sx n="104" d="100"/>
          <a:sy n="104" d="100"/>
        </p:scale>
        <p:origin x="191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</a:t>
            </a:r>
            <a:r>
              <a:rPr lang="en-GB"/>
              <a:t>zjvWicDVv_Y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14A9C3-BF87-644C-A0DF-121D73AA4F3A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45306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r>
              <a:rPr lang="en-GB" altLang="en-US" b="1" dirty="0"/>
              <a:t>  Basic Theories of Management:</a:t>
            </a:r>
            <a:br>
              <a:rPr lang="en-GB" altLang="en-US" b="1" dirty="0"/>
            </a:br>
            <a:r>
              <a:rPr lang="en-GB" altLang="en-US" sz="3200" b="1" dirty="0"/>
              <a:t>Scientific Management Theory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LCBB4015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r>
              <a:rPr lang="en-GB" altLang="en-US" sz="2400" b="1" dirty="0"/>
              <a:t>Week 5 – Session 2</a:t>
            </a:r>
            <a:br>
              <a:rPr lang="en-GB" altLang="en-US" sz="3600" b="1" dirty="0"/>
            </a:b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BDB2-25A7-19B6-E079-F5AF73503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F2833-F94A-7BCB-E15B-0560EDB81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3826768" cy="3917032"/>
          </a:xfrm>
        </p:spPr>
        <p:txBody>
          <a:bodyPr/>
          <a:lstStyle/>
          <a:p>
            <a:r>
              <a:rPr lang="en-GB" sz="1600" b="1" i="0" dirty="0">
                <a:effectLst/>
              </a:rPr>
              <a:t>"Management Effectiveness" framework</a:t>
            </a:r>
          </a:p>
          <a:p>
            <a:pPr lvl="1"/>
            <a:r>
              <a:rPr lang="en-GB" sz="1400" dirty="0"/>
              <a:t>Manage by objectives</a:t>
            </a:r>
          </a:p>
          <a:p>
            <a:pPr lvl="1"/>
            <a:r>
              <a:rPr lang="en-GB" sz="1400" dirty="0"/>
              <a:t>Take more risks over a longer time period</a:t>
            </a:r>
          </a:p>
          <a:p>
            <a:pPr lvl="1"/>
            <a:r>
              <a:rPr lang="en-GB" sz="1400" dirty="0"/>
              <a:t>Allow risk-taking further down the organization</a:t>
            </a:r>
          </a:p>
          <a:p>
            <a:pPr lvl="1"/>
            <a:r>
              <a:rPr lang="en-GB" sz="1400" dirty="0"/>
              <a:t>Take strategic decisions</a:t>
            </a:r>
          </a:p>
          <a:p>
            <a:pPr lvl="1"/>
            <a:r>
              <a:rPr lang="en-GB" sz="1400" dirty="0"/>
              <a:t>Build an integrated team</a:t>
            </a:r>
          </a:p>
          <a:p>
            <a:pPr lvl="1"/>
            <a:r>
              <a:rPr lang="en-GB" sz="1400" dirty="0"/>
              <a:t>Enable self-assessment within the team</a:t>
            </a:r>
          </a:p>
          <a:p>
            <a:pPr lvl="1"/>
            <a:r>
              <a:rPr lang="en-GB" sz="1400" dirty="0"/>
              <a:t>Communicate quickly and clearly </a:t>
            </a:r>
          </a:p>
          <a:p>
            <a:pPr lvl="1"/>
            <a:r>
              <a:rPr lang="en-GB" sz="1400" dirty="0"/>
              <a:t>Have a motivating influence on staff</a:t>
            </a:r>
          </a:p>
          <a:p>
            <a:pPr lvl="1"/>
            <a:r>
              <a:rPr lang="en-GB" sz="1400" dirty="0"/>
              <a:t>See the organization as a whole</a:t>
            </a:r>
          </a:p>
          <a:p>
            <a:pPr lvl="1"/>
            <a:r>
              <a:rPr lang="en-GB" sz="1400" dirty="0"/>
              <a:t>Understand external factors impacting the organization</a:t>
            </a:r>
            <a:endParaRPr lang="en-US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79197-9308-D316-9602-146FCF5E5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66C536-3B12-46B8-B0E2-37DE7CBBEC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3B60BFF-3ED1-E76E-2B71-411AB1B1E3FA}"/>
              </a:ext>
            </a:extLst>
          </p:cNvPr>
          <p:cNvSpPr txBox="1">
            <a:spLocks/>
          </p:cNvSpPr>
          <p:nvPr/>
        </p:nvSpPr>
        <p:spPr bwMode="auto">
          <a:xfrm>
            <a:off x="4634767" y="1600201"/>
            <a:ext cx="4474840" cy="39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b="1" dirty="0"/>
              <a:t>Theory X and Theory Y</a:t>
            </a:r>
          </a:p>
          <a:p>
            <a:pPr lvl="1"/>
            <a:r>
              <a:rPr lang="en-GB" sz="1200" dirty="0"/>
              <a:t>Theory X</a:t>
            </a:r>
          </a:p>
          <a:p>
            <a:pPr lvl="1"/>
            <a:r>
              <a:rPr lang="en-GB" sz="1200" dirty="0"/>
              <a:t>Theory X: management approach </a:t>
            </a:r>
          </a:p>
          <a:p>
            <a:pPr lvl="1"/>
            <a:r>
              <a:rPr lang="en-GB" sz="1200" dirty="0"/>
              <a:t>Theory Y</a:t>
            </a:r>
          </a:p>
          <a:p>
            <a:pPr lvl="1"/>
            <a:r>
              <a:rPr lang="en-GB" sz="1200" dirty="0"/>
              <a:t>Theory Y: management approach</a:t>
            </a:r>
          </a:p>
          <a:p>
            <a:pPr lvl="1"/>
            <a:r>
              <a:rPr lang="en-GB" sz="1200" dirty="0"/>
              <a:t>Theory X and theory Y</a:t>
            </a:r>
          </a:p>
        </p:txBody>
      </p:sp>
    </p:spTree>
    <p:extLst>
      <p:ext uri="{BB962C8B-B14F-4D97-AF65-F5344CB8AC3E}">
        <p14:creationId xmlns:p14="http://schemas.microsoft.com/office/powerpoint/2010/main" val="366486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BC732-C488-D9CE-9FC3-B7C14C9D8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"Management Effectiveness" framework </a:t>
            </a:r>
            <a:r>
              <a:rPr lang="en-GB" sz="2000" i="0" dirty="0">
                <a:effectLst/>
              </a:rPr>
              <a:t>(1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61934-843B-A595-1182-6CB6FE9C97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Peter Drucker, a renowned management theorist, author, and consultant, proposed several key management tasks that he believed were crucial for effective </a:t>
            </a:r>
            <a:r>
              <a:rPr lang="en-US" sz="2400" dirty="0" err="1"/>
              <a:t>organisational</a:t>
            </a:r>
            <a:r>
              <a:rPr lang="en-US" sz="2400" dirty="0"/>
              <a:t> leadership. </a:t>
            </a:r>
          </a:p>
          <a:p>
            <a:r>
              <a:rPr lang="en-US" sz="2400" dirty="0"/>
              <a:t>Drucker's insights have had a profound influence on the field of management, and his ideas are still widely studied and applied today.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8404B1-ACD6-3C60-88C9-194EDA8FC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5C8C50-61E9-BBDC-1B04-250501D62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60360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567D8-4B3D-2447-9B8F-8748F9C935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Manage by Objectives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(2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854183-F990-DA4C-304D-AABDB3F1CD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This approach involves setting specific, measurable, achievable, relevant, and time-bound (SMART) objectives for the </a:t>
            </a:r>
            <a:r>
              <a:rPr lang="en-GB" sz="2400" dirty="0"/>
              <a:t>organisation and its members. </a:t>
            </a:r>
          </a:p>
          <a:p>
            <a:r>
              <a:rPr lang="en-GB" sz="2400" dirty="0"/>
              <a:t>Managers should actively involve employees in the goal-setting process, ensuring that objectives are clear, aligned with organisational goals, and contribute to overall success.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E7B28E-A064-0DEC-2AE5-E7F45E088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FFFF13-76EE-53E9-DC9F-BF3AFEC40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52238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4BC24-6AF3-DB50-3C26-970F477AE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Take More Risks Over a Longer Time Period </a:t>
            </a:r>
            <a:r>
              <a:rPr lang="en-GB" sz="2000" i="0" dirty="0">
                <a:effectLst/>
              </a:rPr>
              <a:t>(3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D8FC91-04E2-8502-F1E1-E813C597BE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are encouraged to adopt a </a:t>
            </a:r>
            <a:r>
              <a:rPr lang="en-US" sz="2400" b="1" dirty="0"/>
              <a:t>strategic mindset </a:t>
            </a:r>
            <a:r>
              <a:rPr lang="en-US" sz="2400" dirty="0"/>
              <a:t>and be willing to take </a:t>
            </a:r>
            <a:r>
              <a:rPr lang="en-US" sz="2400" b="1" dirty="0"/>
              <a:t>calculated risks</a:t>
            </a:r>
            <a:r>
              <a:rPr lang="en-US" sz="2400" dirty="0"/>
              <a:t>. </a:t>
            </a:r>
          </a:p>
          <a:p>
            <a:r>
              <a:rPr lang="en-US" sz="2400" dirty="0"/>
              <a:t>This involves </a:t>
            </a:r>
            <a:r>
              <a:rPr lang="en-US" sz="2400" b="1" dirty="0"/>
              <a:t>making decisions </a:t>
            </a:r>
            <a:r>
              <a:rPr lang="en-US" sz="2400" dirty="0"/>
              <a:t>that may have a </a:t>
            </a:r>
            <a:r>
              <a:rPr lang="en-US" sz="2400" b="1" dirty="0"/>
              <a:t>longer-term impact on the </a:t>
            </a:r>
            <a:r>
              <a:rPr lang="en-US" sz="2400" b="1" dirty="0" err="1"/>
              <a:t>organisation</a:t>
            </a:r>
            <a:r>
              <a:rPr lang="en-US" sz="2400" dirty="0"/>
              <a:t>. </a:t>
            </a:r>
          </a:p>
          <a:p>
            <a:r>
              <a:rPr lang="en-US" sz="2400" dirty="0"/>
              <a:t>Balancing risk-taking with thoughtful planning and analysis is essential for achieving innovation and sustainable growth.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D711F-C8C0-0A17-924F-FB3AB0278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B365F7-DE31-B4AD-EAF2-82D29F81D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3748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9EB659-D6C9-BDEF-0D47-9B1877894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Allow Risk-Taking Further Down the Organization </a:t>
            </a:r>
            <a:r>
              <a:rPr lang="en-GB" sz="2000" i="0" dirty="0">
                <a:effectLst/>
              </a:rPr>
              <a:t>(4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C1EFA-221B-1DCD-689D-8A7CFC5635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Empowering employees</a:t>
            </a:r>
            <a:r>
              <a:rPr lang="en-US" sz="2400" dirty="0"/>
              <a:t> at all levels to </a:t>
            </a:r>
            <a:r>
              <a:rPr lang="en-US" sz="2400" b="1" dirty="0"/>
              <a:t>take risks</a:t>
            </a:r>
            <a:r>
              <a:rPr lang="en-US" sz="2400" dirty="0"/>
              <a:t> and </a:t>
            </a:r>
            <a:r>
              <a:rPr lang="en-US" sz="2400" b="1" dirty="0"/>
              <a:t>make decisions</a:t>
            </a:r>
            <a:r>
              <a:rPr lang="en-US" sz="2400" dirty="0"/>
              <a:t> fosters a culture of innovation and accountability. </a:t>
            </a:r>
          </a:p>
          <a:p>
            <a:r>
              <a:rPr lang="en-US" sz="2400" dirty="0"/>
              <a:t>It requires creating an environment where individuals feel encouraged to contribute ideas and take ownership of their work.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8BA154-07DC-3F31-E185-2246CDCB5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ED2DEF-6540-D36C-3A62-CA9520E41F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00557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C64C4-5ECF-A6B1-00A8-0B28A1F81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Take Strategic Decisions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(5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440998-63A9-8214-3148-EC3BAAFD8C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should be adept at </a:t>
            </a:r>
            <a:r>
              <a:rPr lang="en-US" sz="2400" b="1" dirty="0"/>
              <a:t>making strategic decisions </a:t>
            </a:r>
            <a:r>
              <a:rPr lang="en-US" sz="2400" dirty="0"/>
              <a:t>that align with the</a:t>
            </a:r>
            <a:r>
              <a:rPr lang="en-GB" sz="2400" dirty="0"/>
              <a:t> organisation's long-term vision. </a:t>
            </a:r>
          </a:p>
          <a:p>
            <a:r>
              <a:rPr lang="en-GB" sz="2400" dirty="0"/>
              <a:t>Strategic decisions involve considering the overall direction of the organisation, market trends, and competitive landscape.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9D318-E55A-DBF1-732A-C924A4BC26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02E6CA-F54E-D77E-3246-CE0CA8C9D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3544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99F90E-41BB-A092-F9CC-043F63A77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Build an Integrated Team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(6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AE711-271D-52CA-399E-C7B49C9E68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should focus on creating a </a:t>
            </a:r>
            <a:r>
              <a:rPr lang="en-US" sz="2400" b="1" dirty="0"/>
              <a:t>cohesive and collaborative team</a:t>
            </a:r>
            <a:r>
              <a:rPr lang="en-US" sz="2400" dirty="0"/>
              <a:t> where members work towards common objectives. </a:t>
            </a:r>
          </a:p>
          <a:p>
            <a:r>
              <a:rPr lang="en-US" sz="2400" dirty="0"/>
              <a:t>This involves promoting </a:t>
            </a:r>
            <a:r>
              <a:rPr lang="en-US" sz="2400" b="1" dirty="0"/>
              <a:t>open communication</a:t>
            </a:r>
            <a:r>
              <a:rPr lang="en-US" sz="2400" dirty="0"/>
              <a:t>, </a:t>
            </a:r>
            <a:r>
              <a:rPr lang="en-US" sz="2400" b="1" dirty="0"/>
              <a:t>fostering a sense of shared responsibility</a:t>
            </a:r>
            <a:r>
              <a:rPr lang="en-US" sz="2400" dirty="0"/>
              <a:t>, and ensuring that each team member understands their role in </a:t>
            </a:r>
            <a:r>
              <a:rPr lang="en-GB" sz="2400" dirty="0"/>
              <a:t>achieving organisational goals.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0CB8A3-20D4-663B-56B2-93033A4DFE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99E8CF-21A0-B7D2-4FC0-45FF94EF4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60645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26FD0-E09C-3DB7-8CF7-0E1E67C925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Enable Self-Assessment within the Team </a:t>
            </a:r>
            <a:r>
              <a:rPr lang="en-GB" sz="2000" i="0" dirty="0">
                <a:effectLst/>
              </a:rPr>
              <a:t>(7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37876-B3E8-DB43-622F-516D943939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Encouraging team members to </a:t>
            </a:r>
            <a:r>
              <a:rPr lang="en-US" sz="2400" b="1" dirty="0"/>
              <a:t>assess their own performance</a:t>
            </a:r>
            <a:r>
              <a:rPr lang="en-US" sz="2400" dirty="0"/>
              <a:t> in relation to common objectives promotes self-awareness and continuous improvement. </a:t>
            </a:r>
          </a:p>
          <a:p>
            <a:r>
              <a:rPr lang="en-US" sz="2400" dirty="0"/>
              <a:t>This requires providing </a:t>
            </a:r>
            <a:r>
              <a:rPr lang="en-US" sz="2400" b="1" dirty="0"/>
              <a:t>constructive feedback</a:t>
            </a:r>
            <a:r>
              <a:rPr lang="en-US" sz="2400" dirty="0"/>
              <a:t>, </a:t>
            </a:r>
            <a:r>
              <a:rPr lang="en-US" sz="2400" b="1" dirty="0"/>
              <a:t>facilitating opportunities</a:t>
            </a:r>
            <a:r>
              <a:rPr lang="en-US" sz="2400" dirty="0"/>
              <a:t> </a:t>
            </a:r>
            <a:r>
              <a:rPr lang="en-US" sz="2400" b="1" dirty="0"/>
              <a:t>for skill development</a:t>
            </a:r>
            <a:r>
              <a:rPr lang="en-US" sz="2400" dirty="0"/>
              <a:t>, and </a:t>
            </a:r>
            <a:r>
              <a:rPr lang="en-GB" sz="2400" dirty="0"/>
              <a:t>recognising individual contributions.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0E5E87-0BD7-9D24-639C-11ACE83B5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CF00FD-88CD-A353-EAB3-8469BE8553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1692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F2FB9-EFC2-3391-34DE-6C64C4170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Communicate Quickly and Clearly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(8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36BAC-8197-261B-1C7B-A34F3CE885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Effective communication</a:t>
            </a:r>
            <a:r>
              <a:rPr lang="en-US" sz="2400" dirty="0"/>
              <a:t> is crucial for ensuring that information flows efficiently </a:t>
            </a:r>
            <a:r>
              <a:rPr lang="en-GB" sz="2400" dirty="0"/>
              <a:t>within the organisation. </a:t>
            </a:r>
          </a:p>
          <a:p>
            <a:r>
              <a:rPr lang="en-US" sz="2400" dirty="0"/>
              <a:t>Managers should </a:t>
            </a:r>
            <a:r>
              <a:rPr lang="en-US" sz="2400" b="1" dirty="0"/>
              <a:t>convey messages</a:t>
            </a:r>
            <a:r>
              <a:rPr lang="en-US" sz="2400" dirty="0"/>
              <a:t> in a timely and clear manner, avoiding ambiguity. </a:t>
            </a:r>
          </a:p>
          <a:p>
            <a:r>
              <a:rPr lang="en-US" sz="2400" dirty="0"/>
              <a:t>This includes sharing updates, expectations, and feedback with staff at all levels.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4C25D7-6EE4-B138-277C-A530B50217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D58475-8D87-F4C1-1058-AED4D25BC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04287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CA74A-C8B7-48E2-5A00-921E158B3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Have a Motivating Influence on Staff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(9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20545-B678-5F32-762B-93AAF2F0E2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should possess </a:t>
            </a:r>
            <a:r>
              <a:rPr lang="en-US" sz="2400" b="1" dirty="0"/>
              <a:t>motivational skills</a:t>
            </a:r>
            <a:r>
              <a:rPr lang="en-US" sz="2400" dirty="0"/>
              <a:t> to inspire and engage employees. </a:t>
            </a:r>
          </a:p>
          <a:p>
            <a:r>
              <a:rPr lang="en-US" sz="2400" dirty="0"/>
              <a:t>This involves </a:t>
            </a:r>
            <a:r>
              <a:rPr lang="en-US" sz="2400" b="1" dirty="0" err="1"/>
              <a:t>recognising</a:t>
            </a:r>
            <a:r>
              <a:rPr lang="en-US" sz="2400" dirty="0"/>
              <a:t> and </a:t>
            </a:r>
            <a:r>
              <a:rPr lang="en-US" sz="2400" b="1" dirty="0"/>
              <a:t>rewarding achievements</a:t>
            </a:r>
            <a:r>
              <a:rPr lang="en-US" sz="2400" dirty="0"/>
              <a:t>, </a:t>
            </a:r>
            <a:r>
              <a:rPr lang="en-US" sz="2400" b="1" dirty="0"/>
              <a:t>providing a sense of purpose</a:t>
            </a:r>
            <a:r>
              <a:rPr lang="en-US" sz="2400" dirty="0"/>
              <a:t>, and creating a positive work environment that encourages enthusiasm and commitment.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CC81ED-2CCA-2CFA-58AD-FA316F091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53808E-A016-B0B0-5451-9763A438D2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349255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8C7AD-1F17-61E6-6D12-17EA6F1D7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See the Organization as a Whole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(10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6089B-8527-BB3A-E29A-02525C63DA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Managers should have a </a:t>
            </a:r>
            <a:r>
              <a:rPr lang="en-US" sz="2400" b="1" dirty="0"/>
              <a:t>holistic understanding </a:t>
            </a:r>
            <a:r>
              <a:rPr lang="en-US" sz="2400" dirty="0"/>
              <a:t>of the </a:t>
            </a:r>
            <a:r>
              <a:rPr lang="en-US" sz="2400" dirty="0" err="1"/>
              <a:t>organisation</a:t>
            </a:r>
            <a:r>
              <a:rPr lang="en-US" sz="2400" dirty="0"/>
              <a:t>, recognizing how individual components and departments contribute to the overall success. </a:t>
            </a:r>
          </a:p>
          <a:p>
            <a:r>
              <a:rPr lang="en-US" sz="2400" dirty="0"/>
              <a:t>This requires a systemic perspective that considers the interconnectedness of various functions.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D8242-E764-115B-9A61-601ED37167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4D0F8F-A97A-4EFF-EFA4-EADB676C9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8362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54CBE-20AB-052A-C9C4-753F36C77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Understand External Factors Impacting the Organization</a:t>
            </a:r>
            <a:br>
              <a:rPr lang="en-GB" sz="3600" b="1" i="0" dirty="0">
                <a:effectLst/>
              </a:rPr>
            </a:br>
            <a:r>
              <a:rPr lang="en-GB" sz="2000" i="0" dirty="0">
                <a:effectLst/>
              </a:rPr>
              <a:t>(11 of 11)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0182D-5E94-2A65-F356-259267E63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16224"/>
            <a:ext cx="8229600" cy="3917032"/>
          </a:xfrm>
        </p:spPr>
        <p:txBody>
          <a:bodyPr/>
          <a:lstStyle/>
          <a:p>
            <a:r>
              <a:rPr lang="en-US" sz="2400" dirty="0"/>
              <a:t>Managers need to be aware of the </a:t>
            </a:r>
            <a:r>
              <a:rPr lang="en-US" sz="2400" b="1" dirty="0"/>
              <a:t>external environment</a:t>
            </a:r>
            <a:r>
              <a:rPr lang="en-US" sz="2400" dirty="0"/>
              <a:t>, </a:t>
            </a:r>
            <a:r>
              <a:rPr lang="en-US" sz="2400" b="1" dirty="0"/>
              <a:t>including market trends</a:t>
            </a:r>
            <a:r>
              <a:rPr lang="en-US" sz="2400" dirty="0"/>
              <a:t>, </a:t>
            </a:r>
            <a:r>
              <a:rPr lang="en-US" sz="2400" b="1" dirty="0"/>
              <a:t>regulatory changes</a:t>
            </a:r>
            <a:r>
              <a:rPr lang="en-US" sz="2400" dirty="0"/>
              <a:t>, and </a:t>
            </a:r>
            <a:r>
              <a:rPr lang="en-US" sz="2400" b="1" dirty="0"/>
              <a:t>competitive dynamics</a:t>
            </a:r>
            <a:r>
              <a:rPr lang="en-US" sz="2400" dirty="0"/>
              <a:t>. </a:t>
            </a:r>
          </a:p>
          <a:p>
            <a:r>
              <a:rPr lang="en-US" sz="2400" dirty="0"/>
              <a:t>Understanding these factors allows for proactive decision-making and adaptation to external influences.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59C4F2-8DD2-4CCF-7EEF-FE83587041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BEE74C-8FBA-2258-3CEE-D3F6BFD1F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57937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2702E-BD93-3C4F-0D1D-895324397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  <a:latin typeface="Söhne"/>
              </a:rPr>
              <a:t>Theory X and Theory Y</a:t>
            </a:r>
            <a:br>
              <a:rPr lang="en-GB" sz="3600" b="1" i="0" dirty="0">
                <a:effectLst/>
                <a:latin typeface="Söhne"/>
              </a:rPr>
            </a:br>
            <a:r>
              <a:rPr lang="en-GB" sz="2000" i="0" dirty="0">
                <a:effectLst/>
              </a:rPr>
              <a:t>(1 of 8)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0A837-82AF-CD27-3F71-57A5690C76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Douglas McGregor's Theory X and Theory Y are two contrasting sets of assumptions about human nature and motivation in the workplace. </a:t>
            </a:r>
          </a:p>
          <a:p>
            <a:r>
              <a:rPr lang="en-US" sz="2400" dirty="0"/>
              <a:t>These theories were introduced in his book "The Human Side of Enterprise," published in 1960. McGregor proposed these theories as a way to understand and address the differing perspectives that managers may hold regarding their employees.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B06482-6A25-C832-D399-43E65FFCD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72F2CA-1097-730B-C1F1-A9A670389C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8278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55F96-E83B-840A-5C17-89DFFA884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dirty="0">
                <a:effectLst/>
              </a:rPr>
              <a:t>Theory X </a:t>
            </a:r>
            <a:r>
              <a:rPr lang="en-GB" sz="2000" i="0" dirty="0">
                <a:effectLst/>
              </a:rPr>
              <a:t>(2 of 8)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68015-9BF6-6D03-163D-C288370074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Employees inherently dislike work and will avoid it if possible.</a:t>
            </a:r>
          </a:p>
          <a:p>
            <a:r>
              <a:rPr lang="en-US" sz="2400" dirty="0"/>
              <a:t>Employees must be coerced, controlled, or directed with the threat of punishment to achieve </a:t>
            </a:r>
            <a:r>
              <a:rPr lang="en-US" sz="2400" dirty="0" err="1"/>
              <a:t>organisational</a:t>
            </a:r>
            <a:r>
              <a:rPr lang="en-US" sz="2400" dirty="0"/>
              <a:t> goals.</a:t>
            </a:r>
          </a:p>
          <a:p>
            <a:r>
              <a:rPr lang="en-US" sz="2400" dirty="0"/>
              <a:t>Employees prefer to be directed, wish to avoid responsibility, have little ambition, and primarily seek security.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E506B-5881-1645-9444-D2C3330B01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C5418F-F4B5-ACB3-9401-F46FDC937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87937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A1F13-C32A-6961-B58C-BFFD5BF3E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X: Management Approach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(3 of 8)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4C71F-0304-FF09-EB75-4BC7A9C2E6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 </a:t>
            </a:r>
            <a:r>
              <a:rPr lang="en-US" sz="2400" b="1" dirty="0"/>
              <a:t>Theory X </a:t>
            </a:r>
            <a:r>
              <a:rPr lang="en-US" sz="2400" dirty="0"/>
              <a:t>manager tends to adopt an authoritarian management style, closely supervising employees, setting strict rules, and relying on external rewards and punishments to drive performance.</a:t>
            </a:r>
          </a:p>
          <a:p>
            <a:r>
              <a:rPr lang="en-US" sz="2400" dirty="0"/>
              <a:t>Micromanagement is common, as there is a belief that employees lack the motivation to work without close supervision.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753BA0-E6A7-4930-2675-C4F2BF5029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3898E9-35B0-B40A-3F0D-8C6CF47D43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6455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08E9A-122C-35BB-D762-4631F1E64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X: Management Approach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(4 of 8)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30DE0-E299-B7CA-BCC0-7BDD183062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Limited trust in employees.</a:t>
            </a:r>
          </a:p>
          <a:p>
            <a:r>
              <a:rPr lang="en-US" sz="2400" dirty="0"/>
              <a:t>Centralized decision-making.</a:t>
            </a:r>
          </a:p>
          <a:p>
            <a:r>
              <a:rPr lang="en-US" sz="2400" dirty="0"/>
              <a:t>Limited opportunities for employee input or creativity.</a:t>
            </a:r>
          </a:p>
          <a:p>
            <a:r>
              <a:rPr lang="en-US" sz="2400" dirty="0"/>
              <a:t>Hierarchical structures with clear lines of authority.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DE7134-7CF8-78CD-570B-F6AF68607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CFC00D-4E24-18D0-45EA-155D49114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10039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C6248-7C6C-BE21-0D3F-0E72871F4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Y </a:t>
            </a:r>
            <a:r>
              <a:rPr lang="en-GB" sz="2000" i="0" dirty="0">
                <a:effectLst/>
              </a:rPr>
              <a:t>(5 of 8)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13CFE-ED24-E418-3A8C-2B335BE8A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Work is as natural as play and rest; people will show commitment to </a:t>
            </a:r>
            <a:r>
              <a:rPr lang="en-GB" sz="2400" dirty="0"/>
              <a:t>organisational objectives if they find the work fulfilling.</a:t>
            </a:r>
          </a:p>
          <a:p>
            <a:r>
              <a:rPr lang="en-GB" sz="2400" dirty="0"/>
              <a:t>Employees will exercise self-control and self-direction if they are committed to the objectives.</a:t>
            </a:r>
          </a:p>
          <a:p>
            <a:r>
              <a:rPr lang="en-GB" sz="2400" dirty="0"/>
              <a:t>Creativity, ingenuity, and resourcefulness are widely distributed among the population, and organisations can benefit by tapping into these qualities.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6D65A2-0028-10CF-C1A5-B1506BD43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D1C6E5-171D-335F-3964-BD12FD85E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9822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DE0F4-FAF3-39CC-6BBB-EBBDFD2CE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Y: Management Approach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(6 of 8)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B1B172-E3FB-3207-E4C5-BC51806720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Theory Y managers believe that employees are intrinsically motivated, enjoy their work, and seek opportunities to contribute creatively.</a:t>
            </a:r>
          </a:p>
          <a:p>
            <a:r>
              <a:rPr lang="en-US" sz="2400" dirty="0"/>
              <a:t>Managers encourage employee participation in decision-making, provide opportunities for personal and professional growth, and foster a positive work environment.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14E201-1AB2-9F3B-4480-7ECE5760F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A1EEF0-B7A4-9F6E-520B-DBABC486AB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08310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72C48-9EB1-01F8-7CC2-7C22D52FDD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Y: Management Approach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(7 of 8)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80266-6319-CD04-CBC6-71DC49E16C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Trust in employees' intrinsic motivation.</a:t>
            </a:r>
          </a:p>
          <a:p>
            <a:r>
              <a:rPr lang="en-US" sz="2400" dirty="0"/>
              <a:t>Decentralized decision-making.</a:t>
            </a:r>
          </a:p>
          <a:p>
            <a:r>
              <a:rPr lang="en-US" sz="2400" dirty="0"/>
              <a:t>Employee empowerment and participation.</a:t>
            </a:r>
          </a:p>
          <a:p>
            <a:r>
              <a:rPr lang="en-GB" sz="2400" dirty="0"/>
              <a:t>Flatter organisational structures </a:t>
            </a:r>
            <a:r>
              <a:rPr lang="en-US" sz="2400" dirty="0"/>
              <a:t>with more flexible roles.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94A84-F54E-F472-1596-6A27D24D3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0D4BAC-EA6C-EFD0-67A1-1B2AEA417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48804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07AF9-C3F6-7DD0-F46E-D7574F979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Theory X and Theory Y</a:t>
            </a:r>
            <a:br>
              <a:rPr lang="en-US" sz="3600" b="1" dirty="0"/>
            </a:br>
            <a:r>
              <a:rPr lang="en-GB" sz="2000" i="0" dirty="0">
                <a:effectLst/>
              </a:rPr>
              <a:t>(8 of 8)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C8CE0-5AAF-3824-19EC-F1D393A071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Theory X </a:t>
            </a:r>
            <a:r>
              <a:rPr lang="en-US" sz="2400" dirty="0"/>
              <a:t>assumes that employees are primarily motivated by external factors such as rewards and punishments.</a:t>
            </a:r>
          </a:p>
          <a:p>
            <a:r>
              <a:rPr lang="en-US" sz="2400" b="1" dirty="0"/>
              <a:t>Theory Y </a:t>
            </a:r>
            <a:r>
              <a:rPr lang="en-US" sz="2400" dirty="0"/>
              <a:t>assumes that employees are motivated by intrinsic factors like a sense of purpose, achievement, and personal growth.</a:t>
            </a:r>
          </a:p>
          <a:p>
            <a:r>
              <a:rPr lang="en-US" sz="2400" b="1" dirty="0"/>
              <a:t>Theory X </a:t>
            </a:r>
            <a:r>
              <a:rPr lang="en-US" sz="2400" dirty="0"/>
              <a:t>is associated with a more controlling and authoritative management style.</a:t>
            </a:r>
          </a:p>
          <a:p>
            <a:r>
              <a:rPr lang="en-US" sz="2400" b="1" dirty="0"/>
              <a:t>Theory Y </a:t>
            </a:r>
            <a:r>
              <a:rPr lang="en-US" sz="2400" dirty="0"/>
              <a:t>is associated with a more participative and empowering management style.</a:t>
            </a:r>
          </a:p>
          <a:p>
            <a:endParaRPr lang="en-US" sz="24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5F44-2939-87B4-24AE-602FA8206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DE0EB6-0979-97CE-AD92-373CEAC0E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58032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DC30D-5FDF-FF60-4938-C6AC6482F1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E499F-C003-7CDC-D4F7-A7D542DE62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Now attempt </a:t>
            </a:r>
            <a:r>
              <a:rPr lang="en-US" sz="2400"/>
              <a:t>activity 2 </a:t>
            </a:r>
            <a:r>
              <a:rPr lang="en-US" sz="2400" dirty="0"/>
              <a:t>available in Moodle.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9D934F-6E69-3C12-AA27-187BD0184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C47E57-428C-6990-E4E2-99F056D0F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79149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813D6D-472A-46C4-E9C5-CB4F54B03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DD8D0-986D-A42A-3A5A-C7DEAB5DE7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Cole, G.A and Kelly, P. Phil (2020) Management theory and practice. Ninth edition / Gerald A. Cole, Phil Kelly. Andover: Cengage Learning.</a:t>
            </a:r>
          </a:p>
          <a:p>
            <a:r>
              <a:rPr lang="en-US" sz="2000" dirty="0"/>
              <a:t>Robbins, S.P., Coulter, M.K. and Randel, A. (2021) Management. Global edition. Harlow, England: Pearson Education.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0E1FC2-126E-9E37-91E0-B1D0D984D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27/09/2024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F4E8F9-A437-961C-9B05-1E9418FE3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770262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3654</TotalTime>
  <Words>1278</Words>
  <Application>Microsoft Macintosh PowerPoint</Application>
  <PresentationFormat>On-screen Show (4:3)</PresentationFormat>
  <Paragraphs>138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Myriad Pro</vt:lpstr>
      <vt:lpstr>Söhne</vt:lpstr>
      <vt:lpstr>Verdana</vt:lpstr>
      <vt:lpstr>20140311PresentationUWTSDTemplate</vt:lpstr>
      <vt:lpstr>   Basic Theories of Management: Scientific Management Theory       LCBB4015         Week 5 – Session 2 </vt:lpstr>
      <vt:lpstr>Objectives of the session</vt:lpstr>
      <vt:lpstr>"Management Effectiveness" framework (1 of 11)</vt:lpstr>
      <vt:lpstr>Manage by Objectives (2 of 11)</vt:lpstr>
      <vt:lpstr>Take More Risks Over a Longer Time Period (3 of 11)</vt:lpstr>
      <vt:lpstr>Allow Risk-Taking Further Down the Organization (4 of 11)</vt:lpstr>
      <vt:lpstr>Take Strategic Decisions (5 of 11)</vt:lpstr>
      <vt:lpstr>Build an Integrated Team (6 of 11)</vt:lpstr>
      <vt:lpstr>Enable Self-Assessment within the Team (7 of 11)</vt:lpstr>
      <vt:lpstr>Communicate Quickly and Clearly (8 of 11)</vt:lpstr>
      <vt:lpstr>Have a Motivating Influence on Staff (9 of 11)</vt:lpstr>
      <vt:lpstr>See the Organization as a Whole (10 of 11)</vt:lpstr>
      <vt:lpstr>Understand External Factors Impacting the Organization (11 of 11)</vt:lpstr>
      <vt:lpstr>Theory X and Theory Y (1 of 8)</vt:lpstr>
      <vt:lpstr>Theory X (2 of 8)</vt:lpstr>
      <vt:lpstr>Theory X: Management Approach (3 of 8)</vt:lpstr>
      <vt:lpstr>Theory X: Management Approach (4 of 8)</vt:lpstr>
      <vt:lpstr>Theory Y (5 of 8)</vt:lpstr>
      <vt:lpstr>Theory Y: Management Approach (6 of 8)</vt:lpstr>
      <vt:lpstr>Theory Y: Management Approach (7 of 8)</vt:lpstr>
      <vt:lpstr>Theory X and Theory Y (8 of 8)</vt:lpstr>
      <vt:lpstr>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145</cp:revision>
  <cp:lastPrinted>2018-07-02T15:32:24Z</cp:lastPrinted>
  <dcterms:created xsi:type="dcterms:W3CDTF">2002-10-07T19:43:58Z</dcterms:created>
  <dcterms:modified xsi:type="dcterms:W3CDTF">2024-09-27T12:21:55Z</dcterms:modified>
</cp:coreProperties>
</file>