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1"/>
  </p:notesMasterIdLst>
  <p:handoutMasterIdLst>
    <p:handoutMasterId r:id="rId22"/>
  </p:handoutMasterIdLst>
  <p:sldIdLst>
    <p:sldId id="256" r:id="rId2"/>
    <p:sldId id="257" r:id="rId3"/>
    <p:sldId id="258" r:id="rId4"/>
    <p:sldId id="259" r:id="rId5"/>
    <p:sldId id="265" r:id="rId6"/>
    <p:sldId id="260" r:id="rId7"/>
    <p:sldId id="266" r:id="rId8"/>
    <p:sldId id="261" r:id="rId9"/>
    <p:sldId id="268" r:id="rId10"/>
    <p:sldId id="262" r:id="rId11"/>
    <p:sldId id="267" r:id="rId12"/>
    <p:sldId id="263" r:id="rId13"/>
    <p:sldId id="264" r:id="rId14"/>
    <p:sldId id="272" r:id="rId15"/>
    <p:sldId id="273" r:id="rId16"/>
    <p:sldId id="269" r:id="rId17"/>
    <p:sldId id="270" r:id="rId18"/>
    <p:sldId id="271"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2" autoAdjust="0"/>
    <p:restoredTop sz="70197" autoAdjust="0"/>
  </p:normalViewPr>
  <p:slideViewPr>
    <p:cSldViewPr snapToGrid="0">
      <p:cViewPr varScale="1">
        <p:scale>
          <a:sx n="65" d="100"/>
          <a:sy n="65" d="100"/>
        </p:scale>
        <p:origin x="149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86D1FAC-2EAF-40D7-B8F8-A53834D771AB}" type="datetimeFigureOut">
              <a:rPr lang="en-GB" smtClean="0"/>
              <a:t>12/05/2016</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49B73A-62AA-4312-8FE2-0A0EBF494121}" type="slidenum">
              <a:rPr lang="en-GB" smtClean="0"/>
              <a:t>‹#›</a:t>
            </a:fld>
            <a:endParaRPr lang="en-GB"/>
          </a:p>
        </p:txBody>
      </p:sp>
    </p:spTree>
    <p:extLst>
      <p:ext uri="{BB962C8B-B14F-4D97-AF65-F5344CB8AC3E}">
        <p14:creationId xmlns:p14="http://schemas.microsoft.com/office/powerpoint/2010/main" val="31404785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150F3F-263C-4609-8C4F-66FE160531CD}" type="datetimeFigureOut">
              <a:rPr lang="en-GB" smtClean="0"/>
              <a:t>12/05/2016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C84A2A-700E-4C6F-A076-0E92FF6B7F50}" type="slidenum">
              <a:rPr lang="en-GB" smtClean="0"/>
              <a:t>‹#›</a:t>
            </a:fld>
            <a:endParaRPr lang="en-GB"/>
          </a:p>
        </p:txBody>
      </p:sp>
    </p:spTree>
    <p:extLst>
      <p:ext uri="{BB962C8B-B14F-4D97-AF65-F5344CB8AC3E}">
        <p14:creationId xmlns:p14="http://schemas.microsoft.com/office/powerpoint/2010/main" val="483798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6C84A2A-700E-4C6F-A076-0E92FF6B7F50}" type="slidenum">
              <a:rPr lang="en-GB" smtClean="0"/>
              <a:t>1</a:t>
            </a:fld>
            <a:endParaRPr lang="en-GB"/>
          </a:p>
        </p:txBody>
      </p:sp>
    </p:spTree>
    <p:extLst>
      <p:ext uri="{BB962C8B-B14F-4D97-AF65-F5344CB8AC3E}">
        <p14:creationId xmlns:p14="http://schemas.microsoft.com/office/powerpoint/2010/main" val="3060772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Turkey is one</a:t>
            </a:r>
            <a:r>
              <a:rPr lang="en-GB" sz="1200" b="0" i="0" kern="1200" baseline="0" dirty="0" smtClean="0">
                <a:solidFill>
                  <a:schemeClr val="tx1"/>
                </a:solidFill>
                <a:effectLst/>
                <a:latin typeface="+mn-lt"/>
                <a:ea typeface="+mn-ea"/>
                <a:cs typeface="+mn-cs"/>
              </a:rPr>
              <a:t> of the MINT countries and had an </a:t>
            </a:r>
            <a:r>
              <a:rPr lang="en-GB" sz="1200" b="0" i="0" kern="1200" dirty="0" smtClean="0">
                <a:solidFill>
                  <a:schemeClr val="tx1"/>
                </a:solidFill>
                <a:effectLst/>
                <a:latin typeface="+mn-lt"/>
                <a:ea typeface="+mn-ea"/>
                <a:cs typeface="+mn-cs"/>
              </a:rPr>
              <a:t>impressive economic performance over the past decade which encouraged experts and international institutions to make confident projections about Turkey’s economic future. For example, according to the OECD, Turkey is expected to be one of the fastest growing economies with an annual growth of 3.6%.</a:t>
            </a:r>
            <a:endParaRPr lang="en-GB" dirty="0"/>
          </a:p>
        </p:txBody>
      </p:sp>
      <p:sp>
        <p:nvSpPr>
          <p:cNvPr id="4" name="Slide Number Placeholder 3"/>
          <p:cNvSpPr>
            <a:spLocks noGrp="1"/>
          </p:cNvSpPr>
          <p:nvPr>
            <p:ph type="sldNum" sz="quarter" idx="10"/>
          </p:nvPr>
        </p:nvSpPr>
        <p:spPr/>
        <p:txBody>
          <a:bodyPr/>
          <a:lstStyle/>
          <a:p>
            <a:fld id="{E6C84A2A-700E-4C6F-A076-0E92FF6B7F50}" type="slidenum">
              <a:rPr lang="en-GB" smtClean="0"/>
              <a:t>2</a:t>
            </a:fld>
            <a:endParaRPr lang="en-GB"/>
          </a:p>
        </p:txBody>
      </p:sp>
    </p:spTree>
    <p:extLst>
      <p:ext uri="{BB962C8B-B14F-4D97-AF65-F5344CB8AC3E}">
        <p14:creationId xmlns:p14="http://schemas.microsoft.com/office/powerpoint/2010/main" val="3202440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Has</a:t>
            </a:r>
            <a:r>
              <a:rPr lang="en-GB" baseline="0" dirty="0" smtClean="0"/>
              <a:t> a strong and tight fiscal and monetary polices, adapting new police to stay up head in the market and regulate the financial system in addition to entering trade treaties and controlling a strong geographical position between EU, ASIA and middle east. </a:t>
            </a:r>
            <a:endParaRPr lang="en-GB" dirty="0"/>
          </a:p>
        </p:txBody>
      </p:sp>
      <p:sp>
        <p:nvSpPr>
          <p:cNvPr id="4" name="Slide Number Placeholder 3"/>
          <p:cNvSpPr>
            <a:spLocks noGrp="1"/>
          </p:cNvSpPr>
          <p:nvPr>
            <p:ph type="sldNum" sz="quarter" idx="10"/>
          </p:nvPr>
        </p:nvSpPr>
        <p:spPr/>
        <p:txBody>
          <a:bodyPr/>
          <a:lstStyle/>
          <a:p>
            <a:fld id="{E6C84A2A-700E-4C6F-A076-0E92FF6B7F50}" type="slidenum">
              <a:rPr lang="en-GB" smtClean="0"/>
              <a:t>3</a:t>
            </a:fld>
            <a:endParaRPr lang="en-GB"/>
          </a:p>
        </p:txBody>
      </p:sp>
    </p:spTree>
    <p:extLst>
      <p:ext uri="{BB962C8B-B14F-4D97-AF65-F5344CB8AC3E}">
        <p14:creationId xmlns:p14="http://schemas.microsoft.com/office/powerpoint/2010/main" val="1034606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a developing country Turkey has a strong financial</a:t>
            </a:r>
            <a:r>
              <a:rPr lang="en-GB" baseline="0" dirty="0" smtClean="0"/>
              <a:t> system which was proved during their survival of economic crisis during 2008 because they had a solid domestic demand, lower interest rates, capital inflow and rapid increase in loan amount.  CBRT has a strong presence firstly as they applied strong monetary policy and not being influenced by the government pressure. Factors that helped in their banking survival is because of the strong capital in their banking sector. in addition Turkish banks have finished applying BASEL II and ready to apply BASEL III. This ensures they have sufficient capital, adequate risk coverage, evaluates credit and price risks and global risk liquidity.  Efficiency of the financial sector increased FDI in purchasing shares in banks also being an attractive market for the middle east and </a:t>
            </a:r>
            <a:r>
              <a:rPr lang="en-GB" baseline="0" dirty="0" err="1" smtClean="0"/>
              <a:t>asia</a:t>
            </a:r>
            <a:r>
              <a:rPr lang="en-GB" baseline="0" dirty="0" smtClean="0"/>
              <a:t>. </a:t>
            </a:r>
          </a:p>
          <a:p>
            <a:r>
              <a:rPr lang="en-GB" baseline="0" dirty="0" smtClean="0"/>
              <a:t>Since 2012 turkey have been facing high inflation 9.8% however as inflation showed stability and the change in interest rates it is expected to fall to 7.5% by the year end.. </a:t>
            </a:r>
          </a:p>
        </p:txBody>
      </p:sp>
      <p:sp>
        <p:nvSpPr>
          <p:cNvPr id="4" name="Slide Number Placeholder 3"/>
          <p:cNvSpPr>
            <a:spLocks noGrp="1"/>
          </p:cNvSpPr>
          <p:nvPr>
            <p:ph type="sldNum" sz="quarter" idx="10"/>
          </p:nvPr>
        </p:nvSpPr>
        <p:spPr/>
        <p:txBody>
          <a:bodyPr/>
          <a:lstStyle/>
          <a:p>
            <a:fld id="{E6C84A2A-700E-4C6F-A076-0E92FF6B7F50}" type="slidenum">
              <a:rPr lang="en-GB" smtClean="0"/>
              <a:t>4</a:t>
            </a:fld>
            <a:endParaRPr lang="en-GB"/>
          </a:p>
        </p:txBody>
      </p:sp>
    </p:spTree>
    <p:extLst>
      <p:ext uri="{BB962C8B-B14F-4D97-AF65-F5344CB8AC3E}">
        <p14:creationId xmlns:p14="http://schemas.microsoft.com/office/powerpoint/2010/main" val="712321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6C84A2A-700E-4C6F-A076-0E92FF6B7F50}" type="slidenum">
              <a:rPr lang="en-GB" smtClean="0"/>
              <a:t>5</a:t>
            </a:fld>
            <a:endParaRPr lang="en-GB"/>
          </a:p>
        </p:txBody>
      </p:sp>
    </p:spTree>
    <p:extLst>
      <p:ext uri="{BB962C8B-B14F-4D97-AF65-F5344CB8AC3E}">
        <p14:creationId xmlns:p14="http://schemas.microsoft.com/office/powerpoint/2010/main" val="3643206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International trade is key factor nowadays for countries for its contribution</a:t>
            </a:r>
            <a:r>
              <a:rPr lang="en-GB" baseline="0" dirty="0" smtClean="0"/>
              <a:t> to GDP and government revenues. In addition to increasing competition, providing more jobs, options efficient use of resources.  Turkey is considered is the 7</a:t>
            </a:r>
            <a:r>
              <a:rPr lang="en-GB" baseline="30000" dirty="0" smtClean="0"/>
              <a:t>th</a:t>
            </a:r>
            <a:r>
              <a:rPr lang="en-GB" baseline="0" dirty="0" smtClean="0"/>
              <a:t> larger exporter to the EU. Because of their strong focus and contribution in global trade they entered several trade treaties such as the custom union black sea economic cooperation and </a:t>
            </a:r>
            <a:r>
              <a:rPr lang="en-GB" baseline="0" dirty="0" err="1" smtClean="0"/>
              <a:t>wto</a:t>
            </a:r>
            <a:r>
              <a:rPr lang="en-GB" baseline="0" dirty="0" smtClean="0"/>
              <a:t> various others. Trade theories used to benefit from international trade is comparative and absolute advantage.</a:t>
            </a:r>
          </a:p>
          <a:p>
            <a:r>
              <a:rPr lang="en-GB" baseline="0" dirty="0" smtClean="0"/>
              <a:t>They obtain a comparative advantage of selling agricultural and processed food to the EU although they were effected by the </a:t>
            </a:r>
            <a:r>
              <a:rPr lang="en-GB" baseline="0" dirty="0" err="1" smtClean="0"/>
              <a:t>madetreian</a:t>
            </a:r>
            <a:r>
              <a:rPr lang="en-GB" baseline="0" dirty="0" smtClean="0"/>
              <a:t> countries joining yet they still export a high percentage of 26%. In addition to its top exports to EU is machinery. Other major exports for turkey is cars, vehicle parts, textiles and jewellery.   </a:t>
            </a:r>
          </a:p>
          <a:p>
            <a:endParaRPr lang="en-GB" baseline="0" dirty="0" smtClean="0"/>
          </a:p>
          <a:p>
            <a:r>
              <a:rPr lang="en-GB" baseline="0" dirty="0" smtClean="0"/>
              <a:t>Turkeys to exports are with Germany, UK, France, Italy and Iraq. Top imports are from China, Germany  and USA. Majority of their imports is refined petroleum, petroleum gas and gold.  Major issue in Turkey is they import 70% of the energy. Total of imports in turkey was 217B and exports of 165B. Exports level has decreased by 8.7% since 2014. </a:t>
            </a:r>
          </a:p>
          <a:p>
            <a:endParaRPr lang="en-GB" baseline="0" dirty="0" smtClean="0"/>
          </a:p>
        </p:txBody>
      </p:sp>
      <p:sp>
        <p:nvSpPr>
          <p:cNvPr id="4" name="Slide Number Placeholder 3"/>
          <p:cNvSpPr>
            <a:spLocks noGrp="1"/>
          </p:cNvSpPr>
          <p:nvPr>
            <p:ph type="sldNum" sz="quarter" idx="10"/>
          </p:nvPr>
        </p:nvSpPr>
        <p:spPr/>
        <p:txBody>
          <a:bodyPr/>
          <a:lstStyle/>
          <a:p>
            <a:fld id="{E6C84A2A-700E-4C6F-A076-0E92FF6B7F50}" type="slidenum">
              <a:rPr lang="en-GB" smtClean="0"/>
              <a:t>6</a:t>
            </a:fld>
            <a:endParaRPr lang="en-GB"/>
          </a:p>
        </p:txBody>
      </p:sp>
    </p:spTree>
    <p:extLst>
      <p:ext uri="{BB962C8B-B14F-4D97-AF65-F5344CB8AC3E}">
        <p14:creationId xmlns:p14="http://schemas.microsoft.com/office/powerpoint/2010/main" val="32502198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C84A2A-700E-4C6F-A076-0E92FF6B7F50}" type="slidenum">
              <a:rPr lang="en-GB" smtClean="0"/>
              <a:t>7</a:t>
            </a:fld>
            <a:endParaRPr lang="en-GB"/>
          </a:p>
        </p:txBody>
      </p:sp>
    </p:spTree>
    <p:extLst>
      <p:ext uri="{BB962C8B-B14F-4D97-AF65-F5344CB8AC3E}">
        <p14:creationId xmlns:p14="http://schemas.microsoft.com/office/powerpoint/2010/main" val="3832070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a:t>
            </a:r>
            <a:r>
              <a:rPr lang="en-GB" baseline="0" dirty="0" smtClean="0"/>
              <a:t> recent time turkey have been facing several political issues firstly is the constant political interference of the government with CBRT decisions, in addition it has been showing a dictator government which increased doubts for investors.  Current conflict with the Russian government after shooting their plane down for crossing their borders without permission. This is have effected their GDP by 0.7%.</a:t>
            </a:r>
          </a:p>
          <a:p>
            <a:r>
              <a:rPr lang="en-GB" baseline="0" dirty="0" smtClean="0"/>
              <a:t>Losing comparative advantage in medium tech effecting their exports. </a:t>
            </a:r>
          </a:p>
          <a:p>
            <a:endParaRPr lang="en-GB" baseline="0" dirty="0" smtClean="0"/>
          </a:p>
          <a:p>
            <a:r>
              <a:rPr lang="en-GB" baseline="0" dirty="0" smtClean="0"/>
              <a:t>The current 3 terrorist attacks within a short period have raised major fears and instability which was caused by Kurds and extreme Muslims.</a:t>
            </a:r>
          </a:p>
          <a:p>
            <a:r>
              <a:rPr lang="en-GB" baseline="0" dirty="0" smtClean="0"/>
              <a:t>Acceptance of more than 2 million Syrian refugees .</a:t>
            </a:r>
          </a:p>
          <a:p>
            <a:endParaRPr lang="en-GB" baseline="0" dirty="0" smtClean="0"/>
          </a:p>
          <a:p>
            <a:r>
              <a:rPr lang="en-GB" baseline="0" dirty="0" smtClean="0"/>
              <a:t>Cheap labour was one of major perks attraction for turkey however the increase in minimum wage is expected to leave an impact and increase of price although the government stated to be helping but the required amount exceeds government budget.</a:t>
            </a:r>
          </a:p>
          <a:p>
            <a:r>
              <a:rPr lang="en-GB" baseline="0" dirty="0" smtClean="0"/>
              <a:t>The high inflation and interest rates have caused goods price hike and also effected capital inflow therefore affecting their account deficit.</a:t>
            </a:r>
          </a:p>
        </p:txBody>
      </p:sp>
      <p:sp>
        <p:nvSpPr>
          <p:cNvPr id="4" name="Slide Number Placeholder 3"/>
          <p:cNvSpPr>
            <a:spLocks noGrp="1"/>
          </p:cNvSpPr>
          <p:nvPr>
            <p:ph type="sldNum" sz="quarter" idx="10"/>
          </p:nvPr>
        </p:nvSpPr>
        <p:spPr/>
        <p:txBody>
          <a:bodyPr/>
          <a:lstStyle/>
          <a:p>
            <a:fld id="{E6C84A2A-700E-4C6F-A076-0E92FF6B7F50}" type="slidenum">
              <a:rPr lang="en-GB" smtClean="0"/>
              <a:t>8</a:t>
            </a:fld>
            <a:endParaRPr lang="en-GB"/>
          </a:p>
        </p:txBody>
      </p:sp>
    </p:spTree>
    <p:extLst>
      <p:ext uri="{BB962C8B-B14F-4D97-AF65-F5344CB8AC3E}">
        <p14:creationId xmlns:p14="http://schemas.microsoft.com/office/powerpoint/2010/main" val="3185576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C84A2A-700E-4C6F-A076-0E92FF6B7F50}" type="slidenum">
              <a:rPr lang="en-GB" smtClean="0"/>
              <a:t>9</a:t>
            </a:fld>
            <a:endParaRPr lang="en-GB"/>
          </a:p>
        </p:txBody>
      </p:sp>
    </p:spTree>
    <p:extLst>
      <p:ext uri="{BB962C8B-B14F-4D97-AF65-F5344CB8AC3E}">
        <p14:creationId xmlns:p14="http://schemas.microsoft.com/office/powerpoint/2010/main" val="2805480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Trade finance helps trading</a:t>
            </a:r>
            <a:r>
              <a:rPr lang="en-GB" baseline="0" dirty="0" smtClean="0"/>
              <a:t> companies in having risk assurance against the risk involved in international trade such price or currency fluctuation.  Most used payments method in turkey is OA, CIA, L/C, CAD. The use of this payments is majorly influenced by trade treaties, culture, distance and product type. For example in Africa and Middle East exports by turkey mainly use CIA because of their weak financial system also after the financial crises of 2008 its use increased.  </a:t>
            </a:r>
          </a:p>
          <a:p>
            <a:endParaRPr lang="en-GB" baseline="0" dirty="0" smtClean="0"/>
          </a:p>
          <a:p>
            <a:r>
              <a:rPr lang="en-GB" baseline="0" dirty="0" smtClean="0"/>
              <a:t>Benefits of trade finance is it increases trust and decreases barriers since the start of its use Turkish exports increased from $30.6 billion to $135 billion between 2002 and 2012.  it helps in more transactions of trade to take place by offering liquid assets for companies. This had a major contribution in growth and increasing profitability especially for SME that generate 95% of Turkish economy. </a:t>
            </a:r>
          </a:p>
          <a:p>
            <a:endParaRPr lang="en-GB" baseline="0" dirty="0" smtClean="0"/>
          </a:p>
          <a:p>
            <a:r>
              <a:rPr lang="en-GB" baseline="0" dirty="0" smtClean="0"/>
              <a:t>About $50 million dollars have been invested in </a:t>
            </a:r>
            <a:r>
              <a:rPr lang="en-GB" baseline="0" dirty="0" err="1" smtClean="0"/>
              <a:t>odea</a:t>
            </a:r>
            <a:r>
              <a:rPr lang="en-GB" baseline="0" dirty="0" smtClean="0"/>
              <a:t> bank to support trade finance .</a:t>
            </a:r>
          </a:p>
        </p:txBody>
      </p:sp>
      <p:sp>
        <p:nvSpPr>
          <p:cNvPr id="4" name="Slide Number Placeholder 3"/>
          <p:cNvSpPr>
            <a:spLocks noGrp="1"/>
          </p:cNvSpPr>
          <p:nvPr>
            <p:ph type="sldNum" sz="quarter" idx="10"/>
          </p:nvPr>
        </p:nvSpPr>
        <p:spPr/>
        <p:txBody>
          <a:bodyPr/>
          <a:lstStyle/>
          <a:p>
            <a:fld id="{E6C84A2A-700E-4C6F-A076-0E92FF6B7F50}" type="slidenum">
              <a:rPr lang="en-GB" smtClean="0"/>
              <a:t>10</a:t>
            </a:fld>
            <a:endParaRPr lang="en-GB"/>
          </a:p>
        </p:txBody>
      </p:sp>
    </p:spTree>
    <p:extLst>
      <p:ext uri="{BB962C8B-B14F-4D97-AF65-F5344CB8AC3E}">
        <p14:creationId xmlns:p14="http://schemas.microsoft.com/office/powerpoint/2010/main" val="2133119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C84A2A-700E-4C6F-A076-0E92FF6B7F50}" type="slidenum">
              <a:rPr lang="en-GB" smtClean="0"/>
              <a:t>11</a:t>
            </a:fld>
            <a:endParaRPr lang="en-GB"/>
          </a:p>
        </p:txBody>
      </p:sp>
    </p:spTree>
    <p:extLst>
      <p:ext uri="{BB962C8B-B14F-4D97-AF65-F5344CB8AC3E}">
        <p14:creationId xmlns:p14="http://schemas.microsoft.com/office/powerpoint/2010/main" val="38166812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Turkey has to</a:t>
            </a:r>
            <a:r>
              <a:rPr lang="en-GB" baseline="0" dirty="0" smtClean="0"/>
              <a:t> look into investing in research to have an efficient use of energy as it is one of the major causes of account deficit.  In addition loan lending forecast was 12% and forecasted deposit of 6% which is low. It is a debate that this might lead the country in a high credit risk to global shocks. Therefore it is important to focus on increasing household savings. </a:t>
            </a:r>
          </a:p>
          <a:p>
            <a:endParaRPr lang="en-GB" baseline="0" dirty="0" smtClean="0"/>
          </a:p>
          <a:p>
            <a:r>
              <a:rPr lang="en-GB" baseline="0" dirty="0" smtClean="0"/>
              <a:t>They also have reduce co2 emission and look into development of ways that can help in being efficient in production and manufacturing as it is the new direction the economies will be heading. </a:t>
            </a:r>
            <a:endParaRPr lang="en-GB" dirty="0"/>
          </a:p>
        </p:txBody>
      </p:sp>
      <p:sp>
        <p:nvSpPr>
          <p:cNvPr id="4" name="Slide Number Placeholder 3"/>
          <p:cNvSpPr>
            <a:spLocks noGrp="1"/>
          </p:cNvSpPr>
          <p:nvPr>
            <p:ph type="sldNum" sz="quarter" idx="10"/>
          </p:nvPr>
        </p:nvSpPr>
        <p:spPr/>
        <p:txBody>
          <a:bodyPr/>
          <a:lstStyle/>
          <a:p>
            <a:fld id="{E6C84A2A-700E-4C6F-A076-0E92FF6B7F50}" type="slidenum">
              <a:rPr lang="en-GB" smtClean="0"/>
              <a:t>12</a:t>
            </a:fld>
            <a:endParaRPr lang="en-GB"/>
          </a:p>
        </p:txBody>
      </p:sp>
    </p:spTree>
    <p:extLst>
      <p:ext uri="{BB962C8B-B14F-4D97-AF65-F5344CB8AC3E}">
        <p14:creationId xmlns:p14="http://schemas.microsoft.com/office/powerpoint/2010/main" val="29447858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6C84A2A-700E-4C6F-A076-0E92FF6B7F50}" type="slidenum">
              <a:rPr lang="en-GB" smtClean="0"/>
              <a:t>13</a:t>
            </a:fld>
            <a:endParaRPr lang="en-GB"/>
          </a:p>
        </p:txBody>
      </p:sp>
    </p:spTree>
    <p:extLst>
      <p:ext uri="{BB962C8B-B14F-4D97-AF65-F5344CB8AC3E}">
        <p14:creationId xmlns:p14="http://schemas.microsoft.com/office/powerpoint/2010/main" val="30690120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require need</a:t>
            </a:r>
            <a:r>
              <a:rPr lang="en-GB" baseline="0" dirty="0" smtClean="0"/>
              <a:t> to identify new methods to reduce use of energy to reduce their level of imports.</a:t>
            </a:r>
          </a:p>
          <a:p>
            <a:r>
              <a:rPr lang="en-GB" baseline="0" dirty="0" smtClean="0"/>
              <a:t>Promote saving for households by government support to increase their deposit and bring their deficit to a sustainable level.</a:t>
            </a:r>
          </a:p>
          <a:p>
            <a:r>
              <a:rPr lang="en-GB" baseline="0" dirty="0" smtClean="0"/>
              <a:t>Secure their borders and control immigration.</a:t>
            </a:r>
          </a:p>
          <a:p>
            <a:r>
              <a:rPr lang="en-GB" baseline="0" dirty="0" smtClean="0"/>
              <a:t>Monitor banks to maintain sustainable lending.</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6C84A2A-700E-4C6F-A076-0E92FF6B7F50}" type="slidenum">
              <a:rPr lang="en-GB" smtClean="0"/>
              <a:t>14</a:t>
            </a:fld>
            <a:endParaRPr lang="en-GB"/>
          </a:p>
        </p:txBody>
      </p:sp>
    </p:spTree>
    <p:extLst>
      <p:ext uri="{BB962C8B-B14F-4D97-AF65-F5344CB8AC3E}">
        <p14:creationId xmlns:p14="http://schemas.microsoft.com/office/powerpoint/2010/main" val="12654726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In conclusion although they recorded one of the fastest growing economies yet in the last four years they have been facing slow growth. Therefore polices has to be changed in order adapt with the fast development which the country is in process endorsing. In addition strong presence of CBRT and lack of external influence increased confidence of FDI. They also showed a strong base in their financial sector which has a major influence on their trade. However lack of security and high inflation is one of the major concern for investors including the presidents dictator behaviour. </a:t>
            </a:r>
            <a:endParaRPr lang="en-GB" dirty="0"/>
          </a:p>
        </p:txBody>
      </p:sp>
      <p:sp>
        <p:nvSpPr>
          <p:cNvPr id="4" name="Slide Number Placeholder 3"/>
          <p:cNvSpPr>
            <a:spLocks noGrp="1"/>
          </p:cNvSpPr>
          <p:nvPr>
            <p:ph type="sldNum" sz="quarter" idx="10"/>
          </p:nvPr>
        </p:nvSpPr>
        <p:spPr/>
        <p:txBody>
          <a:bodyPr/>
          <a:lstStyle/>
          <a:p>
            <a:fld id="{E6C84A2A-700E-4C6F-A076-0E92FF6B7F50}" type="slidenum">
              <a:rPr lang="en-GB" smtClean="0"/>
              <a:t>15</a:t>
            </a:fld>
            <a:endParaRPr lang="en-GB"/>
          </a:p>
        </p:txBody>
      </p:sp>
    </p:spTree>
    <p:extLst>
      <p:ext uri="{BB962C8B-B14F-4D97-AF65-F5344CB8AC3E}">
        <p14:creationId xmlns:p14="http://schemas.microsoft.com/office/powerpoint/2010/main" val="19734663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C84A2A-700E-4C6F-A076-0E92FF6B7F50}" type="slidenum">
              <a:rPr lang="en-GB" smtClean="0"/>
              <a:t>16</a:t>
            </a:fld>
            <a:endParaRPr lang="en-GB"/>
          </a:p>
        </p:txBody>
      </p:sp>
    </p:spTree>
    <p:extLst>
      <p:ext uri="{BB962C8B-B14F-4D97-AF65-F5344CB8AC3E}">
        <p14:creationId xmlns:p14="http://schemas.microsoft.com/office/powerpoint/2010/main" val="4290316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C84A2A-700E-4C6F-A076-0E92FF6B7F50}" type="slidenum">
              <a:rPr lang="en-GB" smtClean="0"/>
              <a:t>17</a:t>
            </a:fld>
            <a:endParaRPr lang="en-GB"/>
          </a:p>
        </p:txBody>
      </p:sp>
    </p:spTree>
    <p:extLst>
      <p:ext uri="{BB962C8B-B14F-4D97-AF65-F5344CB8AC3E}">
        <p14:creationId xmlns:p14="http://schemas.microsoft.com/office/powerpoint/2010/main" val="4121444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C84A2A-700E-4C6F-A076-0E92FF6B7F50}" type="slidenum">
              <a:rPr lang="en-GB" smtClean="0"/>
              <a:t>18</a:t>
            </a:fld>
            <a:endParaRPr lang="en-GB"/>
          </a:p>
        </p:txBody>
      </p:sp>
    </p:spTree>
    <p:extLst>
      <p:ext uri="{BB962C8B-B14F-4D97-AF65-F5344CB8AC3E}">
        <p14:creationId xmlns:p14="http://schemas.microsoft.com/office/powerpoint/2010/main" val="13106835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6C84A2A-700E-4C6F-A076-0E92FF6B7F50}" type="slidenum">
              <a:rPr lang="en-GB" smtClean="0"/>
              <a:t>19</a:t>
            </a:fld>
            <a:endParaRPr lang="en-GB"/>
          </a:p>
        </p:txBody>
      </p:sp>
    </p:spTree>
    <p:extLst>
      <p:ext uri="{BB962C8B-B14F-4D97-AF65-F5344CB8AC3E}">
        <p14:creationId xmlns:p14="http://schemas.microsoft.com/office/powerpoint/2010/main" val="2930836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253540963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1714786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64991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1498A7C-368F-4BAD-99A2-DA2058D5089F}" type="datetimeFigureOut">
              <a:rPr lang="en-GB" smtClean="0"/>
              <a:t>12/05/2016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3542877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498A7C-368F-4BAD-99A2-DA2058D5089F}" type="datetimeFigureOut">
              <a:rPr lang="en-GB" smtClean="0"/>
              <a:t>12/05/2016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2960905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1498A7C-368F-4BAD-99A2-DA2058D5089F}" type="datetimeFigureOut">
              <a:rPr lang="en-GB" smtClean="0"/>
              <a:t>12/05/2016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327921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498A7C-368F-4BAD-99A2-DA2058D5089F}" type="datetimeFigureOut">
              <a:rPr lang="en-GB" smtClean="0"/>
              <a:t>12/05/2016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346599557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498A7C-368F-4BAD-99A2-DA2058D5089F}" type="datetimeFigureOut">
              <a:rPr lang="en-GB" smtClean="0"/>
              <a:t>12/05/2016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391396892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498A7C-368F-4BAD-99A2-DA2058D5089F}" type="datetimeFigureOut">
              <a:rPr lang="en-GB" smtClean="0"/>
              <a:t>12/05/2016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2495476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1498A7C-368F-4BAD-99A2-DA2058D5089F}" type="datetimeFigureOut">
              <a:rPr lang="en-GB" smtClean="0"/>
              <a:t>12/05/2016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3793010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4172519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1375388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3441910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23461125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16096766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2153573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1498A7C-368F-4BAD-99A2-DA2058D5089F}" type="datetimeFigureOut">
              <a:rPr lang="en-GB" smtClean="0"/>
              <a:t>12/05/2016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E47304-378C-4DE3-BFFA-5FB2D53B96C8}" type="slidenum">
              <a:rPr lang="en-GB" smtClean="0"/>
              <a:t>‹#›</a:t>
            </a:fld>
            <a:endParaRPr lang="en-GB"/>
          </a:p>
        </p:txBody>
      </p:sp>
    </p:spTree>
    <p:extLst>
      <p:ext uri="{BB962C8B-B14F-4D97-AF65-F5344CB8AC3E}">
        <p14:creationId xmlns:p14="http://schemas.microsoft.com/office/powerpoint/2010/main" val="3370593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498A7C-368F-4BAD-99A2-DA2058D5089F}" type="datetimeFigureOut">
              <a:rPr lang="en-GB" smtClean="0"/>
              <a:t>12/05/2016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3E47304-378C-4DE3-BFFA-5FB2D53B96C8}" type="slidenum">
              <a:rPr lang="en-GB" smtClean="0"/>
              <a:t>‹#›</a:t>
            </a:fld>
            <a:endParaRPr lang="en-GB"/>
          </a:p>
        </p:txBody>
      </p:sp>
    </p:spTree>
    <p:extLst>
      <p:ext uri="{BB962C8B-B14F-4D97-AF65-F5344CB8AC3E}">
        <p14:creationId xmlns:p14="http://schemas.microsoft.com/office/powerpoint/2010/main" val="57369169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TURKEY</a:t>
            </a:r>
            <a:endParaRPr lang="en-GB" dirty="0"/>
          </a:p>
        </p:txBody>
      </p:sp>
      <p:sp>
        <p:nvSpPr>
          <p:cNvPr id="3" name="Subtitle 2"/>
          <p:cNvSpPr>
            <a:spLocks noGrp="1"/>
          </p:cNvSpPr>
          <p:nvPr>
            <p:ph type="subTitle" idx="1"/>
          </p:nvPr>
        </p:nvSpPr>
        <p:spPr/>
        <p:txBody>
          <a:bodyPr>
            <a:normAutofit/>
          </a:bodyPr>
          <a:lstStyle/>
          <a:p>
            <a:r>
              <a:rPr lang="en-GB" sz="2400" b="1" dirty="0" smtClean="0"/>
              <a:t>REEM AL-SHAIBANI</a:t>
            </a:r>
            <a:endParaRPr lang="en-GB" sz="2400" b="1" dirty="0"/>
          </a:p>
        </p:txBody>
      </p:sp>
    </p:spTree>
    <p:extLst>
      <p:ext uri="{BB962C8B-B14F-4D97-AF65-F5344CB8AC3E}">
        <p14:creationId xmlns:p14="http://schemas.microsoft.com/office/powerpoint/2010/main" val="20350999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a:t>
            </a:r>
            <a:endParaRPr lang="en-GB" dirty="0"/>
          </a:p>
        </p:txBody>
      </p:sp>
      <p:sp>
        <p:nvSpPr>
          <p:cNvPr id="3" name="Content Placeholder 2"/>
          <p:cNvSpPr>
            <a:spLocks noGrp="1"/>
          </p:cNvSpPr>
          <p:nvPr>
            <p:ph idx="1"/>
          </p:nvPr>
        </p:nvSpPr>
        <p:spPr/>
        <p:txBody>
          <a:bodyPr/>
          <a:lstStyle/>
          <a:p>
            <a:r>
              <a:rPr lang="en-GB" dirty="0" smtClean="0"/>
              <a:t>Turkey is part of th</a:t>
            </a:r>
            <a:r>
              <a:rPr lang="en-GB" dirty="0" smtClean="0"/>
              <a:t>e MINT countries.</a:t>
            </a:r>
          </a:p>
          <a:p>
            <a:r>
              <a:rPr lang="en-GB" dirty="0"/>
              <a:t>Showed major advancement within the last decade. </a:t>
            </a:r>
            <a:endParaRPr lang="en-GB" dirty="0" smtClean="0"/>
          </a:p>
          <a:p>
            <a:r>
              <a:rPr lang="en-GB" dirty="0" smtClean="0"/>
              <a:t>Considered one of the fastest growing economies recording annual growth of 3.6%</a:t>
            </a:r>
            <a:endParaRPr lang="en-GB" dirty="0" smtClean="0"/>
          </a:p>
          <a:p>
            <a:pPr marL="0" indent="0">
              <a:buNone/>
            </a:pPr>
            <a:endParaRPr lang="en-GB" dirty="0"/>
          </a:p>
          <a:p>
            <a:endParaRPr lang="en-GB" dirty="0" smtClean="0"/>
          </a:p>
          <a:p>
            <a:endParaRPr lang="en-GB" dirty="0"/>
          </a:p>
        </p:txBody>
      </p:sp>
    </p:spTree>
    <p:extLst>
      <p:ext uri="{BB962C8B-B14F-4D97-AF65-F5344CB8AC3E}">
        <p14:creationId xmlns:p14="http://schemas.microsoft.com/office/powerpoint/2010/main" val="27298732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helped in their development</a:t>
            </a:r>
            <a:endParaRPr lang="en-GB" dirty="0"/>
          </a:p>
        </p:txBody>
      </p:sp>
      <p:sp>
        <p:nvSpPr>
          <p:cNvPr id="3" name="Content Placeholder 2"/>
          <p:cNvSpPr>
            <a:spLocks noGrp="1"/>
          </p:cNvSpPr>
          <p:nvPr>
            <p:ph idx="1"/>
          </p:nvPr>
        </p:nvSpPr>
        <p:spPr/>
        <p:txBody>
          <a:bodyPr/>
          <a:lstStyle/>
          <a:p>
            <a:pPr lvl="0">
              <a:buClr>
                <a:srgbClr val="30ACEC">
                  <a:lumMod val="75000"/>
                </a:srgbClr>
              </a:buClr>
            </a:pPr>
            <a:r>
              <a:rPr lang="en-GB" dirty="0"/>
              <a:t>Realised the importance of trade since </a:t>
            </a:r>
            <a:r>
              <a:rPr lang="en-GB" dirty="0" smtClean="0"/>
              <a:t>1980’s.</a:t>
            </a:r>
            <a:endParaRPr lang="en-GB" dirty="0" smtClean="0">
              <a:solidFill>
                <a:prstClr val="black"/>
              </a:solidFill>
            </a:endParaRPr>
          </a:p>
          <a:p>
            <a:pPr lvl="0">
              <a:buClr>
                <a:srgbClr val="30ACEC">
                  <a:lumMod val="75000"/>
                </a:srgbClr>
              </a:buClr>
            </a:pPr>
            <a:r>
              <a:rPr lang="en-GB" dirty="0" smtClean="0">
                <a:solidFill>
                  <a:prstClr val="black"/>
                </a:solidFill>
              </a:rPr>
              <a:t>Apply </a:t>
            </a:r>
            <a:r>
              <a:rPr lang="en-GB" dirty="0">
                <a:solidFill>
                  <a:prstClr val="black"/>
                </a:solidFill>
              </a:rPr>
              <a:t>strong monetary and fiscal policies</a:t>
            </a:r>
            <a:r>
              <a:rPr lang="en-GB" dirty="0" smtClean="0">
                <a:solidFill>
                  <a:prstClr val="black"/>
                </a:solidFill>
              </a:rPr>
              <a:t>.</a:t>
            </a:r>
            <a:endParaRPr lang="en-GB" dirty="0" smtClean="0"/>
          </a:p>
          <a:p>
            <a:r>
              <a:rPr lang="en-GB" dirty="0" smtClean="0"/>
              <a:t>Strong polices for financial sector development </a:t>
            </a:r>
            <a:r>
              <a:rPr lang="en-GB" dirty="0" smtClean="0"/>
              <a:t>.</a:t>
            </a:r>
            <a:endParaRPr lang="en-GB" dirty="0" smtClean="0"/>
          </a:p>
          <a:p>
            <a:r>
              <a:rPr lang="en-GB" dirty="0" smtClean="0"/>
              <a:t>Entering trade treaties such as the WTO and Custom union.</a:t>
            </a:r>
          </a:p>
          <a:p>
            <a:endParaRPr lang="en-GB" dirty="0"/>
          </a:p>
        </p:txBody>
      </p:sp>
    </p:spTree>
    <p:extLst>
      <p:ext uri="{BB962C8B-B14F-4D97-AF65-F5344CB8AC3E}">
        <p14:creationId xmlns:p14="http://schemas.microsoft.com/office/powerpoint/2010/main" val="29547050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sector </a:t>
            </a:r>
            <a:endParaRPr lang="en-GB" dirty="0"/>
          </a:p>
        </p:txBody>
      </p:sp>
      <p:sp>
        <p:nvSpPr>
          <p:cNvPr id="3" name="Content Placeholder 2"/>
          <p:cNvSpPr>
            <a:spLocks noGrp="1"/>
          </p:cNvSpPr>
          <p:nvPr>
            <p:ph idx="1"/>
          </p:nvPr>
        </p:nvSpPr>
        <p:spPr/>
        <p:txBody>
          <a:bodyPr/>
          <a:lstStyle/>
          <a:p>
            <a:r>
              <a:rPr lang="en-GB" dirty="0" smtClean="0"/>
              <a:t>Role of Central Bank of Republic of </a:t>
            </a:r>
            <a:r>
              <a:rPr lang="en-GB" dirty="0" smtClean="0"/>
              <a:t>Turkey.</a:t>
            </a:r>
            <a:endParaRPr lang="en-GB" dirty="0" smtClean="0"/>
          </a:p>
          <a:p>
            <a:r>
              <a:rPr lang="en-GB" dirty="0" smtClean="0"/>
              <a:t>Overview of the financial </a:t>
            </a:r>
            <a:r>
              <a:rPr lang="en-GB" dirty="0" smtClean="0"/>
              <a:t>performance.</a:t>
            </a:r>
            <a:endParaRPr lang="en-GB" dirty="0" smtClean="0"/>
          </a:p>
          <a:p>
            <a:r>
              <a:rPr lang="en-GB" dirty="0" smtClean="0"/>
              <a:t>Applied BASEL II and in the process of applying BASEL III. </a:t>
            </a:r>
            <a:endParaRPr lang="en-GB" dirty="0"/>
          </a:p>
        </p:txBody>
      </p:sp>
    </p:spTree>
    <p:extLst>
      <p:ext uri="{BB962C8B-B14F-4D97-AF65-F5344CB8AC3E}">
        <p14:creationId xmlns:p14="http://schemas.microsoft.com/office/powerpoint/2010/main" val="16678859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429" y="0"/>
            <a:ext cx="10018713" cy="1752599"/>
          </a:xfrm>
        </p:spPr>
        <p:txBody>
          <a:bodyPr/>
          <a:lstStyle/>
          <a:p>
            <a:r>
              <a:rPr lang="en-GB" dirty="0" smtClean="0"/>
              <a:t>Inflation rate </a:t>
            </a:r>
            <a:endParaRPr lang="en-GB" dirty="0"/>
          </a:p>
        </p:txBody>
      </p:sp>
      <p:pic>
        <p:nvPicPr>
          <p:cNvPr id="4" name="Content Placeholder 3"/>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484312" y="1405054"/>
            <a:ext cx="10707688" cy="4813609"/>
          </a:xfrm>
        </p:spPr>
      </p:pic>
      <p:sp>
        <p:nvSpPr>
          <p:cNvPr id="6" name="Content Placeholder 5"/>
          <p:cNvSpPr>
            <a:spLocks noGrp="1"/>
          </p:cNvSpPr>
          <p:nvPr>
            <p:ph sz="half" idx="2"/>
          </p:nvPr>
        </p:nvSpPr>
        <p:spPr>
          <a:xfrm>
            <a:off x="7296944" y="6218663"/>
            <a:ext cx="4895056" cy="639337"/>
          </a:xfrm>
        </p:spPr>
        <p:txBody>
          <a:bodyPr/>
          <a:lstStyle/>
          <a:p>
            <a:pPr marL="0" indent="0">
              <a:buNone/>
            </a:pPr>
            <a:r>
              <a:rPr lang="en-GB" dirty="0">
                <a:latin typeface="Calibri" panose="020F0502020204030204" pitchFamily="34" charset="0"/>
                <a:ea typeface="Calibri" panose="020F0502020204030204" pitchFamily="34" charset="0"/>
                <a:cs typeface="Times New Roman" panose="02020603050405020304" pitchFamily="18" charset="0"/>
              </a:rPr>
              <a:t> (Trading Economies , 2016)</a:t>
            </a:r>
            <a:endParaRPr lang="en-GB" dirty="0"/>
          </a:p>
        </p:txBody>
      </p:sp>
    </p:spTree>
    <p:extLst>
      <p:ext uri="{BB962C8B-B14F-4D97-AF65-F5344CB8AC3E}">
        <p14:creationId xmlns:p14="http://schemas.microsoft.com/office/powerpoint/2010/main" val="42729485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trade </a:t>
            </a:r>
            <a:endParaRPr lang="en-GB" dirty="0"/>
          </a:p>
        </p:txBody>
      </p:sp>
      <p:sp>
        <p:nvSpPr>
          <p:cNvPr id="3" name="Content Placeholder 2"/>
          <p:cNvSpPr>
            <a:spLocks noGrp="1"/>
          </p:cNvSpPr>
          <p:nvPr>
            <p:ph idx="1"/>
          </p:nvPr>
        </p:nvSpPr>
        <p:spPr/>
        <p:txBody>
          <a:bodyPr/>
          <a:lstStyle/>
          <a:p>
            <a:r>
              <a:rPr lang="en-GB" dirty="0" smtClean="0"/>
              <a:t>Trade </a:t>
            </a:r>
            <a:r>
              <a:rPr lang="en-GB" dirty="0" smtClean="0"/>
              <a:t>theories used comparative and absolute advantage. </a:t>
            </a:r>
            <a:endParaRPr lang="en-GB" dirty="0" smtClean="0"/>
          </a:p>
          <a:p>
            <a:r>
              <a:rPr lang="en-GB" dirty="0" smtClean="0"/>
              <a:t>Top traded </a:t>
            </a:r>
            <a:r>
              <a:rPr lang="en-GB" dirty="0" smtClean="0"/>
              <a:t>goods:</a:t>
            </a:r>
          </a:p>
          <a:p>
            <a:pPr marL="457200" indent="-457200">
              <a:buFont typeface="+mj-lt"/>
              <a:buAutoNum type="arabicPeriod"/>
            </a:pPr>
            <a:r>
              <a:rPr lang="en-GB" sz="2000" dirty="0" smtClean="0"/>
              <a:t>Exports: Agriculture, processed food, machinery, cars and vehicle parts.</a:t>
            </a:r>
          </a:p>
          <a:p>
            <a:pPr marL="457200" indent="-457200">
              <a:buFont typeface="+mj-lt"/>
              <a:buAutoNum type="arabicPeriod"/>
            </a:pPr>
            <a:r>
              <a:rPr lang="en-GB" sz="2000" dirty="0" smtClean="0"/>
              <a:t>Imports: refined petroleum, petroleum gas and gold.</a:t>
            </a:r>
            <a:endParaRPr lang="en-GB" sz="2000" dirty="0" smtClean="0"/>
          </a:p>
          <a:p>
            <a:r>
              <a:rPr lang="en-GB" dirty="0" smtClean="0"/>
              <a:t>Trade treaties </a:t>
            </a:r>
            <a:r>
              <a:rPr lang="en-GB" dirty="0" smtClean="0"/>
              <a:t>custom union, WTO and BSEC.</a:t>
            </a:r>
            <a:endParaRPr lang="en-GB" dirty="0" smtClean="0"/>
          </a:p>
          <a:p>
            <a:pPr marL="0" indent="0">
              <a:buNone/>
            </a:pPr>
            <a:endParaRPr lang="en-GB" dirty="0"/>
          </a:p>
        </p:txBody>
      </p:sp>
    </p:spTree>
    <p:extLst>
      <p:ext uri="{BB962C8B-B14F-4D97-AF65-F5344CB8AC3E}">
        <p14:creationId xmlns:p14="http://schemas.microsoft.com/office/powerpoint/2010/main" val="23316418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6409" y="0"/>
            <a:ext cx="10018713" cy="1752599"/>
          </a:xfrm>
        </p:spPr>
        <p:txBody>
          <a:bodyPr/>
          <a:lstStyle/>
          <a:p>
            <a:r>
              <a:rPr lang="en-GB" dirty="0" smtClean="0"/>
              <a:t>Exports </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04332" y="1752599"/>
            <a:ext cx="10682868" cy="5105401"/>
          </a:xfrm>
        </p:spPr>
      </p:pic>
    </p:spTree>
    <p:extLst>
      <p:ext uri="{BB962C8B-B14F-4D97-AF65-F5344CB8AC3E}">
        <p14:creationId xmlns:p14="http://schemas.microsoft.com/office/powerpoint/2010/main" val="31173861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effecting trade  </a:t>
            </a:r>
            <a:endParaRPr lang="en-GB" dirty="0"/>
          </a:p>
        </p:txBody>
      </p:sp>
      <p:sp>
        <p:nvSpPr>
          <p:cNvPr id="3" name="Content Placeholder 2"/>
          <p:cNvSpPr>
            <a:spLocks noGrp="1"/>
          </p:cNvSpPr>
          <p:nvPr>
            <p:ph idx="1"/>
          </p:nvPr>
        </p:nvSpPr>
        <p:spPr/>
        <p:txBody>
          <a:bodyPr/>
          <a:lstStyle/>
          <a:p>
            <a:r>
              <a:rPr lang="en-GB" dirty="0" smtClean="0"/>
              <a:t>Political instability </a:t>
            </a:r>
          </a:p>
          <a:p>
            <a:r>
              <a:rPr lang="en-GB" dirty="0" smtClean="0"/>
              <a:t>Terrorist attacks </a:t>
            </a:r>
          </a:p>
          <a:p>
            <a:r>
              <a:rPr lang="en-GB" dirty="0" smtClean="0"/>
              <a:t>Large amount of refugees</a:t>
            </a:r>
          </a:p>
          <a:p>
            <a:r>
              <a:rPr lang="en-GB" dirty="0" smtClean="0"/>
              <a:t>Increase in minimum wage, inflation and energy</a:t>
            </a:r>
          </a:p>
          <a:p>
            <a:r>
              <a:rPr lang="en-GB" dirty="0" smtClean="0"/>
              <a:t>Meltdown</a:t>
            </a:r>
          </a:p>
          <a:p>
            <a:r>
              <a:rPr lang="en-GB" dirty="0" smtClean="0"/>
              <a:t>Arabic spring </a:t>
            </a:r>
          </a:p>
          <a:p>
            <a:endParaRPr lang="en-GB" dirty="0"/>
          </a:p>
        </p:txBody>
      </p:sp>
    </p:spTree>
    <p:extLst>
      <p:ext uri="{BB962C8B-B14F-4D97-AF65-F5344CB8AC3E}">
        <p14:creationId xmlns:p14="http://schemas.microsoft.com/office/powerpoint/2010/main" val="7029234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484312" y="0"/>
            <a:ext cx="10018713" cy="1752599"/>
          </a:xfrm>
        </p:spPr>
        <p:txBody>
          <a:bodyPr/>
          <a:lstStyle/>
          <a:p>
            <a:r>
              <a:rPr lang="en-GB" dirty="0" smtClean="0"/>
              <a:t>Current Account </a:t>
            </a:r>
            <a:endParaRPr lang="en-GB" dirty="0"/>
          </a:p>
        </p:txBody>
      </p:sp>
      <p:pic>
        <p:nvPicPr>
          <p:cNvPr id="10" name="Content Placeholder 9"/>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484312" y="1752599"/>
            <a:ext cx="10707687" cy="4581294"/>
          </a:xfrm>
        </p:spPr>
      </p:pic>
      <p:sp>
        <p:nvSpPr>
          <p:cNvPr id="9" name="Content Placeholder 8"/>
          <p:cNvSpPr>
            <a:spLocks noGrp="1"/>
          </p:cNvSpPr>
          <p:nvPr>
            <p:ph sz="half" idx="2"/>
          </p:nvPr>
        </p:nvSpPr>
        <p:spPr>
          <a:xfrm>
            <a:off x="7296944" y="6333893"/>
            <a:ext cx="4895056" cy="856785"/>
          </a:xfrm>
        </p:spPr>
        <p:txBody>
          <a:bodyPr/>
          <a:lstStyle/>
          <a:p>
            <a:pPr marL="0" indent="0">
              <a:buNone/>
            </a:pPr>
            <a:r>
              <a:rPr lang="en-GB" dirty="0"/>
              <a:t> (Trading Economies 2, 2016)</a:t>
            </a:r>
          </a:p>
        </p:txBody>
      </p:sp>
    </p:spTree>
    <p:extLst>
      <p:ext uri="{BB962C8B-B14F-4D97-AF65-F5344CB8AC3E}">
        <p14:creationId xmlns:p14="http://schemas.microsoft.com/office/powerpoint/2010/main" val="7197504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Financial markets support in international trade</a:t>
            </a:r>
            <a:endParaRPr lang="en-GB" dirty="0"/>
          </a:p>
        </p:txBody>
      </p:sp>
      <p:sp>
        <p:nvSpPr>
          <p:cNvPr id="3" name="Content Placeholder 2"/>
          <p:cNvSpPr>
            <a:spLocks noGrp="1"/>
          </p:cNvSpPr>
          <p:nvPr>
            <p:ph idx="1"/>
          </p:nvPr>
        </p:nvSpPr>
        <p:spPr/>
        <p:txBody>
          <a:bodyPr/>
          <a:lstStyle/>
          <a:p>
            <a:r>
              <a:rPr lang="en-GB" dirty="0" smtClean="0"/>
              <a:t>Trade finance payments </a:t>
            </a:r>
            <a:r>
              <a:rPr lang="en-GB" dirty="0" smtClean="0"/>
              <a:t>OA, CIA, L/C and CAD.</a:t>
            </a:r>
            <a:endParaRPr lang="en-GB" dirty="0" smtClean="0"/>
          </a:p>
          <a:p>
            <a:r>
              <a:rPr lang="en-GB" dirty="0" smtClean="0"/>
              <a:t>Most used payments in Turkey </a:t>
            </a:r>
            <a:r>
              <a:rPr lang="en-GB" dirty="0" smtClean="0"/>
              <a:t>.</a:t>
            </a:r>
            <a:endParaRPr lang="en-GB" dirty="0" smtClean="0"/>
          </a:p>
          <a:p>
            <a:r>
              <a:rPr lang="en-GB" dirty="0" smtClean="0"/>
              <a:t>Benefits of trade finance to the country </a:t>
            </a:r>
            <a:r>
              <a:rPr lang="en-GB" dirty="0" smtClean="0"/>
              <a:t>.</a:t>
            </a:r>
            <a:endParaRPr lang="en-GB" dirty="0"/>
          </a:p>
        </p:txBody>
      </p:sp>
    </p:spTree>
    <p:extLst>
      <p:ext uri="{BB962C8B-B14F-4D97-AF65-F5344CB8AC3E}">
        <p14:creationId xmlns:p14="http://schemas.microsoft.com/office/powerpoint/2010/main" val="9619740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3220" y="0"/>
            <a:ext cx="10018713" cy="1752599"/>
          </a:xfrm>
        </p:spPr>
        <p:txBody>
          <a:bodyPr/>
          <a:lstStyle/>
          <a:p>
            <a:r>
              <a:rPr lang="en-GB" dirty="0" smtClean="0"/>
              <a:t>Trade Finance </a:t>
            </a:r>
            <a:endParaRPr lang="en-GB" dirty="0"/>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593220" y="1524000"/>
            <a:ext cx="10598780" cy="4908883"/>
          </a:xfrm>
        </p:spPr>
      </p:pic>
      <p:sp>
        <p:nvSpPr>
          <p:cNvPr id="7" name="Content Placeholder 6"/>
          <p:cNvSpPr>
            <a:spLocks noGrp="1"/>
          </p:cNvSpPr>
          <p:nvPr>
            <p:ph sz="half" idx="2"/>
          </p:nvPr>
        </p:nvSpPr>
        <p:spPr>
          <a:xfrm>
            <a:off x="7296944" y="6432884"/>
            <a:ext cx="4895056" cy="461211"/>
          </a:xfrm>
        </p:spPr>
        <p:txBody>
          <a:bodyPr/>
          <a:lstStyle/>
          <a:p>
            <a:pPr marL="0" indent="0">
              <a:buNone/>
            </a:pPr>
            <a:r>
              <a:rPr lang="en-GB" dirty="0" err="1" smtClean="0"/>
              <a:t>Türkcan</a:t>
            </a:r>
            <a:r>
              <a:rPr lang="en-GB" dirty="0" smtClean="0"/>
              <a:t> </a:t>
            </a:r>
            <a:r>
              <a:rPr lang="en-GB" dirty="0"/>
              <a:t>&amp; </a:t>
            </a:r>
            <a:r>
              <a:rPr lang="en-GB" dirty="0" err="1"/>
              <a:t>Veysel</a:t>
            </a:r>
            <a:r>
              <a:rPr lang="en-GB" dirty="0"/>
              <a:t>, 2016) </a:t>
            </a:r>
          </a:p>
        </p:txBody>
      </p:sp>
    </p:spTree>
    <p:extLst>
      <p:ext uri="{BB962C8B-B14F-4D97-AF65-F5344CB8AC3E}">
        <p14:creationId xmlns:p14="http://schemas.microsoft.com/office/powerpoint/2010/main" val="28815918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Sustainable growth</a:t>
            </a:r>
            <a:endParaRPr lang="en-GB" dirty="0"/>
          </a:p>
        </p:txBody>
      </p:sp>
      <p:sp>
        <p:nvSpPr>
          <p:cNvPr id="3" name="Content Placeholder 2"/>
          <p:cNvSpPr>
            <a:spLocks noGrp="1"/>
          </p:cNvSpPr>
          <p:nvPr>
            <p:ph idx="1"/>
          </p:nvPr>
        </p:nvSpPr>
        <p:spPr/>
        <p:txBody>
          <a:bodyPr/>
          <a:lstStyle/>
          <a:p>
            <a:r>
              <a:rPr lang="en-GB" dirty="0" smtClean="0"/>
              <a:t>Invest in research for new </a:t>
            </a:r>
            <a:r>
              <a:rPr lang="en-GB" dirty="0" smtClean="0"/>
              <a:t>energy.</a:t>
            </a:r>
            <a:endParaRPr lang="en-GB" dirty="0" smtClean="0"/>
          </a:p>
          <a:p>
            <a:r>
              <a:rPr lang="en-GB" dirty="0" smtClean="0"/>
              <a:t>Encourage use of renewable </a:t>
            </a:r>
            <a:r>
              <a:rPr lang="en-GB" dirty="0" smtClean="0"/>
              <a:t>energy.</a:t>
            </a:r>
            <a:endParaRPr lang="en-GB" dirty="0" smtClean="0"/>
          </a:p>
          <a:p>
            <a:r>
              <a:rPr lang="en-GB" dirty="0" smtClean="0"/>
              <a:t>Reduce </a:t>
            </a:r>
            <a:r>
              <a:rPr lang="en-GB" dirty="0" smtClean="0"/>
              <a:t>CO2 </a:t>
            </a:r>
            <a:r>
              <a:rPr lang="en-GB" dirty="0" smtClean="0"/>
              <a:t>emission.</a:t>
            </a:r>
            <a:endParaRPr lang="en-GB" dirty="0"/>
          </a:p>
        </p:txBody>
      </p:sp>
    </p:spTree>
    <p:extLst>
      <p:ext uri="{BB962C8B-B14F-4D97-AF65-F5344CB8AC3E}">
        <p14:creationId xmlns:p14="http://schemas.microsoft.com/office/powerpoint/2010/main" val="9126111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analysis</a:t>
            </a:r>
            <a:endParaRPr lang="en-GB" dirty="0"/>
          </a:p>
        </p:txBody>
      </p:sp>
      <p:sp>
        <p:nvSpPr>
          <p:cNvPr id="3" name="Content Placeholder 2"/>
          <p:cNvSpPr>
            <a:spLocks noGrp="1"/>
          </p:cNvSpPr>
          <p:nvPr>
            <p:ph idx="1"/>
          </p:nvPr>
        </p:nvSpPr>
        <p:spPr>
          <a:xfrm>
            <a:off x="1484310" y="2225564"/>
            <a:ext cx="10018713" cy="3124201"/>
          </a:xfrm>
        </p:spPr>
        <p:txBody>
          <a:bodyPr/>
          <a:lstStyle/>
          <a:p>
            <a:r>
              <a:rPr lang="en-GB" dirty="0" smtClean="0"/>
              <a:t>Strength                     Strong financial sector, trade treaties, strategic position                  </a:t>
            </a:r>
          </a:p>
          <a:p>
            <a:r>
              <a:rPr lang="en-GB" dirty="0" smtClean="0"/>
              <a:t>Weaknesses                 Terrorist attacks, large amount of refugees</a:t>
            </a:r>
          </a:p>
          <a:p>
            <a:r>
              <a:rPr lang="en-GB" dirty="0" smtClean="0"/>
              <a:t>Opportunities               Being part of the EU</a:t>
            </a:r>
          </a:p>
          <a:p>
            <a:r>
              <a:rPr lang="en-GB" dirty="0" smtClean="0"/>
              <a:t>Threats                 Syrian war, conflict with Russia, low FDI </a:t>
            </a:r>
            <a:endParaRPr lang="en-GB" dirty="0"/>
          </a:p>
        </p:txBody>
      </p:sp>
      <p:cxnSp>
        <p:nvCxnSpPr>
          <p:cNvPr id="8" name="Straight Arrow Connector 7"/>
          <p:cNvCxnSpPr/>
          <p:nvPr/>
        </p:nvCxnSpPr>
        <p:spPr>
          <a:xfrm>
            <a:off x="3373821" y="3011214"/>
            <a:ext cx="74097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3573518" y="3557752"/>
            <a:ext cx="74097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744310" y="4078014"/>
            <a:ext cx="74097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2974428" y="4598277"/>
            <a:ext cx="74097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29734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3" name="Content Placeholder 2"/>
          <p:cNvSpPr>
            <a:spLocks noGrp="1"/>
          </p:cNvSpPr>
          <p:nvPr>
            <p:ph idx="1"/>
          </p:nvPr>
        </p:nvSpPr>
        <p:spPr/>
        <p:txBody>
          <a:bodyPr/>
          <a:lstStyle/>
          <a:p>
            <a:r>
              <a:rPr lang="en-GB" dirty="0"/>
              <a:t>I</a:t>
            </a:r>
            <a:r>
              <a:rPr lang="en-GB" dirty="0" smtClean="0"/>
              <a:t>dentify </a:t>
            </a:r>
            <a:r>
              <a:rPr lang="en-GB" dirty="0"/>
              <a:t>new methods to reduce use of energy </a:t>
            </a:r>
            <a:r>
              <a:rPr lang="en-GB" dirty="0" smtClean="0"/>
              <a:t>in order </a:t>
            </a:r>
            <a:r>
              <a:rPr lang="en-GB" dirty="0"/>
              <a:t>reduce their level of imports.</a:t>
            </a:r>
          </a:p>
          <a:p>
            <a:r>
              <a:rPr lang="en-GB" dirty="0"/>
              <a:t>Promote </a:t>
            </a:r>
            <a:r>
              <a:rPr lang="en-GB" dirty="0" smtClean="0"/>
              <a:t>savings </a:t>
            </a:r>
            <a:r>
              <a:rPr lang="en-GB" dirty="0"/>
              <a:t>for households by </a:t>
            </a:r>
            <a:r>
              <a:rPr lang="en-GB" dirty="0" smtClean="0"/>
              <a:t>providing government incentives to </a:t>
            </a:r>
            <a:r>
              <a:rPr lang="en-GB" dirty="0"/>
              <a:t>increase their deposit and bring their deficit to a sustainable level.</a:t>
            </a:r>
          </a:p>
          <a:p>
            <a:r>
              <a:rPr lang="en-GB" dirty="0"/>
              <a:t>Secure their borders and control immigration.</a:t>
            </a:r>
          </a:p>
          <a:p>
            <a:r>
              <a:rPr lang="en-GB" dirty="0"/>
              <a:t>Monitor banks to maintain sustainable lending.</a:t>
            </a:r>
          </a:p>
          <a:p>
            <a:endParaRPr lang="en-GB" dirty="0"/>
          </a:p>
        </p:txBody>
      </p:sp>
    </p:spTree>
    <p:extLst>
      <p:ext uri="{BB962C8B-B14F-4D97-AF65-F5344CB8AC3E}">
        <p14:creationId xmlns:p14="http://schemas.microsoft.com/office/powerpoint/2010/main" val="4073587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a:xfrm>
            <a:off x="1484310" y="2666999"/>
            <a:ext cx="10018713" cy="4191001"/>
          </a:xfrm>
        </p:spPr>
        <p:txBody>
          <a:bodyPr>
            <a:normAutofit/>
          </a:bodyPr>
          <a:lstStyle/>
          <a:p>
            <a:r>
              <a:rPr lang="en-GB" dirty="0"/>
              <a:t>In conclusion although the country had been facing slow growth yet they are in the process of implementing new polices which will help in maintaining their growth in the future . The country shows a high endearment also to adapt change. CBRT strong presence with low political influence increased trust. However high inflation is causing major concerns for the countries performance. They also show an overall a huge focus on trade by endorsing new treaties and changing trade polices to be harmonized with the EU. Financial sector is showing a strong base and shows a major contribution to trade. However security is showing a major concern for investors in addition to the president showing dictator behaviour. </a:t>
            </a:r>
          </a:p>
          <a:p>
            <a:endParaRPr lang="en-GB" dirty="0" smtClean="0"/>
          </a:p>
        </p:txBody>
      </p:sp>
    </p:spTree>
    <p:extLst>
      <p:ext uri="{BB962C8B-B14F-4D97-AF65-F5344CB8AC3E}">
        <p14:creationId xmlns:p14="http://schemas.microsoft.com/office/powerpoint/2010/main" val="9938150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0"/>
            <a:ext cx="10018713" cy="1752599"/>
          </a:xfrm>
        </p:spPr>
        <p:txBody>
          <a:bodyPr/>
          <a:lstStyle/>
          <a:p>
            <a:r>
              <a:rPr lang="en-GB" dirty="0" smtClean="0"/>
              <a:t>References </a:t>
            </a:r>
            <a:endParaRPr lang="en-GB" dirty="0"/>
          </a:p>
        </p:txBody>
      </p:sp>
      <p:sp>
        <p:nvSpPr>
          <p:cNvPr id="3" name="Content Placeholder 2"/>
          <p:cNvSpPr>
            <a:spLocks noGrp="1"/>
          </p:cNvSpPr>
          <p:nvPr>
            <p:ph idx="1"/>
          </p:nvPr>
        </p:nvSpPr>
        <p:spPr>
          <a:xfrm>
            <a:off x="1484310" y="1138989"/>
            <a:ext cx="10018713" cy="5719011"/>
          </a:xfrm>
        </p:spPr>
        <p:txBody>
          <a:bodyPr>
            <a:normAutofit fontScale="85000" lnSpcReduction="10000"/>
          </a:bodyPr>
          <a:lstStyle/>
          <a:p>
            <a:r>
              <a:rPr lang="en-US" dirty="0" err="1"/>
              <a:t>Cetingulec</a:t>
            </a:r>
            <a:r>
              <a:rPr lang="en-US" dirty="0"/>
              <a:t>, M., 2014. </a:t>
            </a:r>
            <a:r>
              <a:rPr lang="en-US" i="1" dirty="0"/>
              <a:t>Turkish inflation rate rises to record levels. </a:t>
            </a:r>
            <a:r>
              <a:rPr lang="en-US" dirty="0"/>
              <a:t>[Online] </a:t>
            </a:r>
            <a:br>
              <a:rPr lang="en-US" dirty="0"/>
            </a:br>
            <a:r>
              <a:rPr lang="en-US" dirty="0"/>
              <a:t>Available at: </a:t>
            </a:r>
            <a:r>
              <a:rPr lang="en-US" u="sng" dirty="0"/>
              <a:t>http://www.al-monitor.com/pulse/pt/contents/articles/originals/2014/05/turkish-inflation-record-high.html</a:t>
            </a:r>
            <a:r>
              <a:rPr lang="en-US" dirty="0"/>
              <a:t/>
            </a:r>
            <a:br>
              <a:rPr lang="en-US" dirty="0"/>
            </a:br>
            <a:r>
              <a:rPr lang="en-US" dirty="0"/>
              <a:t>[Accessed 8 May 2016].</a:t>
            </a:r>
            <a:endParaRPr lang="en-GB" dirty="0"/>
          </a:p>
          <a:p>
            <a:r>
              <a:rPr lang="en-US" dirty="0"/>
              <a:t>Economy Watch, 2010. </a:t>
            </a:r>
            <a:r>
              <a:rPr lang="en-US" i="1" dirty="0"/>
              <a:t>Turkey Trade, Exports and Imports. </a:t>
            </a:r>
            <a:r>
              <a:rPr lang="en-US" dirty="0"/>
              <a:t>[Online] </a:t>
            </a:r>
            <a:br>
              <a:rPr lang="en-US" dirty="0"/>
            </a:br>
            <a:r>
              <a:rPr lang="en-US" dirty="0"/>
              <a:t>Available at: </a:t>
            </a:r>
            <a:r>
              <a:rPr lang="en-US" u="sng" dirty="0"/>
              <a:t>http://www.economywatch.com/world_economy/turkey/export-import.html</a:t>
            </a:r>
            <a:r>
              <a:rPr lang="en-US" dirty="0"/>
              <a:t/>
            </a:r>
            <a:br>
              <a:rPr lang="en-US" dirty="0"/>
            </a:br>
            <a:r>
              <a:rPr lang="en-US" dirty="0"/>
              <a:t>[Accessed 8 May 2016].</a:t>
            </a:r>
            <a:endParaRPr lang="en-GB" dirty="0"/>
          </a:p>
          <a:p>
            <a:r>
              <a:rPr lang="en-US" dirty="0"/>
              <a:t>Friedman, J., 2015. </a:t>
            </a:r>
            <a:r>
              <a:rPr lang="en-US" i="1" dirty="0"/>
              <a:t>What are the opportunities and risks of doing business in Turkey?. </a:t>
            </a:r>
            <a:r>
              <a:rPr lang="en-US" dirty="0"/>
              <a:t>[Online] </a:t>
            </a:r>
            <a:br>
              <a:rPr lang="en-US" dirty="0"/>
            </a:br>
            <a:r>
              <a:rPr lang="en-US" dirty="0"/>
              <a:t>Available at: </a:t>
            </a:r>
            <a:r>
              <a:rPr lang="en-US" u="sng" dirty="0"/>
              <a:t>http://www.strategic-risk-global.com/what-are-the-opportunities-and-risks-of-doing-business-in-turkey/1413785.article</a:t>
            </a:r>
            <a:r>
              <a:rPr lang="en-US" dirty="0"/>
              <a:t/>
            </a:r>
            <a:br>
              <a:rPr lang="en-US" dirty="0"/>
            </a:br>
            <a:r>
              <a:rPr lang="en-US" dirty="0"/>
              <a:t>[Accessed 8 May 2016].</a:t>
            </a:r>
            <a:endParaRPr lang="en-GB" dirty="0"/>
          </a:p>
          <a:p>
            <a:r>
              <a:rPr lang="en-US" dirty="0" err="1"/>
              <a:t>Hurriyet</a:t>
            </a:r>
            <a:r>
              <a:rPr lang="en-US" dirty="0"/>
              <a:t>, 2016. </a:t>
            </a:r>
            <a:r>
              <a:rPr lang="en-US" i="1" dirty="0"/>
              <a:t>Turkey’s current account deficit narrows as oil prices continue to drop. </a:t>
            </a:r>
            <a:r>
              <a:rPr lang="en-US" dirty="0"/>
              <a:t>[Online] </a:t>
            </a:r>
            <a:br>
              <a:rPr lang="en-US" dirty="0"/>
            </a:br>
            <a:r>
              <a:rPr lang="en-US" dirty="0"/>
              <a:t>Available at: </a:t>
            </a:r>
            <a:r>
              <a:rPr lang="en-US" u="sng" dirty="0"/>
              <a:t>http://www.hurriyetdailynews.com/turkeys-current-account-deficit-narrows-as-oil-prices-continue-to-drop.aspx?pageID=238&amp;nID=93692&amp;NewsCatID=344</a:t>
            </a:r>
            <a:r>
              <a:rPr lang="en-US" dirty="0"/>
              <a:t/>
            </a:r>
            <a:br>
              <a:rPr lang="en-US" dirty="0"/>
            </a:br>
            <a:r>
              <a:rPr lang="en-US" dirty="0"/>
              <a:t>[Accessed 8 May 2016].</a:t>
            </a:r>
            <a:endParaRPr lang="en-GB" dirty="0"/>
          </a:p>
          <a:p>
            <a:pPr marL="0" indent="0">
              <a:buNone/>
            </a:pPr>
            <a:endParaRPr lang="en-GB" dirty="0"/>
          </a:p>
        </p:txBody>
      </p:sp>
    </p:spTree>
    <p:extLst>
      <p:ext uri="{BB962C8B-B14F-4D97-AF65-F5344CB8AC3E}">
        <p14:creationId xmlns:p14="http://schemas.microsoft.com/office/powerpoint/2010/main" val="30031129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160421"/>
            <a:ext cx="10018713" cy="6833937"/>
          </a:xfrm>
        </p:spPr>
        <p:txBody>
          <a:bodyPr>
            <a:normAutofit/>
          </a:bodyPr>
          <a:lstStyle/>
          <a:p>
            <a:r>
              <a:rPr lang="en-US" sz="2000" dirty="0"/>
              <a:t>Investment Support and Promotion Agency of Turkey, 2015. </a:t>
            </a:r>
            <a:r>
              <a:rPr lang="en-US" sz="2000" i="1" dirty="0"/>
              <a:t>The Financial Services Sector in Turkey. </a:t>
            </a:r>
            <a:r>
              <a:rPr lang="en-US" sz="2000" dirty="0"/>
              <a:t>[Online] </a:t>
            </a:r>
            <a:br>
              <a:rPr lang="en-US" sz="2000" dirty="0"/>
            </a:br>
            <a:r>
              <a:rPr lang="en-US" sz="2000" dirty="0"/>
              <a:t>Available at: </a:t>
            </a:r>
            <a:r>
              <a:rPr lang="en-US" sz="2000" u="sng" dirty="0"/>
              <a:t>http://www.invest.gov.tr/en-US/infocenter/publications/Documents/FINANCIAL.SERVICES.INDUSTRY.pdf</a:t>
            </a:r>
            <a:r>
              <a:rPr lang="en-US" sz="2000" dirty="0"/>
              <a:t/>
            </a:r>
            <a:br>
              <a:rPr lang="en-US" sz="2000" dirty="0"/>
            </a:br>
            <a:r>
              <a:rPr lang="en-US" sz="2000" dirty="0"/>
              <a:t>[Accessed 8 May 2016].</a:t>
            </a:r>
            <a:endParaRPr lang="en-GB" sz="2000" dirty="0"/>
          </a:p>
          <a:p>
            <a:r>
              <a:rPr lang="en-US" sz="2000" dirty="0" err="1"/>
              <a:t>Kılıç</a:t>
            </a:r>
            <a:r>
              <a:rPr lang="en-US" sz="2000" dirty="0"/>
              <a:t> , H. &amp; </a:t>
            </a:r>
            <a:r>
              <a:rPr lang="en-US" sz="2000" dirty="0" err="1"/>
              <a:t>Ersöz</a:t>
            </a:r>
            <a:r>
              <a:rPr lang="en-US" sz="2000" dirty="0"/>
              <a:t>, Y., 2015. </a:t>
            </a:r>
            <a:r>
              <a:rPr lang="en-US" sz="2000" i="1" dirty="0"/>
              <a:t>The call for rerouting Turkish banking sector. </a:t>
            </a:r>
            <a:r>
              <a:rPr lang="en-US" sz="2000" dirty="0"/>
              <a:t>[Online] </a:t>
            </a:r>
            <a:br>
              <a:rPr lang="en-US" sz="2000" dirty="0"/>
            </a:br>
            <a:r>
              <a:rPr lang="en-US" sz="2000" dirty="0"/>
              <a:t>Available at: </a:t>
            </a:r>
            <a:r>
              <a:rPr lang="en-US" sz="2000" u="sng" dirty="0"/>
              <a:t>https://www2.deloitte.com/content/dam/Deloitte/tr/Documents/financial-services/turkish-banking-sector-outlook-2015.pdf</a:t>
            </a:r>
            <a:r>
              <a:rPr lang="en-US" sz="2000" dirty="0"/>
              <a:t/>
            </a:r>
            <a:br>
              <a:rPr lang="en-US" sz="2000" dirty="0"/>
            </a:br>
            <a:r>
              <a:rPr lang="en-US" sz="2000" dirty="0"/>
              <a:t>[Accessed 8 May 2016].</a:t>
            </a:r>
            <a:endParaRPr lang="en-GB" sz="2000" dirty="0"/>
          </a:p>
          <a:p>
            <a:r>
              <a:rPr lang="en-US" sz="2000" dirty="0"/>
              <a:t>OEC, 2014. </a:t>
            </a:r>
            <a:r>
              <a:rPr lang="en-US" sz="2000" i="1" dirty="0"/>
              <a:t>Turkey. </a:t>
            </a:r>
            <a:r>
              <a:rPr lang="en-US" sz="2000" dirty="0"/>
              <a:t>[Online] </a:t>
            </a:r>
            <a:br>
              <a:rPr lang="en-US" sz="2000" dirty="0"/>
            </a:br>
            <a:r>
              <a:rPr lang="en-US" sz="2000" dirty="0"/>
              <a:t>Available at: </a:t>
            </a:r>
            <a:r>
              <a:rPr lang="en-US" sz="2000" u="sng" dirty="0"/>
              <a:t>http://atlas.media.mit.edu/en/profile/country/tur/</a:t>
            </a:r>
            <a:r>
              <a:rPr lang="en-US" sz="2000" dirty="0"/>
              <a:t/>
            </a:r>
            <a:br>
              <a:rPr lang="en-US" sz="2000" dirty="0"/>
            </a:br>
            <a:r>
              <a:rPr lang="en-US" sz="2000" dirty="0"/>
              <a:t>[Accessed 8 May 2016].</a:t>
            </a:r>
            <a:endParaRPr lang="en-GB" sz="2000" dirty="0"/>
          </a:p>
          <a:p>
            <a:r>
              <a:rPr lang="en-US" sz="2000" dirty="0"/>
              <a:t>PEKER , E. &amp; CANDEMIR , Y., 2016. </a:t>
            </a:r>
            <a:r>
              <a:rPr lang="en-US" sz="2000" i="1" dirty="0"/>
              <a:t>Turkey Picks New Central Bank Governor. </a:t>
            </a:r>
            <a:r>
              <a:rPr lang="en-US" sz="2000" dirty="0"/>
              <a:t>[Online] </a:t>
            </a:r>
            <a:br>
              <a:rPr lang="en-US" sz="2000" dirty="0"/>
            </a:br>
            <a:r>
              <a:rPr lang="en-US" sz="2000" dirty="0"/>
              <a:t>Available at: </a:t>
            </a:r>
            <a:r>
              <a:rPr lang="en-US" sz="2000" u="sng" dirty="0"/>
              <a:t>http://www.wsj.com/articles/turkey-picks-new-central-bank-governor-1460379722</a:t>
            </a:r>
            <a:r>
              <a:rPr lang="en-US" sz="2000" dirty="0"/>
              <a:t/>
            </a:r>
            <a:br>
              <a:rPr lang="en-US" sz="2000" dirty="0"/>
            </a:br>
            <a:r>
              <a:rPr lang="en-US" sz="2000" dirty="0"/>
              <a:t>[Accessed 8 May 2016].</a:t>
            </a:r>
            <a:endParaRPr lang="en-GB" sz="2000" dirty="0"/>
          </a:p>
          <a:p>
            <a:endParaRPr lang="en-GB" dirty="0"/>
          </a:p>
        </p:txBody>
      </p:sp>
    </p:spTree>
    <p:extLst>
      <p:ext uri="{BB962C8B-B14F-4D97-AF65-F5344CB8AC3E}">
        <p14:creationId xmlns:p14="http://schemas.microsoft.com/office/powerpoint/2010/main" val="207405877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705853"/>
            <a:ext cx="10018713" cy="5791200"/>
          </a:xfrm>
        </p:spPr>
        <p:txBody>
          <a:bodyPr>
            <a:normAutofit/>
          </a:bodyPr>
          <a:lstStyle/>
          <a:p>
            <a:endParaRPr lang="en-US" sz="2000" dirty="0" smtClean="0"/>
          </a:p>
          <a:p>
            <a:r>
              <a:rPr lang="en-US" sz="2000" dirty="0"/>
              <a:t>Trading Economies , 2016. </a:t>
            </a:r>
            <a:r>
              <a:rPr lang="en-US" sz="2000" i="1" dirty="0"/>
              <a:t>Turkey Inflation Rate. </a:t>
            </a:r>
            <a:r>
              <a:rPr lang="en-US" sz="2000" dirty="0"/>
              <a:t>[Online] </a:t>
            </a:r>
            <a:br>
              <a:rPr lang="en-US" sz="2000" dirty="0"/>
            </a:br>
            <a:r>
              <a:rPr lang="en-US" sz="2000" dirty="0"/>
              <a:t>Available at: </a:t>
            </a:r>
            <a:r>
              <a:rPr lang="en-US" sz="2000" u="sng" dirty="0"/>
              <a:t>http://www.tradingeconomics.com/turkey/inflation-cpi</a:t>
            </a:r>
            <a:r>
              <a:rPr lang="en-US" sz="2000" dirty="0"/>
              <a:t/>
            </a:r>
            <a:br>
              <a:rPr lang="en-US" sz="2000" dirty="0"/>
            </a:br>
            <a:r>
              <a:rPr lang="en-US" sz="2000" dirty="0"/>
              <a:t>[Accessed 8 May 2016].</a:t>
            </a:r>
            <a:endParaRPr lang="en-GB" sz="2000" dirty="0"/>
          </a:p>
          <a:p>
            <a:r>
              <a:rPr lang="en-US" sz="2000" dirty="0"/>
              <a:t>Trading Economies 2, 2016. </a:t>
            </a:r>
            <a:r>
              <a:rPr lang="en-US" sz="2000" i="1" dirty="0"/>
              <a:t>Turkey Current Account. </a:t>
            </a:r>
            <a:r>
              <a:rPr lang="en-US" sz="2000" dirty="0"/>
              <a:t>[Online] </a:t>
            </a:r>
            <a:br>
              <a:rPr lang="en-US" sz="2000" dirty="0"/>
            </a:br>
            <a:r>
              <a:rPr lang="en-US" sz="2000" dirty="0"/>
              <a:t>Available at: </a:t>
            </a:r>
            <a:r>
              <a:rPr lang="en-US" sz="2000" u="sng" dirty="0"/>
              <a:t>http://www.tradingeconomics.com/turkey/current-account</a:t>
            </a:r>
            <a:r>
              <a:rPr lang="en-US" sz="2000" dirty="0"/>
              <a:t/>
            </a:r>
            <a:br>
              <a:rPr lang="en-US" sz="2000" dirty="0"/>
            </a:br>
            <a:r>
              <a:rPr lang="en-US" sz="2000" dirty="0"/>
              <a:t>[Accessed 8 May 2016</a:t>
            </a:r>
            <a:r>
              <a:rPr lang="en-US" sz="2000" dirty="0" smtClean="0"/>
              <a:t>].</a:t>
            </a:r>
          </a:p>
          <a:p>
            <a:r>
              <a:rPr lang="en-US" sz="2000" dirty="0" err="1" smtClean="0"/>
              <a:t>Türkcan</a:t>
            </a:r>
            <a:r>
              <a:rPr lang="en-US" sz="2000" dirty="0"/>
              <a:t>, K. &amp; </a:t>
            </a:r>
            <a:r>
              <a:rPr lang="en-US" sz="2000" dirty="0" err="1"/>
              <a:t>Veysel</a:t>
            </a:r>
            <a:r>
              <a:rPr lang="en-US" sz="2000" dirty="0"/>
              <a:t>, A., 2016. Investigating the Role of Contract Enforcement and Financial Costs on the Payment Choice: Industry-Level Evidence from Turkey. </a:t>
            </a:r>
            <a:r>
              <a:rPr lang="en-US" sz="2000" i="1" dirty="0"/>
              <a:t>Global Economy Journal, </a:t>
            </a:r>
            <a:r>
              <a:rPr lang="en-US" sz="2000" dirty="0"/>
              <a:t>16(1), pp. 135-160.</a:t>
            </a:r>
            <a:endParaRPr lang="en-GB" sz="2000" dirty="0"/>
          </a:p>
          <a:p>
            <a:r>
              <a:rPr lang="en-US" sz="2000" dirty="0"/>
              <a:t>World Finance , 2014. </a:t>
            </a:r>
            <a:r>
              <a:rPr lang="en-US" sz="2000" i="1" dirty="0"/>
              <a:t>Turkey’s banking sector enters 21st century. </a:t>
            </a:r>
            <a:r>
              <a:rPr lang="en-US" sz="2000" dirty="0"/>
              <a:t>[Online] </a:t>
            </a:r>
            <a:br>
              <a:rPr lang="en-US" sz="2000" dirty="0"/>
            </a:br>
            <a:r>
              <a:rPr lang="en-US" sz="2000" dirty="0"/>
              <a:t>Available at: </a:t>
            </a:r>
            <a:r>
              <a:rPr lang="en-US" sz="2000" u="sng" dirty="0"/>
              <a:t>http://www.worldfinance.com/banking/turkeys-banking-sector-enters-21st-century</a:t>
            </a:r>
            <a:r>
              <a:rPr lang="en-US" sz="2000" dirty="0"/>
              <a:t/>
            </a:r>
            <a:br>
              <a:rPr lang="en-US" sz="2000" dirty="0"/>
            </a:br>
            <a:r>
              <a:rPr lang="en-US" sz="2000" dirty="0"/>
              <a:t>[Accessed 8 May 2016].</a:t>
            </a:r>
            <a:endParaRPr lang="en-GB" sz="2000" dirty="0"/>
          </a:p>
          <a:p>
            <a:endParaRPr lang="en-GB" dirty="0"/>
          </a:p>
        </p:txBody>
      </p:sp>
    </p:spTree>
    <p:extLst>
      <p:ext uri="{BB962C8B-B14F-4D97-AF65-F5344CB8AC3E}">
        <p14:creationId xmlns:p14="http://schemas.microsoft.com/office/powerpoint/2010/main" val="217691609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84310" y="783771"/>
            <a:ext cx="10018713" cy="5169160"/>
          </a:xfrm>
        </p:spPr>
        <p:txBody>
          <a:bodyPr numCol="1">
            <a:normAutofit/>
          </a:bodyPr>
          <a:lstStyle/>
          <a:p>
            <a:pPr marL="0" indent="0" algn="ctr">
              <a:buNone/>
            </a:pPr>
            <a:r>
              <a:rPr lang="en-GB" sz="6600" dirty="0" smtClean="0">
                <a:latin typeface="Times New Roman" panose="02020603050405020304" pitchFamily="18" charset="0"/>
                <a:cs typeface="Times New Roman" panose="02020603050405020304" pitchFamily="18" charset="0"/>
              </a:rPr>
              <a:t>Thanks you for listening.</a:t>
            </a:r>
          </a:p>
          <a:p>
            <a:pPr marL="0" indent="0" algn="ctr">
              <a:buNone/>
            </a:pPr>
            <a:r>
              <a:rPr lang="en-GB" sz="6600" dirty="0" smtClean="0">
                <a:latin typeface="Times New Roman" panose="02020603050405020304" pitchFamily="18" charset="0"/>
                <a:cs typeface="Times New Roman" panose="02020603050405020304" pitchFamily="18" charset="0"/>
              </a:rPr>
              <a:t>Any Questions? </a:t>
            </a:r>
            <a:endParaRPr lang="en-GB" sz="6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750489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6614</TotalTime>
  <Words>1641</Words>
  <Application>Microsoft Office PowerPoint</Application>
  <PresentationFormat>Widescreen</PresentationFormat>
  <Paragraphs>120</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Corbel</vt:lpstr>
      <vt:lpstr>Times New Roman</vt:lpstr>
      <vt:lpstr>Parallax</vt:lpstr>
      <vt:lpstr>TURKEY</vt:lpstr>
      <vt:lpstr>Overview </vt:lpstr>
      <vt:lpstr>Factors helped in their development</vt:lpstr>
      <vt:lpstr>Financial sector </vt:lpstr>
      <vt:lpstr>Inflation rate </vt:lpstr>
      <vt:lpstr>International trade </vt:lpstr>
      <vt:lpstr>Exports </vt:lpstr>
      <vt:lpstr>Factors effecting trade  </vt:lpstr>
      <vt:lpstr>Current Account </vt:lpstr>
      <vt:lpstr>Financial markets support in international trade</vt:lpstr>
      <vt:lpstr>Trade Finance </vt:lpstr>
      <vt:lpstr>Sustainable growth</vt:lpstr>
      <vt:lpstr>SWOT analysis</vt:lpstr>
      <vt:lpstr>Recommendations</vt:lpstr>
      <vt:lpstr>Conclusion </vt:lpstr>
      <vt:lpstr>References </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TURKEY</dc:title>
  <dc:creator>Reem Al-shaibani</dc:creator>
  <cp:lastModifiedBy>Reem Al-shaibani</cp:lastModifiedBy>
  <cp:revision>54</cp:revision>
  <dcterms:created xsi:type="dcterms:W3CDTF">2016-05-07T18:06:19Z</dcterms:created>
  <dcterms:modified xsi:type="dcterms:W3CDTF">2016-05-12T21:19:51Z</dcterms:modified>
</cp:coreProperties>
</file>